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sldIdLst>
    <p:sldId id="718" r:id="rId3"/>
    <p:sldId id="724" r:id="rId4"/>
    <p:sldId id="693" r:id="rId5"/>
    <p:sldId id="692" r:id="rId6"/>
    <p:sldId id="691" r:id="rId7"/>
    <p:sldId id="690" r:id="rId8"/>
    <p:sldId id="689" r:id="rId9"/>
    <p:sldId id="688" r:id="rId10"/>
    <p:sldId id="687" r:id="rId11"/>
    <p:sldId id="686" r:id="rId12"/>
    <p:sldId id="685" r:id="rId13"/>
    <p:sldId id="684" r:id="rId14"/>
    <p:sldId id="694" r:id="rId15"/>
    <p:sldId id="682" r:id="rId16"/>
    <p:sldId id="681" r:id="rId17"/>
    <p:sldId id="725" r:id="rId18"/>
    <p:sldId id="680" r:id="rId19"/>
    <p:sldId id="679" r:id="rId20"/>
    <p:sldId id="678" r:id="rId21"/>
    <p:sldId id="677" r:id="rId22"/>
    <p:sldId id="695" r:id="rId23"/>
    <p:sldId id="676" r:id="rId24"/>
    <p:sldId id="675" r:id="rId25"/>
    <p:sldId id="674" r:id="rId26"/>
    <p:sldId id="673" r:id="rId27"/>
    <p:sldId id="672" r:id="rId28"/>
    <p:sldId id="671" r:id="rId29"/>
    <p:sldId id="670" r:id="rId30"/>
    <p:sldId id="669" r:id="rId31"/>
    <p:sldId id="668" r:id="rId32"/>
    <p:sldId id="719" r:id="rId33"/>
    <p:sldId id="666" r:id="rId34"/>
    <p:sldId id="665" r:id="rId35"/>
    <p:sldId id="664" r:id="rId36"/>
    <p:sldId id="732" r:id="rId37"/>
    <p:sldId id="663" r:id="rId38"/>
    <p:sldId id="662" r:id="rId39"/>
    <p:sldId id="661" r:id="rId40"/>
    <p:sldId id="660" r:id="rId41"/>
    <p:sldId id="697" r:id="rId42"/>
    <p:sldId id="658" r:id="rId43"/>
    <p:sldId id="657" r:id="rId44"/>
    <p:sldId id="656" r:id="rId45"/>
    <p:sldId id="655" r:id="rId46"/>
    <p:sldId id="654" r:id="rId47"/>
    <p:sldId id="653" r:id="rId48"/>
    <p:sldId id="652" r:id="rId49"/>
    <p:sldId id="651" r:id="rId50"/>
    <p:sldId id="733" r:id="rId51"/>
    <p:sldId id="650" r:id="rId52"/>
    <p:sldId id="734" r:id="rId53"/>
    <p:sldId id="649" r:id="rId54"/>
    <p:sldId id="648" r:id="rId55"/>
    <p:sldId id="647" r:id="rId56"/>
    <p:sldId id="720" r:id="rId57"/>
    <p:sldId id="645" r:id="rId58"/>
    <p:sldId id="644" r:id="rId59"/>
    <p:sldId id="730" r:id="rId60"/>
    <p:sldId id="700" r:id="rId61"/>
    <p:sldId id="701" r:id="rId62"/>
    <p:sldId id="702" r:id="rId63"/>
    <p:sldId id="703" r:id="rId64"/>
    <p:sldId id="704" r:id="rId65"/>
    <p:sldId id="705" r:id="rId66"/>
    <p:sldId id="636" r:id="rId67"/>
    <p:sldId id="706" r:id="rId68"/>
    <p:sldId id="635" r:id="rId69"/>
    <p:sldId id="707" r:id="rId70"/>
    <p:sldId id="726" r:id="rId71"/>
    <p:sldId id="632" r:id="rId72"/>
    <p:sldId id="631" r:id="rId73"/>
    <p:sldId id="630" r:id="rId74"/>
    <p:sldId id="629" r:id="rId75"/>
    <p:sldId id="721" r:id="rId76"/>
    <p:sldId id="627" r:id="rId77"/>
    <p:sldId id="626" r:id="rId78"/>
    <p:sldId id="735" r:id="rId79"/>
    <p:sldId id="625" r:id="rId80"/>
    <p:sldId id="624" r:id="rId81"/>
    <p:sldId id="623" r:id="rId82"/>
    <p:sldId id="622" r:id="rId83"/>
    <p:sldId id="621" r:id="rId84"/>
    <p:sldId id="620" r:id="rId85"/>
    <p:sldId id="619" r:id="rId86"/>
    <p:sldId id="618" r:id="rId87"/>
    <p:sldId id="710" r:id="rId88"/>
    <p:sldId id="616" r:id="rId89"/>
    <p:sldId id="615" r:id="rId90"/>
    <p:sldId id="614" r:id="rId91"/>
    <p:sldId id="613" r:id="rId92"/>
    <p:sldId id="612" r:id="rId93"/>
    <p:sldId id="611" r:id="rId94"/>
    <p:sldId id="610" r:id="rId95"/>
    <p:sldId id="736" r:id="rId96"/>
    <p:sldId id="609" r:id="rId97"/>
    <p:sldId id="608" r:id="rId98"/>
    <p:sldId id="607" r:id="rId99"/>
    <p:sldId id="723" r:id="rId100"/>
    <p:sldId id="605" r:id="rId101"/>
    <p:sldId id="727" r:id="rId102"/>
    <p:sldId id="728" r:id="rId103"/>
    <p:sldId id="729" r:id="rId104"/>
    <p:sldId id="712" r:id="rId10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9999"/>
    <a:srgbClr val="FFCCCC"/>
    <a:srgbClr val="FF66FF"/>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0" d="100"/>
          <a:sy n="70" d="100"/>
        </p:scale>
        <p:origin x="-1374" y="48"/>
      </p:cViewPr>
      <p:guideLst>
        <p:guide orient="horz" pos="2122"/>
        <p:guide pos="2880"/>
      </p:guideLst>
    </p:cSldViewPr>
  </p:slideViewPr>
  <p:notesTextViewPr>
    <p:cViewPr>
      <p:scale>
        <a:sx n="100" d="100"/>
        <a:sy n="100" d="100"/>
      </p:scale>
      <p:origin x="0" y="0"/>
    </p:cViewPr>
  </p:notesTextViewPr>
  <p:sorterViewPr showFormatting="0">
    <p:cViewPr>
      <p:scale>
        <a:sx n="99" d="100"/>
        <a:sy n="99"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notesMaster" Target="notesMasters/notesMaster1.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0213"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3025"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41413" y="685800"/>
            <a:ext cx="4572000" cy="3427413"/>
          </a:xfrm>
          <a:prstGeom prst="rect">
            <a:avLst/>
          </a:prstGeom>
          <a:noFill/>
          <a:ln w="9525">
            <a:noFill/>
          </a:ln>
        </p:spPr>
      </p:sp>
      <p:sp>
        <p:nvSpPr>
          <p:cNvPr id="2053" name="Rectangle 5"/>
          <p:cNvSpPr>
            <a:spLocks noGrp="1" noChangeArrowheads="1"/>
          </p:cNvSpPr>
          <p:nvPr>
            <p:ph type="body" sz="quarter" idx="3"/>
          </p:nvPr>
        </p:nvSpPr>
        <p:spPr bwMode="auto">
          <a:xfrm>
            <a:off x="684213" y="4343400"/>
            <a:ext cx="5486400" cy="4113213"/>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3625"/>
            <a:ext cx="2970213" cy="458788"/>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3025" y="8683625"/>
            <a:ext cx="2971800" cy="458788"/>
          </a:xfrm>
          <a:prstGeom prst="rect">
            <a:avLst/>
          </a:prstGeom>
          <a:noFill/>
          <a:ln w="9525">
            <a:noFill/>
            <a:miter lim="800000"/>
          </a:ln>
          <a:effectLst/>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925"/>
            <a:ext cx="2057400" cy="6229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4925"/>
            <a:ext cx="6019800" cy="6229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2"/>
          <a:srcRect l="1405" t="12910" r="2878" b="10757"/>
          <a:stretch>
            <a:fillRect/>
          </a:stretch>
        </p:blipFill>
        <p:spPr>
          <a:xfrm>
            <a:off x="-17462" y="838200"/>
            <a:ext cx="9156700" cy="5784850"/>
          </a:xfrm>
          <a:prstGeom prst="rect">
            <a:avLst/>
          </a:prstGeom>
          <a:noFill/>
          <a:ln w="9525">
            <a:noFill/>
          </a:ln>
        </p:spPr>
      </p:pic>
      <p:pic>
        <p:nvPicPr>
          <p:cNvPr id="1027" name="Picture 3" descr="图片2"/>
          <p:cNvPicPr>
            <a:picLocks noChangeAspect="1"/>
          </p:cNvPicPr>
          <p:nvPr userDrawn="1"/>
        </p:nvPicPr>
        <p:blipFill>
          <a:blip r:embed="rId13"/>
          <a:stretch>
            <a:fillRect/>
          </a:stretch>
        </p:blipFill>
        <p:spPr>
          <a:xfrm>
            <a:off x="-17462" y="6453188"/>
            <a:ext cx="9161462" cy="398462"/>
          </a:xfrm>
          <a:prstGeom prst="rect">
            <a:avLst/>
          </a:prstGeom>
          <a:noFill/>
          <a:ln w="9525">
            <a:noFill/>
          </a:ln>
        </p:spPr>
      </p:pic>
      <p:pic>
        <p:nvPicPr>
          <p:cNvPr id="1028" name="Picture 4" descr="图片2"/>
          <p:cNvPicPr>
            <a:picLocks noChangeAspect="1"/>
          </p:cNvPicPr>
          <p:nvPr userDrawn="1"/>
        </p:nvPicPr>
        <p:blipFill>
          <a:blip r:embed="rId13"/>
          <a:stretch>
            <a:fillRect/>
          </a:stretch>
        </p:blipFill>
        <p:spPr>
          <a:xfrm>
            <a:off x="-17462" y="-23812"/>
            <a:ext cx="9161462" cy="862012"/>
          </a:xfrm>
          <a:prstGeom prst="rect">
            <a:avLst/>
          </a:prstGeom>
          <a:noFill/>
          <a:ln w="9525">
            <a:noFill/>
          </a:ln>
        </p:spPr>
      </p:pic>
      <p:sp>
        <p:nvSpPr>
          <p:cNvPr id="1029" name="Rectangle 2"/>
          <p:cNvSpPr>
            <a:spLocks noGrp="1"/>
          </p:cNvSpPr>
          <p:nvPr>
            <p:ph type="title"/>
          </p:nvPr>
        </p:nvSpPr>
        <p:spPr>
          <a:xfrm>
            <a:off x="457200" y="-34925"/>
            <a:ext cx="8229600" cy="1133475"/>
          </a:xfrm>
          <a:prstGeom prst="rect">
            <a:avLst/>
          </a:prstGeom>
          <a:noFill/>
          <a:ln w="9525">
            <a:noFill/>
          </a:ln>
        </p:spPr>
        <p:txBody>
          <a:bodyPr anchor="ctr"/>
          <a:p>
            <a:pPr lvl="0"/>
            <a:r>
              <a:rPr lang="zh-CN" altLang="zh-CN" dirty="0"/>
              <a:t>单击此处编辑母版标题样式</a:t>
            </a:r>
            <a:endParaRPr lang="zh-CN" altLang="zh-CN"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zh-CN" dirty="0"/>
              <a:t>单击此处编辑母版文本样式</a:t>
            </a:r>
            <a:endParaRPr lang="zh-CN" altLang="zh-CN" dirty="0"/>
          </a:p>
          <a:p>
            <a:pPr lvl="1" indent="-285750"/>
            <a:r>
              <a:rPr lang="zh-CN" altLang="zh-CN" dirty="0"/>
              <a:t>第二级</a:t>
            </a:r>
            <a:endParaRPr lang="zh-CN" altLang="zh-CN" dirty="0"/>
          </a:p>
          <a:p>
            <a:pPr lvl="2" indent="-228600"/>
            <a:r>
              <a:rPr lang="zh-CN" altLang="zh-CN" dirty="0"/>
              <a:t>第三级</a:t>
            </a:r>
            <a:endParaRPr lang="zh-CN" altLang="zh-CN" dirty="0"/>
          </a:p>
          <a:p>
            <a:pPr lvl="3" indent="-228600"/>
            <a:r>
              <a:rPr lang="zh-CN" altLang="zh-CN" dirty="0"/>
              <a:t>第四级</a:t>
            </a:r>
            <a:endParaRPr lang="zh-CN" altLang="zh-CN" dirty="0"/>
          </a:p>
          <a:p>
            <a:pPr lvl="4" indent="-228600"/>
            <a:r>
              <a:rPr lang="zh-CN" altLang="zh-CN" dirty="0"/>
              <a:t>第五级</a:t>
            </a:r>
            <a:endParaRPr lang="zh-CN" altLang="zh-CN"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034" name="Text Box 10"/>
          <p:cNvSpPr txBox="1">
            <a:spLocks noChangeArrowheads="1"/>
          </p:cNvSpPr>
          <p:nvPr/>
        </p:nvSpPr>
        <p:spPr bwMode="auto">
          <a:xfrm>
            <a:off x="5465763" y="6516688"/>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0.wmf"/><Relationship Id="rId7" Type="http://schemas.openxmlformats.org/officeDocument/2006/relationships/oleObject" Target="../embeddings/oleObject7.bin"/><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 Id="rId3" Type="http://schemas.openxmlformats.org/officeDocument/2006/relationships/oleObject" Target="../embeddings/oleObject5.bin"/><Relationship Id="rId2" Type="http://schemas.openxmlformats.org/officeDocument/2006/relationships/image" Target="../media/image7.wmf"/><Relationship Id="rId12" Type="http://schemas.openxmlformats.org/officeDocument/2006/relationships/vmlDrawing" Target="../drawings/vmlDrawing2.vml"/><Relationship Id="rId11" Type="http://schemas.openxmlformats.org/officeDocument/2006/relationships/slideLayout" Target="../slideLayouts/slideLayout1.xml"/><Relationship Id="rId10" Type="http://schemas.openxmlformats.org/officeDocument/2006/relationships/oleObject" Target="../embeddings/oleObject9.bin"/><Relationship Id="rId1"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14.bin"/><Relationship Id="rId7" Type="http://schemas.openxmlformats.org/officeDocument/2006/relationships/image" Target="../media/image13.wmf"/><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3" Type="http://schemas.openxmlformats.org/officeDocument/2006/relationships/vmlDrawing" Target="../drawings/vmlDrawing3.vml"/><Relationship Id="rId12" Type="http://schemas.openxmlformats.org/officeDocument/2006/relationships/slideLayout" Target="../slideLayouts/slideLayout1.xml"/><Relationship Id="rId11" Type="http://schemas.openxmlformats.org/officeDocument/2006/relationships/image" Target="../media/image15.wmf"/><Relationship Id="rId10" Type="http://schemas.openxmlformats.org/officeDocument/2006/relationships/oleObject" Target="../embeddings/oleObject15.bin"/><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xml"/><Relationship Id="rId7" Type="http://schemas.openxmlformats.org/officeDocument/2006/relationships/image" Target="../media/image16.wmf"/><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 Id="rId3" Type="http://schemas.openxmlformats.org/officeDocument/2006/relationships/oleObject" Target="../embeddings/oleObject17.bin"/><Relationship Id="rId2" Type="http://schemas.openxmlformats.org/officeDocument/2006/relationships/image" Target="../media/image11.wmf"/><Relationship Id="rId1" Type="http://schemas.openxmlformats.org/officeDocument/2006/relationships/oleObject" Target="../embeddings/oleObject16.bin"/></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x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image" Target="../media/image14.wmf"/><Relationship Id="rId3" Type="http://schemas.openxmlformats.org/officeDocument/2006/relationships/oleObject" Target="../embeddings/oleObject22.bin"/><Relationship Id="rId2" Type="http://schemas.openxmlformats.org/officeDocument/2006/relationships/image" Target="../media/image13.wmf"/><Relationship Id="rId1" Type="http://schemas.openxmlformats.org/officeDocument/2006/relationships/oleObject" Target="../embeddings/oleObject2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oleObject" Target="../embeddings/oleObject29.bin"/><Relationship Id="rId7" Type="http://schemas.openxmlformats.org/officeDocument/2006/relationships/oleObject" Target="../embeddings/oleObject28.bin"/><Relationship Id="rId6" Type="http://schemas.openxmlformats.org/officeDocument/2006/relationships/image" Target="../media/image12.wmf"/><Relationship Id="rId5" Type="http://schemas.openxmlformats.org/officeDocument/2006/relationships/oleObject" Target="../embeddings/oleObject27.bin"/><Relationship Id="rId4" Type="http://schemas.openxmlformats.org/officeDocument/2006/relationships/image" Target="../media/image11.wmf"/><Relationship Id="rId3" Type="http://schemas.openxmlformats.org/officeDocument/2006/relationships/oleObject" Target="../embeddings/oleObject26.bin"/><Relationship Id="rId2" Type="http://schemas.openxmlformats.org/officeDocument/2006/relationships/image" Target="../media/image16.wmf"/><Relationship Id="rId11" Type="http://schemas.openxmlformats.org/officeDocument/2006/relationships/vmlDrawing" Target="../drawings/vmlDrawing6.vml"/><Relationship Id="rId10" Type="http://schemas.openxmlformats.org/officeDocument/2006/relationships/slideLayout" Target="../slideLayouts/slideLayout1.xml"/><Relationship Id="rId1"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xml"/><Relationship Id="rId6" Type="http://schemas.openxmlformats.org/officeDocument/2006/relationships/image" Target="../media/image15.wmf"/><Relationship Id="rId5" Type="http://schemas.openxmlformats.org/officeDocument/2006/relationships/oleObject" Target="../embeddings/oleObject33.bin"/><Relationship Id="rId4" Type="http://schemas.openxmlformats.org/officeDocument/2006/relationships/image" Target="../media/image14.wmf"/><Relationship Id="rId3" Type="http://schemas.openxmlformats.org/officeDocument/2006/relationships/oleObject" Target="../embeddings/oleObject32.bin"/><Relationship Id="rId2" Type="http://schemas.openxmlformats.org/officeDocument/2006/relationships/image" Target="../media/image17.wmf"/><Relationship Id="rId1" Type="http://schemas.openxmlformats.org/officeDocument/2006/relationships/oleObject" Target="../embeddings/oleObject3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ln/>
        </p:spPr>
        <p:txBody>
          <a:bodyPr vert="horz" wrap="square" lIns="91440" tIns="45720" rIns="91440" bIns="45720" anchor="ctr"/>
          <a:p>
            <a:pPr eaLnBrk="1" hangingPunct="1"/>
            <a:endParaRPr lang="zh-CN" altLang="zh-CN" dirty="0"/>
          </a:p>
        </p:txBody>
      </p:sp>
      <p:sp>
        <p:nvSpPr>
          <p:cNvPr id="3074" name="副标题 2"/>
          <p:cNvSpPr>
            <a:spLocks noGrp="1"/>
          </p:cNvSpPr>
          <p:nvPr>
            <p:ph type="subTitle" idx="1"/>
          </p:nvPr>
        </p:nvSpPr>
        <p:spPr>
          <a:ln/>
        </p:spPr>
        <p:txBody>
          <a:bodyPr vert="horz" wrap="square" lIns="91440" tIns="45720" rIns="91440" bIns="45720" anchor="t"/>
          <a:p>
            <a:pPr eaLnBrk="1" hangingPunct="1">
              <a:buSzPct val="100000"/>
            </a:pPr>
            <a:endParaRPr lang="zh-CN" altLang="zh-CN" dirty="0">
              <a:solidFill>
                <a:srgbClr val="898989"/>
              </a:solidFill>
              <a:latin typeface="+mn-lt"/>
              <a:ea typeface="+mn-ea"/>
              <a:cs typeface="+mn-cs"/>
            </a:endParaRPr>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908050"/>
            <a:ext cx="8208963"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dirty="0">
                <a:latin typeface="黑体" panose="02010609060101010101" pitchFamily="49" charset="-122"/>
                <a:ea typeface="黑体" panose="02010609060101010101" pitchFamily="49" charset="-122"/>
                <a:sym typeface="宋体" panose="02010600030101010101" pitchFamily="2" charset="-122"/>
              </a:rPr>
            </a:br>
            <a:r>
              <a:rPr lang="zh-CN" altLang="en-US" sz="6000" dirty="0">
                <a:latin typeface="黑体" panose="02010609060101010101" pitchFamily="49" charset="-122"/>
                <a:ea typeface="黑体" panose="02010609060101010101" pitchFamily="49" charset="-122"/>
                <a:sym typeface="宋体" panose="02010600030101010101" pitchFamily="2" charset="-122"/>
              </a:rPr>
              <a:t> </a:t>
            </a: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3077" name="矩形 7"/>
          <p:cNvSpPr/>
          <p:nvPr/>
        </p:nvSpPr>
        <p:spPr>
          <a:xfrm>
            <a:off x="1371600" y="3933825"/>
            <a:ext cx="6584950" cy="1631950"/>
          </a:xfrm>
          <a:prstGeom prst="rect">
            <a:avLst/>
          </a:prstGeom>
          <a:noFill/>
          <a:ln w="9525">
            <a:noFill/>
          </a:ln>
        </p:spPr>
        <p:txBody>
          <a:bodyPr anchor="t">
            <a:spAutoFit/>
          </a:bodyPr>
          <a:p>
            <a:pPr algn="ctr"/>
            <a:r>
              <a:rPr lang="zh-CN" altLang="en-US" sz="4800" b="1" dirty="0">
                <a:solidFill>
                  <a:schemeClr val="bg1"/>
                </a:solidFill>
                <a:latin typeface="黑体" panose="02010609060101010101" pitchFamily="49" charset="-122"/>
                <a:ea typeface="黑体" panose="02010609060101010101" pitchFamily="49" charset="-122"/>
              </a:rPr>
              <a:t>第九章 关系查询处理     </a:t>
            </a:r>
            <a:endParaRPr lang="en-US" altLang="zh-CN" sz="4800" b="1" dirty="0">
              <a:solidFill>
                <a:schemeClr val="bg1"/>
              </a:solidFill>
              <a:latin typeface="黑体" panose="02010609060101010101" pitchFamily="49" charset="-122"/>
              <a:ea typeface="黑体" panose="02010609060101010101" pitchFamily="49" charset="-122"/>
            </a:endParaRPr>
          </a:p>
          <a:p>
            <a:pPr algn="ctr"/>
            <a:r>
              <a:rPr lang="en-US" altLang="zh-CN" sz="4800" b="1" dirty="0">
                <a:solidFill>
                  <a:schemeClr val="bg1"/>
                </a:solidFill>
                <a:latin typeface="黑体" panose="02010609060101010101" pitchFamily="49" charset="-122"/>
                <a:ea typeface="黑体" panose="02010609060101010101" pitchFamily="49" charset="-122"/>
              </a:rPr>
              <a:t>      </a:t>
            </a:r>
            <a:r>
              <a:rPr lang="zh-CN" altLang="en-US" sz="4800" b="1" dirty="0">
                <a:solidFill>
                  <a:schemeClr val="bg1"/>
                </a:solidFill>
                <a:latin typeface="黑体" panose="02010609060101010101" pitchFamily="49" charset="-122"/>
                <a:ea typeface="黑体" panose="02010609060101010101" pitchFamily="49" charset="-122"/>
              </a:rPr>
              <a:t>和查询优化</a:t>
            </a:r>
            <a:endParaRPr lang="zh-CN" altLang="en-US" sz="48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91440" tIns="45720" rIns="91440" bIns="45720" anchor="ctr"/>
          <a:p>
            <a:r>
              <a:rPr lang="en-US" altLang="zh-CN" sz="3600" dirty="0"/>
              <a:t> 2. </a:t>
            </a:r>
            <a:r>
              <a:rPr lang="zh-CN" altLang="en-US" sz="3600" dirty="0"/>
              <a:t>查询检查 </a:t>
            </a:r>
            <a:endParaRPr lang="zh-CN" altLang="en-US" sz="3600" dirty="0"/>
          </a:p>
        </p:txBody>
      </p:sp>
      <p:sp>
        <p:nvSpPr>
          <p:cNvPr id="12290" name="内容占位符 2"/>
          <p:cNvSpPr>
            <a:spLocks noGrp="1"/>
          </p:cNvSpPr>
          <p:nvPr>
            <p:ph idx="1"/>
          </p:nvPr>
        </p:nvSpPr>
        <p:spPr>
          <a:ln/>
        </p:spPr>
        <p:txBody>
          <a:bodyPr vert="horz" wrap="square" lIns="91440" tIns="45720" rIns="91440" bIns="45720" anchor="t"/>
          <a:p>
            <a:pPr>
              <a:lnSpc>
                <a:spcPct val="120000"/>
              </a:lnSpc>
            </a:pPr>
            <a:r>
              <a:rPr lang="zh-CN" altLang="en-US" dirty="0">
                <a:sym typeface="Times New Roman" panose="02020603050405020304" pitchFamily="18" charset="0"/>
              </a:rPr>
              <a:t>根据数据字典中的用户权限和完整性约束定义对用户的存取权限进行检查</a:t>
            </a:r>
            <a:endParaRPr lang="en-US" altLang="zh-CN" dirty="0">
              <a:sym typeface="Times New Roman" panose="02020603050405020304" pitchFamily="18" charset="0"/>
            </a:endParaRPr>
          </a:p>
          <a:p>
            <a:pPr>
              <a:lnSpc>
                <a:spcPct val="120000"/>
              </a:lnSpc>
            </a:pPr>
            <a:r>
              <a:rPr lang="zh-CN" altLang="en-US" dirty="0">
                <a:sym typeface="Times New Roman" panose="02020603050405020304" pitchFamily="18" charset="0"/>
              </a:rPr>
              <a:t>检查通过后把</a:t>
            </a:r>
            <a:r>
              <a:rPr lang="en-US" altLang="zh-CN" dirty="0">
                <a:sym typeface="Times New Roman" panose="02020603050405020304" pitchFamily="18" charset="0"/>
              </a:rPr>
              <a:t>SQL</a:t>
            </a:r>
            <a:r>
              <a:rPr lang="zh-CN" altLang="en-US" dirty="0">
                <a:sym typeface="Times New Roman" panose="02020603050405020304" pitchFamily="18" charset="0"/>
              </a:rPr>
              <a:t>查询语句转换成内部表示，即等价的</a:t>
            </a:r>
            <a:r>
              <a:rPr lang="zh-CN" altLang="en-US" dirty="0">
                <a:solidFill>
                  <a:srgbClr val="FF00FF"/>
                </a:solidFill>
                <a:sym typeface="Times New Roman" panose="02020603050405020304" pitchFamily="18" charset="0"/>
              </a:rPr>
              <a:t>关系代数表达式</a:t>
            </a:r>
            <a:r>
              <a:rPr lang="zh-CN" altLang="en-US" dirty="0">
                <a:sym typeface="Times New Roman" panose="02020603050405020304" pitchFamily="18" charset="0"/>
              </a:rPr>
              <a:t>。</a:t>
            </a:r>
            <a:endParaRPr lang="en-US" altLang="zh-CN" dirty="0">
              <a:sym typeface="Times New Roman" panose="02020603050405020304" pitchFamily="18" charset="0"/>
            </a:endParaRPr>
          </a:p>
          <a:p>
            <a:pPr>
              <a:lnSpc>
                <a:spcPct val="120000"/>
              </a:lnSpc>
            </a:pPr>
            <a:r>
              <a:rPr lang="zh-CN" altLang="en-US" dirty="0">
                <a:sym typeface="Times New Roman" panose="02020603050405020304" pitchFamily="18" charset="0"/>
              </a:rPr>
              <a:t>关系数据库管理系统一般都用查询树，也称为语</a:t>
            </a:r>
            <a:r>
              <a:rPr lang="zh-CN" altLang="en-US" dirty="0">
                <a:solidFill>
                  <a:srgbClr val="FF00FF"/>
                </a:solidFill>
                <a:sym typeface="Times New Roman" panose="02020603050405020304" pitchFamily="18" charset="0"/>
              </a:rPr>
              <a:t>法分析树</a:t>
            </a:r>
            <a:r>
              <a:rPr lang="zh-CN" altLang="en-US" dirty="0">
                <a:sym typeface="Times New Roman" panose="02020603050405020304" pitchFamily="18" charset="0"/>
              </a:rPr>
              <a:t>来表示扩展的关系代数表达式。</a:t>
            </a:r>
            <a:endParaRPr lang="en-US" altLang="zh-CN" dirty="0">
              <a:sym typeface="Times New Roman" panose="02020603050405020304" pitchFamily="18" charset="0"/>
            </a:endParaRPr>
          </a:p>
          <a:p>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title"/>
          </p:nvPr>
        </p:nvSpPr>
        <p:spPr>
          <a:ln/>
        </p:spPr>
        <p:txBody>
          <a:bodyPr vert="horz" wrap="square" lIns="91440" tIns="45720" rIns="91440" bIns="45720" anchor="ctr"/>
          <a:p>
            <a:r>
              <a:rPr lang="en-US" altLang="zh-CN" sz="3600" dirty="0"/>
              <a:t>9.6 </a:t>
            </a:r>
            <a:r>
              <a:rPr lang="zh-CN" altLang="en-US" sz="3600" dirty="0"/>
              <a:t>小  结</a:t>
            </a:r>
            <a:endParaRPr lang="zh-CN" altLang="en-US" sz="3600" dirty="0"/>
          </a:p>
        </p:txBody>
      </p:sp>
      <p:sp>
        <p:nvSpPr>
          <p:cNvPr id="104450"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查询处理是关系数据库管理系统的核心，查询优化技术是查询处理的关键技术 </a:t>
            </a:r>
            <a:endParaRPr lang="zh-CN" altLang="en-US" dirty="0"/>
          </a:p>
          <a:p>
            <a:pPr>
              <a:lnSpc>
                <a:spcPct val="120000"/>
              </a:lnSpc>
            </a:pPr>
            <a:r>
              <a:rPr lang="zh-CN" altLang="en-US" dirty="0"/>
              <a:t>本章主要内容</a:t>
            </a:r>
            <a:endParaRPr lang="en-US" altLang="zh-CN" dirty="0"/>
          </a:p>
          <a:p>
            <a:pPr lvl="1">
              <a:lnSpc>
                <a:spcPct val="120000"/>
              </a:lnSpc>
            </a:pPr>
            <a:r>
              <a:rPr lang="zh-CN" altLang="en-US" dirty="0"/>
              <a:t>查询处理过程</a:t>
            </a:r>
            <a:endParaRPr lang="en-US" altLang="zh-CN" dirty="0"/>
          </a:p>
          <a:p>
            <a:pPr lvl="1">
              <a:lnSpc>
                <a:spcPct val="120000"/>
              </a:lnSpc>
            </a:pPr>
            <a:r>
              <a:rPr lang="zh-CN" altLang="en-US" dirty="0"/>
              <a:t>查询优化</a:t>
            </a:r>
            <a:endParaRPr lang="en-US" altLang="zh-CN" dirty="0"/>
          </a:p>
          <a:p>
            <a:pPr lvl="2">
              <a:lnSpc>
                <a:spcPct val="120000"/>
              </a:lnSpc>
              <a:buSzPct val="87000"/>
              <a:buFont typeface="Wingdings" panose="05000000000000000000" pitchFamily="2" charset="2"/>
              <a:buChar char="l"/>
            </a:pPr>
            <a:r>
              <a:rPr lang="zh-CN" altLang="en-US" dirty="0"/>
              <a:t>代数优化</a:t>
            </a:r>
            <a:endParaRPr lang="en-US" altLang="zh-CN" dirty="0"/>
          </a:p>
          <a:p>
            <a:pPr lvl="2">
              <a:lnSpc>
                <a:spcPct val="120000"/>
              </a:lnSpc>
              <a:buSzPct val="87000"/>
              <a:buFont typeface="Wingdings" panose="05000000000000000000" pitchFamily="2" charset="2"/>
              <a:buChar char="l"/>
            </a:pPr>
            <a:r>
              <a:rPr lang="zh-CN" altLang="en-US" dirty="0"/>
              <a:t>物理优化</a:t>
            </a:r>
            <a:endParaRPr lang="en-US" altLang="zh-CN" dirty="0"/>
          </a:p>
          <a:p>
            <a:pPr lvl="1">
              <a:lnSpc>
                <a:spcPct val="120000"/>
              </a:lnSpc>
            </a:pPr>
            <a:r>
              <a:rPr lang="zh-CN" altLang="en-US" dirty="0"/>
              <a:t>查询执行</a:t>
            </a:r>
            <a:endParaRPr lang="zh-CN" altLang="en-US" dirty="0"/>
          </a:p>
          <a:p>
            <a:endParaRPr lang="zh-CN" altLang="en-US" dirty="0"/>
          </a:p>
        </p:txBody>
      </p:sp>
      <p:sp>
        <p:nvSpPr>
          <p:cNvPr id="104451" name="圆角矩形标注 5"/>
          <p:cNvSpPr/>
          <p:nvPr/>
        </p:nvSpPr>
        <p:spPr>
          <a:xfrm>
            <a:off x="3857625" y="3360738"/>
            <a:ext cx="2500313" cy="428625"/>
          </a:xfrm>
          <a:prstGeom prst="wedgeRoundRectCallout">
            <a:avLst>
              <a:gd name="adj1" fmla="val -88056"/>
              <a:gd name="adj2" fmla="val 112167"/>
              <a:gd name="adj3" fmla="val 1666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tIns="288000" anchor="ctr"/>
          <a:p>
            <a:pPr marL="342900" lvl="3" indent="-342900" eaLnBrk="1" hangingPunct="1"/>
            <a:r>
              <a:rPr lang="zh-CN" altLang="en-US" sz="2400" b="1" dirty="0">
                <a:latin typeface="Arial" panose="020B0604020202020204" pitchFamily="34" charset="0"/>
                <a:ea typeface="宋体" panose="02010600030101010101" pitchFamily="2" charset="-122"/>
              </a:rPr>
              <a:t>启发式代数优化</a:t>
            </a:r>
            <a:endParaRPr lang="zh-CN" altLang="en-US" sz="2400" b="1" dirty="0">
              <a:latin typeface="Arial" panose="020B0604020202020204" pitchFamily="34" charset="0"/>
              <a:ea typeface="宋体" panose="02010600030101010101" pitchFamily="2" charset="-122"/>
            </a:endParaRPr>
          </a:p>
          <a:p>
            <a:pPr marL="342900" indent="-34290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
          <p:cNvSpPr>
            <a:spLocks noGrp="1"/>
          </p:cNvSpPr>
          <p:nvPr>
            <p:ph type="title"/>
          </p:nvPr>
        </p:nvSpPr>
        <p:spPr>
          <a:ln/>
        </p:spPr>
        <p:txBody>
          <a:bodyPr vert="horz" wrap="square" lIns="91440" tIns="45720" rIns="91440" bIns="45720" anchor="ctr"/>
          <a:p>
            <a:r>
              <a:rPr lang="en-US" altLang="zh-CN" sz="3600" dirty="0"/>
              <a:t>9.6 </a:t>
            </a:r>
            <a:r>
              <a:rPr lang="zh-CN" altLang="en-US" sz="3600" dirty="0"/>
              <a:t>小  结</a:t>
            </a:r>
            <a:endParaRPr lang="zh-CN" altLang="en-US" sz="3600" dirty="0"/>
          </a:p>
        </p:txBody>
      </p:sp>
      <p:sp>
        <p:nvSpPr>
          <p:cNvPr id="105474"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查询处理是关系数据库管理系统的核心，查询优化技术是查询处理的关键技术 </a:t>
            </a:r>
            <a:endParaRPr lang="zh-CN" altLang="en-US" dirty="0"/>
          </a:p>
          <a:p>
            <a:pPr>
              <a:lnSpc>
                <a:spcPct val="120000"/>
              </a:lnSpc>
            </a:pPr>
            <a:r>
              <a:rPr lang="zh-CN" altLang="en-US" dirty="0"/>
              <a:t>本章主要内容</a:t>
            </a:r>
            <a:endParaRPr lang="en-US" altLang="zh-CN" dirty="0"/>
          </a:p>
          <a:p>
            <a:pPr lvl="1">
              <a:lnSpc>
                <a:spcPct val="120000"/>
              </a:lnSpc>
            </a:pPr>
            <a:r>
              <a:rPr lang="zh-CN" altLang="en-US" dirty="0"/>
              <a:t>查询处理过程</a:t>
            </a:r>
            <a:endParaRPr lang="en-US" altLang="zh-CN" dirty="0"/>
          </a:p>
          <a:p>
            <a:pPr lvl="1">
              <a:lnSpc>
                <a:spcPct val="120000"/>
              </a:lnSpc>
            </a:pPr>
            <a:r>
              <a:rPr lang="zh-CN" altLang="en-US" dirty="0"/>
              <a:t>查询优化</a:t>
            </a:r>
            <a:endParaRPr lang="en-US" altLang="zh-CN" dirty="0"/>
          </a:p>
          <a:p>
            <a:pPr lvl="2">
              <a:lnSpc>
                <a:spcPct val="120000"/>
              </a:lnSpc>
              <a:buSzPct val="87000"/>
              <a:buFont typeface="Wingdings" panose="05000000000000000000" pitchFamily="2" charset="2"/>
              <a:buChar char="l"/>
            </a:pPr>
            <a:r>
              <a:rPr lang="zh-CN" altLang="en-US" dirty="0"/>
              <a:t>代数优化</a:t>
            </a:r>
            <a:endParaRPr lang="en-US" altLang="zh-CN" dirty="0"/>
          </a:p>
          <a:p>
            <a:pPr lvl="2">
              <a:lnSpc>
                <a:spcPct val="120000"/>
              </a:lnSpc>
              <a:buSzPct val="87000"/>
              <a:buFont typeface="Wingdings" panose="05000000000000000000" pitchFamily="2" charset="2"/>
              <a:buChar char="l"/>
            </a:pPr>
            <a:r>
              <a:rPr lang="zh-CN" altLang="en-US" dirty="0"/>
              <a:t>物理优化</a:t>
            </a:r>
            <a:endParaRPr lang="en-US" altLang="zh-CN" dirty="0"/>
          </a:p>
          <a:p>
            <a:pPr lvl="1">
              <a:lnSpc>
                <a:spcPct val="120000"/>
              </a:lnSpc>
            </a:pPr>
            <a:r>
              <a:rPr lang="zh-CN" altLang="en-US" dirty="0"/>
              <a:t>查询执行</a:t>
            </a:r>
            <a:endParaRPr lang="zh-CN" altLang="en-US" dirty="0"/>
          </a:p>
          <a:p>
            <a:endParaRPr lang="zh-CN" altLang="en-US" dirty="0"/>
          </a:p>
        </p:txBody>
      </p:sp>
      <p:sp>
        <p:nvSpPr>
          <p:cNvPr id="6" name="圆角矩形标注 5"/>
          <p:cNvSpPr/>
          <p:nvPr/>
        </p:nvSpPr>
        <p:spPr bwMode="auto">
          <a:xfrm>
            <a:off x="3857625" y="3221038"/>
            <a:ext cx="3643313" cy="1000125"/>
          </a:xfrm>
          <a:prstGeom prst="wedgeRoundRectCallout">
            <a:avLst>
              <a:gd name="adj1" fmla="val -76729"/>
              <a:gd name="adj2" fmla="val 78718"/>
              <a:gd name="adj3" fmla="val 16667"/>
            </a:avLst>
          </a:prstGeom>
          <a:gradFill rotWithShape="0">
            <a:gsLst>
              <a:gs pos="0">
                <a:srgbClr val="FFFFFF"/>
              </a:gs>
              <a:gs pos="100000">
                <a:srgbClr val="FFFFFF">
                  <a:gamma/>
                  <a:shade val="73333"/>
                  <a:invGamma/>
                </a:srgbClr>
              </a:gs>
            </a:gsLst>
            <a:lin ang="5400000" scaled="1"/>
          </a:gradFill>
          <a:ln w="25400" cap="flat" cmpd="sng" algn="ctr">
            <a:solidFill>
              <a:schemeClr val="tx1"/>
            </a:solidFill>
            <a:prstDash val="solid"/>
            <a:round/>
            <a:headEnd type="none" w="med" len="med"/>
            <a:tailEnd type="none" w="med" len="med"/>
          </a:ln>
          <a:effectLst/>
        </p:spPr>
        <p:txBody>
          <a:bodyPr wrap="none" tIns="540000" anchor="ctr"/>
          <a:lstStyle/>
          <a:p>
            <a:pPr marL="0" marR="0" lvl="3"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基于规则的存取路径优化</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3"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基于代价的优化</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3"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title"/>
          </p:nvPr>
        </p:nvSpPr>
        <p:spPr>
          <a:ln/>
        </p:spPr>
        <p:txBody>
          <a:bodyPr vert="horz" wrap="square" lIns="91440" tIns="45720" rIns="91440" bIns="45720" anchor="ctr"/>
          <a:p>
            <a:r>
              <a:rPr lang="en-US" altLang="zh-CN" sz="3600" dirty="0"/>
              <a:t>9.6 </a:t>
            </a:r>
            <a:r>
              <a:rPr lang="zh-CN" altLang="en-US" sz="3600" dirty="0"/>
              <a:t>小  结</a:t>
            </a:r>
            <a:endParaRPr lang="zh-CN" altLang="en-US" sz="3600" dirty="0"/>
          </a:p>
        </p:txBody>
      </p:sp>
      <p:sp>
        <p:nvSpPr>
          <p:cNvPr id="106498"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查询处理是关系数据库管理系统的核心，查询优化技术是查询处理的关键技术 </a:t>
            </a:r>
            <a:endParaRPr lang="zh-CN" altLang="en-US" dirty="0"/>
          </a:p>
          <a:p>
            <a:pPr>
              <a:lnSpc>
                <a:spcPct val="120000"/>
              </a:lnSpc>
            </a:pPr>
            <a:r>
              <a:rPr lang="zh-CN" altLang="en-US" dirty="0"/>
              <a:t>本章主要内容</a:t>
            </a:r>
            <a:endParaRPr lang="en-US" altLang="zh-CN" dirty="0"/>
          </a:p>
          <a:p>
            <a:pPr lvl="1">
              <a:lnSpc>
                <a:spcPct val="120000"/>
              </a:lnSpc>
            </a:pPr>
            <a:r>
              <a:rPr lang="zh-CN" altLang="en-US" dirty="0"/>
              <a:t>查询处理过程</a:t>
            </a:r>
            <a:endParaRPr lang="en-US" altLang="zh-CN" dirty="0"/>
          </a:p>
          <a:p>
            <a:pPr lvl="1">
              <a:lnSpc>
                <a:spcPct val="120000"/>
              </a:lnSpc>
            </a:pPr>
            <a:r>
              <a:rPr lang="zh-CN" altLang="en-US" dirty="0"/>
              <a:t>查询优化</a:t>
            </a:r>
            <a:endParaRPr lang="en-US" altLang="zh-CN" dirty="0"/>
          </a:p>
          <a:p>
            <a:pPr lvl="2">
              <a:lnSpc>
                <a:spcPct val="120000"/>
              </a:lnSpc>
              <a:buSzPct val="87000"/>
              <a:buFont typeface="Wingdings" panose="05000000000000000000" pitchFamily="2" charset="2"/>
              <a:buChar char="l"/>
            </a:pPr>
            <a:r>
              <a:rPr lang="zh-CN" altLang="en-US" dirty="0"/>
              <a:t>代数优化</a:t>
            </a:r>
            <a:endParaRPr lang="en-US" altLang="zh-CN" dirty="0"/>
          </a:p>
          <a:p>
            <a:pPr lvl="2">
              <a:lnSpc>
                <a:spcPct val="120000"/>
              </a:lnSpc>
              <a:buSzPct val="87000"/>
              <a:buFont typeface="Wingdings" panose="05000000000000000000" pitchFamily="2" charset="2"/>
              <a:buChar char="l"/>
            </a:pPr>
            <a:r>
              <a:rPr lang="zh-CN" altLang="en-US" dirty="0"/>
              <a:t>物理优化</a:t>
            </a:r>
            <a:endParaRPr lang="en-US" altLang="zh-CN" dirty="0"/>
          </a:p>
          <a:p>
            <a:pPr lvl="1">
              <a:lnSpc>
                <a:spcPct val="120000"/>
              </a:lnSpc>
            </a:pPr>
            <a:r>
              <a:rPr lang="zh-CN" altLang="en-US" dirty="0"/>
              <a:t>查询执行</a:t>
            </a:r>
            <a:endParaRPr lang="zh-CN" altLang="en-US" dirty="0"/>
          </a:p>
          <a:p>
            <a:endParaRPr lang="zh-CN" altLang="en-US" dirty="0"/>
          </a:p>
        </p:txBody>
      </p:sp>
      <p:sp>
        <p:nvSpPr>
          <p:cNvPr id="106499" name="圆角矩形标注 5"/>
          <p:cNvSpPr/>
          <p:nvPr/>
        </p:nvSpPr>
        <p:spPr>
          <a:xfrm>
            <a:off x="3563938" y="3721100"/>
            <a:ext cx="2879725" cy="1000125"/>
          </a:xfrm>
          <a:prstGeom prst="wedgeRoundRectCallout">
            <a:avLst>
              <a:gd name="adj1" fmla="val -76727"/>
              <a:gd name="adj2" fmla="val 78718"/>
              <a:gd name="adj3" fmla="val 1666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tIns="540000" anchor="ctr"/>
          <a:p>
            <a:pPr marL="342900" lvl="3" indent="-342900" eaLnBrk="1" hangingPunct="1"/>
            <a:r>
              <a:rPr lang="zh-CN" altLang="en-US" sz="2400" b="1" dirty="0">
                <a:latin typeface="Arial" panose="020B0604020202020204" pitchFamily="34" charset="0"/>
                <a:ea typeface="宋体" panose="02010600030101010101" pitchFamily="2" charset="-122"/>
              </a:rPr>
              <a:t>自顶向下执行方式</a:t>
            </a:r>
            <a:endParaRPr lang="en-US" altLang="zh-CN" sz="2400" b="1" dirty="0">
              <a:latin typeface="Arial" panose="020B0604020202020204" pitchFamily="34" charset="0"/>
              <a:ea typeface="宋体" panose="02010600030101010101" pitchFamily="2" charset="-122"/>
            </a:endParaRPr>
          </a:p>
          <a:p>
            <a:pPr marL="342900" lvl="3" indent="-342900" eaLnBrk="1" hangingPunct="1"/>
            <a:r>
              <a:rPr lang="zh-CN" altLang="en-US" sz="2400" b="1" dirty="0">
                <a:latin typeface="Arial" panose="020B0604020202020204" pitchFamily="34" charset="0"/>
                <a:ea typeface="宋体" panose="02010600030101010101" pitchFamily="2" charset="-122"/>
              </a:rPr>
              <a:t>自底向上执行方式</a:t>
            </a:r>
            <a:endParaRPr lang="zh-CN" altLang="en-US" sz="2400" b="1" dirty="0">
              <a:latin typeface="Arial" panose="020B0604020202020204" pitchFamily="34" charset="0"/>
              <a:ea typeface="宋体" panose="02010600030101010101" pitchFamily="2" charset="-122"/>
            </a:endParaRPr>
          </a:p>
          <a:p>
            <a:pPr marL="342900" indent="-34290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
          <p:cNvSpPr>
            <a:spLocks noGrp="1"/>
          </p:cNvSpPr>
          <p:nvPr>
            <p:ph type="title"/>
          </p:nvPr>
        </p:nvSpPr>
        <p:spPr>
          <a:ln/>
        </p:spPr>
        <p:txBody>
          <a:bodyPr vert="horz" wrap="square" lIns="91440" tIns="45720" rIns="91440" bIns="45720" anchor="ctr"/>
          <a:p>
            <a:r>
              <a:rPr lang="zh-CN" altLang="zh-CN" sz="3600" dirty="0"/>
              <a:t>小结（续）</a:t>
            </a:r>
            <a:endParaRPr lang="zh-CN" altLang="en-US" sz="3600" dirty="0"/>
          </a:p>
        </p:txBody>
      </p:sp>
      <p:sp>
        <p:nvSpPr>
          <p:cNvPr id="107522" name="内容占位符 2"/>
          <p:cNvSpPr>
            <a:spLocks noGrp="1"/>
          </p:cNvSpPr>
          <p:nvPr>
            <p:ph idx="1"/>
          </p:nvPr>
        </p:nvSpPr>
        <p:spPr>
          <a:ln/>
        </p:spPr>
        <p:txBody>
          <a:bodyPr vert="horz" wrap="square" lIns="91440" tIns="45720" rIns="91440" bIns="45720" anchor="t"/>
          <a:p>
            <a:pPr>
              <a:lnSpc>
                <a:spcPct val="120000"/>
              </a:lnSpc>
            </a:pPr>
            <a:r>
              <a:rPr lang="zh-CN" altLang="en-US" dirty="0"/>
              <a:t>比较复杂的查询，尤其是涉及连接和嵌套的查询</a:t>
            </a:r>
            <a:endParaRPr lang="zh-CN" altLang="en-US" dirty="0"/>
          </a:p>
          <a:p>
            <a:pPr lvl="1">
              <a:lnSpc>
                <a:spcPct val="120000"/>
              </a:lnSpc>
            </a:pPr>
            <a:r>
              <a:rPr lang="zh-CN" altLang="en-US" dirty="0"/>
              <a:t>不要把优化的任务全部放在关系数据库管理系统上</a:t>
            </a:r>
            <a:endParaRPr lang="zh-CN" altLang="en-US" dirty="0"/>
          </a:p>
          <a:p>
            <a:pPr lvl="1">
              <a:lnSpc>
                <a:spcPct val="120000"/>
              </a:lnSpc>
            </a:pPr>
            <a:r>
              <a:rPr lang="zh-CN" altLang="en-US" dirty="0"/>
              <a:t>应该找出关系数据库管理系统的优化规律，以写出适合关系数据库管理系统自动优化的</a:t>
            </a:r>
            <a:r>
              <a:rPr lang="en-US" altLang="zh-CN" dirty="0"/>
              <a:t>SQL</a:t>
            </a:r>
            <a:r>
              <a:rPr lang="zh-CN" altLang="en-US" dirty="0"/>
              <a:t>语句 </a:t>
            </a:r>
            <a:endParaRPr lang="zh-CN" altLang="en-US" dirty="0"/>
          </a:p>
          <a:p>
            <a:pPr lvl="1">
              <a:lnSpc>
                <a:spcPct val="120000"/>
              </a:lnSpc>
            </a:pPr>
            <a:endParaRPr lang="zh-CN" altLang="en-US" dirty="0"/>
          </a:p>
          <a:p>
            <a:pPr>
              <a:lnSpc>
                <a:spcPct val="120000"/>
              </a:lnSpc>
            </a:pPr>
            <a:r>
              <a:rPr lang="zh-CN" altLang="en-US" dirty="0"/>
              <a:t>对于关系数据库管理系统不能优化的查询需要重写查询语句，进行手工调整以优化性能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vert="horz" wrap="square" lIns="91440" tIns="45720" rIns="91440" bIns="45720" anchor="ctr"/>
          <a:p>
            <a:r>
              <a:rPr lang="en-US" altLang="zh-CN" sz="3600" dirty="0"/>
              <a:t> 3. </a:t>
            </a:r>
            <a:r>
              <a:rPr lang="zh-CN" altLang="en-US" sz="3600" dirty="0"/>
              <a:t>查询优化</a:t>
            </a:r>
            <a:endParaRPr lang="zh-CN" altLang="en-US" sz="3600" dirty="0"/>
          </a:p>
        </p:txBody>
      </p:sp>
      <p:sp>
        <p:nvSpPr>
          <p:cNvPr id="13314"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查询优化：选择一个高效执行的查询处理策略 </a:t>
            </a:r>
            <a:endParaRPr lang="zh-CN" altLang="en-US" dirty="0"/>
          </a:p>
          <a:p>
            <a:pPr>
              <a:lnSpc>
                <a:spcPct val="120000"/>
              </a:lnSpc>
            </a:pPr>
            <a:r>
              <a:rPr lang="zh-CN" altLang="en-US" dirty="0"/>
              <a:t>查询优化分类 </a:t>
            </a:r>
            <a:endParaRPr lang="zh-CN" altLang="en-US" dirty="0"/>
          </a:p>
          <a:p>
            <a:pPr lvl="1">
              <a:lnSpc>
                <a:spcPct val="120000"/>
              </a:lnSpc>
            </a:pPr>
            <a:r>
              <a:rPr lang="zh-CN" altLang="en-US" dirty="0"/>
              <a:t>代数优化</a:t>
            </a:r>
            <a:r>
              <a:rPr lang="en-US" altLang="zh-CN" dirty="0"/>
              <a:t>/</a:t>
            </a:r>
            <a:r>
              <a:rPr lang="zh-CN" altLang="en-US" dirty="0"/>
              <a:t>逻辑优化：指关系代数表达式的优化</a:t>
            </a:r>
            <a:endParaRPr lang="zh-CN" altLang="en-US" dirty="0"/>
          </a:p>
          <a:p>
            <a:pPr lvl="1">
              <a:lnSpc>
                <a:spcPct val="120000"/>
              </a:lnSpc>
            </a:pPr>
            <a:r>
              <a:rPr lang="zh-CN" altLang="en-US" dirty="0"/>
              <a:t>物理优化：指存取路径和底层操作算法的选择</a:t>
            </a:r>
            <a:endParaRPr lang="zh-CN" altLang="en-US" dirty="0"/>
          </a:p>
          <a:p>
            <a:pPr>
              <a:lnSpc>
                <a:spcPct val="120000"/>
              </a:lnSpc>
            </a:pPr>
            <a:r>
              <a:rPr lang="zh-CN" altLang="en-US" dirty="0"/>
              <a:t>查询优化的选择依据</a:t>
            </a:r>
            <a:endParaRPr lang="zh-CN" altLang="en-US" dirty="0"/>
          </a:p>
          <a:p>
            <a:pPr lvl="1">
              <a:lnSpc>
                <a:spcPct val="120000"/>
              </a:lnSpc>
            </a:pPr>
            <a:r>
              <a:rPr lang="zh-CN" altLang="en-US" dirty="0"/>
              <a:t>基于规则</a:t>
            </a:r>
            <a:r>
              <a:rPr lang="en-US" altLang="zh-CN" dirty="0"/>
              <a:t>(rule based)</a:t>
            </a:r>
            <a:endParaRPr lang="en-US" altLang="zh-CN" dirty="0"/>
          </a:p>
          <a:p>
            <a:pPr lvl="1">
              <a:lnSpc>
                <a:spcPct val="120000"/>
              </a:lnSpc>
            </a:pPr>
            <a:r>
              <a:rPr lang="zh-CN" altLang="en-US" dirty="0"/>
              <a:t>基于代价</a:t>
            </a:r>
            <a:r>
              <a:rPr lang="en-US" altLang="zh-CN" dirty="0"/>
              <a:t>(cost based)</a:t>
            </a:r>
            <a:endParaRPr lang="en-US" altLang="zh-CN" dirty="0"/>
          </a:p>
          <a:p>
            <a:pPr lvl="1">
              <a:lnSpc>
                <a:spcPct val="120000"/>
              </a:lnSpc>
            </a:pPr>
            <a:r>
              <a:rPr lang="zh-CN" altLang="en-US" dirty="0"/>
              <a:t>基于语义</a:t>
            </a:r>
            <a:r>
              <a:rPr lang="en-US" altLang="zh-CN" dirty="0"/>
              <a:t>(semantic based)</a:t>
            </a:r>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vert="horz" wrap="square" lIns="91440" tIns="45720" rIns="91440" bIns="45720" anchor="ctr"/>
          <a:p>
            <a:r>
              <a:rPr lang="en-US" altLang="zh-CN" sz="3600" dirty="0"/>
              <a:t> 4. </a:t>
            </a:r>
            <a:r>
              <a:rPr lang="zh-CN" altLang="en-US" sz="3600" dirty="0"/>
              <a:t>查询执行 </a:t>
            </a:r>
            <a:endParaRPr lang="zh-CN" altLang="en-US" sz="3600" dirty="0"/>
          </a:p>
        </p:txBody>
      </p:sp>
      <p:sp>
        <p:nvSpPr>
          <p:cNvPr id="14338" name="内容占位符 2"/>
          <p:cNvSpPr>
            <a:spLocks noGrp="1"/>
          </p:cNvSpPr>
          <p:nvPr>
            <p:ph idx="1"/>
          </p:nvPr>
        </p:nvSpPr>
        <p:spPr>
          <a:ln/>
        </p:spPr>
        <p:txBody>
          <a:bodyPr vert="horz" wrap="square" lIns="91440" tIns="45720" rIns="91440" bIns="45720" anchor="t"/>
          <a:p>
            <a:pPr>
              <a:lnSpc>
                <a:spcPct val="120000"/>
              </a:lnSpc>
            </a:pPr>
            <a:r>
              <a:rPr lang="zh-CN" altLang="en-US" dirty="0"/>
              <a:t>依据优化器得到的执行策略生成查询执行计划</a:t>
            </a:r>
            <a:endParaRPr lang="zh-CN" altLang="en-US" dirty="0"/>
          </a:p>
          <a:p>
            <a:pPr>
              <a:lnSpc>
                <a:spcPct val="120000"/>
              </a:lnSpc>
            </a:pPr>
            <a:r>
              <a:rPr lang="zh-CN" altLang="en-US" dirty="0"/>
              <a:t>代码生成器</a:t>
            </a:r>
            <a:r>
              <a:rPr lang="en-US" altLang="zh-CN" dirty="0"/>
              <a:t>(code generator)</a:t>
            </a:r>
            <a:r>
              <a:rPr lang="zh-CN" altLang="en-US" dirty="0"/>
              <a:t>生成执行查询计划的代码 </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vert="horz" wrap="square" lIns="91440" tIns="45720" rIns="91440" bIns="45720" anchor="ctr"/>
          <a:p>
            <a:r>
              <a:rPr lang="en-US" altLang="zh-CN" sz="3600" dirty="0"/>
              <a:t>9.1 </a:t>
            </a:r>
            <a:r>
              <a:rPr lang="zh-CN" altLang="en-US" sz="3600" dirty="0"/>
              <a:t>关系数据库系统的查询处理</a:t>
            </a:r>
            <a:endParaRPr lang="zh-CN" altLang="en-US" sz="3600" dirty="0"/>
          </a:p>
        </p:txBody>
      </p:sp>
      <p:sp>
        <p:nvSpPr>
          <p:cNvPr id="15362" name="内容占位符 2"/>
          <p:cNvSpPr>
            <a:spLocks noGrp="1"/>
          </p:cNvSpPr>
          <p:nvPr>
            <p:ph idx="1"/>
          </p:nvPr>
        </p:nvSpPr>
        <p:spPr>
          <a:ln/>
        </p:spPr>
        <p:txBody>
          <a:bodyPr vert="horz" wrap="square" lIns="91440" tIns="45720" rIns="91440" bIns="45720" anchor="t"/>
          <a:p>
            <a:pPr marL="0" indent="0">
              <a:lnSpc>
                <a:spcPct val="150000"/>
              </a:lnSpc>
              <a:buNone/>
            </a:pPr>
            <a:r>
              <a:rPr lang="en-US" altLang="zh-CN" dirty="0"/>
              <a:t>9.1.1  </a:t>
            </a:r>
            <a:r>
              <a:rPr lang="zh-CN" altLang="en-US" dirty="0"/>
              <a:t>查询处理步骤</a:t>
            </a:r>
            <a:endParaRPr lang="zh-CN" altLang="en-US" dirty="0"/>
          </a:p>
          <a:p>
            <a:pPr marL="0" indent="0">
              <a:lnSpc>
                <a:spcPct val="150000"/>
              </a:lnSpc>
              <a:buNone/>
            </a:pPr>
            <a:r>
              <a:rPr lang="en-US" altLang="zh-CN" dirty="0">
                <a:solidFill>
                  <a:srgbClr val="00B050"/>
                </a:solidFill>
              </a:rPr>
              <a:t>9.1.2  </a:t>
            </a:r>
            <a:r>
              <a:rPr lang="zh-CN" altLang="en-US" dirty="0">
                <a:solidFill>
                  <a:srgbClr val="00B050"/>
                </a:solidFill>
              </a:rPr>
              <a:t>实现查询操作的算法示例 </a:t>
            </a:r>
            <a:endParaRPr lang="zh-CN" altLang="en-US" dirty="0">
              <a:solidFill>
                <a:srgbClr val="00B050"/>
              </a:solidFill>
            </a:endParaRPr>
          </a:p>
          <a:p>
            <a:pPr marL="0" indent="0">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91440" tIns="45720" rIns="91440" bIns="45720" anchor="ctr"/>
          <a:p>
            <a:r>
              <a:rPr lang="en-US" altLang="zh-CN" sz="3600" dirty="0"/>
              <a:t>9.1.2  </a:t>
            </a:r>
            <a:r>
              <a:rPr lang="zh-CN" altLang="en-US" sz="3600" dirty="0"/>
              <a:t>实现查询操作的算法示例 </a:t>
            </a:r>
            <a:endParaRPr lang="zh-CN" altLang="en-US" sz="3600" dirty="0"/>
          </a:p>
        </p:txBody>
      </p:sp>
      <p:sp>
        <p:nvSpPr>
          <p:cNvPr id="22531"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50000"/>
              </a:lnSpc>
              <a:spcBef>
                <a:spcPct val="20000"/>
              </a:spcBef>
              <a:spcAft>
                <a:spcPct val="0"/>
              </a:spcAft>
              <a:buClrTx/>
              <a:buSzPct val="100000"/>
              <a:buFont typeface="Wingdings" panose="05000000000000000000" pitchFamily="2" charset="2"/>
              <a:buAutoNum type="arabicPeriod"/>
              <a:defRPr/>
            </a:pPr>
            <a:r>
              <a:rPr kumimoji="0" lang="zh-CN" altLang="zh-CN" sz="2800" b="1" i="0" u="none" strike="noStrike" kern="0" cap="none" spc="0" normalizeH="0" baseline="0" noProof="0" dirty="0" smtClean="0">
                <a:ln>
                  <a:noFill/>
                </a:ln>
                <a:solidFill>
                  <a:schemeClr val="tx1"/>
                </a:solidFill>
                <a:effectLst/>
                <a:uLnTx/>
                <a:uFillTx/>
                <a:latin typeface="+mn-lt"/>
                <a:ea typeface="+mn-ea"/>
                <a:cs typeface="+mn-cs"/>
              </a:rPr>
              <a:t>选择操作的实现 </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50000"/>
              </a:lnSpc>
              <a:spcBef>
                <a:spcPct val="20000"/>
              </a:spcBef>
              <a:spcAft>
                <a:spcPct val="0"/>
              </a:spcAft>
              <a:buClrTx/>
              <a:buSzPct val="100000"/>
              <a:buFont typeface="Wingdings" panose="05000000000000000000" pitchFamily="2" charset="2"/>
              <a:buAutoNum type="arabicPeriod"/>
              <a:defRPr/>
            </a:pPr>
            <a:r>
              <a:rPr kumimoji="0" lang="zh-CN" altLang="zh-CN" sz="2800" b="1" i="0" u="none" strike="noStrike" kern="0" cap="none" spc="0" normalizeH="0" baseline="0" noProof="0" dirty="0" smtClean="0">
                <a:ln>
                  <a:noFill/>
                </a:ln>
                <a:solidFill>
                  <a:schemeClr val="tx1"/>
                </a:solidFill>
                <a:effectLst/>
                <a:uLnTx/>
                <a:uFillTx/>
                <a:latin typeface="+mn-lt"/>
                <a:ea typeface="+mn-ea"/>
                <a:cs typeface="+mn-cs"/>
              </a:rPr>
              <a:t>连接操作的实现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horz" wrap="square" lIns="91440" tIns="45720" rIns="91440" bIns="45720" anchor="ctr"/>
          <a:p>
            <a:r>
              <a:rPr lang="en-US" altLang="zh-CN" sz="3600" dirty="0"/>
              <a:t>1.</a:t>
            </a:r>
            <a:r>
              <a:rPr lang="zh-CN" altLang="zh-CN" sz="3600" dirty="0"/>
              <a:t>选择操作的实现</a:t>
            </a:r>
            <a:endParaRPr lang="zh-CN" altLang="en-US" sz="3600" dirty="0"/>
          </a:p>
        </p:txBody>
      </p:sp>
      <p:sp>
        <p:nvSpPr>
          <p:cNvPr id="17410"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选择操作典型实现方法：</a:t>
            </a:r>
            <a:endParaRPr lang="zh-CN" altLang="en-US" dirty="0"/>
          </a:p>
          <a:p>
            <a:pPr marL="457200" lvl="1" indent="0">
              <a:lnSpc>
                <a:spcPct val="120000"/>
              </a:lnSpc>
              <a:buNone/>
            </a:pPr>
            <a:r>
              <a:rPr lang="zh-CN" altLang="en-US" dirty="0"/>
              <a:t>（</a:t>
            </a:r>
            <a:r>
              <a:rPr lang="en-US" altLang="zh-CN" dirty="0"/>
              <a:t>1</a:t>
            </a:r>
            <a:r>
              <a:rPr lang="zh-CN" altLang="en-US" dirty="0"/>
              <a:t>）</a:t>
            </a:r>
            <a:r>
              <a:rPr lang="en-US" altLang="zh-CN" dirty="0"/>
              <a:t> </a:t>
            </a:r>
            <a:r>
              <a:rPr lang="zh-CN" altLang="en-US" dirty="0"/>
              <a:t>全表扫描方法 </a:t>
            </a:r>
            <a:r>
              <a:rPr lang="en-US" altLang="zh-CN" dirty="0"/>
              <a:t>(Table Scan)</a:t>
            </a:r>
            <a:endParaRPr lang="zh-CN" altLang="en-US" dirty="0"/>
          </a:p>
          <a:p>
            <a:pPr lvl="2">
              <a:lnSpc>
                <a:spcPct val="120000"/>
              </a:lnSpc>
              <a:buSzPct val="75000"/>
              <a:buFont typeface="Wingdings" panose="05000000000000000000" pitchFamily="2" charset="2"/>
              <a:buChar char="l"/>
            </a:pPr>
            <a:r>
              <a:rPr lang="zh-CN" altLang="en-US" dirty="0"/>
              <a:t>对查询的基本表顺序扫描，逐一检查每个元组是否满足选择条件，把满足条件的元组作为结果输出 </a:t>
            </a:r>
            <a:endParaRPr lang="zh-CN" altLang="en-US" dirty="0"/>
          </a:p>
          <a:p>
            <a:pPr lvl="2">
              <a:lnSpc>
                <a:spcPct val="120000"/>
              </a:lnSpc>
              <a:buSzPct val="75000"/>
              <a:buFont typeface="Wingdings" panose="05000000000000000000" pitchFamily="2" charset="2"/>
              <a:buChar char="l"/>
            </a:pPr>
            <a:r>
              <a:rPr lang="zh-CN" altLang="en-US" dirty="0"/>
              <a:t>适合小表，不适合大表</a:t>
            </a:r>
            <a:endParaRPr lang="zh-CN" altLang="en-US" dirty="0"/>
          </a:p>
          <a:p>
            <a:pPr marL="457200" lvl="1" indent="0">
              <a:lnSpc>
                <a:spcPct val="120000"/>
              </a:lnSpc>
              <a:buNone/>
            </a:pPr>
            <a:r>
              <a:rPr lang="zh-CN" altLang="en-US" dirty="0"/>
              <a:t>（</a:t>
            </a:r>
            <a:r>
              <a:rPr lang="en-US" altLang="zh-CN" dirty="0"/>
              <a:t>2</a:t>
            </a:r>
            <a:r>
              <a:rPr lang="zh-CN" altLang="en-US" dirty="0"/>
              <a:t>）索引扫描方法 </a:t>
            </a:r>
            <a:r>
              <a:rPr lang="en-US" altLang="zh-CN" dirty="0"/>
              <a:t>(Index Scan)</a:t>
            </a:r>
            <a:endParaRPr lang="zh-CN" altLang="en-US" dirty="0"/>
          </a:p>
          <a:p>
            <a:pPr lvl="2">
              <a:lnSpc>
                <a:spcPct val="120000"/>
              </a:lnSpc>
              <a:buSzPct val="75000"/>
              <a:buFont typeface="Wingdings" panose="05000000000000000000" pitchFamily="2" charset="2"/>
              <a:buChar char="l"/>
            </a:pPr>
            <a:r>
              <a:rPr lang="zh-CN" altLang="en-US" dirty="0"/>
              <a:t>适合于选择条件中的属性上有索引</a:t>
            </a:r>
            <a:r>
              <a:rPr lang="en-US" altLang="zh-CN" dirty="0"/>
              <a:t>(</a:t>
            </a:r>
            <a:r>
              <a:rPr lang="zh-CN" altLang="en-US" dirty="0"/>
              <a:t>例如</a:t>
            </a:r>
            <a:r>
              <a:rPr lang="en-US" altLang="zh-CN" dirty="0"/>
              <a:t>B+</a:t>
            </a:r>
            <a:r>
              <a:rPr lang="zh-CN" altLang="en-US" dirty="0"/>
              <a:t>树索引或</a:t>
            </a:r>
            <a:r>
              <a:rPr lang="en-US" altLang="zh-CN" dirty="0"/>
              <a:t>Hash</a:t>
            </a:r>
            <a:r>
              <a:rPr lang="zh-CN" altLang="en-US" dirty="0"/>
              <a:t>索引</a:t>
            </a:r>
            <a:r>
              <a:rPr lang="en-US" altLang="zh-CN" dirty="0"/>
              <a:t>) </a:t>
            </a:r>
            <a:endParaRPr lang="zh-CN" altLang="en-US" dirty="0"/>
          </a:p>
          <a:p>
            <a:pPr lvl="2">
              <a:lnSpc>
                <a:spcPct val="120000"/>
              </a:lnSpc>
              <a:buSzPct val="75000"/>
              <a:buFont typeface="Wingdings" panose="05000000000000000000" pitchFamily="2" charset="2"/>
              <a:buChar char="l"/>
            </a:pPr>
            <a:r>
              <a:rPr lang="zh-CN" altLang="en-US" dirty="0"/>
              <a:t>通过索引先找到满足条件的元组主码或元组指针，再通过元组指针直接在查询的基本表中找到元组 </a:t>
            </a:r>
            <a:endParaRPr lang="zh-CN" altLang="en-US"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p>
            <a:r>
              <a:rPr lang="zh-CN" altLang="zh-CN" sz="3200" dirty="0"/>
              <a:t>选择操作的实现（续） </a:t>
            </a:r>
            <a:endParaRPr lang="zh-CN" altLang="en-US" sz="3200" dirty="0"/>
          </a:p>
        </p:txBody>
      </p:sp>
      <p:sp>
        <p:nvSpPr>
          <p:cNvPr id="18434" name="Rectangle 3"/>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en-US" altLang="zh-CN" dirty="0"/>
              <a:t>[</a:t>
            </a:r>
            <a:r>
              <a:rPr lang="zh-CN" altLang="en-US" dirty="0"/>
              <a:t>例</a:t>
            </a:r>
            <a:r>
              <a:rPr lang="en-US" altLang="zh-CN" dirty="0"/>
              <a:t>9.1] SELECT * </a:t>
            </a:r>
            <a:endParaRPr lang="en-US" altLang="zh-CN" dirty="0"/>
          </a:p>
          <a:p>
            <a:pPr>
              <a:lnSpc>
                <a:spcPct val="120000"/>
              </a:lnSpc>
              <a:buNone/>
            </a:pPr>
            <a:r>
              <a:rPr lang="en-US" altLang="zh-CN" dirty="0"/>
              <a:t>                FROM Student</a:t>
            </a:r>
            <a:endParaRPr lang="en-US" altLang="zh-CN" dirty="0"/>
          </a:p>
          <a:p>
            <a:pPr>
              <a:lnSpc>
                <a:spcPct val="120000"/>
              </a:lnSpc>
              <a:buNone/>
            </a:pPr>
            <a:r>
              <a:rPr lang="en-US" altLang="zh-CN" dirty="0"/>
              <a:t>                WHERE &lt;</a:t>
            </a:r>
            <a:r>
              <a:rPr lang="zh-CN" altLang="zh-CN" dirty="0"/>
              <a:t>条件表达式</a:t>
            </a:r>
            <a:r>
              <a:rPr lang="en-US" altLang="zh-CN" dirty="0"/>
              <a:t>&gt;</a:t>
            </a:r>
            <a:endParaRPr lang="en-US" altLang="zh-CN" dirty="0"/>
          </a:p>
          <a:p>
            <a:pPr>
              <a:lnSpc>
                <a:spcPct val="120000"/>
              </a:lnSpc>
              <a:buNone/>
            </a:pPr>
            <a:r>
              <a:rPr lang="en-US" altLang="zh-CN" dirty="0"/>
              <a:t>   </a:t>
            </a:r>
            <a:r>
              <a:rPr lang="zh-CN" altLang="en-US" dirty="0"/>
              <a:t>考虑</a:t>
            </a:r>
            <a:r>
              <a:rPr lang="en-US" altLang="zh-CN" dirty="0"/>
              <a:t>&lt;</a:t>
            </a:r>
            <a:r>
              <a:rPr lang="zh-CN" altLang="en-US" dirty="0"/>
              <a:t>条件表达式</a:t>
            </a:r>
            <a:r>
              <a:rPr lang="en-US" altLang="zh-CN" dirty="0"/>
              <a:t>&gt;</a:t>
            </a:r>
            <a:r>
              <a:rPr lang="zh-CN" altLang="en-US" dirty="0"/>
              <a:t>的几种情况：</a:t>
            </a:r>
            <a:endParaRPr lang="zh-CN" altLang="en-US" dirty="0"/>
          </a:p>
          <a:p>
            <a:pPr>
              <a:lnSpc>
                <a:spcPct val="120000"/>
              </a:lnSpc>
              <a:buNone/>
            </a:pPr>
            <a:r>
              <a:rPr lang="zh-CN" altLang="en-US" dirty="0"/>
              <a:t>    </a:t>
            </a:r>
            <a:r>
              <a:rPr lang="en-US" altLang="zh-CN" sz="2400" dirty="0"/>
              <a:t>C1</a:t>
            </a:r>
            <a:r>
              <a:rPr lang="zh-CN" altLang="en-US" sz="2400" dirty="0"/>
              <a:t>：无条件；</a:t>
            </a:r>
            <a:endParaRPr lang="zh-CN" altLang="en-US" sz="2400" dirty="0"/>
          </a:p>
          <a:p>
            <a:pPr>
              <a:lnSpc>
                <a:spcPct val="120000"/>
              </a:lnSpc>
              <a:buNone/>
            </a:pPr>
            <a:r>
              <a:rPr lang="zh-CN" altLang="en-US" sz="2400" dirty="0"/>
              <a:t>	 </a:t>
            </a:r>
            <a:r>
              <a:rPr lang="en-US" altLang="zh-CN" sz="2400" dirty="0"/>
              <a:t>C2</a:t>
            </a:r>
            <a:r>
              <a:rPr lang="zh-CN" altLang="en-US" sz="2400" dirty="0"/>
              <a:t>：</a:t>
            </a:r>
            <a:r>
              <a:rPr lang="en-US" altLang="zh-CN" sz="2400" dirty="0"/>
              <a:t>Sno</a:t>
            </a:r>
            <a:r>
              <a:rPr lang="zh-CN" altLang="en-US" sz="2400" dirty="0"/>
              <a:t>＝</a:t>
            </a:r>
            <a:r>
              <a:rPr lang="en-US" altLang="zh-CN" sz="2400" dirty="0"/>
              <a:t>'201215121'</a:t>
            </a:r>
            <a:r>
              <a:rPr lang="zh-CN" altLang="en-US" sz="2400" dirty="0"/>
              <a:t>；</a:t>
            </a:r>
            <a:endParaRPr lang="zh-CN" altLang="en-US" sz="2400" dirty="0"/>
          </a:p>
          <a:p>
            <a:pPr>
              <a:lnSpc>
                <a:spcPct val="120000"/>
              </a:lnSpc>
              <a:buNone/>
            </a:pPr>
            <a:r>
              <a:rPr lang="zh-CN" altLang="en-US" sz="2400" dirty="0"/>
              <a:t>	 </a:t>
            </a:r>
            <a:r>
              <a:rPr lang="en-US" altLang="zh-CN" sz="2400" dirty="0"/>
              <a:t>C3</a:t>
            </a:r>
            <a:r>
              <a:rPr lang="zh-CN" altLang="en-US" sz="2400" dirty="0"/>
              <a:t>：</a:t>
            </a:r>
            <a:r>
              <a:rPr lang="en-US" altLang="zh-CN" sz="2400" dirty="0"/>
              <a:t>Sage&gt;20</a:t>
            </a:r>
            <a:r>
              <a:rPr lang="zh-CN" altLang="en-US" sz="2400" dirty="0"/>
              <a:t>；</a:t>
            </a:r>
            <a:endParaRPr lang="zh-CN" altLang="en-US" sz="2400" dirty="0"/>
          </a:p>
          <a:p>
            <a:pPr>
              <a:lnSpc>
                <a:spcPct val="120000"/>
              </a:lnSpc>
              <a:buNone/>
            </a:pPr>
            <a:r>
              <a:rPr lang="zh-CN" altLang="en-US" sz="2400" dirty="0"/>
              <a:t>	 </a:t>
            </a:r>
            <a:r>
              <a:rPr lang="en-US" altLang="zh-CN" sz="2400" dirty="0"/>
              <a:t>C4</a:t>
            </a:r>
            <a:r>
              <a:rPr lang="zh-CN" altLang="en-US" sz="2400" dirty="0"/>
              <a:t>：</a:t>
            </a:r>
            <a:r>
              <a:rPr lang="en-US" altLang="zh-CN" sz="2400" dirty="0"/>
              <a:t>Sdept</a:t>
            </a:r>
            <a:r>
              <a:rPr lang="zh-CN" altLang="en-US" sz="2400" dirty="0"/>
              <a:t>＝</a:t>
            </a:r>
            <a:r>
              <a:rPr lang="en-US" altLang="zh-CN" sz="2400" dirty="0"/>
              <a:t>'CS' AND Sage&gt;20</a:t>
            </a:r>
            <a:r>
              <a:rPr lang="zh-CN" altLang="en-US" sz="2400" dirty="0"/>
              <a:t>；</a:t>
            </a:r>
            <a:r>
              <a:rPr lang="zh-CN" altLang="en-US" dirty="0"/>
              <a:t>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91440" tIns="45720" rIns="91440" bIns="45720" anchor="ctr"/>
          <a:p>
            <a:r>
              <a:rPr lang="zh-CN" altLang="zh-CN" sz="3600" dirty="0"/>
              <a:t>选择操作的实现（续） </a:t>
            </a:r>
            <a:endParaRPr lang="zh-CN" altLang="en-US" sz="3600" dirty="0"/>
          </a:p>
        </p:txBody>
      </p:sp>
      <p:sp>
        <p:nvSpPr>
          <p:cNvPr id="3" name="内容占位符 2"/>
          <p:cNvSpPr>
            <a:spLocks noGrp="1"/>
          </p:cNvSpPr>
          <p:nvPr>
            <p:ph idx="1"/>
          </p:nvPr>
        </p:nvSpPr>
        <p:spPr>
          <a:xfrm>
            <a:off x="250825" y="1339850"/>
            <a:ext cx="8435975" cy="48545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全表扫描算法</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假设可以使用的内存为</a:t>
            </a:r>
            <a:r>
              <a:rPr kumimoji="0" lang="en-US" altLang="zh-CN" sz="2400" b="1" i="0" u="none" strike="noStrike" kern="0" cap="none" spc="0" normalizeH="0" baseline="0" noProof="0" dirty="0" smtClean="0">
                <a:ln>
                  <a:noFill/>
                </a:ln>
                <a:solidFill>
                  <a:schemeClr val="tx1"/>
                </a:solidFill>
                <a:effectLst/>
                <a:uLnTx/>
                <a:uFillTx/>
                <a:latin typeface="+mn-lt"/>
                <a:ea typeface="+mn-ea"/>
              </a:rPr>
              <a:t>M</a:t>
            </a:r>
            <a:r>
              <a:rPr kumimoji="0" lang="zh-CN" altLang="en-US" sz="2400" b="1" i="0" u="none" strike="noStrike" kern="0" cap="none" spc="0" normalizeH="0" baseline="0" noProof="0" dirty="0" smtClean="0">
                <a:ln>
                  <a:noFill/>
                </a:ln>
                <a:solidFill>
                  <a:schemeClr val="tx1"/>
                </a:solidFill>
                <a:effectLst/>
                <a:uLnTx/>
                <a:uFillTx/>
                <a:latin typeface="+mn-lt"/>
                <a:ea typeface="+mn-ea"/>
              </a:rPr>
              <a:t>块，全表扫描算法思想：</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898525" marR="0" lvl="2" indent="-457200" algn="l" defTabSz="914400" rtl="0" eaLnBrk="0" fontAlgn="base" latinLnBrk="0" hangingPunct="0">
              <a:lnSpc>
                <a:spcPct val="120000"/>
              </a:lnSpc>
              <a:spcBef>
                <a:spcPct val="20000"/>
              </a:spcBef>
              <a:spcAft>
                <a:spcPct val="0"/>
              </a:spcAft>
              <a:buClrTx/>
              <a:buSzTx/>
              <a:buFont typeface="+mj-ea"/>
              <a:buAutoNum type="circleNumDbPlai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按照物理次序读</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的</a:t>
            </a:r>
            <a:r>
              <a:rPr kumimoji="0" lang="en-US" altLang="zh-CN" sz="2400" b="1" i="0" u="none" strike="noStrike" kern="0" cap="none" spc="0" normalizeH="0" baseline="0" noProof="0" dirty="0" smtClean="0">
                <a:ln>
                  <a:noFill/>
                </a:ln>
                <a:solidFill>
                  <a:schemeClr val="tx1"/>
                </a:solidFill>
                <a:effectLst/>
                <a:uLnTx/>
                <a:uFillTx/>
                <a:latin typeface="+mn-lt"/>
                <a:ea typeface="+mn-ea"/>
              </a:rPr>
              <a:t>M</a:t>
            </a:r>
            <a:r>
              <a:rPr kumimoji="0" lang="zh-CN" altLang="en-US" sz="2400" b="1" i="0" u="none" strike="noStrike" kern="0" cap="none" spc="0" normalizeH="0" baseline="0" noProof="0" dirty="0" smtClean="0">
                <a:ln>
                  <a:noFill/>
                </a:ln>
                <a:solidFill>
                  <a:schemeClr val="tx1"/>
                </a:solidFill>
                <a:effectLst/>
                <a:uLnTx/>
                <a:uFillTx/>
                <a:latin typeface="+mn-lt"/>
                <a:ea typeface="+mn-ea"/>
              </a:rPr>
              <a:t>块到内存</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898525" marR="0" lvl="2" indent="-457200" algn="l" defTabSz="914400" rtl="0" eaLnBrk="0" fontAlgn="base" latinLnBrk="0" hangingPunct="0">
              <a:lnSpc>
                <a:spcPct val="120000"/>
              </a:lnSpc>
              <a:spcBef>
                <a:spcPct val="20000"/>
              </a:spcBef>
              <a:spcAft>
                <a:spcPct val="0"/>
              </a:spcAft>
              <a:buClrTx/>
              <a:buSzTx/>
              <a:buFont typeface="+mj-ea"/>
              <a:buAutoNum type="circleNumDbPlai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检查内存的每个元组</a:t>
            </a:r>
            <a:r>
              <a:rPr kumimoji="0" lang="en-US" altLang="zh-CN" sz="2400" b="1" i="0" u="none" strike="noStrike" kern="0" cap="none" spc="0" normalizeH="0" baseline="0" noProof="0" dirty="0" smtClean="0">
                <a:ln>
                  <a:noFill/>
                </a:ln>
                <a:solidFill>
                  <a:schemeClr val="tx1"/>
                </a:solidFill>
                <a:effectLst/>
                <a:uLnTx/>
                <a:uFillTx/>
                <a:latin typeface="+mn-lt"/>
                <a:ea typeface="+mn-ea"/>
              </a:rPr>
              <a:t>t</a:t>
            </a:r>
            <a:r>
              <a:rPr kumimoji="0" lang="zh-CN" altLang="en-US" sz="2400" b="1" i="0" u="none" strike="noStrike" kern="0" cap="none" spc="0" normalizeH="0" baseline="0" noProof="0" dirty="0" smtClean="0">
                <a:ln>
                  <a:noFill/>
                </a:ln>
                <a:solidFill>
                  <a:schemeClr val="tx1"/>
                </a:solidFill>
                <a:effectLst/>
                <a:uLnTx/>
                <a:uFillTx/>
                <a:latin typeface="+mn-lt"/>
                <a:ea typeface="+mn-ea"/>
              </a:rPr>
              <a:t>，如果满足选择条件，则输出</a:t>
            </a:r>
            <a:r>
              <a:rPr kumimoji="0" lang="en-US" altLang="zh-CN" sz="2400" b="1" i="0" u="none" strike="noStrike" kern="0" cap="none" spc="0" normalizeH="0" baseline="0" noProof="0" dirty="0" smtClean="0">
                <a:ln>
                  <a:noFill/>
                </a:ln>
                <a:solidFill>
                  <a:schemeClr val="tx1"/>
                </a:solidFill>
                <a:effectLst/>
                <a:uLnTx/>
                <a:uFillTx/>
                <a:latin typeface="+mn-lt"/>
                <a:ea typeface="+mn-ea"/>
              </a:rPr>
              <a:t>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898525" marR="0" lvl="2" indent="-457200" algn="l" defTabSz="914400" rtl="0" eaLnBrk="0" fontAlgn="base" latinLnBrk="0" hangingPunct="0">
              <a:lnSpc>
                <a:spcPct val="120000"/>
              </a:lnSpc>
              <a:spcBef>
                <a:spcPct val="20000"/>
              </a:spcBef>
              <a:spcAft>
                <a:spcPct val="0"/>
              </a:spcAft>
              <a:buClrTx/>
              <a:buSzTx/>
              <a:buFont typeface="+mj-ea"/>
              <a:buAutoNum type="circleNumDbPlai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如果</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还有其他块未被处理，重复①和②</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898525"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vert="horz" wrap="square" lIns="91440" tIns="45720" rIns="91440" bIns="45720" anchor="ctr"/>
          <a:p>
            <a:r>
              <a:rPr lang="zh-CN" altLang="zh-CN" sz="3600" dirty="0"/>
              <a:t>选择操作的实现（续）</a:t>
            </a:r>
            <a:endParaRPr lang="zh-CN" altLang="en-US" sz="3600" dirty="0"/>
          </a:p>
        </p:txBody>
      </p:sp>
      <p:sp>
        <p:nvSpPr>
          <p:cNvPr id="20482"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索引扫描算法</a:t>
            </a:r>
            <a:endParaRPr lang="en-US" altLang="zh-CN" dirty="0"/>
          </a:p>
          <a:p>
            <a:pPr>
              <a:lnSpc>
                <a:spcPct val="120000"/>
              </a:lnSpc>
            </a:pPr>
            <a:r>
              <a:rPr lang="en-US" altLang="zh-CN" dirty="0"/>
              <a:t>[</a:t>
            </a:r>
            <a:r>
              <a:rPr lang="zh-CN" altLang="en-US" dirty="0"/>
              <a:t>例</a:t>
            </a:r>
            <a:r>
              <a:rPr lang="en-US" altLang="zh-CN" dirty="0"/>
              <a:t>9.1-C2] SELECT * </a:t>
            </a:r>
            <a:endParaRPr lang="en-US" altLang="zh-CN" dirty="0"/>
          </a:p>
          <a:p>
            <a:pPr>
              <a:lnSpc>
                <a:spcPct val="120000"/>
              </a:lnSpc>
              <a:buNone/>
            </a:pPr>
            <a:r>
              <a:rPr lang="en-US" altLang="zh-CN" dirty="0"/>
              <a:t>                     FROM Student</a:t>
            </a:r>
            <a:endParaRPr lang="en-US" altLang="zh-CN" dirty="0"/>
          </a:p>
          <a:p>
            <a:pPr>
              <a:lnSpc>
                <a:spcPct val="120000"/>
              </a:lnSpc>
              <a:buNone/>
            </a:pPr>
            <a:r>
              <a:rPr lang="en-US" altLang="zh-CN" dirty="0"/>
              <a:t>                     WHERE    Sno='201215121'</a:t>
            </a:r>
            <a:endParaRPr lang="zh-CN" altLang="en-US" dirty="0"/>
          </a:p>
          <a:p>
            <a:pPr lvl="1">
              <a:lnSpc>
                <a:spcPct val="120000"/>
              </a:lnSpc>
            </a:pPr>
            <a:r>
              <a:rPr lang="zh-CN" altLang="en-US" dirty="0"/>
              <a:t>假设</a:t>
            </a:r>
            <a:r>
              <a:rPr lang="en-US" altLang="zh-CN" dirty="0"/>
              <a:t>Sno</a:t>
            </a:r>
            <a:r>
              <a:rPr lang="zh-CN" altLang="en-US" dirty="0"/>
              <a:t>上有索引</a:t>
            </a:r>
            <a:r>
              <a:rPr lang="en-US" altLang="zh-CN" dirty="0"/>
              <a:t>(</a:t>
            </a:r>
            <a:r>
              <a:rPr lang="zh-CN" altLang="en-US" dirty="0"/>
              <a:t>或</a:t>
            </a:r>
            <a:r>
              <a:rPr lang="en-US" altLang="zh-CN" dirty="0"/>
              <a:t>Sno</a:t>
            </a:r>
            <a:r>
              <a:rPr lang="zh-CN" altLang="en-US" dirty="0"/>
              <a:t>是散列码</a:t>
            </a:r>
            <a:r>
              <a:rPr lang="en-US" altLang="zh-CN" dirty="0"/>
              <a:t>)</a:t>
            </a:r>
            <a:endParaRPr lang="zh-CN" altLang="en-US" dirty="0"/>
          </a:p>
          <a:p>
            <a:pPr lvl="1">
              <a:lnSpc>
                <a:spcPct val="120000"/>
              </a:lnSpc>
            </a:pPr>
            <a:r>
              <a:rPr lang="zh-CN" altLang="en-US" dirty="0"/>
              <a:t>算法：</a:t>
            </a:r>
            <a:endParaRPr lang="zh-CN" altLang="en-US" dirty="0"/>
          </a:p>
          <a:p>
            <a:pPr lvl="2">
              <a:lnSpc>
                <a:spcPct val="120000"/>
              </a:lnSpc>
              <a:buSzPct val="87000"/>
              <a:buFont typeface="Wingdings" panose="05000000000000000000" pitchFamily="2" charset="2"/>
              <a:buChar char="l"/>
            </a:pPr>
            <a:r>
              <a:rPr lang="zh-CN" altLang="en-US" dirty="0"/>
              <a:t>使用索引</a:t>
            </a:r>
            <a:r>
              <a:rPr lang="en-US" altLang="zh-CN" dirty="0"/>
              <a:t>(</a:t>
            </a:r>
            <a:r>
              <a:rPr lang="zh-CN" altLang="en-US" dirty="0"/>
              <a:t>或散列</a:t>
            </a:r>
            <a:r>
              <a:rPr lang="en-US" altLang="zh-CN" dirty="0"/>
              <a:t>)</a:t>
            </a:r>
            <a:r>
              <a:rPr lang="zh-CN" altLang="en-US" dirty="0"/>
              <a:t>得到</a:t>
            </a:r>
            <a:r>
              <a:rPr lang="en-US" altLang="zh-CN" dirty="0"/>
              <a:t>Sno</a:t>
            </a:r>
            <a:r>
              <a:rPr lang="zh-CN" altLang="en-US" dirty="0"/>
              <a:t>为‘</a:t>
            </a:r>
            <a:r>
              <a:rPr lang="en-US" altLang="zh-CN" dirty="0"/>
              <a:t>201215121’ </a:t>
            </a:r>
            <a:r>
              <a:rPr lang="zh-CN" altLang="en-US" dirty="0"/>
              <a:t>元组的指针</a:t>
            </a:r>
            <a:endParaRPr lang="zh-CN" altLang="en-US" dirty="0"/>
          </a:p>
          <a:p>
            <a:pPr lvl="2">
              <a:lnSpc>
                <a:spcPct val="120000"/>
              </a:lnSpc>
              <a:buSzPct val="87000"/>
              <a:buFont typeface="Wingdings" panose="05000000000000000000" pitchFamily="2" charset="2"/>
              <a:buChar char="l"/>
            </a:pPr>
            <a:r>
              <a:rPr lang="zh-CN" altLang="en-US" dirty="0"/>
              <a:t>通过元组指针在</a:t>
            </a:r>
            <a:r>
              <a:rPr lang="en-US" altLang="zh-CN" dirty="0"/>
              <a:t>Student</a:t>
            </a:r>
            <a:r>
              <a:rPr lang="zh-CN" altLang="en-US" dirty="0"/>
              <a:t>表中检索到该学生</a:t>
            </a:r>
            <a:endParaRPr lang="zh-CN" altLang="en-US"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vert="horz" wrap="square" lIns="91440" tIns="45720" rIns="91440" bIns="45720" anchor="ctr"/>
          <a:p>
            <a:r>
              <a:rPr lang="zh-CN" altLang="zh-CN" sz="3600" dirty="0"/>
              <a:t>选择操作的实现（续）</a:t>
            </a:r>
            <a:endParaRPr lang="zh-CN" altLang="en-US" sz="3600" dirty="0"/>
          </a:p>
        </p:txBody>
      </p:sp>
      <p:sp>
        <p:nvSpPr>
          <p:cNvPr id="21506" name="内容占位符 2"/>
          <p:cNvSpPr>
            <a:spLocks noGrp="1"/>
          </p:cNvSpPr>
          <p:nvPr>
            <p:ph idx="1"/>
          </p:nvPr>
        </p:nvSpPr>
        <p:spPr>
          <a:xfrm>
            <a:off x="457200" y="1098550"/>
            <a:ext cx="8229600" cy="4854575"/>
          </a:xfrm>
          <a:ln/>
        </p:spPr>
        <p:txBody>
          <a:bodyPr vert="horz" wrap="square" lIns="91440" tIns="45720" rIns="91440" bIns="45720" anchor="t"/>
          <a:p>
            <a:pPr>
              <a:lnSpc>
                <a:spcPct val="120000"/>
              </a:lnSpc>
            </a:pPr>
            <a:r>
              <a:rPr lang="en-US" altLang="zh-CN" dirty="0"/>
              <a:t>[</a:t>
            </a:r>
            <a:r>
              <a:rPr lang="zh-CN" altLang="en-US" dirty="0"/>
              <a:t>例</a:t>
            </a:r>
            <a:r>
              <a:rPr lang="en-US" altLang="zh-CN" dirty="0"/>
              <a:t>9.1-C3] SELECT *</a:t>
            </a:r>
            <a:endParaRPr lang="en-US" altLang="zh-CN" dirty="0"/>
          </a:p>
          <a:p>
            <a:pPr>
              <a:lnSpc>
                <a:spcPct val="120000"/>
              </a:lnSpc>
              <a:buNone/>
            </a:pPr>
            <a:r>
              <a:rPr lang="en-US" altLang="zh-CN" dirty="0"/>
              <a:t>                      FROM Student</a:t>
            </a:r>
            <a:endParaRPr lang="en-US" altLang="zh-CN" dirty="0"/>
          </a:p>
          <a:p>
            <a:pPr>
              <a:lnSpc>
                <a:spcPct val="120000"/>
              </a:lnSpc>
              <a:buNone/>
            </a:pPr>
            <a:r>
              <a:rPr lang="en-US" altLang="zh-CN" dirty="0"/>
              <a:t>                      WHERE    Sage&gt;20</a:t>
            </a:r>
            <a:endParaRPr lang="zh-CN" altLang="en-US" dirty="0"/>
          </a:p>
          <a:p>
            <a:pPr lvl="1">
              <a:lnSpc>
                <a:spcPct val="120000"/>
              </a:lnSpc>
            </a:pPr>
            <a:r>
              <a:rPr lang="zh-CN" altLang="en-US" dirty="0"/>
              <a:t>假设</a:t>
            </a:r>
            <a:r>
              <a:rPr lang="en-US" altLang="zh-CN" dirty="0"/>
              <a:t>Sage </a:t>
            </a:r>
            <a:r>
              <a:rPr lang="zh-CN" altLang="en-US" dirty="0"/>
              <a:t>上有</a:t>
            </a:r>
            <a:r>
              <a:rPr lang="en-US" altLang="zh-CN" dirty="0"/>
              <a:t>B+</a:t>
            </a:r>
            <a:r>
              <a:rPr lang="zh-CN" altLang="en-US" dirty="0"/>
              <a:t>树索引</a:t>
            </a:r>
            <a:endParaRPr lang="zh-CN" altLang="en-US" dirty="0"/>
          </a:p>
          <a:p>
            <a:pPr lvl="1">
              <a:lnSpc>
                <a:spcPct val="120000"/>
              </a:lnSpc>
            </a:pPr>
            <a:r>
              <a:rPr lang="zh-CN" altLang="en-US" dirty="0"/>
              <a:t>算法：</a:t>
            </a:r>
            <a:endParaRPr lang="zh-CN" altLang="en-US" dirty="0"/>
          </a:p>
          <a:p>
            <a:pPr lvl="2">
              <a:lnSpc>
                <a:spcPct val="120000"/>
              </a:lnSpc>
              <a:buSzPct val="75000"/>
              <a:buFont typeface="Wingdings" panose="05000000000000000000" pitchFamily="2" charset="2"/>
              <a:buChar char="l"/>
            </a:pPr>
            <a:r>
              <a:rPr lang="zh-CN" altLang="en-US" dirty="0"/>
              <a:t>使用</a:t>
            </a:r>
            <a:r>
              <a:rPr lang="en-US" altLang="zh-CN" dirty="0"/>
              <a:t>B+</a:t>
            </a:r>
            <a:r>
              <a:rPr lang="zh-CN" altLang="en-US" dirty="0"/>
              <a:t>树索引找到</a:t>
            </a:r>
            <a:r>
              <a:rPr lang="en-US" altLang="zh-CN" dirty="0"/>
              <a:t>Sage=20</a:t>
            </a:r>
            <a:r>
              <a:rPr lang="zh-CN" altLang="en-US" dirty="0"/>
              <a:t>的索引项，以此为入口点在</a:t>
            </a:r>
            <a:r>
              <a:rPr lang="en-US" altLang="zh-CN" dirty="0"/>
              <a:t>B+</a:t>
            </a:r>
            <a:r>
              <a:rPr lang="zh-CN" altLang="en-US" dirty="0"/>
              <a:t>树的顺序集上得到</a:t>
            </a:r>
            <a:r>
              <a:rPr lang="en-US" altLang="zh-CN" dirty="0"/>
              <a:t>Sage&gt;20</a:t>
            </a:r>
            <a:r>
              <a:rPr lang="zh-CN" altLang="en-US" dirty="0"/>
              <a:t>的所有元组指针</a:t>
            </a:r>
            <a:endParaRPr lang="zh-CN" altLang="en-US" dirty="0"/>
          </a:p>
          <a:p>
            <a:pPr lvl="2">
              <a:lnSpc>
                <a:spcPct val="120000"/>
              </a:lnSpc>
              <a:buSzPct val="75000"/>
              <a:buFont typeface="Wingdings" panose="05000000000000000000" pitchFamily="2" charset="2"/>
              <a:buChar char="l"/>
            </a:pPr>
            <a:r>
              <a:rPr lang="zh-CN" altLang="en-US" dirty="0"/>
              <a:t>通过这些元组指针到</a:t>
            </a:r>
            <a:r>
              <a:rPr lang="en-US" altLang="zh-CN" dirty="0"/>
              <a:t>student</a:t>
            </a:r>
            <a:r>
              <a:rPr lang="zh-CN" altLang="en-US" dirty="0"/>
              <a:t>表中检索到所有年龄大于</a:t>
            </a:r>
            <a:r>
              <a:rPr lang="en-US" altLang="zh-CN" dirty="0"/>
              <a:t>20</a:t>
            </a:r>
            <a:r>
              <a:rPr lang="zh-CN" altLang="en-US" dirty="0"/>
              <a:t>的学生。 </a:t>
            </a:r>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ln/>
        </p:spPr>
        <p:txBody>
          <a:bodyPr vert="horz" wrap="square" lIns="91440" tIns="45720" rIns="91440" bIns="45720" anchor="ctr"/>
          <a:p>
            <a:pPr eaLnBrk="1" hangingPunct="1"/>
            <a:r>
              <a:rPr lang="zh-CN" altLang="en-US" dirty="0">
                <a:latin typeface="宋体" panose="02010600030101010101" pitchFamily="2" charset="-122"/>
              </a:rPr>
              <a:t>第三篇  系统篇 </a:t>
            </a:r>
            <a:endParaRPr lang="zh-CN" altLang="en-US" dirty="0">
              <a:ea typeface="黑体" panose="02010609060101010101" pitchFamily="49" charset="-122"/>
            </a:endParaRPr>
          </a:p>
        </p:txBody>
      </p:sp>
      <p:sp>
        <p:nvSpPr>
          <p:cNvPr id="4098" name="Rectangle 3"/>
          <p:cNvSpPr>
            <a:spLocks noGrp="1"/>
          </p:cNvSpPr>
          <p:nvPr>
            <p:ph idx="1"/>
          </p:nvPr>
        </p:nvSpPr>
        <p:spPr>
          <a:ln/>
        </p:spPr>
        <p:txBody>
          <a:bodyPr vert="horz" wrap="square" lIns="91440" tIns="45720" rIns="91440" bIns="45720" anchor="t"/>
          <a:p>
            <a:pPr algn="just" eaLnBrk="1" hangingPunct="1">
              <a:lnSpc>
                <a:spcPct val="120000"/>
              </a:lnSpc>
            </a:pPr>
            <a:r>
              <a:rPr lang="zh-CN" altLang="en-US" dirty="0"/>
              <a:t>讨论数据库管理系统中查询处理和事务管理的基本概念和基础知识</a:t>
            </a:r>
            <a:endParaRPr lang="zh-CN" altLang="en-US" dirty="0"/>
          </a:p>
          <a:p>
            <a:pPr lvl="1" algn="just" eaLnBrk="1" hangingPunct="1">
              <a:lnSpc>
                <a:spcPct val="120000"/>
              </a:lnSpc>
            </a:pPr>
            <a:r>
              <a:rPr lang="zh-CN" altLang="en-US" sz="2800" dirty="0"/>
              <a:t>第</a:t>
            </a:r>
            <a:r>
              <a:rPr lang="en-US" altLang="zh-CN" sz="2800" dirty="0"/>
              <a:t>9</a:t>
            </a:r>
            <a:r>
              <a:rPr lang="zh-CN" altLang="en-US" sz="2800" dirty="0"/>
              <a:t>章    关系查询处理和查询优化</a:t>
            </a:r>
            <a:endParaRPr lang="zh-CN" altLang="en-US" sz="2800" dirty="0"/>
          </a:p>
          <a:p>
            <a:pPr lvl="1" algn="just" eaLnBrk="1" hangingPunct="1">
              <a:lnSpc>
                <a:spcPct val="120000"/>
              </a:lnSpc>
            </a:pPr>
            <a:r>
              <a:rPr lang="zh-CN" altLang="en-US" sz="2800" dirty="0"/>
              <a:t>第</a:t>
            </a:r>
            <a:r>
              <a:rPr lang="en-US" altLang="zh-CN" sz="2800" dirty="0"/>
              <a:t>10</a:t>
            </a:r>
            <a:r>
              <a:rPr lang="zh-CN" altLang="en-US" sz="2800" dirty="0"/>
              <a:t>章  数据库恢复技术</a:t>
            </a:r>
            <a:endParaRPr lang="zh-CN" altLang="en-US" sz="2800" dirty="0"/>
          </a:p>
          <a:p>
            <a:pPr lvl="1" algn="just" eaLnBrk="1" hangingPunct="1">
              <a:lnSpc>
                <a:spcPct val="120000"/>
              </a:lnSpc>
            </a:pPr>
            <a:r>
              <a:rPr lang="zh-CN" altLang="en-US" sz="2800" dirty="0"/>
              <a:t>第</a:t>
            </a:r>
            <a:r>
              <a:rPr lang="en-US" altLang="zh-CN" sz="2800" dirty="0"/>
              <a:t>11</a:t>
            </a:r>
            <a:r>
              <a:rPr lang="zh-CN" altLang="en-US" sz="2800" dirty="0"/>
              <a:t>章  并发控制</a:t>
            </a:r>
            <a:endParaRPr lang="en-US" altLang="zh-CN" sz="2800" dirty="0"/>
          </a:p>
          <a:p>
            <a:pPr lvl="1" algn="just" eaLnBrk="1" hangingPunct="1">
              <a:lnSpc>
                <a:spcPct val="120000"/>
              </a:lnSpc>
            </a:pPr>
            <a:r>
              <a:rPr lang="zh-CN" altLang="en-US" sz="2800" dirty="0"/>
              <a:t>第</a:t>
            </a:r>
            <a:r>
              <a:rPr lang="en-US" altLang="zh-CN" sz="2800" dirty="0"/>
              <a:t>12</a:t>
            </a:r>
            <a:r>
              <a:rPr lang="zh-CN" altLang="en-US" sz="2800" dirty="0"/>
              <a:t>章  数据库管理系统</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ln/>
        </p:spPr>
        <p:txBody>
          <a:bodyPr vert="horz" wrap="square" lIns="91440" tIns="45720" rIns="91440" bIns="45720" anchor="ctr"/>
          <a:p>
            <a:r>
              <a:rPr lang="zh-CN" altLang="zh-CN" sz="3600" dirty="0"/>
              <a:t>选择操作的实现（续）</a:t>
            </a:r>
            <a:endParaRPr lang="zh-CN" altLang="en-US" sz="3600" dirty="0"/>
          </a:p>
        </p:txBody>
      </p:sp>
      <p:sp>
        <p:nvSpPr>
          <p:cNvPr id="22530" name="内容占位符 2"/>
          <p:cNvSpPr>
            <a:spLocks noGrp="1"/>
          </p:cNvSpPr>
          <p:nvPr>
            <p:ph idx="1"/>
          </p:nvPr>
        </p:nvSpPr>
        <p:spPr>
          <a:xfrm>
            <a:off x="250825" y="1098550"/>
            <a:ext cx="8580438" cy="5095875"/>
          </a:xfrm>
          <a:ln/>
        </p:spPr>
        <p:txBody>
          <a:bodyPr vert="horz" wrap="square" lIns="91440" tIns="45720" rIns="91440" bIns="45720" anchor="t"/>
          <a:p>
            <a:pPr>
              <a:lnSpc>
                <a:spcPct val="120000"/>
              </a:lnSpc>
            </a:pPr>
            <a:r>
              <a:rPr lang="en-US" altLang="zh-CN" dirty="0"/>
              <a:t>[</a:t>
            </a:r>
            <a:r>
              <a:rPr lang="zh-CN" altLang="en-US" dirty="0"/>
              <a:t>例</a:t>
            </a:r>
            <a:r>
              <a:rPr lang="en-US" altLang="zh-CN" dirty="0"/>
              <a:t>9.1-C4] SELECT *</a:t>
            </a:r>
            <a:endParaRPr lang="en-US" altLang="zh-CN" dirty="0"/>
          </a:p>
          <a:p>
            <a:pPr>
              <a:lnSpc>
                <a:spcPct val="120000"/>
              </a:lnSpc>
              <a:buNone/>
            </a:pPr>
            <a:r>
              <a:rPr lang="en-US" altLang="zh-CN" dirty="0"/>
              <a:t>                      FROM Student</a:t>
            </a:r>
            <a:endParaRPr lang="en-US" altLang="zh-CN" dirty="0"/>
          </a:p>
          <a:p>
            <a:pPr>
              <a:lnSpc>
                <a:spcPct val="120000"/>
              </a:lnSpc>
              <a:buNone/>
            </a:pPr>
            <a:r>
              <a:rPr lang="en-US" altLang="zh-CN" dirty="0"/>
              <a:t>                      WHERE Sdept='CS' AND Sage&gt;20;</a:t>
            </a:r>
            <a:endParaRPr lang="zh-CN" altLang="en-US" dirty="0"/>
          </a:p>
          <a:p>
            <a:pPr lvl="1">
              <a:lnSpc>
                <a:spcPct val="120000"/>
              </a:lnSpc>
            </a:pPr>
            <a:r>
              <a:rPr lang="zh-CN" altLang="en-US" dirty="0"/>
              <a:t>假设</a:t>
            </a:r>
            <a:r>
              <a:rPr lang="en-US" altLang="zh-CN" dirty="0"/>
              <a:t>Sdept</a:t>
            </a:r>
            <a:r>
              <a:rPr lang="zh-CN" altLang="en-US" dirty="0"/>
              <a:t>和</a:t>
            </a:r>
            <a:r>
              <a:rPr lang="en-US" altLang="zh-CN" dirty="0"/>
              <a:t>Sage</a:t>
            </a:r>
            <a:r>
              <a:rPr lang="zh-CN" altLang="en-US" dirty="0"/>
              <a:t>上都有索引</a:t>
            </a:r>
            <a:endParaRPr lang="zh-CN" altLang="en-US" dirty="0"/>
          </a:p>
          <a:p>
            <a:pPr lvl="1">
              <a:lnSpc>
                <a:spcPct val="120000"/>
              </a:lnSpc>
            </a:pPr>
            <a:r>
              <a:rPr lang="zh-CN" altLang="en-US" dirty="0"/>
              <a:t>算法一：分别用</a:t>
            </a:r>
            <a:r>
              <a:rPr lang="en-US" altLang="zh-CN" dirty="0"/>
              <a:t>Index Scan</a:t>
            </a:r>
            <a:r>
              <a:rPr lang="zh-CN" altLang="en-US" dirty="0"/>
              <a:t>找到</a:t>
            </a:r>
            <a:r>
              <a:rPr lang="en-US" altLang="zh-CN" dirty="0"/>
              <a:t>Sdept</a:t>
            </a:r>
            <a:r>
              <a:rPr lang="zh-CN" altLang="en-US" dirty="0"/>
              <a:t>＝</a:t>
            </a:r>
            <a:r>
              <a:rPr lang="en-US" altLang="zh-CN" dirty="0"/>
              <a:t>’CS’</a:t>
            </a:r>
            <a:r>
              <a:rPr lang="zh-CN" altLang="en-US" dirty="0"/>
              <a:t>的一组元组指针和</a:t>
            </a:r>
            <a:r>
              <a:rPr lang="en-US" altLang="zh-CN" dirty="0"/>
              <a:t>Sage&gt;20</a:t>
            </a:r>
            <a:r>
              <a:rPr lang="zh-CN" altLang="en-US" dirty="0"/>
              <a:t>的另一组元组指针</a:t>
            </a:r>
            <a:endParaRPr lang="zh-CN" altLang="en-US" dirty="0"/>
          </a:p>
          <a:p>
            <a:pPr lvl="2">
              <a:lnSpc>
                <a:spcPct val="120000"/>
              </a:lnSpc>
              <a:buSzPct val="75000"/>
              <a:buFont typeface="Wingdings" panose="05000000000000000000" pitchFamily="2" charset="2"/>
              <a:buChar char="l"/>
            </a:pPr>
            <a:r>
              <a:rPr lang="zh-CN" altLang="en-US" dirty="0"/>
              <a:t>求这两组指针的交集</a:t>
            </a:r>
            <a:endParaRPr lang="zh-CN" altLang="en-US" dirty="0"/>
          </a:p>
          <a:p>
            <a:pPr lvl="2">
              <a:lnSpc>
                <a:spcPct val="120000"/>
              </a:lnSpc>
              <a:buSzPct val="75000"/>
              <a:buFont typeface="Wingdings" panose="05000000000000000000" pitchFamily="2" charset="2"/>
              <a:buChar char="l"/>
            </a:pPr>
            <a:r>
              <a:rPr lang="zh-CN" altLang="en-US" dirty="0"/>
              <a:t>到</a:t>
            </a:r>
            <a:r>
              <a:rPr lang="en-US" altLang="zh-CN" dirty="0"/>
              <a:t>Student</a:t>
            </a:r>
            <a:r>
              <a:rPr lang="zh-CN" altLang="en-US" dirty="0"/>
              <a:t>表中检索</a:t>
            </a:r>
            <a:endParaRPr lang="zh-CN" altLang="en-US" dirty="0"/>
          </a:p>
          <a:p>
            <a:pPr lvl="2">
              <a:lnSpc>
                <a:spcPct val="120000"/>
              </a:lnSpc>
              <a:buSzPct val="75000"/>
              <a:buFont typeface="Wingdings" panose="05000000000000000000" pitchFamily="2" charset="2"/>
              <a:buChar char="l"/>
            </a:pPr>
            <a:r>
              <a:rPr lang="zh-CN" altLang="en-US" dirty="0"/>
              <a:t>得到计算机系年龄大于</a:t>
            </a:r>
            <a:r>
              <a:rPr lang="en-US" altLang="zh-CN" dirty="0"/>
              <a:t>20</a:t>
            </a:r>
            <a:r>
              <a:rPr lang="zh-CN" altLang="en-US" dirty="0"/>
              <a:t>的学生</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ln/>
        </p:spPr>
        <p:txBody>
          <a:bodyPr vert="horz" wrap="square" lIns="91440" tIns="45720" rIns="91440" bIns="45720" anchor="ctr"/>
          <a:p>
            <a:r>
              <a:rPr lang="zh-CN" altLang="zh-CN" sz="3600" dirty="0"/>
              <a:t>选择操作的实现（续）</a:t>
            </a:r>
            <a:endParaRPr lang="zh-CN" altLang="en-US" sz="3600" dirty="0"/>
          </a:p>
        </p:txBody>
      </p:sp>
      <p:sp>
        <p:nvSpPr>
          <p:cNvPr id="23554" name="内容占位符 2"/>
          <p:cNvSpPr>
            <a:spLocks noGrp="1"/>
          </p:cNvSpPr>
          <p:nvPr>
            <p:ph idx="1"/>
          </p:nvPr>
        </p:nvSpPr>
        <p:spPr>
          <a:xfrm>
            <a:off x="250825" y="1098550"/>
            <a:ext cx="8642350" cy="4854575"/>
          </a:xfrm>
          <a:ln/>
        </p:spPr>
        <p:txBody>
          <a:bodyPr vert="horz" wrap="square" lIns="91440" tIns="45720" rIns="91440" bIns="45720" anchor="t"/>
          <a:p>
            <a:pPr lvl="1">
              <a:lnSpc>
                <a:spcPct val="150000"/>
              </a:lnSpc>
            </a:pPr>
            <a:r>
              <a:rPr lang="zh-CN" altLang="en-US" dirty="0"/>
              <a:t>算法二：找到</a:t>
            </a:r>
            <a:r>
              <a:rPr lang="en-US" altLang="zh-CN" dirty="0"/>
              <a:t>Sdept=’CS’</a:t>
            </a:r>
            <a:r>
              <a:rPr lang="zh-CN" altLang="en-US" dirty="0"/>
              <a:t>的一组元组指针，</a:t>
            </a:r>
            <a:endParaRPr lang="zh-CN" altLang="en-US" dirty="0"/>
          </a:p>
          <a:p>
            <a:pPr lvl="2">
              <a:lnSpc>
                <a:spcPct val="150000"/>
              </a:lnSpc>
              <a:buSzPct val="75000"/>
              <a:buFont typeface="Wingdings" panose="05000000000000000000" pitchFamily="2" charset="2"/>
              <a:buChar char="l"/>
            </a:pPr>
            <a:r>
              <a:rPr lang="zh-CN" altLang="en-US" dirty="0"/>
              <a:t>通过这些元组指针到</a:t>
            </a:r>
            <a:r>
              <a:rPr lang="en-US" altLang="zh-CN" dirty="0"/>
              <a:t>Student</a:t>
            </a:r>
            <a:r>
              <a:rPr lang="zh-CN" altLang="en-US" dirty="0"/>
              <a:t>表中检索</a:t>
            </a:r>
            <a:endParaRPr lang="zh-CN" altLang="en-US" dirty="0"/>
          </a:p>
          <a:p>
            <a:pPr lvl="2">
              <a:lnSpc>
                <a:spcPct val="150000"/>
              </a:lnSpc>
              <a:buSzPct val="75000"/>
              <a:buFont typeface="Wingdings" panose="05000000000000000000" pitchFamily="2" charset="2"/>
              <a:buChar char="l"/>
            </a:pPr>
            <a:r>
              <a:rPr lang="zh-CN" altLang="en-US" dirty="0"/>
              <a:t>并对得到的元组检查另一些选择条件</a:t>
            </a:r>
            <a:r>
              <a:rPr lang="en-US" altLang="zh-CN" dirty="0"/>
              <a:t>(</a:t>
            </a:r>
            <a:r>
              <a:rPr lang="zh-CN" altLang="en-US" dirty="0"/>
              <a:t>如</a:t>
            </a:r>
            <a:r>
              <a:rPr lang="en-US" altLang="zh-CN" dirty="0"/>
              <a:t>Sage&gt;20)</a:t>
            </a:r>
            <a:r>
              <a:rPr lang="zh-CN" altLang="en-US" dirty="0"/>
              <a:t>是否满足</a:t>
            </a:r>
            <a:endParaRPr lang="zh-CN" altLang="en-US" dirty="0"/>
          </a:p>
          <a:p>
            <a:pPr lvl="2">
              <a:lnSpc>
                <a:spcPct val="150000"/>
              </a:lnSpc>
              <a:buSzPct val="75000"/>
              <a:buFont typeface="Wingdings" panose="05000000000000000000" pitchFamily="2" charset="2"/>
              <a:buChar char="l"/>
            </a:pPr>
            <a:r>
              <a:rPr lang="zh-CN" altLang="en-US" dirty="0"/>
              <a:t>把满足条件的元组作为结果输出。  </a:t>
            </a:r>
            <a:endParaRPr lang="zh-CN" altLang="en-US" dirty="0"/>
          </a:p>
          <a:p>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vert="horz" wrap="square" lIns="91440" tIns="45720" rIns="91440" bIns="45720" anchor="ctr"/>
          <a:p>
            <a:r>
              <a:rPr lang="en-US" altLang="zh-CN" sz="3600" dirty="0"/>
              <a:t>2.</a:t>
            </a:r>
            <a:r>
              <a:rPr lang="zh-CN" altLang="zh-CN" sz="3600" dirty="0"/>
              <a:t>连接操作的实现 </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连接操作是查询处理中最耗时的操作之一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本节只讨论等值连接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或自然连接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最常用的实现算法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例9.</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SELECT * </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FROM    Student, SC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WHERE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Student.Sno</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SC.Sno</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3" name="内容占位符 2"/>
          <p:cNvSpPr>
            <a:spLocks noGrp="1"/>
          </p:cNvSpPr>
          <p:nvPr>
            <p:ph idx="1"/>
          </p:nvPr>
        </p:nvSpPr>
        <p:spPr>
          <a:xfrm>
            <a:off x="358775" y="1098550"/>
            <a:ext cx="8785225" cy="48545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75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）嵌套循环算法</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(nested loop join)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Pct val="75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）排序</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合并算法</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(sort-merge join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或</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merge join)</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Pct val="75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）索引连接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(index 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算法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Pct val="75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Hash 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算法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32771"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）嵌套循环算法</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(nested loop join)</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对外层循环</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的每一个元组</a:t>
            </a:r>
            <a:r>
              <a:rPr kumimoji="0" lang="en-US" altLang="zh-CN" sz="2400" b="1" i="0" u="none" strike="noStrike" kern="0" cap="none" spc="0" normalizeH="0" baseline="0" noProof="0" dirty="0" smtClean="0">
                <a:ln>
                  <a:noFill/>
                </a:ln>
                <a:solidFill>
                  <a:schemeClr val="tx1"/>
                </a:solidFill>
                <a:effectLst/>
                <a:uLnTx/>
                <a:uFillTx/>
                <a:latin typeface="+mn-lt"/>
                <a:ea typeface="+mn-ea"/>
              </a:rPr>
              <a:t>(s)</a:t>
            </a:r>
            <a:r>
              <a:rPr kumimoji="0" lang="zh-CN" altLang="en-US" sz="2400" b="1" i="0" u="none" strike="noStrike" kern="0" cap="none" spc="0" normalizeH="0" baseline="0" noProof="0" dirty="0" smtClean="0">
                <a:ln>
                  <a:noFill/>
                </a:ln>
                <a:solidFill>
                  <a:schemeClr val="tx1"/>
                </a:solidFill>
                <a:effectLst/>
                <a:uLnTx/>
                <a:uFillTx/>
                <a:latin typeface="+mn-lt"/>
                <a:ea typeface="+mn-ea"/>
              </a:rPr>
              <a:t>，检索内层循环</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中的每一个元组</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sc</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检查这两个元组在连接属性</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Sno</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上是否相等</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如果满足连接条件，则串接后作为结果输出，直到外层循环表中的元组处理完为止。</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27650" name="内容占位符 2"/>
          <p:cNvSpPr>
            <a:spLocks noGrp="1"/>
          </p:cNvSpPr>
          <p:nvPr>
            <p:ph idx="1"/>
          </p:nvPr>
        </p:nvSpPr>
        <p:spPr>
          <a:xfrm>
            <a:off x="457200" y="1098550"/>
            <a:ext cx="8229600" cy="5095875"/>
          </a:xfrm>
          <a:ln/>
        </p:spPr>
        <p:txBody>
          <a:bodyPr vert="horz" wrap="square" lIns="91440" tIns="45720" rIns="91440" bIns="45720" anchor="t"/>
          <a:p>
            <a:pPr marL="0" indent="0">
              <a:buNone/>
            </a:pPr>
            <a:r>
              <a:rPr lang="zh-CN" altLang="en-US" dirty="0"/>
              <a:t>（</a:t>
            </a:r>
            <a:r>
              <a:rPr lang="en-US" altLang="zh-CN" dirty="0"/>
              <a:t>2</a:t>
            </a:r>
            <a:r>
              <a:rPr lang="zh-CN" altLang="en-US" dirty="0"/>
              <a:t>）排序</a:t>
            </a:r>
            <a:r>
              <a:rPr lang="en-US" altLang="zh-CN" dirty="0"/>
              <a:t>-</a:t>
            </a:r>
            <a:r>
              <a:rPr lang="zh-CN" altLang="en-US" dirty="0"/>
              <a:t>合并算法</a:t>
            </a:r>
            <a:r>
              <a:rPr lang="en-US" altLang="zh-CN" dirty="0"/>
              <a:t>(sort-merge join </a:t>
            </a:r>
            <a:r>
              <a:rPr lang="zh-CN" altLang="en-US" dirty="0"/>
              <a:t>或</a:t>
            </a:r>
            <a:r>
              <a:rPr lang="en-US" altLang="zh-CN" dirty="0"/>
              <a:t>merge </a:t>
            </a:r>
            <a:endParaRPr lang="en-US" altLang="zh-CN" dirty="0"/>
          </a:p>
          <a:p>
            <a:pPr marL="0" indent="0">
              <a:buNone/>
            </a:pPr>
            <a:r>
              <a:rPr lang="en-US" altLang="zh-CN" dirty="0"/>
              <a:t>          join) </a:t>
            </a:r>
            <a:endParaRPr lang="zh-CN" altLang="en-US" dirty="0"/>
          </a:p>
          <a:p>
            <a:pPr lvl="1"/>
            <a:r>
              <a:rPr lang="zh-CN" altLang="en-US" dirty="0"/>
              <a:t>如果连接的表没有排好序，先对</a:t>
            </a:r>
            <a:r>
              <a:rPr lang="en-US" altLang="zh-CN" dirty="0"/>
              <a:t>Student</a:t>
            </a:r>
            <a:r>
              <a:rPr lang="zh-CN" altLang="en-US" dirty="0"/>
              <a:t>表和</a:t>
            </a:r>
            <a:r>
              <a:rPr lang="en-US" altLang="zh-CN" dirty="0"/>
              <a:t>SC</a:t>
            </a:r>
            <a:r>
              <a:rPr lang="zh-CN" altLang="en-US" dirty="0"/>
              <a:t>表按连接属性</a:t>
            </a:r>
            <a:r>
              <a:rPr lang="en-US" altLang="zh-CN" dirty="0"/>
              <a:t>Sno</a:t>
            </a:r>
            <a:r>
              <a:rPr lang="zh-CN" altLang="en-US" dirty="0"/>
              <a:t>排序 </a:t>
            </a:r>
            <a:endParaRPr lang="zh-CN" altLang="en-US" dirty="0"/>
          </a:p>
          <a:p>
            <a:pPr lvl="1"/>
            <a:r>
              <a:rPr lang="zh-CN" altLang="en-US" dirty="0"/>
              <a:t>取</a:t>
            </a:r>
            <a:r>
              <a:rPr lang="en-US" altLang="zh-CN" dirty="0"/>
              <a:t>Student</a:t>
            </a:r>
            <a:r>
              <a:rPr lang="zh-CN" altLang="en-US" dirty="0"/>
              <a:t>表中第一个</a:t>
            </a:r>
            <a:r>
              <a:rPr lang="en-US" altLang="zh-CN" dirty="0"/>
              <a:t>Sno</a:t>
            </a:r>
            <a:r>
              <a:rPr lang="zh-CN" altLang="en-US" dirty="0"/>
              <a:t>，依次扫描</a:t>
            </a:r>
            <a:r>
              <a:rPr lang="en-US" altLang="zh-CN" dirty="0"/>
              <a:t>SC</a:t>
            </a:r>
            <a:r>
              <a:rPr lang="zh-CN" altLang="en-US" dirty="0"/>
              <a:t>表中具有相同</a:t>
            </a:r>
            <a:r>
              <a:rPr lang="en-US" altLang="zh-CN" dirty="0"/>
              <a:t>Sno</a:t>
            </a:r>
            <a:r>
              <a:rPr lang="zh-CN" altLang="en-US" dirty="0"/>
              <a:t>的元组 </a:t>
            </a:r>
            <a:endParaRPr lang="zh-CN" altLang="en-US" dirty="0"/>
          </a:p>
          <a:p>
            <a:pPr lvl="1"/>
            <a:r>
              <a:rPr lang="zh-CN" altLang="en-US" dirty="0"/>
              <a:t>当扫描到</a:t>
            </a:r>
            <a:r>
              <a:rPr lang="en-US" altLang="zh-CN" dirty="0"/>
              <a:t>Sno</a:t>
            </a:r>
            <a:r>
              <a:rPr lang="zh-CN" altLang="en-US" dirty="0"/>
              <a:t>不相同的第一个</a:t>
            </a:r>
            <a:r>
              <a:rPr lang="en-US" altLang="zh-CN" dirty="0"/>
              <a:t>SC</a:t>
            </a:r>
            <a:r>
              <a:rPr lang="zh-CN" altLang="en-US" dirty="0"/>
              <a:t>元组时，返回</a:t>
            </a:r>
            <a:r>
              <a:rPr lang="en-US" altLang="zh-CN" dirty="0"/>
              <a:t>Student</a:t>
            </a:r>
            <a:r>
              <a:rPr lang="zh-CN" altLang="en-US" dirty="0"/>
              <a:t>表扫描它的下一个元组，再扫描</a:t>
            </a:r>
            <a:r>
              <a:rPr lang="en-US" altLang="zh-CN" dirty="0"/>
              <a:t>SC</a:t>
            </a:r>
            <a:r>
              <a:rPr lang="zh-CN" altLang="en-US" dirty="0"/>
              <a:t>表中具有相同</a:t>
            </a:r>
            <a:r>
              <a:rPr lang="en-US" altLang="zh-CN" dirty="0"/>
              <a:t>Sno</a:t>
            </a:r>
            <a:r>
              <a:rPr lang="zh-CN" altLang="en-US" dirty="0"/>
              <a:t>的元组，把它们连接起来 </a:t>
            </a:r>
            <a:endParaRPr lang="zh-CN" altLang="en-US" dirty="0"/>
          </a:p>
          <a:p>
            <a:pPr lvl="1"/>
            <a:r>
              <a:rPr lang="zh-CN" altLang="en-US" dirty="0"/>
              <a:t>重复上述步骤直到</a:t>
            </a:r>
            <a:r>
              <a:rPr lang="en-US" altLang="zh-CN" dirty="0"/>
              <a:t>Student </a:t>
            </a:r>
            <a:r>
              <a:rPr lang="zh-CN" altLang="en-US" dirty="0"/>
              <a:t>表扫描完</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grpSp>
        <p:nvGrpSpPr>
          <p:cNvPr id="28674" name="组合 11"/>
          <p:cNvGrpSpPr/>
          <p:nvPr/>
        </p:nvGrpSpPr>
        <p:grpSpPr>
          <a:xfrm>
            <a:off x="1116013" y="1700213"/>
            <a:ext cx="5976937" cy="2917825"/>
            <a:chOff x="1115616" y="1700808"/>
            <a:chExt cx="5977335" cy="2917934"/>
          </a:xfrm>
        </p:grpSpPr>
        <p:sp>
          <p:nvSpPr>
            <p:cNvPr id="28675" name="Rectangle 5"/>
            <p:cNvSpPr/>
            <p:nvPr/>
          </p:nvSpPr>
          <p:spPr>
            <a:xfrm>
              <a:off x="1115616" y="1700808"/>
              <a:ext cx="1800622" cy="2917934"/>
            </a:xfrm>
            <a:prstGeom prst="rect">
              <a:avLst/>
            </a:prstGeom>
            <a:noFill/>
            <a:ln w="25400" cap="flat" cmpd="sng">
              <a:solidFill>
                <a:schemeClr val="tx1"/>
              </a:solidFill>
              <a:prstDash val="solid"/>
              <a:bevel/>
              <a:headEnd type="none" w="med" len="med"/>
              <a:tailEnd type="none" w="med" len="med"/>
            </a:ln>
          </p:spPr>
          <p:txBody>
            <a:bodyPr wrap="none" anchor="ctr"/>
            <a:p>
              <a:pPr marL="342900" indent="-342900" algn="ctr">
                <a:lnSpc>
                  <a:spcPct val="17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201215121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7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201215122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7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201215123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7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201215125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2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2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2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20000"/>
                </a:lnSpc>
                <a:buClr>
                  <a:schemeClr val="hlink"/>
                </a:buClr>
                <a:buFont typeface="Wingdings" panose="05000000000000000000" pitchFamily="2" charset="2"/>
                <a:buNone/>
              </a:pP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76" name="Rectangle 6"/>
            <p:cNvSpPr/>
            <p:nvPr/>
          </p:nvSpPr>
          <p:spPr>
            <a:xfrm>
              <a:off x="5148263" y="1700808"/>
              <a:ext cx="1944688" cy="2917934"/>
            </a:xfrm>
            <a:prstGeom prst="rect">
              <a:avLst/>
            </a:prstGeom>
            <a:noFill/>
            <a:ln w="25400" cap="flat" cmpd="sng">
              <a:solidFill>
                <a:schemeClr val="tx1"/>
              </a:solidFill>
              <a:prstDash val="solid"/>
              <a:bevel/>
              <a:headEnd type="none" w="med" len="med"/>
              <a:tailEnd type="none" w="med" len="med"/>
            </a:ln>
          </p:spPr>
          <p:txBody>
            <a:bodyPr wrap="none" anchor="ctr"/>
            <a:p>
              <a:pPr marL="342900" indent="-342900" algn="ctr">
                <a:lnSpc>
                  <a:spcPct val="13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201215121  1  92</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3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201215121  2  85</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3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201215121  3  88</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3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201215122  2  90</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130000"/>
                </a:lnSpc>
                <a:buClr>
                  <a:schemeClr val="hlink"/>
                </a:buCl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201215122  3  80</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30000"/>
                </a:lnSpc>
                <a:buClr>
                  <a:schemeClr val="hlink"/>
                </a:buCl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30000"/>
                </a:lnSpc>
                <a:buClr>
                  <a:schemeClr val="hlink"/>
                </a:buCl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ctr">
                <a:lnSpc>
                  <a:spcPct val="30000"/>
                </a:lnSpc>
                <a:buClr>
                  <a:schemeClr val="hlink"/>
                </a:buCl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a:t>
              </a:r>
              <a:endParaRPr lang="zh-CN" altLang="en-US" dirty="0">
                <a:latin typeface="Arial" panose="020B0604020202020204" pitchFamily="34" charset="0"/>
                <a:ea typeface="宋体" panose="02010600030101010101" pitchFamily="2" charset="-122"/>
              </a:endParaRPr>
            </a:p>
          </p:txBody>
        </p:sp>
        <p:sp>
          <p:nvSpPr>
            <p:cNvPr id="28677" name="Line 7"/>
            <p:cNvSpPr/>
            <p:nvPr/>
          </p:nvSpPr>
          <p:spPr>
            <a:xfrm>
              <a:off x="2916238" y="2117918"/>
              <a:ext cx="2232025" cy="1837"/>
            </a:xfrm>
            <a:prstGeom prst="line">
              <a:avLst/>
            </a:prstGeom>
            <a:ln w="25400" cap="flat" cmpd="sng">
              <a:solidFill>
                <a:schemeClr val="tx1"/>
              </a:solidFill>
              <a:prstDash val="solid"/>
              <a:miter/>
              <a:headEnd type="none" w="med" len="med"/>
              <a:tailEnd type="triangle" w="med" len="med"/>
            </a:ln>
          </p:spPr>
        </p:sp>
        <p:sp>
          <p:nvSpPr>
            <p:cNvPr id="28678" name="Line 8"/>
            <p:cNvSpPr/>
            <p:nvPr/>
          </p:nvSpPr>
          <p:spPr>
            <a:xfrm>
              <a:off x="2916238" y="2117918"/>
              <a:ext cx="2232025" cy="916907"/>
            </a:xfrm>
            <a:prstGeom prst="line">
              <a:avLst/>
            </a:prstGeom>
            <a:ln w="25400" cap="flat" cmpd="sng">
              <a:solidFill>
                <a:schemeClr val="tx1"/>
              </a:solidFill>
              <a:prstDash val="solid"/>
              <a:miter/>
              <a:headEnd type="none" w="med" len="med"/>
              <a:tailEnd type="triangle" w="med" len="med"/>
            </a:ln>
          </p:spPr>
        </p:sp>
        <p:sp>
          <p:nvSpPr>
            <p:cNvPr id="28679" name="Line 9"/>
            <p:cNvSpPr/>
            <p:nvPr/>
          </p:nvSpPr>
          <p:spPr>
            <a:xfrm>
              <a:off x="2916238" y="2784927"/>
              <a:ext cx="2232025" cy="749696"/>
            </a:xfrm>
            <a:prstGeom prst="line">
              <a:avLst/>
            </a:prstGeom>
            <a:ln w="25400" cap="flat" cmpd="sng">
              <a:solidFill>
                <a:schemeClr val="tx1"/>
              </a:solidFill>
              <a:prstDash val="solid"/>
              <a:miter/>
              <a:headEnd type="none" w="med" len="med"/>
              <a:tailEnd type="triangle" w="med" len="med"/>
            </a:ln>
          </p:spPr>
        </p:sp>
        <p:sp>
          <p:nvSpPr>
            <p:cNvPr id="28680" name="Line 10"/>
            <p:cNvSpPr/>
            <p:nvPr/>
          </p:nvSpPr>
          <p:spPr>
            <a:xfrm>
              <a:off x="2916238" y="2784927"/>
              <a:ext cx="2232025" cy="1166806"/>
            </a:xfrm>
            <a:prstGeom prst="line">
              <a:avLst/>
            </a:prstGeom>
            <a:ln w="25400" cap="flat" cmpd="sng">
              <a:solidFill>
                <a:schemeClr val="tx1"/>
              </a:solidFill>
              <a:prstDash val="solid"/>
              <a:miter/>
              <a:headEnd type="none" w="med" len="med"/>
              <a:tailEnd type="triangle" w="med" len="med"/>
            </a:ln>
          </p:spPr>
        </p:sp>
      </p:grpSp>
      <p:sp>
        <p:nvSpPr>
          <p:cNvPr id="28681" name="Text Box 11"/>
          <p:cNvSpPr/>
          <p:nvPr/>
        </p:nvSpPr>
        <p:spPr>
          <a:xfrm>
            <a:off x="2466975" y="4978400"/>
            <a:ext cx="3397250" cy="400050"/>
          </a:xfrm>
          <a:prstGeom prst="rect">
            <a:avLst/>
          </a:prstGeom>
          <a:noFill/>
          <a:ln w="9525">
            <a:noFill/>
          </a:ln>
        </p:spPr>
        <p:txBody>
          <a:bodyPr wrap="none" anchor="t">
            <a:spAutoFit/>
          </a:bodyPr>
          <a:p>
            <a:pPr marL="342900" indent="-342900" algn="ctr">
              <a:buClr>
                <a:schemeClr val="hlink"/>
              </a:buCl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图</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9.2 </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排序</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合并连接方法示意图</a:t>
            </a:r>
            <a:endParaRPr lang="zh-CN" altLang="en-US" sz="2000" b="1"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29698" name="内容占位符 2"/>
          <p:cNvSpPr>
            <a:spLocks noGrp="1"/>
          </p:cNvSpPr>
          <p:nvPr>
            <p:ph idx="1"/>
          </p:nvPr>
        </p:nvSpPr>
        <p:spPr>
          <a:ln/>
        </p:spPr>
        <p:txBody>
          <a:bodyPr vert="horz" wrap="square" lIns="91440" tIns="45720" rIns="91440" bIns="45720" anchor="t"/>
          <a:p>
            <a:pPr>
              <a:lnSpc>
                <a:spcPct val="120000"/>
              </a:lnSpc>
            </a:pPr>
            <a:r>
              <a:rPr lang="en-US" altLang="zh-CN" dirty="0"/>
              <a:t>Student</a:t>
            </a:r>
            <a:r>
              <a:rPr lang="zh-CN" altLang="en-US" dirty="0"/>
              <a:t>表和</a:t>
            </a:r>
            <a:r>
              <a:rPr lang="en-US" altLang="zh-CN" dirty="0"/>
              <a:t>SC</a:t>
            </a:r>
            <a:r>
              <a:rPr lang="zh-CN" altLang="en-US" dirty="0"/>
              <a:t>表都只要扫描一遍</a:t>
            </a:r>
            <a:endParaRPr lang="zh-CN" altLang="en-US" dirty="0"/>
          </a:p>
          <a:p>
            <a:pPr>
              <a:lnSpc>
                <a:spcPct val="120000"/>
              </a:lnSpc>
            </a:pPr>
            <a:r>
              <a:rPr lang="zh-CN" altLang="en-US" dirty="0"/>
              <a:t>如果两个表原来无序，执行时间要加上对两个表的排序时间</a:t>
            </a:r>
            <a:endParaRPr lang="zh-CN" altLang="en-US" dirty="0"/>
          </a:p>
          <a:p>
            <a:pPr>
              <a:lnSpc>
                <a:spcPct val="120000"/>
              </a:lnSpc>
            </a:pPr>
            <a:r>
              <a:rPr lang="zh-CN" altLang="en-US" dirty="0"/>
              <a:t>对于大表，先排序后使用排序</a:t>
            </a:r>
            <a:r>
              <a:rPr lang="en-US" altLang="zh-CN" dirty="0"/>
              <a:t>-</a:t>
            </a:r>
            <a:r>
              <a:rPr lang="zh-CN" altLang="en-US" dirty="0"/>
              <a:t>合并连接算法执行连接，总的时间一般仍会减少 </a:t>
            </a:r>
            <a:endParaRPr lang="en-US" altLang="zh-CN" dirty="0"/>
          </a:p>
          <a:p>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3584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）索引连接</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(index 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算法</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步骤：</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① 在</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表上已经建立属性</a:t>
            </a:r>
            <a:r>
              <a:rPr kumimoji="0" lang="en-US" altLang="zh-CN" sz="2400" b="1" i="0" u="none" strike="noStrike" kern="0" cap="none" spc="0" normalizeH="0" baseline="0" noProof="0" dirty="0" err="1" smtClean="0">
                <a:ln>
                  <a:noFill/>
                </a:ln>
                <a:solidFill>
                  <a:schemeClr val="tx1"/>
                </a:solidFill>
                <a:effectLst/>
                <a:uLnTx/>
                <a:uFillTx/>
                <a:latin typeface="+mn-lt"/>
                <a:ea typeface="+mn-ea"/>
              </a:rPr>
              <a:t>Sno</a:t>
            </a:r>
            <a:r>
              <a:rPr kumimoji="0" lang="zh-CN" altLang="en-US" sz="2400" b="1" i="0" u="none" strike="noStrike" kern="0" cap="none" spc="0" normalizeH="0" baseline="0" noProof="0" dirty="0" smtClean="0">
                <a:ln>
                  <a:noFill/>
                </a:ln>
                <a:solidFill>
                  <a:schemeClr val="tx1"/>
                </a:solidFill>
                <a:effectLst/>
                <a:uLnTx/>
                <a:uFillTx/>
                <a:latin typeface="+mn-lt"/>
                <a:ea typeface="+mn-ea"/>
              </a:rPr>
              <a:t>的索引。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② 对</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中每一个元组，由</a:t>
            </a:r>
            <a:r>
              <a:rPr kumimoji="0" lang="en-US" altLang="zh-CN" sz="2400" b="1" i="0" u="none" strike="noStrike" kern="0" cap="none" spc="0" normalizeH="0" baseline="0" noProof="0" dirty="0" err="1" smtClean="0">
                <a:ln>
                  <a:noFill/>
                </a:ln>
                <a:solidFill>
                  <a:schemeClr val="tx1"/>
                </a:solidFill>
                <a:effectLst/>
                <a:uLnTx/>
                <a:uFillTx/>
                <a:latin typeface="+mn-lt"/>
                <a:ea typeface="+mn-ea"/>
              </a:rPr>
              <a:t>Sno</a:t>
            </a:r>
            <a:r>
              <a:rPr kumimoji="0" lang="zh-CN" altLang="en-US" sz="2400" b="1" i="0" u="none" strike="noStrike" kern="0" cap="none" spc="0" normalizeH="0" baseline="0" noProof="0" dirty="0" smtClean="0">
                <a:ln>
                  <a:noFill/>
                </a:ln>
                <a:solidFill>
                  <a:schemeClr val="tx1"/>
                </a:solidFill>
                <a:effectLst/>
                <a:uLnTx/>
                <a:uFillTx/>
                <a:latin typeface="+mn-lt"/>
                <a:ea typeface="+mn-ea"/>
              </a:rPr>
              <a:t>值通过</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的索引查找相应的</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元组。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③ 把这些</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元组和</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元组连接起来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循环执行②③，直到</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表中的元组处理完为止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37891" name="内容占位符 2"/>
          <p:cNvSpPr>
            <a:spLocks noGrp="1"/>
          </p:cNvSpPr>
          <p:nvPr>
            <p:ph idx="1"/>
          </p:nvPr>
        </p:nvSpPr>
        <p:spPr>
          <a:xfrm>
            <a:off x="457200" y="1098550"/>
            <a:ext cx="8472488"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Hash Join</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算法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zh-CN" sz="2000" b="1" i="0" u="none" strike="noStrike" kern="0" cap="none" spc="0" normalizeH="0" baseline="0" noProof="0" dirty="0" smtClean="0">
                <a:ln>
                  <a:noFill/>
                </a:ln>
                <a:solidFill>
                  <a:schemeClr val="tx1"/>
                </a:solidFill>
                <a:effectLst/>
                <a:uLnTx/>
                <a:uFillTx/>
                <a:latin typeface="+mn-lt"/>
                <a:ea typeface="+mn-ea"/>
              </a:rPr>
              <a:t>把连接属性作为</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zh-CN" sz="2000" b="1" i="0" u="none" strike="noStrike" kern="0" cap="none" spc="0" normalizeH="0" baseline="0" noProof="0" dirty="0" smtClean="0">
                <a:ln>
                  <a:noFill/>
                </a:ln>
                <a:solidFill>
                  <a:schemeClr val="tx1"/>
                </a:solidFill>
                <a:effectLst/>
                <a:uLnTx/>
                <a:uFillTx/>
                <a:latin typeface="+mn-lt"/>
                <a:ea typeface="+mn-ea"/>
              </a:rPr>
              <a:t>码，用同一个</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zh-CN" sz="2000" b="1" i="0" u="none" strike="noStrike" kern="0" cap="none" spc="0" normalizeH="0" baseline="0" noProof="0" dirty="0" smtClean="0">
                <a:ln>
                  <a:noFill/>
                </a:ln>
                <a:solidFill>
                  <a:schemeClr val="tx1"/>
                </a:solidFill>
                <a:effectLst/>
                <a:uLnTx/>
                <a:uFillTx/>
                <a:latin typeface="+mn-lt"/>
                <a:ea typeface="+mn-ea"/>
              </a:rPr>
              <a:t>函数把</a:t>
            </a:r>
            <a:r>
              <a:rPr kumimoji="0" lang="en-US" altLang="zh-CN" sz="2000" b="1" i="0" u="none" strike="noStrike" kern="0" cap="none" spc="0" normalizeH="0" baseline="0" noProof="0" dirty="0" smtClean="0">
                <a:ln>
                  <a:noFill/>
                </a:ln>
                <a:solidFill>
                  <a:schemeClr val="tx1"/>
                </a:solidFill>
                <a:effectLst/>
                <a:uLnTx/>
                <a:uFillTx/>
                <a:latin typeface="+mn-lt"/>
                <a:ea typeface="+mn-ea"/>
              </a:rPr>
              <a:t>Student</a:t>
            </a:r>
            <a:r>
              <a:rPr kumimoji="0" lang="zh-CN" altLang="zh-CN" sz="2000" b="1" i="0" u="none" strike="noStrike" kern="0" cap="none" spc="0" normalizeH="0" baseline="0" noProof="0" dirty="0" smtClean="0">
                <a:ln>
                  <a:noFill/>
                </a:ln>
                <a:solidFill>
                  <a:schemeClr val="tx1"/>
                </a:solidFill>
                <a:effectLst/>
                <a:uLnTx/>
                <a:uFillTx/>
                <a:latin typeface="+mn-lt"/>
                <a:ea typeface="+mn-ea"/>
              </a:rPr>
              <a:t>表和</a:t>
            </a:r>
            <a:r>
              <a:rPr kumimoji="0" lang="en-US" altLang="zh-CN" sz="2000" b="1" i="0" u="none" strike="noStrike" kern="0" cap="none" spc="0" normalizeH="0" baseline="0" noProof="0" dirty="0" smtClean="0">
                <a:ln>
                  <a:noFill/>
                </a:ln>
                <a:solidFill>
                  <a:schemeClr val="tx1"/>
                </a:solidFill>
                <a:effectLst/>
                <a:uLnTx/>
                <a:uFillTx/>
                <a:latin typeface="+mn-lt"/>
                <a:ea typeface="+mn-ea"/>
              </a:rPr>
              <a:t>SC</a:t>
            </a:r>
            <a:r>
              <a:rPr kumimoji="0" lang="zh-CN" altLang="zh-CN" sz="2000" b="1" i="0" u="none" strike="noStrike" kern="0" cap="none" spc="0" normalizeH="0" baseline="0" noProof="0" dirty="0" smtClean="0">
                <a:ln>
                  <a:noFill/>
                </a:ln>
                <a:solidFill>
                  <a:schemeClr val="tx1"/>
                </a:solidFill>
                <a:effectLst/>
                <a:uLnTx/>
                <a:uFillTx/>
                <a:latin typeface="+mn-lt"/>
                <a:ea typeface="+mn-ea"/>
              </a:rPr>
              <a:t>表中的元组散列到</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zh-CN" sz="2000" b="1" i="0" u="none" strike="noStrike" kern="0" cap="none" spc="0" normalizeH="0" baseline="0" noProof="0" dirty="0" smtClean="0">
                <a:ln>
                  <a:noFill/>
                </a:ln>
                <a:solidFill>
                  <a:schemeClr val="tx1"/>
                </a:solidFill>
                <a:effectLst/>
                <a:uLnTx/>
                <a:uFillTx/>
                <a:latin typeface="+mn-lt"/>
                <a:ea typeface="+mn-ea"/>
              </a:rPr>
              <a:t>表中。</a:t>
            </a:r>
            <a:endParaRPr kumimoji="0" lang="en-US" altLang="zh-CN" sz="20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划分阶段</a:t>
            </a:r>
            <a:r>
              <a:rPr kumimoji="0" lang="en-US" altLang="zh-CN" sz="2000" b="1" i="0" u="none" strike="noStrike" kern="0" cap="none" spc="0" normalizeH="0" baseline="0" noProof="0" dirty="0" smtClean="0">
                <a:ln>
                  <a:noFill/>
                </a:ln>
                <a:solidFill>
                  <a:schemeClr val="tx1"/>
                </a:solidFill>
                <a:effectLst/>
                <a:uLnTx/>
                <a:uFillTx/>
                <a:latin typeface="+mn-lt"/>
                <a:ea typeface="+mn-ea"/>
              </a:rPr>
              <a:t>(building phase, </a:t>
            </a:r>
            <a:r>
              <a:rPr kumimoji="0" lang="zh-CN" altLang="en-US" sz="2000" b="1" i="0" u="none" strike="noStrike" kern="0" cap="none" spc="0" normalizeH="0" baseline="0" noProof="0" dirty="0" smtClean="0">
                <a:ln>
                  <a:noFill/>
                </a:ln>
                <a:solidFill>
                  <a:schemeClr val="tx1"/>
                </a:solidFill>
                <a:effectLst/>
                <a:uLnTx/>
                <a:uFillTx/>
                <a:latin typeface="+mn-lt"/>
                <a:ea typeface="+mn-ea"/>
              </a:rPr>
              <a:t>也称为</a:t>
            </a:r>
            <a:r>
              <a:rPr kumimoji="0" lang="en-US" altLang="zh-CN" sz="2000" b="1" i="0" u="none" strike="noStrike" kern="0" cap="none" spc="0" normalizeH="0" baseline="0" noProof="0" dirty="0" smtClean="0">
                <a:ln>
                  <a:noFill/>
                </a:ln>
                <a:solidFill>
                  <a:schemeClr val="tx1"/>
                </a:solidFill>
                <a:effectLst/>
                <a:uLnTx/>
                <a:uFillTx/>
                <a:latin typeface="+mn-lt"/>
                <a:ea typeface="+mn-ea"/>
              </a:rPr>
              <a:t>partitioning phase)</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75000"/>
              <a:buFont typeface="Wingdings" panose="05000000000000000000" pitchFamily="2" charset="2"/>
              <a:buChar char="l"/>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对包含较少元组的表</a:t>
            </a:r>
            <a:r>
              <a:rPr kumimoji="0" lang="en-US" altLang="zh-CN" sz="2000" b="1" i="0" u="none" strike="noStrike" kern="0" cap="none" spc="0" normalizeH="0" baseline="0" noProof="0" dirty="0" smtClean="0">
                <a:ln>
                  <a:noFill/>
                </a:ln>
                <a:solidFill>
                  <a:schemeClr val="tx1"/>
                </a:solidFill>
                <a:effectLst/>
                <a:uLnTx/>
                <a:uFillTx/>
                <a:latin typeface="+mn-lt"/>
                <a:ea typeface="+mn-ea"/>
              </a:rPr>
              <a:t>(</a:t>
            </a:r>
            <a:r>
              <a:rPr kumimoji="0" lang="zh-CN" altLang="en-US" sz="2000" b="1" i="0" u="none" strike="noStrike" kern="0" cap="none" spc="0" normalizeH="0" baseline="0" noProof="0" dirty="0" smtClean="0">
                <a:ln>
                  <a:noFill/>
                </a:ln>
                <a:solidFill>
                  <a:schemeClr val="tx1"/>
                </a:solidFill>
                <a:effectLst/>
                <a:uLnTx/>
                <a:uFillTx/>
                <a:latin typeface="+mn-lt"/>
                <a:ea typeface="+mn-ea"/>
              </a:rPr>
              <a:t>如</a:t>
            </a:r>
            <a:r>
              <a:rPr kumimoji="0" lang="en-US" altLang="zh-CN" sz="2000" b="1" i="0" u="none" strike="noStrike" kern="0" cap="none" spc="0" normalizeH="0" baseline="0" noProof="0" dirty="0" smtClean="0">
                <a:ln>
                  <a:noFill/>
                </a:ln>
                <a:solidFill>
                  <a:schemeClr val="tx1"/>
                </a:solidFill>
                <a:effectLst/>
                <a:uLnTx/>
                <a:uFillTx/>
                <a:latin typeface="+mn-lt"/>
                <a:ea typeface="+mn-ea"/>
              </a:rPr>
              <a:t>Student</a:t>
            </a:r>
            <a:r>
              <a:rPr kumimoji="0" lang="zh-CN" altLang="en-US" sz="2000" b="1" i="0" u="none" strike="noStrike" kern="0" cap="none" spc="0" normalizeH="0" baseline="0" noProof="0" dirty="0" smtClean="0">
                <a:ln>
                  <a:noFill/>
                </a:ln>
                <a:solidFill>
                  <a:schemeClr val="tx1"/>
                </a:solidFill>
                <a:effectLst/>
                <a:uLnTx/>
                <a:uFillTx/>
                <a:latin typeface="+mn-lt"/>
                <a:ea typeface="+mn-ea"/>
              </a:rPr>
              <a:t>表</a:t>
            </a:r>
            <a:r>
              <a:rPr kumimoji="0" lang="en-US" altLang="zh-CN" sz="2000" b="1" i="0" u="none" strike="noStrike" kern="0" cap="none" spc="0" normalizeH="0" baseline="0" noProof="0" dirty="0" smtClean="0">
                <a:ln>
                  <a:noFill/>
                </a:ln>
                <a:solidFill>
                  <a:schemeClr val="tx1"/>
                </a:solidFill>
                <a:effectLst/>
                <a:uLnTx/>
                <a:uFillTx/>
                <a:latin typeface="+mn-lt"/>
                <a:ea typeface="+mn-ea"/>
              </a:rPr>
              <a:t>)</a:t>
            </a:r>
            <a:r>
              <a:rPr kumimoji="0" lang="zh-CN" altLang="en-US" sz="2000" b="1" i="0" u="none" strike="noStrike" kern="0" cap="none" spc="0" normalizeH="0" baseline="0" noProof="0" dirty="0" smtClean="0">
                <a:ln>
                  <a:noFill/>
                </a:ln>
                <a:solidFill>
                  <a:schemeClr val="tx1"/>
                </a:solidFill>
                <a:effectLst/>
                <a:uLnTx/>
                <a:uFillTx/>
                <a:latin typeface="+mn-lt"/>
                <a:ea typeface="+mn-ea"/>
              </a:rPr>
              <a:t>进行一遍处理</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75000"/>
              <a:buFont typeface="Wingdings" panose="05000000000000000000" pitchFamily="2" charset="2"/>
              <a:buChar char="l"/>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把它的元组按</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en-US" sz="2000" b="1" i="0" u="none" strike="noStrike" kern="0" cap="none" spc="0" normalizeH="0" baseline="0" noProof="0" dirty="0" smtClean="0">
                <a:ln>
                  <a:noFill/>
                </a:ln>
                <a:solidFill>
                  <a:schemeClr val="tx1"/>
                </a:solidFill>
                <a:effectLst/>
                <a:uLnTx/>
                <a:uFillTx/>
                <a:latin typeface="+mn-lt"/>
                <a:ea typeface="+mn-ea"/>
              </a:rPr>
              <a:t>函数分散到</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en-US" sz="2000" b="1" i="0" u="none" strike="noStrike" kern="0" cap="none" spc="0" normalizeH="0" baseline="0" noProof="0" dirty="0" smtClean="0">
                <a:ln>
                  <a:noFill/>
                </a:ln>
                <a:solidFill>
                  <a:schemeClr val="tx1"/>
                </a:solidFill>
                <a:effectLst/>
                <a:uLnTx/>
                <a:uFillTx/>
                <a:latin typeface="+mn-lt"/>
                <a:ea typeface="+mn-ea"/>
              </a:rPr>
              <a:t>表的桶中</a:t>
            </a:r>
            <a:endParaRPr kumimoji="0" lang="en-US" altLang="zh-CN" sz="20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试探阶段</a:t>
            </a:r>
            <a:r>
              <a:rPr kumimoji="0" lang="en-US" altLang="zh-CN" sz="2000" b="1" i="0" u="none" strike="noStrike" kern="0" cap="none" spc="0" normalizeH="0" baseline="0" noProof="0" dirty="0" smtClean="0">
                <a:ln>
                  <a:noFill/>
                </a:ln>
                <a:solidFill>
                  <a:schemeClr val="tx1"/>
                </a:solidFill>
                <a:effectLst/>
                <a:uLnTx/>
                <a:uFillTx/>
                <a:latin typeface="+mn-lt"/>
                <a:ea typeface="+mn-ea"/>
              </a:rPr>
              <a:t>(probing phase,</a:t>
            </a:r>
            <a:r>
              <a:rPr kumimoji="0" lang="zh-CN" altLang="en-US" sz="2000" b="1" i="0" u="none" strike="noStrike" kern="0" cap="none" spc="0" normalizeH="0" baseline="0" noProof="0" dirty="0" smtClean="0">
                <a:ln>
                  <a:noFill/>
                </a:ln>
                <a:solidFill>
                  <a:schemeClr val="tx1"/>
                </a:solidFill>
                <a:effectLst/>
                <a:uLnTx/>
                <a:uFillTx/>
                <a:latin typeface="+mn-lt"/>
                <a:ea typeface="+mn-ea"/>
              </a:rPr>
              <a:t>也称为连接阶段</a:t>
            </a:r>
            <a:r>
              <a:rPr kumimoji="0" lang="en-US" altLang="zh-CN" sz="2000" b="1" i="0" u="none" strike="noStrike" kern="0" cap="none" spc="0" normalizeH="0" baseline="0" noProof="0" dirty="0" smtClean="0">
                <a:ln>
                  <a:noFill/>
                </a:ln>
                <a:solidFill>
                  <a:schemeClr val="tx1"/>
                </a:solidFill>
                <a:effectLst/>
                <a:uLnTx/>
                <a:uFillTx/>
                <a:latin typeface="+mn-lt"/>
                <a:ea typeface="+mn-ea"/>
              </a:rPr>
              <a:t>join phase) </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75000"/>
              <a:buFont typeface="Wingdings" panose="05000000000000000000" pitchFamily="2" charset="2"/>
              <a:buChar char="l"/>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对另一个表</a:t>
            </a:r>
            <a:r>
              <a:rPr kumimoji="0" lang="en-US" altLang="zh-CN" sz="2000" b="1" i="0" u="none" strike="noStrike" kern="0" cap="none" spc="0" normalizeH="0" baseline="0" noProof="0" dirty="0" smtClean="0">
                <a:ln>
                  <a:noFill/>
                </a:ln>
                <a:solidFill>
                  <a:schemeClr val="tx1"/>
                </a:solidFill>
                <a:effectLst/>
                <a:uLnTx/>
                <a:uFillTx/>
                <a:latin typeface="+mn-lt"/>
                <a:ea typeface="+mn-ea"/>
              </a:rPr>
              <a:t>(SC</a:t>
            </a:r>
            <a:r>
              <a:rPr kumimoji="0" lang="zh-CN" altLang="en-US" sz="2000" b="1" i="0" u="none" strike="noStrike" kern="0" cap="none" spc="0" normalizeH="0" baseline="0" noProof="0" dirty="0" smtClean="0">
                <a:ln>
                  <a:noFill/>
                </a:ln>
                <a:solidFill>
                  <a:schemeClr val="tx1"/>
                </a:solidFill>
                <a:effectLst/>
                <a:uLnTx/>
                <a:uFillTx/>
                <a:latin typeface="+mn-lt"/>
                <a:ea typeface="+mn-ea"/>
              </a:rPr>
              <a:t>表</a:t>
            </a:r>
            <a:r>
              <a:rPr kumimoji="0" lang="en-US" altLang="zh-CN" sz="2000" b="1" i="0" u="none" strike="noStrike" kern="0" cap="none" spc="0" normalizeH="0" baseline="0" noProof="0" dirty="0" smtClean="0">
                <a:ln>
                  <a:noFill/>
                </a:ln>
                <a:solidFill>
                  <a:schemeClr val="tx1"/>
                </a:solidFill>
                <a:effectLst/>
                <a:uLnTx/>
                <a:uFillTx/>
                <a:latin typeface="+mn-lt"/>
                <a:ea typeface="+mn-ea"/>
              </a:rPr>
              <a:t>)</a:t>
            </a:r>
            <a:r>
              <a:rPr kumimoji="0" lang="zh-CN" altLang="en-US" sz="2000" b="1" i="0" u="none" strike="noStrike" kern="0" cap="none" spc="0" normalizeH="0" baseline="0" noProof="0" dirty="0" smtClean="0">
                <a:ln>
                  <a:noFill/>
                </a:ln>
                <a:solidFill>
                  <a:schemeClr val="tx1"/>
                </a:solidFill>
                <a:effectLst/>
                <a:uLnTx/>
                <a:uFillTx/>
                <a:latin typeface="+mn-lt"/>
                <a:ea typeface="+mn-ea"/>
              </a:rPr>
              <a:t>进行一遍处理</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75000"/>
              <a:buFont typeface="Wingdings" panose="05000000000000000000" pitchFamily="2" charset="2"/>
              <a:buChar char="l"/>
              <a:defRPr/>
            </a:pPr>
            <a:r>
              <a:rPr kumimoji="0" lang="zh-CN" altLang="zh-CN" sz="2000" b="1" i="0" u="none" strike="noStrike" kern="0" cap="none" spc="0" normalizeH="0" baseline="0" noProof="0" dirty="0" smtClean="0">
                <a:ln>
                  <a:noFill/>
                </a:ln>
                <a:solidFill>
                  <a:schemeClr val="tx1"/>
                </a:solidFill>
                <a:effectLst/>
                <a:uLnTx/>
                <a:uFillTx/>
                <a:latin typeface="+mn-lt"/>
                <a:ea typeface="+mn-ea"/>
              </a:rPr>
              <a:t>把</a:t>
            </a:r>
            <a:r>
              <a:rPr kumimoji="0" lang="en-US" altLang="zh-CN" sz="2000" b="1" i="0" u="none" strike="noStrike" kern="0" cap="none" spc="0" normalizeH="0" baseline="0" noProof="0" dirty="0" smtClean="0">
                <a:ln>
                  <a:noFill/>
                </a:ln>
                <a:solidFill>
                  <a:schemeClr val="tx1"/>
                </a:solidFill>
                <a:effectLst/>
                <a:uLnTx/>
                <a:uFillTx/>
                <a:latin typeface="+mn-lt"/>
                <a:ea typeface="+mn-ea"/>
              </a:rPr>
              <a:t>SC</a:t>
            </a:r>
            <a:r>
              <a:rPr kumimoji="0" lang="zh-CN" altLang="zh-CN" sz="2000" b="1" i="0" u="none" strike="noStrike" kern="0" cap="none" spc="0" normalizeH="0" baseline="0" noProof="0" dirty="0" smtClean="0">
                <a:ln>
                  <a:noFill/>
                </a:ln>
                <a:solidFill>
                  <a:schemeClr val="tx1"/>
                </a:solidFill>
                <a:effectLst/>
                <a:uLnTx/>
                <a:uFillTx/>
                <a:latin typeface="+mn-lt"/>
                <a:ea typeface="+mn-ea"/>
              </a:rPr>
              <a:t>表的元组也按同一个</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zh-CN" sz="2000" b="1" i="0" u="none" strike="noStrike" kern="0" cap="none" spc="0" normalizeH="0" baseline="0" noProof="0" dirty="0" smtClean="0">
                <a:ln>
                  <a:noFill/>
                </a:ln>
                <a:solidFill>
                  <a:schemeClr val="tx1"/>
                </a:solidFill>
                <a:effectLst/>
                <a:uLnTx/>
                <a:uFillTx/>
                <a:latin typeface="+mn-lt"/>
                <a:ea typeface="+mn-ea"/>
              </a:rPr>
              <a:t>函数（</a:t>
            </a:r>
            <a:r>
              <a:rPr kumimoji="0" lang="en-US" altLang="zh-CN" sz="2000" b="1" i="0" u="none" strike="noStrike" kern="0" cap="none" spc="0" normalizeH="0" baseline="0" noProof="0" dirty="0" smtClean="0">
                <a:ln>
                  <a:noFill/>
                </a:ln>
                <a:solidFill>
                  <a:schemeClr val="tx1"/>
                </a:solidFill>
                <a:effectLst/>
                <a:uLnTx/>
                <a:uFillTx/>
                <a:latin typeface="+mn-lt"/>
                <a:ea typeface="+mn-ea"/>
              </a:rPr>
              <a:t>hash</a:t>
            </a:r>
            <a:r>
              <a:rPr kumimoji="0" lang="zh-CN" altLang="zh-CN" sz="2000" b="1" i="0" u="none" strike="noStrike" kern="0" cap="none" spc="0" normalizeH="0" baseline="0" noProof="0" dirty="0" smtClean="0">
                <a:ln>
                  <a:noFill/>
                </a:ln>
                <a:solidFill>
                  <a:schemeClr val="tx1"/>
                </a:solidFill>
                <a:effectLst/>
                <a:uLnTx/>
                <a:uFillTx/>
                <a:latin typeface="+mn-lt"/>
                <a:ea typeface="+mn-ea"/>
              </a:rPr>
              <a:t>码是连接属性）进行散列</a:t>
            </a:r>
            <a:endParaRPr kumimoji="0" lang="en-US" altLang="zh-CN"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75000"/>
              <a:buFont typeface="Wingdings" panose="05000000000000000000" pitchFamily="2" charset="2"/>
              <a:buChar char="l"/>
              <a:defRPr/>
            </a:pPr>
            <a:r>
              <a:rPr kumimoji="0" lang="zh-CN" altLang="zh-CN" sz="2000" b="1" i="0" u="none" strike="noStrike" kern="0" cap="none" spc="0" normalizeH="0" baseline="0" noProof="0" dirty="0" smtClean="0">
                <a:ln>
                  <a:noFill/>
                </a:ln>
                <a:solidFill>
                  <a:schemeClr val="tx1"/>
                </a:solidFill>
                <a:effectLst/>
                <a:uLnTx/>
                <a:uFillTx/>
                <a:latin typeface="+mn-lt"/>
                <a:ea typeface="+mn-ea"/>
              </a:rPr>
              <a:t>把</a:t>
            </a:r>
            <a:r>
              <a:rPr kumimoji="0" lang="en-US" altLang="zh-CN" sz="2000" b="1" i="0" u="none" strike="noStrike" kern="0" cap="none" spc="0" normalizeH="0" baseline="0" noProof="0" dirty="0" smtClean="0">
                <a:ln>
                  <a:noFill/>
                </a:ln>
                <a:solidFill>
                  <a:schemeClr val="tx1"/>
                </a:solidFill>
                <a:effectLst/>
                <a:uLnTx/>
                <a:uFillTx/>
                <a:latin typeface="+mn-lt"/>
                <a:ea typeface="+mn-ea"/>
              </a:rPr>
              <a:t>SC</a:t>
            </a:r>
            <a:r>
              <a:rPr kumimoji="0" lang="zh-CN" altLang="zh-CN" sz="2000" b="1" i="0" u="none" strike="noStrike" kern="0" cap="none" spc="0" normalizeH="0" baseline="0" noProof="0" dirty="0" smtClean="0">
                <a:ln>
                  <a:noFill/>
                </a:ln>
                <a:solidFill>
                  <a:schemeClr val="tx1"/>
                </a:solidFill>
                <a:effectLst/>
                <a:uLnTx/>
                <a:uFillTx/>
                <a:latin typeface="+mn-lt"/>
                <a:ea typeface="+mn-ea"/>
              </a:rPr>
              <a:t>元组与桶中来自</a:t>
            </a:r>
            <a:r>
              <a:rPr kumimoji="0" lang="en-US" altLang="zh-CN" sz="2000" b="1" i="0" u="none" strike="noStrike" kern="0" cap="none" spc="0" normalizeH="0" baseline="0" noProof="0" dirty="0" smtClean="0">
                <a:ln>
                  <a:noFill/>
                </a:ln>
                <a:solidFill>
                  <a:schemeClr val="tx1"/>
                </a:solidFill>
                <a:effectLst/>
                <a:uLnTx/>
                <a:uFillTx/>
                <a:latin typeface="+mn-lt"/>
                <a:ea typeface="+mn-ea"/>
              </a:rPr>
              <a:t>Student</a:t>
            </a:r>
            <a:r>
              <a:rPr kumimoji="0" lang="zh-CN" altLang="zh-CN" sz="2000" b="1" i="0" u="none" strike="noStrike" kern="0" cap="none" spc="0" normalizeH="0" baseline="0" noProof="0" dirty="0" smtClean="0">
                <a:ln>
                  <a:noFill/>
                </a:ln>
                <a:solidFill>
                  <a:schemeClr val="tx1"/>
                </a:solidFill>
                <a:effectLst/>
                <a:uLnTx/>
                <a:uFillTx/>
                <a:latin typeface="+mn-lt"/>
                <a:ea typeface="+mn-ea"/>
              </a:rPr>
              <a:t>表并与之相匹配的元组连接起来</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75000"/>
              <a:buFont typeface="Arial" panose="020B0604020202020204" pitchFamily="34" charset="0"/>
              <a:buNone/>
              <a:defRPr/>
            </a:pP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ln/>
        </p:spPr>
        <p:txBody>
          <a:bodyPr vert="horz" wrap="square" lIns="91440" tIns="45720" rIns="91440" bIns="45720" anchor="ctr"/>
          <a:p>
            <a:r>
              <a:rPr lang="zh-CN" altLang="zh-CN" sz="3600" dirty="0">
                <a:sym typeface="宋体" panose="02010600030101010101" pitchFamily="2" charset="-122"/>
              </a:rPr>
              <a:t>第九章</a:t>
            </a:r>
            <a:r>
              <a:rPr lang="zh-CN" altLang="zh-CN" sz="3600" dirty="0"/>
              <a:t>  </a:t>
            </a:r>
            <a:r>
              <a:rPr lang="zh-CN" altLang="zh-CN" sz="3600" dirty="0">
                <a:sym typeface="宋体" panose="02010600030101010101" pitchFamily="2" charset="-122"/>
              </a:rPr>
              <a:t>关系</a:t>
            </a:r>
            <a:r>
              <a:rPr lang="zh-CN" altLang="en-US" sz="3600" dirty="0">
                <a:sym typeface="宋体" panose="02010600030101010101" pitchFamily="2" charset="-122"/>
              </a:rPr>
              <a:t>查询处理和查询</a:t>
            </a:r>
            <a:r>
              <a:rPr lang="zh-CN" altLang="zh-CN" sz="3600" dirty="0">
                <a:sym typeface="宋体" panose="02010600030101010101" pitchFamily="2" charset="-122"/>
              </a:rPr>
              <a:t>优化</a:t>
            </a:r>
            <a:endParaRPr lang="zh-CN" altLang="en-US" sz="3600" dirty="0"/>
          </a:p>
        </p:txBody>
      </p:sp>
      <p:sp>
        <p:nvSpPr>
          <p:cNvPr id="5122" name="内容占位符 2"/>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solidFill>
                  <a:srgbClr val="0066FF"/>
                </a:solidFill>
              </a:rPr>
              <a:t>9.1 </a:t>
            </a:r>
            <a:r>
              <a:rPr lang="zh-CN" altLang="en-US" sz="2800" dirty="0">
                <a:solidFill>
                  <a:srgbClr val="0066FF"/>
                </a:solidFill>
              </a:rPr>
              <a:t>关系数据库系统的查询处理 </a:t>
            </a:r>
            <a:endParaRPr lang="zh-CN" altLang="en-US" sz="2800" dirty="0">
              <a:solidFill>
                <a:srgbClr val="0066FF"/>
              </a:solidFill>
            </a:endParaRPr>
          </a:p>
          <a:p>
            <a:pPr lvl="1" eaLnBrk="1" hangingPunct="1">
              <a:lnSpc>
                <a:spcPct val="140000"/>
              </a:lnSpc>
              <a:buNone/>
            </a:pPr>
            <a:r>
              <a:rPr lang="en-US" altLang="zh-CN" sz="2800" dirty="0"/>
              <a:t>9.2 </a:t>
            </a:r>
            <a:r>
              <a:rPr lang="zh-CN" altLang="en-US" sz="2800" dirty="0"/>
              <a:t>关系数据库系统的查询优化 </a:t>
            </a:r>
            <a:endParaRPr lang="zh-CN" altLang="en-US" sz="2800" dirty="0"/>
          </a:p>
          <a:p>
            <a:pPr lvl="1" eaLnBrk="1" hangingPunct="1">
              <a:lnSpc>
                <a:spcPct val="140000"/>
              </a:lnSpc>
              <a:buNone/>
            </a:pPr>
            <a:r>
              <a:rPr lang="en-US" altLang="zh-CN" sz="2800" dirty="0"/>
              <a:t>9.3 </a:t>
            </a:r>
            <a:r>
              <a:rPr lang="zh-CN" altLang="en-US" sz="2800" dirty="0"/>
              <a:t>代数优化 </a:t>
            </a:r>
            <a:endParaRPr lang="zh-CN" altLang="en-US" sz="2800" dirty="0"/>
          </a:p>
          <a:p>
            <a:pPr lvl="1" eaLnBrk="1" hangingPunct="1">
              <a:lnSpc>
                <a:spcPct val="140000"/>
              </a:lnSpc>
              <a:buNone/>
            </a:pPr>
            <a:r>
              <a:rPr lang="en-US" altLang="zh-CN" sz="2800" dirty="0"/>
              <a:t>9.4 </a:t>
            </a:r>
            <a:r>
              <a:rPr lang="zh-CN" altLang="en-US" sz="2800" dirty="0"/>
              <a:t>物理优化 </a:t>
            </a:r>
            <a:endParaRPr lang="zh-CN" altLang="en-US" sz="2800" dirty="0"/>
          </a:p>
          <a:p>
            <a:pPr lvl="1" eaLnBrk="1" hangingPunct="1">
              <a:lnSpc>
                <a:spcPct val="140000"/>
              </a:lnSpc>
              <a:buNone/>
            </a:pPr>
            <a:r>
              <a:rPr lang="en-US" altLang="zh-CN" sz="2800" dirty="0"/>
              <a:t>*9.5 </a:t>
            </a:r>
            <a:r>
              <a:rPr lang="zh-CN" altLang="en-US" sz="2800" dirty="0"/>
              <a:t>查询计划的执行</a:t>
            </a:r>
            <a:endParaRPr lang="zh-CN" altLang="en-US" sz="2800" dirty="0"/>
          </a:p>
          <a:p>
            <a:pPr lvl="1" eaLnBrk="1" hangingPunct="1">
              <a:lnSpc>
                <a:spcPct val="140000"/>
              </a:lnSpc>
              <a:buNone/>
            </a:pPr>
            <a:r>
              <a:rPr lang="en-US" altLang="zh-CN" sz="2800" dirty="0"/>
              <a:t>9.6 </a:t>
            </a:r>
            <a:r>
              <a:rPr lang="zh-CN" altLang="en-US" sz="2800" dirty="0"/>
              <a:t>小 结 </a:t>
            </a:r>
            <a:endParaRPr lang="zh-CN" altLang="en-US" sz="2800"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ln/>
        </p:spPr>
        <p:txBody>
          <a:bodyPr vert="horz" wrap="square" lIns="91440" tIns="45720" rIns="91440" bIns="45720" anchor="ctr"/>
          <a:p>
            <a:r>
              <a:rPr lang="zh-CN" altLang="zh-CN" sz="3600" dirty="0"/>
              <a:t>连接操作的实现（续）</a:t>
            </a:r>
            <a:endParaRPr lang="zh-CN" altLang="en-US" sz="3600" dirty="0"/>
          </a:p>
        </p:txBody>
      </p:sp>
      <p:sp>
        <p:nvSpPr>
          <p:cNvPr id="32770" name="内容占位符 2"/>
          <p:cNvSpPr>
            <a:spLocks noGrp="1"/>
          </p:cNvSpPr>
          <p:nvPr>
            <p:ph idx="1"/>
          </p:nvPr>
        </p:nvSpPr>
        <p:spPr>
          <a:ln/>
        </p:spPr>
        <p:txBody>
          <a:bodyPr vert="horz" wrap="square" lIns="91440" tIns="45720" rIns="91440" bIns="45720" anchor="t"/>
          <a:p>
            <a:pPr>
              <a:lnSpc>
                <a:spcPct val="120000"/>
              </a:lnSpc>
            </a:pPr>
            <a:r>
              <a:rPr lang="zh-CN" altLang="en-US" dirty="0"/>
              <a:t>上面</a:t>
            </a:r>
            <a:r>
              <a:rPr lang="en-US" altLang="zh-CN" dirty="0"/>
              <a:t>hash join</a:t>
            </a:r>
            <a:r>
              <a:rPr lang="zh-CN" altLang="en-US" dirty="0"/>
              <a:t>算法前提：假设两个表中较小的表在第一阶段后可以完全放入内存的</a:t>
            </a:r>
            <a:r>
              <a:rPr lang="en-US" altLang="zh-CN" dirty="0"/>
              <a:t>hash</a:t>
            </a:r>
            <a:r>
              <a:rPr lang="zh-CN" altLang="en-US" dirty="0"/>
              <a:t>桶中 </a:t>
            </a:r>
            <a:endParaRPr lang="en-US" altLang="zh-CN" dirty="0"/>
          </a:p>
          <a:p>
            <a:pPr>
              <a:lnSpc>
                <a:spcPct val="120000"/>
              </a:lnSpc>
            </a:pPr>
            <a:endParaRPr lang="en-US" altLang="zh-CN" dirty="0"/>
          </a:p>
          <a:p>
            <a:endParaRPr lang="zh-CN" altLang="en-US" dirty="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ln/>
        </p:spPr>
        <p:txBody>
          <a:bodyPr vert="horz" wrap="square" lIns="91440" tIns="45720" rIns="91440" bIns="45720" anchor="ctr"/>
          <a:p>
            <a:r>
              <a:rPr lang="zh-CN" altLang="zh-CN" sz="3600" dirty="0">
                <a:sym typeface="宋体" panose="02010600030101010101" pitchFamily="2" charset="-122"/>
              </a:rPr>
              <a:t>第九章</a:t>
            </a:r>
            <a:r>
              <a:rPr lang="zh-CN" altLang="zh-CN" sz="3600" dirty="0"/>
              <a:t>  </a:t>
            </a:r>
            <a:r>
              <a:rPr lang="zh-CN" altLang="zh-CN" sz="3600" dirty="0">
                <a:sym typeface="宋体" panose="02010600030101010101" pitchFamily="2" charset="-122"/>
              </a:rPr>
              <a:t>关系</a:t>
            </a:r>
            <a:r>
              <a:rPr lang="zh-CN" altLang="en-US" sz="3600" dirty="0">
                <a:sym typeface="宋体" panose="02010600030101010101" pitchFamily="2" charset="-122"/>
              </a:rPr>
              <a:t>查询处理和查询</a:t>
            </a:r>
            <a:r>
              <a:rPr lang="zh-CN" altLang="zh-CN" sz="3600" dirty="0">
                <a:sym typeface="宋体" panose="02010600030101010101" pitchFamily="2" charset="-122"/>
              </a:rPr>
              <a:t>优化</a:t>
            </a:r>
            <a:endParaRPr lang="zh-CN" altLang="en-US" sz="3600" dirty="0"/>
          </a:p>
        </p:txBody>
      </p:sp>
      <p:sp>
        <p:nvSpPr>
          <p:cNvPr id="33794" name="内容占位符 2"/>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t>9.1 </a:t>
            </a:r>
            <a:r>
              <a:rPr lang="zh-CN" altLang="en-US" sz="2800" dirty="0"/>
              <a:t>关系数据库系统的查询处理 </a:t>
            </a:r>
            <a:endParaRPr lang="zh-CN" altLang="en-US" sz="2800" dirty="0"/>
          </a:p>
          <a:p>
            <a:pPr lvl="1" eaLnBrk="1" hangingPunct="1">
              <a:lnSpc>
                <a:spcPct val="140000"/>
              </a:lnSpc>
              <a:buNone/>
            </a:pPr>
            <a:r>
              <a:rPr lang="en-US" altLang="zh-CN" sz="2800" dirty="0">
                <a:solidFill>
                  <a:srgbClr val="0066FF"/>
                </a:solidFill>
              </a:rPr>
              <a:t>9.2 </a:t>
            </a:r>
            <a:r>
              <a:rPr lang="zh-CN" altLang="en-US" sz="2800" dirty="0">
                <a:solidFill>
                  <a:srgbClr val="0066FF"/>
                </a:solidFill>
              </a:rPr>
              <a:t>关系数据库系统的查询优化 </a:t>
            </a:r>
            <a:endParaRPr lang="zh-CN" altLang="en-US" sz="2800" dirty="0">
              <a:solidFill>
                <a:srgbClr val="0066FF"/>
              </a:solidFill>
            </a:endParaRPr>
          </a:p>
          <a:p>
            <a:pPr lvl="1" eaLnBrk="1" hangingPunct="1">
              <a:lnSpc>
                <a:spcPct val="140000"/>
              </a:lnSpc>
              <a:buNone/>
            </a:pPr>
            <a:r>
              <a:rPr lang="en-US" altLang="zh-CN" sz="2800" dirty="0"/>
              <a:t>9.3 </a:t>
            </a:r>
            <a:r>
              <a:rPr lang="zh-CN" altLang="en-US" sz="2800" dirty="0"/>
              <a:t>代数优化 </a:t>
            </a:r>
            <a:endParaRPr lang="zh-CN" altLang="en-US" sz="2800" dirty="0"/>
          </a:p>
          <a:p>
            <a:pPr lvl="1" eaLnBrk="1" hangingPunct="1">
              <a:lnSpc>
                <a:spcPct val="140000"/>
              </a:lnSpc>
              <a:buNone/>
            </a:pPr>
            <a:r>
              <a:rPr lang="en-US" altLang="zh-CN" sz="2800" dirty="0"/>
              <a:t>9.4 </a:t>
            </a:r>
            <a:r>
              <a:rPr lang="zh-CN" altLang="en-US" sz="2800" dirty="0"/>
              <a:t>物理优化 </a:t>
            </a:r>
            <a:endParaRPr lang="zh-CN" altLang="en-US" sz="2800" dirty="0"/>
          </a:p>
          <a:p>
            <a:pPr lvl="1" eaLnBrk="1" hangingPunct="1">
              <a:lnSpc>
                <a:spcPct val="140000"/>
              </a:lnSpc>
              <a:buNone/>
            </a:pPr>
            <a:r>
              <a:rPr lang="en-US" altLang="zh-CN" sz="2800" dirty="0"/>
              <a:t>*9.5 </a:t>
            </a:r>
            <a:r>
              <a:rPr lang="zh-CN" altLang="en-US" sz="2800" dirty="0"/>
              <a:t>查询计划的执行</a:t>
            </a:r>
            <a:endParaRPr lang="zh-CN" altLang="en-US" sz="2800" dirty="0"/>
          </a:p>
          <a:p>
            <a:pPr lvl="1" eaLnBrk="1" hangingPunct="1">
              <a:lnSpc>
                <a:spcPct val="140000"/>
              </a:lnSpc>
              <a:buNone/>
            </a:pPr>
            <a:r>
              <a:rPr lang="en-US" altLang="zh-CN" sz="2800" dirty="0"/>
              <a:t>9.6 </a:t>
            </a:r>
            <a:r>
              <a:rPr lang="zh-CN" altLang="en-US" sz="2800" dirty="0"/>
              <a:t>小 结 </a:t>
            </a:r>
            <a:endParaRPr lang="zh-CN" altLang="en-US" sz="2800"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ln/>
        </p:spPr>
        <p:txBody>
          <a:bodyPr vert="horz" wrap="square" lIns="91440" tIns="45720" rIns="91440" bIns="45720" anchor="ctr"/>
          <a:p>
            <a:r>
              <a:rPr lang="en-US" altLang="zh-CN" sz="3600" dirty="0"/>
              <a:t>9.2 </a:t>
            </a:r>
            <a:r>
              <a:rPr lang="zh-CN" altLang="en-US" sz="3600" dirty="0"/>
              <a:t>关系数据库系统的查询优化</a:t>
            </a:r>
            <a:endParaRPr lang="zh-CN" altLang="en-US" sz="3600" dirty="0"/>
          </a:p>
        </p:txBody>
      </p:sp>
      <p:sp>
        <p:nvSpPr>
          <p:cNvPr id="34818" name="内容占位符 2"/>
          <p:cNvSpPr>
            <a:spLocks noGrp="1"/>
          </p:cNvSpPr>
          <p:nvPr>
            <p:ph idx="1"/>
          </p:nvPr>
        </p:nvSpPr>
        <p:spPr>
          <a:xfrm>
            <a:off x="250825" y="1196975"/>
            <a:ext cx="8435975" cy="4997450"/>
          </a:xfrm>
          <a:ln/>
        </p:spPr>
        <p:txBody>
          <a:bodyPr vert="horz" wrap="square" lIns="91440" tIns="45720" rIns="91440" bIns="45720" anchor="t"/>
          <a:p>
            <a:pPr>
              <a:lnSpc>
                <a:spcPct val="150000"/>
              </a:lnSpc>
            </a:pPr>
            <a:r>
              <a:rPr lang="zh-CN" altLang="en-US" dirty="0"/>
              <a:t>查询优化在关系数据库系统中有着非常重要的地位 </a:t>
            </a:r>
            <a:endParaRPr lang="zh-CN" altLang="en-US" dirty="0"/>
          </a:p>
          <a:p>
            <a:pPr>
              <a:lnSpc>
                <a:spcPct val="150000"/>
              </a:lnSpc>
            </a:pPr>
            <a:r>
              <a:rPr lang="zh-CN" altLang="en-US" dirty="0"/>
              <a:t>关系查询优化是影响关系数据库管理系统性能的关键因素 </a:t>
            </a:r>
            <a:endParaRPr lang="zh-CN" altLang="en-US" dirty="0"/>
          </a:p>
          <a:p>
            <a:pPr>
              <a:lnSpc>
                <a:spcPct val="150000"/>
              </a:lnSpc>
            </a:pPr>
            <a:r>
              <a:rPr lang="zh-CN" altLang="en-US" dirty="0"/>
              <a:t>由于关系表达式的语义级别很高，使关系系统可以从关系表达式中分析查询语义，提供了执行查询优化的可能性  </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ln/>
        </p:spPr>
        <p:txBody>
          <a:bodyPr vert="horz" wrap="square" lIns="91440" tIns="45720" rIns="91440" bIns="45720" anchor="ctr"/>
          <a:p>
            <a:r>
              <a:rPr lang="en-US" altLang="zh-CN" sz="3600" dirty="0"/>
              <a:t>9.2 </a:t>
            </a:r>
            <a:r>
              <a:rPr lang="zh-CN" altLang="en-US" sz="3600" dirty="0"/>
              <a:t>关系数据库系统的查询优化</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00B050"/>
                </a:solidFill>
                <a:effectLst/>
                <a:uLnTx/>
                <a:uFillTx/>
                <a:latin typeface="+mn-lt"/>
                <a:ea typeface="+mn-ea"/>
                <a:cs typeface="+mn-cs"/>
              </a:rPr>
              <a:t>9.2.1</a:t>
            </a:r>
            <a:r>
              <a:rPr kumimoji="0" lang="zh-CN" altLang="en-US" sz="2800" b="1" i="0" u="none" strike="noStrike" kern="0" cap="none" spc="0" normalizeH="0" baseline="0" noProof="0" dirty="0" smtClean="0">
                <a:ln>
                  <a:noFill/>
                </a:ln>
                <a:solidFill>
                  <a:srgbClr val="00B050"/>
                </a:solidFill>
                <a:effectLst/>
                <a:uLnTx/>
                <a:uFillTx/>
                <a:latin typeface="+mn-lt"/>
                <a:ea typeface="+mn-ea"/>
                <a:cs typeface="+mn-cs"/>
              </a:rPr>
              <a:t>查询优化概述</a:t>
            </a:r>
            <a:endParaRPr kumimoji="0" lang="zh-CN" altLang="en-US" sz="2800" b="1" i="0" u="none" strike="noStrike" kern="0" cap="none" spc="0" normalizeH="0" baseline="0" noProof="0" dirty="0" smtClean="0">
              <a:ln>
                <a:noFill/>
              </a:ln>
              <a:solidFill>
                <a:srgbClr val="00B050"/>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9.2.2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一个实例</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ln/>
        </p:spPr>
        <p:txBody>
          <a:bodyPr vert="horz" wrap="square" lIns="91440" tIns="45720" rIns="91440" bIns="45720" anchor="ctr"/>
          <a:p>
            <a:r>
              <a:rPr lang="en-US" altLang="zh-CN" sz="3600" dirty="0"/>
              <a:t>9.2.1 </a:t>
            </a:r>
            <a:r>
              <a:rPr lang="zh-CN" altLang="en-US" sz="3600" dirty="0"/>
              <a:t>查询优化概述</a:t>
            </a:r>
            <a:endParaRPr lang="zh-CN" altLang="en-US" sz="3600" dirty="0"/>
          </a:p>
        </p:txBody>
      </p:sp>
      <p:sp>
        <p:nvSpPr>
          <p:cNvPr id="36866" name="内容占位符 2"/>
          <p:cNvSpPr>
            <a:spLocks noGrp="1"/>
          </p:cNvSpPr>
          <p:nvPr>
            <p:ph idx="1"/>
          </p:nvPr>
        </p:nvSpPr>
        <p:spPr>
          <a:xfrm>
            <a:off x="457200" y="1196975"/>
            <a:ext cx="8229600" cy="4997450"/>
          </a:xfrm>
          <a:ln/>
        </p:spPr>
        <p:txBody>
          <a:bodyPr vert="horz" wrap="square" lIns="91440" tIns="45720" rIns="91440" bIns="45720" anchor="t"/>
          <a:p>
            <a:pPr>
              <a:lnSpc>
                <a:spcPct val="120000"/>
              </a:lnSpc>
            </a:pPr>
            <a:r>
              <a:rPr lang="zh-CN" altLang="en-US" dirty="0"/>
              <a:t>关系系统的查询优化</a:t>
            </a:r>
            <a:endParaRPr lang="zh-CN" altLang="en-US" dirty="0"/>
          </a:p>
          <a:p>
            <a:pPr lvl="1">
              <a:lnSpc>
                <a:spcPct val="120000"/>
              </a:lnSpc>
            </a:pPr>
            <a:r>
              <a:rPr lang="zh-CN" altLang="en-US" dirty="0"/>
              <a:t>是关系数据库管理系统实现的关键技术又是关系系统的优点所在</a:t>
            </a:r>
            <a:endParaRPr lang="en-US" altLang="zh-CN" dirty="0"/>
          </a:p>
          <a:p>
            <a:pPr lvl="1">
              <a:lnSpc>
                <a:spcPct val="120000"/>
              </a:lnSpc>
            </a:pPr>
            <a:r>
              <a:rPr lang="zh-CN" altLang="en-US" dirty="0"/>
              <a:t>减轻了用户选择存取路径的负担 </a:t>
            </a:r>
            <a:endParaRPr lang="zh-CN" altLang="en-US"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ln/>
        </p:spPr>
        <p:txBody>
          <a:bodyPr vert="horz" wrap="square" lIns="91440" tIns="45720" rIns="91440" bIns="45720" anchor="ctr"/>
          <a:p>
            <a:r>
              <a:rPr lang="zh-CN" altLang="en-US" sz="3600" dirty="0"/>
              <a:t>查询优化概述（续）</a:t>
            </a:r>
            <a:endParaRPr lang="zh-CN" altLang="en-US" sz="3600" dirty="0"/>
          </a:p>
        </p:txBody>
      </p:sp>
      <p:sp>
        <p:nvSpPr>
          <p:cNvPr id="37890" name="内容占位符 2"/>
          <p:cNvSpPr>
            <a:spLocks noGrp="1"/>
          </p:cNvSpPr>
          <p:nvPr>
            <p:ph idx="1"/>
          </p:nvPr>
        </p:nvSpPr>
        <p:spPr>
          <a:xfrm>
            <a:off x="457200" y="1196975"/>
            <a:ext cx="8229600" cy="4997450"/>
          </a:xfrm>
          <a:ln/>
        </p:spPr>
        <p:txBody>
          <a:bodyPr vert="horz" wrap="square" lIns="91440" tIns="45720" rIns="91440" bIns="45720" anchor="t"/>
          <a:p>
            <a:pPr>
              <a:lnSpc>
                <a:spcPct val="120000"/>
              </a:lnSpc>
            </a:pPr>
            <a:r>
              <a:rPr lang="zh-CN" altLang="en-US" dirty="0"/>
              <a:t>非关系系统</a:t>
            </a:r>
            <a:endParaRPr lang="zh-CN" altLang="en-US" dirty="0"/>
          </a:p>
          <a:p>
            <a:pPr lvl="1">
              <a:lnSpc>
                <a:spcPct val="120000"/>
              </a:lnSpc>
            </a:pPr>
            <a:r>
              <a:rPr lang="zh-CN" altLang="en-US" dirty="0"/>
              <a:t>用户使用过程化的语言表达查询要求，执行何种记录级的操作，以及操作的序列是由用户来决定的 </a:t>
            </a:r>
            <a:endParaRPr lang="zh-CN" altLang="en-US" dirty="0"/>
          </a:p>
          <a:p>
            <a:pPr lvl="1">
              <a:lnSpc>
                <a:spcPct val="120000"/>
              </a:lnSpc>
            </a:pPr>
            <a:r>
              <a:rPr lang="zh-CN" altLang="en-US" dirty="0"/>
              <a:t>用户必须了解存取路径，系统要提供用户选择存取路径的手段，查询效率由用户的存取策略决定</a:t>
            </a:r>
            <a:endParaRPr lang="zh-CN" altLang="en-US" dirty="0"/>
          </a:p>
          <a:p>
            <a:pPr lvl="1">
              <a:lnSpc>
                <a:spcPct val="120000"/>
              </a:lnSpc>
            </a:pPr>
            <a:r>
              <a:rPr lang="zh-CN" altLang="en-US" dirty="0"/>
              <a:t>如果用户做了不当的选择，系统是无法对此加以改进的</a:t>
            </a:r>
            <a:endParaRPr lang="zh-CN" altLang="en-US"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ln/>
        </p:spPr>
        <p:txBody>
          <a:bodyPr vert="horz" wrap="square" lIns="91440" tIns="45720" rIns="91440" bIns="45720" anchor="ctr"/>
          <a:p>
            <a:r>
              <a:rPr lang="zh-CN" altLang="zh-CN" sz="3600" dirty="0"/>
              <a:t>查询优化概述</a:t>
            </a:r>
            <a:endParaRPr lang="zh-CN" altLang="en-US" sz="3600" dirty="0"/>
          </a:p>
        </p:txBody>
      </p:sp>
      <p:sp>
        <p:nvSpPr>
          <p:cNvPr id="38914"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查询优化的优点</a:t>
            </a:r>
            <a:endParaRPr lang="en-US" altLang="zh-CN" dirty="0"/>
          </a:p>
          <a:p>
            <a:pPr lvl="1">
              <a:lnSpc>
                <a:spcPct val="120000"/>
              </a:lnSpc>
            </a:pPr>
            <a:r>
              <a:rPr lang="zh-CN" altLang="en-US" dirty="0"/>
              <a:t>用户不必考虑如何最好地表达查询以获得较好的效率</a:t>
            </a:r>
            <a:endParaRPr lang="en-US" altLang="zh-CN" dirty="0"/>
          </a:p>
          <a:p>
            <a:pPr lvl="1">
              <a:lnSpc>
                <a:spcPct val="120000"/>
              </a:lnSpc>
            </a:pPr>
            <a:r>
              <a:rPr lang="zh-CN" altLang="en-US" dirty="0"/>
              <a:t>系统可以比用户程序的“优化”做得更好 </a:t>
            </a:r>
            <a:endParaRPr lang="en-US" altLang="zh-CN" dirty="0"/>
          </a:p>
          <a:p>
            <a:pPr marL="914400" lvl="2" indent="0">
              <a:lnSpc>
                <a:spcPct val="120000"/>
              </a:lnSpc>
              <a:buSzPct val="87000"/>
              <a:buNone/>
            </a:pPr>
            <a:r>
              <a:rPr lang="zh-CN" altLang="en-US" dirty="0"/>
              <a:t>（</a:t>
            </a:r>
            <a:r>
              <a:rPr lang="en-US" altLang="zh-CN" dirty="0"/>
              <a:t>1</a:t>
            </a:r>
            <a:r>
              <a:rPr lang="zh-CN" altLang="en-US" dirty="0"/>
              <a:t>）</a:t>
            </a:r>
            <a:r>
              <a:rPr lang="en-US" altLang="zh-CN" dirty="0"/>
              <a:t> </a:t>
            </a:r>
            <a:r>
              <a:rPr lang="zh-CN" altLang="en-US" dirty="0"/>
              <a:t>优化器可以从数据字典中获取许多统计信息，而用户程序则难以获得这些信息。</a:t>
            </a:r>
            <a:endParaRPr lang="zh-CN" altLang="en-US" dirty="0"/>
          </a:p>
          <a:p>
            <a:pPr marL="914400" lvl="2" indent="0">
              <a:lnSpc>
                <a:spcPct val="120000"/>
              </a:lnSpc>
              <a:buSzPct val="87000"/>
              <a:buNone/>
            </a:pPr>
            <a:r>
              <a:rPr lang="zh-CN" altLang="en-US" dirty="0"/>
              <a:t>（</a:t>
            </a:r>
            <a:r>
              <a:rPr lang="en-US" altLang="zh-CN" dirty="0"/>
              <a:t>2</a:t>
            </a:r>
            <a:r>
              <a:rPr lang="zh-CN" altLang="en-US" dirty="0"/>
              <a:t>）如果数据库的物理统计信息改变了，系统可以自动对查询重新优化以选择相适应的执行计划。在非关系系统中必须重写程序，而重写程序在实际应用中往往是不太可能的。</a:t>
            </a:r>
            <a:endParaRPr lang="zh-CN" altLang="en-US"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ln/>
        </p:spPr>
        <p:txBody>
          <a:bodyPr vert="horz" wrap="square" lIns="91440" tIns="45720" rIns="91440" bIns="45720" anchor="ctr"/>
          <a:p>
            <a:r>
              <a:rPr lang="zh-CN" altLang="zh-CN" sz="3600" dirty="0"/>
              <a:t>查询优化概述（续）</a:t>
            </a:r>
            <a:endParaRPr lang="zh-CN" altLang="en-US" sz="3600" dirty="0"/>
          </a:p>
        </p:txBody>
      </p:sp>
      <p:sp>
        <p:nvSpPr>
          <p:cNvPr id="39938" name="内容占位符 2"/>
          <p:cNvSpPr>
            <a:spLocks noGrp="1"/>
          </p:cNvSpPr>
          <p:nvPr>
            <p:ph idx="1"/>
          </p:nvPr>
        </p:nvSpPr>
        <p:spPr>
          <a:ln/>
        </p:spPr>
        <p:txBody>
          <a:bodyPr vert="horz" wrap="square" lIns="91440" tIns="45720" rIns="91440" bIns="45720" anchor="t"/>
          <a:p>
            <a:pPr marL="914400" lvl="2" indent="0">
              <a:lnSpc>
                <a:spcPct val="150000"/>
              </a:lnSpc>
              <a:buSzPct val="87000"/>
              <a:buNone/>
            </a:pPr>
            <a:r>
              <a:rPr lang="zh-CN" altLang="en-US" dirty="0"/>
              <a:t>（</a:t>
            </a:r>
            <a:r>
              <a:rPr lang="en-US" altLang="zh-CN" dirty="0"/>
              <a:t>3</a:t>
            </a:r>
            <a:r>
              <a:rPr lang="zh-CN" altLang="en-US" dirty="0"/>
              <a:t>）优化器可以考虑数百种不同的执行计划，程序员一般只能考虑有限的几种可能性。</a:t>
            </a:r>
            <a:endParaRPr lang="zh-CN" altLang="en-US" dirty="0"/>
          </a:p>
          <a:p>
            <a:pPr marL="914400" lvl="2" indent="0">
              <a:lnSpc>
                <a:spcPct val="150000"/>
              </a:lnSpc>
              <a:buSzPct val="87000"/>
              <a:buNone/>
            </a:pPr>
            <a:r>
              <a:rPr lang="zh-CN" altLang="en-US" dirty="0"/>
              <a:t>（</a:t>
            </a:r>
            <a:r>
              <a:rPr lang="en-US" altLang="zh-CN" dirty="0"/>
              <a:t>4</a:t>
            </a:r>
            <a:r>
              <a:rPr lang="zh-CN" altLang="en-US" dirty="0"/>
              <a:t>）优化器中包括了很多复杂的优化技术，这些优化技术往往只有最好的程序员才能掌握。系统的自动优化相当于使得所有人都拥有这些优化技术。</a:t>
            </a:r>
            <a:endParaRPr lang="zh-CN" altLang="en-US" dirty="0"/>
          </a:p>
          <a:p>
            <a:endParaRPr lang="zh-CN" altLang="en-US"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ln/>
        </p:spPr>
        <p:txBody>
          <a:bodyPr vert="horz" wrap="square" lIns="91440" tIns="45720" rIns="91440" bIns="45720" anchor="ctr"/>
          <a:p>
            <a:r>
              <a:rPr lang="zh-CN" altLang="zh-CN" sz="3600" dirty="0"/>
              <a:t>查询优化概述（续）</a:t>
            </a:r>
            <a:endParaRPr lang="zh-CN" altLang="en-US" sz="3600" dirty="0"/>
          </a:p>
        </p:txBody>
      </p:sp>
      <p:sp>
        <p:nvSpPr>
          <p:cNvPr id="40962" name="内容占位符 2"/>
          <p:cNvSpPr>
            <a:spLocks noGrp="1"/>
          </p:cNvSpPr>
          <p:nvPr>
            <p:ph idx="1"/>
          </p:nvPr>
        </p:nvSpPr>
        <p:spPr>
          <a:xfrm>
            <a:off x="457200" y="1098550"/>
            <a:ext cx="8229600" cy="5095875"/>
          </a:xfrm>
          <a:ln/>
        </p:spPr>
        <p:txBody>
          <a:bodyPr vert="horz" wrap="square" lIns="91440" tIns="45720" rIns="91440" bIns="45720" anchor="t"/>
          <a:p>
            <a:pPr>
              <a:lnSpc>
                <a:spcPct val="110000"/>
              </a:lnSpc>
            </a:pPr>
            <a:r>
              <a:rPr lang="zh-CN" altLang="en-US" dirty="0"/>
              <a:t>关系数据库管理系统通过某种代价模型计算出各种查询执行策略的执行代价，然后选取代价最小的执行方案</a:t>
            </a:r>
            <a:endParaRPr lang="zh-CN" altLang="en-US" dirty="0"/>
          </a:p>
          <a:p>
            <a:pPr lvl="1">
              <a:lnSpc>
                <a:spcPct val="110000"/>
              </a:lnSpc>
            </a:pPr>
            <a:r>
              <a:rPr lang="zh-CN" altLang="en-US" dirty="0"/>
              <a:t>集中式数据库</a:t>
            </a:r>
            <a:endParaRPr lang="zh-CN" altLang="en-US" dirty="0"/>
          </a:p>
          <a:p>
            <a:pPr lvl="2">
              <a:lnSpc>
                <a:spcPct val="110000"/>
              </a:lnSpc>
              <a:buSzPct val="87000"/>
              <a:buFont typeface="Wingdings" panose="05000000000000000000" pitchFamily="2" charset="2"/>
              <a:buChar char="l"/>
            </a:pPr>
            <a:r>
              <a:rPr lang="zh-CN" altLang="en-US" dirty="0"/>
              <a:t>执行开销主要包括</a:t>
            </a:r>
            <a:endParaRPr lang="zh-CN" altLang="en-US" dirty="0"/>
          </a:p>
          <a:p>
            <a:pPr lvl="3">
              <a:lnSpc>
                <a:spcPct val="110000"/>
              </a:lnSpc>
              <a:buFont typeface="Wingdings" panose="05000000000000000000" pitchFamily="2" charset="2"/>
              <a:buChar char="Ø"/>
            </a:pPr>
            <a:r>
              <a:rPr lang="zh-CN" altLang="en-US" sz="2200" dirty="0"/>
              <a:t>磁盘存取块数</a:t>
            </a:r>
            <a:r>
              <a:rPr lang="en-US" altLang="zh-CN" sz="2200" dirty="0"/>
              <a:t>(I/O</a:t>
            </a:r>
            <a:r>
              <a:rPr lang="zh-CN" altLang="en-US" sz="2200" dirty="0"/>
              <a:t>代价</a:t>
            </a:r>
            <a:r>
              <a:rPr lang="en-US" altLang="zh-CN" sz="2200" dirty="0"/>
              <a:t>)</a:t>
            </a:r>
            <a:endParaRPr lang="zh-CN" altLang="en-US" sz="2200" dirty="0"/>
          </a:p>
          <a:p>
            <a:pPr lvl="3">
              <a:lnSpc>
                <a:spcPct val="110000"/>
              </a:lnSpc>
              <a:buFont typeface="Wingdings" panose="05000000000000000000" pitchFamily="2" charset="2"/>
              <a:buChar char="Ø"/>
            </a:pPr>
            <a:r>
              <a:rPr lang="zh-CN" altLang="en-US" sz="2200" dirty="0"/>
              <a:t>处理机时间</a:t>
            </a:r>
            <a:r>
              <a:rPr lang="en-US" altLang="zh-CN" sz="2200" dirty="0"/>
              <a:t>(CPU</a:t>
            </a:r>
            <a:r>
              <a:rPr lang="zh-CN" altLang="en-US" sz="2200" dirty="0"/>
              <a:t>代价</a:t>
            </a:r>
            <a:r>
              <a:rPr lang="en-US" altLang="zh-CN" sz="2200" dirty="0"/>
              <a:t>)</a:t>
            </a:r>
            <a:endParaRPr lang="zh-CN" altLang="en-US" sz="2200" dirty="0"/>
          </a:p>
          <a:p>
            <a:pPr lvl="3">
              <a:lnSpc>
                <a:spcPct val="110000"/>
              </a:lnSpc>
              <a:buFont typeface="Wingdings" panose="05000000000000000000" pitchFamily="2" charset="2"/>
              <a:buChar char="Ø"/>
            </a:pPr>
            <a:r>
              <a:rPr lang="zh-CN" altLang="en-US" sz="2200" dirty="0"/>
              <a:t>查询的内存开销 </a:t>
            </a:r>
            <a:endParaRPr lang="zh-CN" altLang="en-US" sz="2200" dirty="0"/>
          </a:p>
          <a:p>
            <a:pPr lvl="2">
              <a:lnSpc>
                <a:spcPct val="110000"/>
              </a:lnSpc>
              <a:buSzPct val="87000"/>
              <a:buFont typeface="Wingdings" panose="05000000000000000000" pitchFamily="2" charset="2"/>
              <a:buChar char="l"/>
            </a:pPr>
            <a:r>
              <a:rPr lang="en-US" altLang="zh-CN" dirty="0">
                <a:solidFill>
                  <a:srgbClr val="FF00FF"/>
                </a:solidFill>
              </a:rPr>
              <a:t>I/O</a:t>
            </a:r>
            <a:r>
              <a:rPr lang="zh-CN" altLang="en-US" dirty="0">
                <a:solidFill>
                  <a:srgbClr val="FF00FF"/>
                </a:solidFill>
              </a:rPr>
              <a:t>代价是最主要的 	</a:t>
            </a:r>
            <a:endParaRPr lang="zh-CN" altLang="en-US" dirty="0">
              <a:solidFill>
                <a:srgbClr val="FF00FF"/>
              </a:solidFill>
            </a:endParaRPr>
          </a:p>
          <a:p>
            <a:pPr lvl="1">
              <a:lnSpc>
                <a:spcPct val="110000"/>
              </a:lnSpc>
            </a:pPr>
            <a:r>
              <a:rPr lang="zh-CN" altLang="en-US" dirty="0"/>
              <a:t>分布式数据库</a:t>
            </a:r>
            <a:endParaRPr lang="zh-CN" altLang="en-US" dirty="0"/>
          </a:p>
          <a:p>
            <a:pPr lvl="2">
              <a:lnSpc>
                <a:spcPct val="110000"/>
              </a:lnSpc>
              <a:buSzPct val="87000"/>
              <a:buFont typeface="Wingdings" panose="05000000000000000000" pitchFamily="2" charset="2"/>
              <a:buChar char="l"/>
            </a:pPr>
            <a:r>
              <a:rPr lang="zh-CN" altLang="en-US" dirty="0"/>
              <a:t>总代价</a:t>
            </a:r>
            <a:r>
              <a:rPr lang="en-US" altLang="zh-CN" dirty="0"/>
              <a:t>=I/O</a:t>
            </a:r>
            <a:r>
              <a:rPr lang="zh-CN" altLang="en-US" dirty="0"/>
              <a:t>代价</a:t>
            </a:r>
            <a:r>
              <a:rPr lang="en-US" altLang="zh-CN" dirty="0"/>
              <a:t>+CPU</a:t>
            </a:r>
            <a:r>
              <a:rPr lang="zh-CN" altLang="en-US" dirty="0"/>
              <a:t>代价</a:t>
            </a:r>
            <a:r>
              <a:rPr lang="en-US" altLang="zh-CN" dirty="0"/>
              <a:t>+</a:t>
            </a:r>
            <a:r>
              <a:rPr lang="zh-CN" altLang="en-US" dirty="0"/>
              <a:t>内存代价＋通信代价 </a:t>
            </a:r>
            <a:endParaRPr lang="zh-CN" altLang="en-US" dirty="0"/>
          </a:p>
          <a:p>
            <a:pPr>
              <a:lnSpc>
                <a:spcPct val="110000"/>
              </a:lnSpc>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ln/>
        </p:spPr>
        <p:txBody>
          <a:bodyPr vert="horz" wrap="square" lIns="91440" tIns="45720" rIns="91440" bIns="45720" anchor="ctr"/>
          <a:p>
            <a:r>
              <a:rPr lang="zh-CN" altLang="zh-CN" sz="3600" dirty="0"/>
              <a:t>查询优化概述（续）</a:t>
            </a:r>
            <a:endParaRPr lang="zh-CN" altLang="en-US" sz="3600" dirty="0"/>
          </a:p>
        </p:txBody>
      </p:sp>
      <p:sp>
        <p:nvSpPr>
          <p:cNvPr id="41986" name="内容占位符 2"/>
          <p:cNvSpPr>
            <a:spLocks noGrp="1"/>
          </p:cNvSpPr>
          <p:nvPr>
            <p:ph idx="1"/>
          </p:nvPr>
        </p:nvSpPr>
        <p:spPr>
          <a:ln/>
        </p:spPr>
        <p:txBody>
          <a:bodyPr vert="horz" wrap="square" lIns="91440" tIns="45720" rIns="91440" bIns="45720" anchor="t"/>
          <a:p>
            <a:pPr>
              <a:lnSpc>
                <a:spcPct val="150000"/>
              </a:lnSpc>
            </a:pPr>
            <a:r>
              <a:rPr lang="zh-CN" altLang="en-US" dirty="0"/>
              <a:t>查询优化的总目标</a:t>
            </a:r>
            <a:endParaRPr lang="zh-CN" altLang="en-US" dirty="0"/>
          </a:p>
          <a:p>
            <a:pPr lvl="1">
              <a:lnSpc>
                <a:spcPct val="150000"/>
              </a:lnSpc>
            </a:pPr>
            <a:r>
              <a:rPr lang="zh-CN" altLang="en-US" dirty="0"/>
              <a:t>选择有效的策略</a:t>
            </a:r>
            <a:endParaRPr lang="zh-CN" altLang="en-US" dirty="0"/>
          </a:p>
          <a:p>
            <a:pPr lvl="1">
              <a:lnSpc>
                <a:spcPct val="150000"/>
              </a:lnSpc>
            </a:pPr>
            <a:r>
              <a:rPr lang="zh-CN" altLang="en-US" dirty="0"/>
              <a:t>求得给定关系表达式的值</a:t>
            </a:r>
            <a:endParaRPr lang="zh-CN" altLang="en-US" dirty="0"/>
          </a:p>
          <a:p>
            <a:pPr lvl="1">
              <a:lnSpc>
                <a:spcPct val="150000"/>
              </a:lnSpc>
            </a:pPr>
            <a:r>
              <a:rPr lang="zh-CN" altLang="en-US" dirty="0"/>
              <a:t>使得查询代价最小</a:t>
            </a:r>
            <a:r>
              <a:rPr lang="en-US" altLang="zh-CN" dirty="0"/>
              <a:t>(</a:t>
            </a:r>
            <a:r>
              <a:rPr lang="zh-CN" altLang="en-US" dirty="0"/>
              <a:t>实际上是较小</a:t>
            </a:r>
            <a:r>
              <a:rPr lang="en-US" altLang="zh-CN" dirty="0"/>
              <a:t>) </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ln/>
        </p:spPr>
        <p:txBody>
          <a:bodyPr vert="horz" wrap="square" lIns="91440" tIns="45720" rIns="91440" bIns="45720" anchor="ctr"/>
          <a:p>
            <a:r>
              <a:rPr lang="zh-CN" altLang="zh-CN" sz="3600" dirty="0">
                <a:sym typeface="宋体" panose="02010600030101010101" pitchFamily="2" charset="-122"/>
              </a:rPr>
              <a:t>关系</a:t>
            </a:r>
            <a:r>
              <a:rPr lang="zh-CN" altLang="en-US" sz="3600" dirty="0">
                <a:sym typeface="宋体" panose="02010600030101010101" pitchFamily="2" charset="-122"/>
              </a:rPr>
              <a:t>查询处理和查询</a:t>
            </a:r>
            <a:r>
              <a:rPr lang="zh-CN" altLang="zh-CN" sz="3600" dirty="0">
                <a:sym typeface="宋体" panose="02010600030101010101" pitchFamily="2" charset="-122"/>
              </a:rPr>
              <a:t>优化（续）</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本章内容：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mn-lt"/>
                <a:ea typeface="+mn-ea"/>
              </a:rPr>
              <a:t>关系数据库管理系统</a:t>
            </a:r>
            <a:r>
              <a:rPr kumimoji="0" lang="zh-CN" altLang="en-US" sz="2400" b="1" i="0" u="none" strike="noStrike" kern="0" cap="none" spc="0" normalizeH="0" baseline="0" noProof="0" dirty="0" smtClean="0">
                <a:ln>
                  <a:noFill/>
                </a:ln>
                <a:solidFill>
                  <a:schemeClr val="tx1"/>
                </a:solidFill>
                <a:effectLst/>
                <a:uLnTx/>
                <a:uFillTx/>
                <a:latin typeface="+mn-lt"/>
                <a:ea typeface="+mn-ea"/>
              </a:rPr>
              <a:t>的查询处理步骤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查询优化的概念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基本方法和技术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查询优化分类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代数优化：指关系代数表达式的优化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物理优化：指存取路径和底层操作算法的选择</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ln/>
        </p:spPr>
        <p:txBody>
          <a:bodyPr vert="horz" wrap="square" lIns="91440" tIns="45720" rIns="91440" bIns="45720" anchor="ctr"/>
          <a:p>
            <a:r>
              <a:rPr lang="en-US" altLang="zh-CN" sz="3600" dirty="0"/>
              <a:t>9.2 </a:t>
            </a:r>
            <a:r>
              <a:rPr lang="zh-CN" altLang="en-US" sz="3600" dirty="0"/>
              <a:t>关系数据库系统的查询优化</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9.2.1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查询优化概述</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a:ln>
                  <a:noFill/>
                </a:ln>
                <a:solidFill>
                  <a:srgbClr val="00B050"/>
                </a:solidFill>
                <a:effectLst/>
                <a:uLnTx/>
                <a:uFillTx/>
                <a:latin typeface="+mn-lt"/>
                <a:ea typeface="+mn-ea"/>
                <a:cs typeface="+mn-cs"/>
              </a:rPr>
              <a:t>9.2.2</a:t>
            </a:r>
            <a:r>
              <a:rPr kumimoji="0" lang="zh-CN" altLang="en-US" sz="2800" b="1" i="0" u="none" strike="noStrike" kern="0" cap="none" spc="0" normalizeH="0" baseline="0" noProof="0" dirty="0">
                <a:ln>
                  <a:noFill/>
                </a:ln>
                <a:solidFill>
                  <a:srgbClr val="00B050"/>
                </a:solidFill>
                <a:effectLst/>
                <a:uLnTx/>
                <a:uFillTx/>
                <a:latin typeface="+mn-lt"/>
                <a:ea typeface="+mn-ea"/>
                <a:cs typeface="+mn-cs"/>
              </a:rPr>
              <a:t>一个实例</a:t>
            </a:r>
            <a:endParaRPr kumimoji="0" lang="zh-CN" altLang="en-US" sz="2800" b="1" i="0" u="none" strike="noStrike" kern="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ln/>
        </p:spPr>
        <p:txBody>
          <a:bodyPr vert="horz" wrap="square" lIns="91440" tIns="45720" rIns="91440" bIns="45720" anchor="ctr"/>
          <a:p>
            <a:r>
              <a:rPr lang="en-US" altLang="zh-CN" sz="3600" dirty="0"/>
              <a:t>9.2.2 </a:t>
            </a:r>
            <a:r>
              <a:rPr lang="zh-CN" altLang="en-US" sz="3600" dirty="0"/>
              <a:t>一个实例</a:t>
            </a:r>
            <a:endParaRPr lang="zh-CN" altLang="en-US" sz="3600" dirty="0"/>
          </a:p>
        </p:txBody>
      </p:sp>
      <p:sp>
        <p:nvSpPr>
          <p:cNvPr id="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一个关系查询可以对应不同的执行方案，其效率可能相差非常大。</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例</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9.3]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求选修了</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号课程的学生姓名。</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用</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SQL</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表达：</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SELECT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Student.Sname</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FROM      Student, SC</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WHERE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Student.Sno</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SC.Sno</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AND 				      </a:t>
            </a:r>
            <a:r>
              <a:rPr kumimoji="0" lang="en-US" altLang="zh-CN" sz="2400" b="1" i="0" u="none" strike="noStrike" kern="0" cap="none" spc="0" normalizeH="0" baseline="0" noProof="0" dirty="0" err="1" smtClean="0">
                <a:ln>
                  <a:noFill/>
                </a:ln>
                <a:solidFill>
                  <a:schemeClr val="tx1"/>
                </a:solidFill>
                <a:effectLst/>
                <a:uLnTx/>
                <a:uFillTx/>
                <a:latin typeface="+mn-lt"/>
                <a:ea typeface="+mn-ea"/>
                <a:cs typeface="+mn-cs"/>
              </a:rPr>
              <a:t>SC.Cno</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假定学生</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课程数据库中有</a:t>
            </a:r>
            <a:r>
              <a:rPr kumimoji="0" lang="en-US" altLang="zh-CN" sz="2400" b="1" i="0" u="none" strike="noStrike" kern="0" cap="none" spc="0" normalizeH="0" baseline="0" noProof="0" dirty="0" smtClean="0">
                <a:ln>
                  <a:noFill/>
                </a:ln>
                <a:solidFill>
                  <a:schemeClr val="tx1"/>
                </a:solidFill>
                <a:effectLst/>
                <a:uLnTx/>
                <a:uFillTx/>
                <a:latin typeface="+mn-lt"/>
                <a:ea typeface="+mn-ea"/>
              </a:rPr>
              <a:t>1000</a:t>
            </a:r>
            <a:r>
              <a:rPr kumimoji="0" lang="zh-CN" altLang="en-US" sz="2400" b="1" i="0" u="none" strike="noStrike" kern="0" cap="none" spc="0" normalizeH="0" baseline="0" noProof="0" dirty="0" smtClean="0">
                <a:ln>
                  <a:noFill/>
                </a:ln>
                <a:solidFill>
                  <a:schemeClr val="tx1"/>
                </a:solidFill>
                <a:effectLst/>
                <a:uLnTx/>
                <a:uFillTx/>
                <a:latin typeface="+mn-lt"/>
                <a:ea typeface="+mn-ea"/>
              </a:rPr>
              <a:t>个学生记录，</a:t>
            </a:r>
            <a:r>
              <a:rPr kumimoji="0" lang="en-US" altLang="zh-CN" sz="2400" b="1" i="0" u="none" strike="noStrike" kern="0" cap="none" spc="0" normalizeH="0" baseline="0" noProof="0" dirty="0" smtClean="0">
                <a:ln>
                  <a:noFill/>
                </a:ln>
                <a:solidFill>
                  <a:schemeClr val="tx1"/>
                </a:solidFill>
                <a:effectLst/>
                <a:uLnTx/>
                <a:uFillTx/>
                <a:latin typeface="+mn-lt"/>
                <a:ea typeface="+mn-ea"/>
              </a:rPr>
              <a:t>10000</a:t>
            </a:r>
            <a:r>
              <a:rPr kumimoji="0" lang="zh-CN" altLang="en-US" sz="2400" b="1" i="0" u="none" strike="noStrike" kern="0" cap="none" spc="0" normalizeH="0" baseline="0" noProof="0" dirty="0" smtClean="0">
                <a:ln>
                  <a:noFill/>
                </a:ln>
                <a:solidFill>
                  <a:schemeClr val="tx1"/>
                </a:solidFill>
                <a:effectLst/>
                <a:uLnTx/>
                <a:uFillTx/>
                <a:latin typeface="+mn-lt"/>
                <a:ea typeface="+mn-ea"/>
              </a:rPr>
              <a:t>个选课记录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选修</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号课程的选课记录为</a:t>
            </a:r>
            <a:r>
              <a:rPr kumimoji="0" lang="en-US" altLang="zh-CN" sz="2400" b="1" i="0" u="none" strike="noStrike" kern="0" cap="none" spc="0" normalizeH="0" baseline="0" noProof="0" dirty="0" smtClean="0">
                <a:ln>
                  <a:noFill/>
                </a:ln>
                <a:solidFill>
                  <a:schemeClr val="tx1"/>
                </a:solidFill>
                <a:effectLst/>
                <a:uLnTx/>
                <a:uFillTx/>
                <a:latin typeface="+mn-lt"/>
                <a:ea typeface="+mn-ea"/>
              </a:rPr>
              <a:t>50</a:t>
            </a:r>
            <a:r>
              <a:rPr kumimoji="0" lang="zh-CN" altLang="en-US" sz="2400" b="1" i="0" u="none" strike="noStrike" kern="0" cap="none" spc="0" normalizeH="0" baseline="0" noProof="0" dirty="0" smtClean="0">
                <a:ln>
                  <a:noFill/>
                </a:ln>
                <a:solidFill>
                  <a:schemeClr val="tx1"/>
                </a:solidFill>
                <a:effectLst/>
                <a:uLnTx/>
                <a:uFillTx/>
                <a:latin typeface="+mn-lt"/>
                <a:ea typeface="+mn-ea"/>
              </a:rPr>
              <a:t>个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ln/>
        </p:spPr>
        <p:txBody>
          <a:bodyPr vert="horz" wrap="square" lIns="91440" tIns="45720" rIns="91440" bIns="45720" anchor="ctr"/>
          <a:p>
            <a:r>
              <a:rPr lang="zh-CN" altLang="en-US" sz="3600" dirty="0"/>
              <a:t>一个</a:t>
            </a:r>
            <a:r>
              <a:rPr lang="zh-CN" altLang="zh-CN" sz="3600" dirty="0"/>
              <a:t>实例</a:t>
            </a:r>
            <a:r>
              <a:rPr lang="zh-CN" altLang="en-US" sz="3600" dirty="0"/>
              <a:t>（续）</a:t>
            </a:r>
            <a:endParaRPr lang="zh-CN" altLang="en-US" sz="3600" dirty="0"/>
          </a:p>
        </p:txBody>
      </p:sp>
      <p:sp>
        <p:nvSpPr>
          <p:cNvPr id="3" name="内容占位符 2"/>
          <p:cNvSpPr>
            <a:spLocks noGrp="1"/>
          </p:cNvSpPr>
          <p:nvPr>
            <p:ph idx="1"/>
          </p:nvPr>
        </p:nvSpPr>
        <p:spPr>
          <a:xfrm>
            <a:off x="457200" y="1339850"/>
            <a:ext cx="8507413" cy="48545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可以用多种等价的关系代数表达式来完成这一查询</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Q</a:t>
            </a:r>
            <a:r>
              <a:rPr kumimoji="0" lang="en-US" altLang="zh-CN" sz="2400" b="1" i="0" u="none" strike="noStrike" kern="0" cap="none" spc="0" normalizeH="0" baseline="-25000" noProof="0" dirty="0" smtClean="0">
                <a:ln>
                  <a:noFill/>
                </a:ln>
                <a:solidFill>
                  <a:schemeClr val="tx1"/>
                </a:solidFill>
                <a:effectLst/>
                <a:uLnTx/>
                <a:uFillTx/>
                <a:latin typeface="+mn-lt"/>
                <a:ea typeface="+mn-ea"/>
              </a:rPr>
              <a:t>1</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π</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Sname</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σ</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Student.Sno</a:t>
            </a:r>
            <a:r>
              <a:rPr kumimoji="0" lang="en-US" altLang="zh-CN" sz="2400" b="1" i="0" u="none" strike="noStrike" kern="0" cap="none" spc="0" normalizeH="0" baseline="-25000" noProof="0" dirty="0" smtClean="0">
                <a:ln>
                  <a:noFill/>
                </a:ln>
                <a:solidFill>
                  <a:schemeClr val="tx1"/>
                </a:solidFill>
                <a:effectLst/>
                <a:uLnTx/>
                <a:uFillTx/>
                <a:latin typeface="+mn-lt"/>
                <a:ea typeface="+mn-ea"/>
              </a:rPr>
              <a:t>=</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SC.Sno∧SC.Cno</a:t>
            </a:r>
            <a:r>
              <a:rPr kumimoji="0" lang="en-US" altLang="zh-CN" sz="2400" b="1" i="0" u="none" strike="noStrike" kern="0" cap="none" spc="0" normalizeH="0" baseline="-25000" noProof="0" dirty="0" smtClean="0">
                <a:ln>
                  <a:noFill/>
                </a:ln>
                <a:solidFill>
                  <a:schemeClr val="tx1"/>
                </a:solidFill>
                <a:effectLst/>
                <a:uLnTx/>
                <a:uFillTx/>
                <a:latin typeface="+mn-lt"/>
                <a:ea typeface="+mn-ea"/>
              </a:rPr>
              <a:t>='2' </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Student×SC</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Q</a:t>
            </a:r>
            <a:r>
              <a:rPr kumimoji="0" lang="en-US" altLang="zh-CN" sz="2400" b="1" i="0" u="none" strike="noStrike" kern="0" cap="none" spc="0" normalizeH="0" baseline="-25000" noProof="0" dirty="0" smtClean="0">
                <a:ln>
                  <a:noFill/>
                </a:ln>
                <a:solidFill>
                  <a:schemeClr val="tx1"/>
                </a:solidFill>
                <a:effectLst/>
                <a:uLnTx/>
                <a:uFillTx/>
                <a:latin typeface="+mn-lt"/>
                <a:ea typeface="+mn-ea"/>
              </a:rPr>
              <a:t>2</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π</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Sname</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σ</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SC.Cno</a:t>
            </a:r>
            <a:r>
              <a:rPr kumimoji="0" lang="en-US" altLang="zh-CN" sz="2400" b="1" i="0" u="none" strike="noStrike" kern="0" cap="none" spc="0" normalizeH="0" baseline="-25000" noProof="0" dirty="0" smtClean="0">
                <a:ln>
                  <a:noFill/>
                </a:ln>
                <a:solidFill>
                  <a:schemeClr val="tx1"/>
                </a:solidFill>
                <a:effectLst/>
                <a:uLnTx/>
                <a:uFillTx/>
                <a:latin typeface="+mn-lt"/>
                <a:ea typeface="+mn-ea"/>
              </a:rPr>
              <a:t>='2'</a:t>
            </a:r>
            <a:r>
              <a:rPr kumimoji="0" lang="en-US" altLang="zh-CN" sz="2400" b="1" i="0" u="none" strike="noStrike" kern="0" cap="none" spc="0" normalizeH="0" baseline="0" noProof="0" dirty="0" smtClean="0">
                <a:ln>
                  <a:noFill/>
                </a:ln>
                <a:solidFill>
                  <a:schemeClr val="tx1"/>
                </a:solidFill>
                <a:effectLst/>
                <a:uLnTx/>
                <a:uFillTx/>
                <a:latin typeface="+mn-lt"/>
                <a:ea typeface="+mn-ea"/>
              </a:rPr>
              <a:t> (Student     SC))</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Q</a:t>
            </a:r>
            <a:r>
              <a:rPr kumimoji="0" lang="en-US" altLang="zh-CN" sz="2400" b="1" i="0" u="none" strike="noStrike" kern="0" cap="none" spc="0" normalizeH="0" baseline="-25000" noProof="0" dirty="0" smtClean="0">
                <a:ln>
                  <a:noFill/>
                </a:ln>
                <a:solidFill>
                  <a:schemeClr val="tx1"/>
                </a:solidFill>
                <a:effectLst/>
                <a:uLnTx/>
                <a:uFillTx/>
                <a:latin typeface="+mn-lt"/>
                <a:ea typeface="+mn-ea"/>
              </a:rPr>
              <a:t>3</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π</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Sname</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      </a:t>
            </a:r>
            <a:r>
              <a:rPr kumimoji="0" lang="en-US" altLang="zh-CN" sz="2400" b="1" i="0" u="none" strike="noStrike" kern="0" cap="none" spc="0" normalizeH="0" baseline="0" noProof="0" dirty="0" err="1" smtClean="0">
                <a:ln>
                  <a:noFill/>
                </a:ln>
                <a:solidFill>
                  <a:schemeClr val="tx1"/>
                </a:solidFill>
                <a:effectLst/>
                <a:uLnTx/>
                <a:uFillTx/>
                <a:latin typeface="+mn-lt"/>
                <a:ea typeface="+mn-ea"/>
              </a:rPr>
              <a:t>σ</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SC.Cno</a:t>
            </a:r>
            <a:r>
              <a:rPr kumimoji="0" lang="en-US" altLang="zh-CN" sz="2400" b="1" i="0" u="none" strike="noStrike" kern="0" cap="none" spc="0" normalizeH="0" baseline="-25000" noProof="0" dirty="0" smtClean="0">
                <a:ln>
                  <a:noFill/>
                </a:ln>
                <a:solidFill>
                  <a:schemeClr val="tx1"/>
                </a:solidFill>
                <a:effectLst/>
                <a:uLnTx/>
                <a:uFillTx/>
                <a:latin typeface="+mn-lt"/>
                <a:ea typeface="+mn-ea"/>
              </a:rPr>
              <a:t>='2'</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pSp>
        <p:nvGrpSpPr>
          <p:cNvPr id="45059" name="Group 4"/>
          <p:cNvGrpSpPr/>
          <p:nvPr/>
        </p:nvGrpSpPr>
        <p:grpSpPr>
          <a:xfrm>
            <a:off x="4829175" y="2674938"/>
            <a:ext cx="1600200" cy="754062"/>
            <a:chOff x="2325" y="6446"/>
            <a:chExt cx="705" cy="367"/>
          </a:xfrm>
        </p:grpSpPr>
        <p:sp>
          <p:nvSpPr>
            <p:cNvPr id="45060"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45061"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45062" name="Group 4"/>
          <p:cNvGrpSpPr/>
          <p:nvPr/>
        </p:nvGrpSpPr>
        <p:grpSpPr>
          <a:xfrm>
            <a:off x="3429000" y="3175000"/>
            <a:ext cx="1600200" cy="825500"/>
            <a:chOff x="2325" y="6446"/>
            <a:chExt cx="705" cy="367"/>
          </a:xfrm>
        </p:grpSpPr>
        <p:sp>
          <p:nvSpPr>
            <p:cNvPr id="45063"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45064"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120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第一种情况</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en-US" altLang="zh-CN" sz="2400" b="1" i="1" u="none" strike="noStrike" kern="0" cap="none" spc="0" normalizeH="0" baseline="0" noProof="0" dirty="0" smtClean="0">
                <a:ln>
                  <a:noFill/>
                </a:ln>
                <a:solidFill>
                  <a:schemeClr val="tx1"/>
                </a:solidFill>
                <a:effectLst/>
                <a:uLnTx/>
                <a:uFillTx/>
                <a:latin typeface="+mn-lt"/>
                <a:ea typeface="+mn-ea"/>
              </a:rPr>
              <a:t>Q</a:t>
            </a:r>
            <a:r>
              <a:rPr kumimoji="0" lang="en-US" altLang="zh-CN" sz="2400" b="1" i="0" u="none" strike="noStrike" kern="0" cap="none" spc="0" normalizeH="0" baseline="-25000" noProof="0" dirty="0" smtClean="0">
                <a:ln>
                  <a:noFill/>
                </a:ln>
                <a:solidFill>
                  <a:schemeClr val="tx1"/>
                </a:solidFill>
                <a:effectLst/>
                <a:uLnTx/>
                <a:uFillTx/>
                <a:latin typeface="+mn-lt"/>
                <a:ea typeface="+mn-ea"/>
              </a:rPr>
              <a:t>1</a:t>
            </a:r>
            <a:r>
              <a:rPr kumimoji="0" lang="en-US" altLang="zh-CN" sz="2400" b="1" i="0" u="none" strike="noStrike" kern="0" cap="none" spc="0" normalizeH="0" baseline="0" noProof="0" dirty="0" smtClean="0">
                <a:ln>
                  <a:noFill/>
                </a:ln>
                <a:solidFill>
                  <a:schemeClr val="tx1"/>
                </a:solidFill>
                <a:effectLst/>
                <a:uLnTx/>
                <a:uFillTx/>
                <a:latin typeface="+mn-lt"/>
                <a:ea typeface="+mn-ea"/>
              </a:rPr>
              <a:t>=π</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Sname</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err="1" smtClean="0">
                <a:ln>
                  <a:noFill/>
                </a:ln>
                <a:solidFill>
                  <a:schemeClr val="tx1"/>
                </a:solidFill>
                <a:effectLst/>
                <a:uLnTx/>
                <a:uFillTx/>
                <a:latin typeface="+mn-lt"/>
                <a:ea typeface="+mn-ea"/>
              </a:rPr>
              <a:t>σ</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Student.Sno</a:t>
            </a:r>
            <a:r>
              <a:rPr kumimoji="0" lang="en-US" altLang="zh-CN" sz="2400" b="1" i="0" u="none" strike="noStrike" kern="0" cap="none" spc="0" normalizeH="0" baseline="-25000" noProof="0" dirty="0" smtClean="0">
                <a:ln>
                  <a:noFill/>
                </a:ln>
                <a:solidFill>
                  <a:schemeClr val="tx1"/>
                </a:solidFill>
                <a:effectLst/>
                <a:uLnTx/>
                <a:uFillTx/>
                <a:latin typeface="+mn-lt"/>
                <a:ea typeface="+mn-ea"/>
              </a:rPr>
              <a:t>=</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SC.Sno∧SC.Cno</a:t>
            </a:r>
            <a:r>
              <a:rPr kumimoji="0" lang="en-US" altLang="zh-CN" sz="2400" b="1" i="0" u="none" strike="noStrike" kern="0" cap="none" spc="0" normalizeH="0" baseline="-25000" noProof="0" dirty="0" smtClean="0">
                <a:ln>
                  <a:noFill/>
                </a:ln>
                <a:solidFill>
                  <a:schemeClr val="tx1"/>
                </a:solidFill>
                <a:effectLst/>
                <a:uLnTx/>
                <a:uFillTx/>
                <a:latin typeface="+mn-lt"/>
                <a:ea typeface="+mn-ea"/>
              </a:rPr>
              <a:t>='2'</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en-US" altLang="zh-CN" sz="2400" b="1" i="0" u="none" strike="noStrike" kern="0" cap="none" spc="0" normalizeH="0" baseline="0" noProof="0" dirty="0" err="1" smtClean="0">
                <a:ln>
                  <a:noFill/>
                </a:ln>
                <a:solidFill>
                  <a:schemeClr val="tx1"/>
                </a:solidFill>
                <a:effectLst/>
                <a:uLnTx/>
                <a:uFillTx/>
                <a:latin typeface="+mn-lt"/>
                <a:ea typeface="+mn-ea"/>
              </a:rPr>
              <a:t>Student×SC</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2227"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计算广义笛卡尔积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算法：</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在内存中尽可能多地装入某个表</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如</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的若干块，留出一块存放另一个表</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如</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的元组。</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把</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中的每个元组和</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中每个元组连接，连接后的元组装满一块后就写到中间文件上</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从</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中读入一块和内存中的</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元组连接，直到</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表处理完。</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再读入若干块</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元组，读入一块</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元组</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重复上述处理过程，直到把</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表处理完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设一个块能装</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个</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Student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元组或</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100</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个</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SC</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元组，在内存中存放</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5</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块</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Student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元组和</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块</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SC</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元组，则读取总块数为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=100+20×100=2100</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块</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读</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100</a:t>
            </a:r>
            <a:r>
              <a:rPr kumimoji="0" lang="zh-CN" altLang="en-US" sz="2400" b="1" i="0" u="none" strike="noStrike" kern="0" cap="none" spc="0" normalizeH="0" baseline="0" noProof="0" dirty="0" smtClean="0">
                <a:ln>
                  <a:noFill/>
                </a:ln>
                <a:solidFill>
                  <a:schemeClr val="tx1"/>
                </a:solidFill>
                <a:effectLst/>
                <a:uLnTx/>
                <a:uFillTx/>
                <a:latin typeface="+mn-lt"/>
                <a:ea typeface="+mn-ea"/>
              </a:rPr>
              <a:t>块，读</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a:t>
            </a:r>
            <a:r>
              <a:rPr kumimoji="0" lang="en-US" altLang="zh-CN" sz="2400" b="1" i="0" u="none" strike="noStrike" kern="0" cap="none" spc="0" normalizeH="0" baseline="0" noProof="0" dirty="0" smtClean="0">
                <a:ln>
                  <a:noFill/>
                </a:ln>
                <a:solidFill>
                  <a:schemeClr val="tx1"/>
                </a:solidFill>
                <a:effectLst/>
                <a:uLnTx/>
                <a:uFillTx/>
                <a:latin typeface="+mn-lt"/>
                <a:ea typeface="+mn-ea"/>
              </a:rPr>
              <a:t>20</a:t>
            </a:r>
            <a:r>
              <a:rPr kumimoji="0" lang="zh-CN" altLang="en-US" sz="2400" b="1" i="0" u="none" strike="noStrike" kern="0" cap="none" spc="0" normalizeH="0" baseline="0" noProof="0" dirty="0" smtClean="0">
                <a:ln>
                  <a:noFill/>
                </a:ln>
                <a:solidFill>
                  <a:schemeClr val="tx1"/>
                </a:solidFill>
                <a:effectLst/>
                <a:uLnTx/>
                <a:uFillTx/>
                <a:latin typeface="+mn-lt"/>
                <a:ea typeface="+mn-ea"/>
              </a:rPr>
              <a:t>遍，每遍</a:t>
            </a:r>
            <a:r>
              <a:rPr kumimoji="0" lang="en-US" altLang="zh-CN" sz="2400" b="1" i="0" u="none" strike="noStrike" kern="0" cap="none" spc="0" normalizeH="0" baseline="0" noProof="0" dirty="0" smtClean="0">
                <a:ln>
                  <a:noFill/>
                </a:ln>
                <a:solidFill>
                  <a:schemeClr val="tx1"/>
                </a:solidFill>
                <a:effectLst/>
                <a:uLnTx/>
                <a:uFillTx/>
                <a:latin typeface="+mn-lt"/>
                <a:ea typeface="+mn-ea"/>
              </a:rPr>
              <a:t>100</a:t>
            </a:r>
            <a:r>
              <a:rPr kumimoji="0" lang="zh-CN" altLang="en-US" sz="2400" b="1" i="0" u="none" strike="noStrike" kern="0" cap="none" spc="0" normalizeH="0" baseline="0" noProof="0" dirty="0" smtClean="0">
                <a:ln>
                  <a:noFill/>
                </a:ln>
                <a:solidFill>
                  <a:schemeClr val="tx1"/>
                </a:solidFill>
                <a:effectLst/>
                <a:uLnTx/>
                <a:uFillTx/>
                <a:latin typeface="+mn-lt"/>
                <a:ea typeface="+mn-ea"/>
              </a:rPr>
              <a:t>块，则总计要读取</a:t>
            </a:r>
            <a:r>
              <a:rPr kumimoji="0" lang="en-US" altLang="zh-CN" sz="2400" b="1" i="0" u="none" strike="noStrike" kern="0" cap="none" spc="0" normalizeH="0" baseline="0" noProof="0" dirty="0" smtClean="0">
                <a:ln>
                  <a:noFill/>
                </a:ln>
                <a:solidFill>
                  <a:schemeClr val="tx1"/>
                </a:solidFill>
                <a:effectLst/>
                <a:uLnTx/>
                <a:uFillTx/>
                <a:latin typeface="+mn-lt"/>
                <a:ea typeface="+mn-ea"/>
              </a:rPr>
              <a:t>2100</a:t>
            </a:r>
            <a:r>
              <a:rPr kumimoji="0" lang="zh-CN" altLang="en-US" sz="2400" b="1" i="0" u="none" strike="noStrike" kern="0" cap="none" spc="0" normalizeH="0" baseline="0" noProof="0" dirty="0" smtClean="0">
                <a:ln>
                  <a:noFill/>
                </a:ln>
                <a:solidFill>
                  <a:schemeClr val="tx1"/>
                </a:solidFill>
                <a:effectLst/>
                <a:uLnTx/>
                <a:uFillTx/>
                <a:latin typeface="+mn-lt"/>
                <a:ea typeface="+mn-ea"/>
              </a:rPr>
              <a:t>数据块。</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连接后的元组数为</a:t>
            </a:r>
            <a:r>
              <a:rPr kumimoji="0" lang="en-US" altLang="zh-CN" sz="2400" b="1" i="0" u="none" strike="noStrike" kern="0" cap="none" spc="0" normalizeH="0" baseline="0" noProof="0" dirty="0" smtClean="0">
                <a:ln>
                  <a:noFill/>
                </a:ln>
                <a:solidFill>
                  <a:schemeClr val="tx1"/>
                </a:solidFill>
                <a:effectLst/>
                <a:uLnTx/>
                <a:uFillTx/>
                <a:latin typeface="+mn-lt"/>
                <a:ea typeface="+mn-ea"/>
              </a:rPr>
              <a:t>10</a:t>
            </a:r>
            <a:r>
              <a:rPr kumimoji="0" lang="en-US" altLang="zh-CN" sz="2400" b="1" i="0" u="none" strike="noStrike" kern="0" cap="none" spc="0" normalizeH="0" baseline="30000" noProof="0" dirty="0" smtClean="0">
                <a:ln>
                  <a:noFill/>
                </a:ln>
                <a:solidFill>
                  <a:schemeClr val="tx1"/>
                </a:solidFill>
                <a:effectLst/>
                <a:uLnTx/>
                <a:uFillTx/>
                <a:latin typeface="+mn-lt"/>
                <a:ea typeface="+mn-ea"/>
              </a:rPr>
              <a:t>3</a:t>
            </a:r>
            <a:r>
              <a:rPr kumimoji="0" lang="en-US" altLang="zh-CN" sz="2400" b="1" i="0" u="none" strike="noStrike" kern="0" cap="none" spc="0" normalizeH="0" baseline="0" noProof="0" dirty="0" smtClean="0">
                <a:ln>
                  <a:noFill/>
                </a:ln>
                <a:solidFill>
                  <a:schemeClr val="tx1"/>
                </a:solidFill>
                <a:effectLst/>
                <a:uLnTx/>
                <a:uFillTx/>
                <a:latin typeface="+mn-lt"/>
                <a:ea typeface="+mn-ea"/>
              </a:rPr>
              <a:t>×10</a:t>
            </a:r>
            <a:r>
              <a:rPr kumimoji="0" lang="en-US" altLang="zh-CN" sz="2400" b="1" i="0" u="none" strike="noStrike" kern="0" cap="none" spc="0" normalizeH="0" baseline="30000" noProof="0" dirty="0" smtClean="0">
                <a:ln>
                  <a:noFill/>
                </a:ln>
                <a:solidFill>
                  <a:schemeClr val="tx1"/>
                </a:solidFill>
                <a:effectLst/>
                <a:uLnTx/>
                <a:uFillTx/>
                <a:latin typeface="+mn-lt"/>
                <a:ea typeface="+mn-ea"/>
              </a:rPr>
              <a:t>4</a:t>
            </a:r>
            <a:r>
              <a:rPr kumimoji="0" lang="en-US" altLang="zh-CN" sz="2400" b="1" i="0" u="none" strike="noStrike" kern="0" cap="none" spc="0" normalizeH="0" baseline="0" noProof="0" dirty="0" smtClean="0">
                <a:ln>
                  <a:noFill/>
                </a:ln>
                <a:solidFill>
                  <a:schemeClr val="tx1"/>
                </a:solidFill>
                <a:effectLst/>
                <a:uLnTx/>
                <a:uFillTx/>
                <a:latin typeface="+mn-lt"/>
                <a:ea typeface="+mn-ea"/>
              </a:rPr>
              <a:t>=10</a:t>
            </a:r>
            <a:r>
              <a:rPr kumimoji="0" lang="en-US" altLang="zh-CN" sz="2400" b="1" i="0" u="none" strike="noStrike" kern="0" cap="none" spc="0" normalizeH="0" baseline="30000" noProof="0" dirty="0" smtClean="0">
                <a:ln>
                  <a:noFill/>
                </a:ln>
                <a:solidFill>
                  <a:schemeClr val="tx1"/>
                </a:solidFill>
                <a:effectLst/>
                <a:uLnTx/>
                <a:uFillTx/>
                <a:latin typeface="+mn-lt"/>
                <a:ea typeface="+mn-ea"/>
              </a:rPr>
              <a:t>7</a:t>
            </a:r>
            <a:r>
              <a:rPr kumimoji="0" lang="zh-CN" altLang="en-US" sz="2400" b="1" i="0" u="none" strike="noStrike" kern="0" cap="none" spc="0" normalizeH="0" baseline="0" noProof="0" dirty="0" smtClean="0">
                <a:ln>
                  <a:noFill/>
                </a:ln>
                <a:solidFill>
                  <a:schemeClr val="tx1"/>
                </a:solidFill>
                <a:effectLst/>
                <a:uLnTx/>
                <a:uFillTx/>
                <a:latin typeface="+mn-lt"/>
                <a:ea typeface="+mn-ea"/>
              </a:rPr>
              <a:t>。设每块能装</a:t>
            </a:r>
            <a:r>
              <a:rPr kumimoji="0" lang="en-US" altLang="zh-CN" sz="2400" b="1" i="0" u="none" strike="noStrike" kern="0" cap="none" spc="0" normalizeH="0" baseline="0" noProof="0" dirty="0" smtClean="0">
                <a:ln>
                  <a:noFill/>
                </a:ln>
                <a:solidFill>
                  <a:schemeClr val="tx1"/>
                </a:solidFill>
                <a:effectLst/>
                <a:uLnTx/>
                <a:uFillTx/>
                <a:latin typeface="+mn-lt"/>
                <a:ea typeface="+mn-ea"/>
              </a:rPr>
              <a:t>10</a:t>
            </a:r>
            <a:r>
              <a:rPr kumimoji="0" lang="zh-CN" altLang="en-US" sz="2400" b="1" i="0" u="none" strike="noStrike" kern="0" cap="none" spc="0" normalizeH="0" baseline="0" noProof="0" dirty="0" smtClean="0">
                <a:ln>
                  <a:noFill/>
                </a:ln>
                <a:solidFill>
                  <a:schemeClr val="tx1"/>
                </a:solidFill>
                <a:effectLst/>
                <a:uLnTx/>
                <a:uFillTx/>
                <a:latin typeface="+mn-lt"/>
                <a:ea typeface="+mn-ea"/>
              </a:rPr>
              <a:t>个元组，则写出</a:t>
            </a:r>
            <a:r>
              <a:rPr kumimoji="0" lang="en-US" altLang="zh-CN" sz="2400" b="1" i="0" u="none" strike="noStrike" kern="0" cap="none" spc="0" normalizeH="0" baseline="0" noProof="0" dirty="0" smtClean="0">
                <a:ln>
                  <a:noFill/>
                </a:ln>
                <a:solidFill>
                  <a:schemeClr val="tx1"/>
                </a:solidFill>
                <a:effectLst/>
                <a:uLnTx/>
                <a:uFillTx/>
                <a:latin typeface="+mn-lt"/>
                <a:ea typeface="+mn-ea"/>
              </a:rPr>
              <a:t>10</a:t>
            </a:r>
            <a:r>
              <a:rPr kumimoji="0" lang="en-US" altLang="zh-CN" sz="2400" b="1" i="0" u="none" strike="noStrike" kern="0" cap="none" spc="0" normalizeH="0" baseline="30000" noProof="0" dirty="0" smtClean="0">
                <a:ln>
                  <a:noFill/>
                </a:ln>
                <a:solidFill>
                  <a:schemeClr val="tx1"/>
                </a:solidFill>
                <a:effectLst/>
                <a:uLnTx/>
                <a:uFillTx/>
                <a:latin typeface="+mn-lt"/>
                <a:ea typeface="+mn-ea"/>
              </a:rPr>
              <a:t>6 </a:t>
            </a:r>
            <a:r>
              <a:rPr kumimoji="0" lang="zh-CN" altLang="en-US" sz="2400" b="1" i="0" u="none" strike="noStrike" kern="0" cap="none" spc="0" normalizeH="0" baseline="0" noProof="0" dirty="0" smtClean="0">
                <a:ln>
                  <a:noFill/>
                </a:ln>
                <a:solidFill>
                  <a:schemeClr val="tx1"/>
                </a:solidFill>
                <a:effectLst/>
                <a:uLnTx/>
                <a:uFillTx/>
                <a:latin typeface="+mn-lt"/>
                <a:ea typeface="+mn-ea"/>
              </a:rPr>
              <a:t>块。</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48131" name="对象 3"/>
          <p:cNvGraphicFramePr>
            <a:graphicFrameLocks noChangeAspect="1"/>
          </p:cNvGraphicFramePr>
          <p:nvPr/>
        </p:nvGraphicFramePr>
        <p:xfrm>
          <a:off x="1752600" y="2924175"/>
          <a:ext cx="587375" cy="649288"/>
        </p:xfrm>
        <a:graphic>
          <a:graphicData uri="http://schemas.openxmlformats.org/presentationml/2006/ole">
            <mc:AlternateContent xmlns:mc="http://schemas.openxmlformats.org/markup-compatibility/2006">
              <mc:Choice xmlns:v="urn:schemas-microsoft-com:vml" Requires="v">
                <p:oleObj spid="_x0000_s3077" name="" r:id="rId1" imgW="355600" imgH="393065" progId="Equation.3">
                  <p:embed/>
                </p:oleObj>
              </mc:Choice>
              <mc:Fallback>
                <p:oleObj name="" r:id="rId1" imgW="355600" imgH="393065" progId="Equation.3">
                  <p:embed/>
                  <p:pic>
                    <p:nvPicPr>
                      <p:cNvPr id="0" name="图片 3076"/>
                      <p:cNvPicPr/>
                      <p:nvPr/>
                    </p:nvPicPr>
                    <p:blipFill>
                      <a:blip r:embed="rId2"/>
                      <a:stretch>
                        <a:fillRect/>
                      </a:stretch>
                    </p:blipFill>
                    <p:spPr>
                      <a:xfrm>
                        <a:off x="1752600" y="2924175"/>
                        <a:ext cx="587375" cy="649288"/>
                      </a:xfrm>
                      <a:prstGeom prst="rect">
                        <a:avLst/>
                      </a:prstGeom>
                      <a:noFill/>
                      <a:ln w="38100">
                        <a:noFill/>
                        <a:miter/>
                      </a:ln>
                    </p:spPr>
                  </p:pic>
                </p:oleObj>
              </mc:Fallback>
            </mc:AlternateContent>
          </a:graphicData>
        </a:graphic>
      </p:graphicFrame>
      <p:graphicFrame>
        <p:nvGraphicFramePr>
          <p:cNvPr id="48132" name="对象 4"/>
          <p:cNvGraphicFramePr>
            <a:graphicFrameLocks noChangeAspect="1"/>
          </p:cNvGraphicFramePr>
          <p:nvPr/>
        </p:nvGraphicFramePr>
        <p:xfrm>
          <a:off x="2843213" y="2924175"/>
          <a:ext cx="650875" cy="641350"/>
        </p:xfrm>
        <a:graphic>
          <a:graphicData uri="http://schemas.openxmlformats.org/presentationml/2006/ole">
            <mc:AlternateContent xmlns:mc="http://schemas.openxmlformats.org/markup-compatibility/2006">
              <mc:Choice xmlns:v="urn:schemas-microsoft-com:vml" Requires="v">
                <p:oleObj spid="_x0000_s3078" name="" r:id="rId3" imgW="406400" imgH="393700" progId="Equation.3">
                  <p:embed/>
                </p:oleObj>
              </mc:Choice>
              <mc:Fallback>
                <p:oleObj name="" r:id="rId3" imgW="406400" imgH="393700" progId="Equation.3">
                  <p:embed/>
                  <p:pic>
                    <p:nvPicPr>
                      <p:cNvPr id="0" name="图片 3077"/>
                      <p:cNvPicPr/>
                      <p:nvPr/>
                    </p:nvPicPr>
                    <p:blipFill>
                      <a:blip r:embed="rId4"/>
                      <a:stretch>
                        <a:fillRect/>
                      </a:stretch>
                    </p:blipFill>
                    <p:spPr>
                      <a:xfrm>
                        <a:off x="2843213" y="2924175"/>
                        <a:ext cx="650875" cy="641350"/>
                      </a:xfrm>
                      <a:prstGeom prst="rect">
                        <a:avLst/>
                      </a:prstGeom>
                      <a:noFill/>
                      <a:ln w="38100">
                        <a:noFill/>
                        <a:miter/>
                      </a:ln>
                    </p:spPr>
                  </p:pic>
                </p:oleObj>
              </mc:Fallback>
            </mc:AlternateContent>
          </a:graphicData>
        </a:graphic>
      </p:graphicFrame>
      <p:graphicFrame>
        <p:nvGraphicFramePr>
          <p:cNvPr id="48133" name="对象 5"/>
          <p:cNvGraphicFramePr>
            <a:graphicFrameLocks noChangeAspect="1"/>
          </p:cNvGraphicFramePr>
          <p:nvPr/>
        </p:nvGraphicFramePr>
        <p:xfrm>
          <a:off x="3635375" y="2924175"/>
          <a:ext cx="865188" cy="641350"/>
        </p:xfrm>
        <a:graphic>
          <a:graphicData uri="http://schemas.openxmlformats.org/presentationml/2006/ole">
            <mc:AlternateContent xmlns:mc="http://schemas.openxmlformats.org/markup-compatibility/2006">
              <mc:Choice xmlns:v="urn:schemas-microsoft-com:vml" Requires="v">
                <p:oleObj spid="_x0000_s3076" name="" r:id="rId5" imgW="533400" imgH="393700" progId="Equation.3">
                  <p:embed/>
                </p:oleObj>
              </mc:Choice>
              <mc:Fallback>
                <p:oleObj name="" r:id="rId5" imgW="533400" imgH="393700" progId="Equation.3">
                  <p:embed/>
                  <p:pic>
                    <p:nvPicPr>
                      <p:cNvPr id="0" name="图片 3075"/>
                      <p:cNvPicPr/>
                      <p:nvPr/>
                    </p:nvPicPr>
                    <p:blipFill>
                      <a:blip r:embed="rId6"/>
                      <a:stretch>
                        <a:fillRect/>
                      </a:stretch>
                    </p:blipFill>
                    <p:spPr>
                      <a:xfrm>
                        <a:off x="3635375" y="2924175"/>
                        <a:ext cx="865188" cy="641350"/>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3251"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）作选择操作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依次读入连接后的元组，按照选择条件选取满足要求的记录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假定内存处理时间忽略。读取中间文件花费的时间</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同写中间文件一样</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需读入</a:t>
            </a:r>
            <a:r>
              <a:rPr kumimoji="0" lang="en-US" altLang="zh-CN" sz="2400" b="1" i="0" u="none" strike="noStrike" kern="0" cap="none" spc="0" normalizeH="0" baseline="0" noProof="0" dirty="0" smtClean="0">
                <a:ln>
                  <a:noFill/>
                </a:ln>
                <a:solidFill>
                  <a:schemeClr val="tx1"/>
                </a:solidFill>
                <a:effectLst/>
                <a:uLnTx/>
                <a:uFillTx/>
                <a:latin typeface="+mn-lt"/>
                <a:ea typeface="+mn-ea"/>
              </a:rPr>
              <a:t>10</a:t>
            </a:r>
            <a:r>
              <a:rPr kumimoji="0" lang="en-US" altLang="zh-CN" sz="2400" b="1" i="0" u="none" strike="noStrike" kern="0" cap="none" spc="0" normalizeH="0" baseline="30000" noProof="0" dirty="0" smtClean="0">
                <a:ln>
                  <a:noFill/>
                </a:ln>
                <a:solidFill>
                  <a:schemeClr val="tx1"/>
                </a:solidFill>
                <a:effectLst/>
                <a:uLnTx/>
                <a:uFillTx/>
                <a:latin typeface="+mn-lt"/>
                <a:ea typeface="+mn-ea"/>
              </a:rPr>
              <a:t>6</a:t>
            </a:r>
            <a:r>
              <a:rPr kumimoji="0" lang="zh-CN" altLang="en-US" sz="2400" b="1" i="0" u="none" strike="noStrike" kern="0" cap="none" spc="0" normalizeH="0" baseline="0" noProof="0" dirty="0" smtClean="0">
                <a:ln>
                  <a:noFill/>
                </a:ln>
                <a:solidFill>
                  <a:schemeClr val="tx1"/>
                </a:solidFill>
                <a:effectLst/>
                <a:uLnTx/>
                <a:uFillTx/>
                <a:latin typeface="+mn-lt"/>
                <a:ea typeface="+mn-ea"/>
              </a:rPr>
              <a:t>块。</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若满足条件的元组假设仅</a:t>
            </a:r>
            <a:r>
              <a:rPr kumimoji="0" lang="en-US" altLang="zh-CN" sz="2400" b="1" i="0" u="none" strike="noStrike" kern="0" cap="none" spc="0" normalizeH="0" baseline="0" noProof="0" dirty="0" smtClean="0">
                <a:ln>
                  <a:noFill/>
                </a:ln>
                <a:solidFill>
                  <a:schemeClr val="tx1"/>
                </a:solidFill>
                <a:effectLst/>
                <a:uLnTx/>
                <a:uFillTx/>
                <a:latin typeface="+mn-lt"/>
                <a:ea typeface="+mn-ea"/>
              </a:rPr>
              <a:t>50</a:t>
            </a:r>
            <a:r>
              <a:rPr kumimoji="0" lang="zh-CN" altLang="en-US" sz="2400" b="1" i="0" u="none" strike="noStrike" kern="0" cap="none" spc="0" normalizeH="0" baseline="0" noProof="0" dirty="0" smtClean="0">
                <a:ln>
                  <a:noFill/>
                </a:ln>
                <a:solidFill>
                  <a:schemeClr val="tx1"/>
                </a:solidFill>
                <a:effectLst/>
                <a:uLnTx/>
                <a:uFillTx/>
                <a:latin typeface="+mn-lt"/>
                <a:ea typeface="+mn-ea"/>
              </a:rPr>
              <a:t>个，均可放在内存。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4275"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）作投影操作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把第（</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）步的结果在</a:t>
            </a:r>
            <a:r>
              <a:rPr kumimoji="0" lang="en-US" altLang="zh-CN" sz="2400" b="1" i="0" u="none" strike="noStrike" kern="0" cap="none" spc="0" normalizeH="0" baseline="0" noProof="0" dirty="0" err="1" smtClean="0">
                <a:ln>
                  <a:noFill/>
                </a:ln>
                <a:solidFill>
                  <a:schemeClr val="tx1"/>
                </a:solidFill>
                <a:effectLst/>
                <a:uLnTx/>
                <a:uFillTx/>
                <a:latin typeface="+mn-lt"/>
                <a:ea typeface="+mn-ea"/>
              </a:rPr>
              <a:t>Sname</a:t>
            </a:r>
            <a:r>
              <a:rPr kumimoji="0" lang="zh-CN" altLang="en-US" sz="2400" b="1" i="0" u="none" strike="noStrike" kern="0" cap="none" spc="0" normalizeH="0" baseline="0" noProof="0" dirty="0" smtClean="0">
                <a:ln>
                  <a:noFill/>
                </a:ln>
                <a:solidFill>
                  <a:schemeClr val="tx1"/>
                </a:solidFill>
                <a:effectLst/>
                <a:uLnTx/>
                <a:uFillTx/>
                <a:latin typeface="+mn-lt"/>
                <a:ea typeface="+mn-ea"/>
              </a:rPr>
              <a:t>上作投影输出，得到最终结果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第一种情况下执行查询的总读写数据块</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=2100+10</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6</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+10</a:t>
            </a:r>
            <a:r>
              <a:rPr kumimoji="0" lang="en-US" altLang="zh-CN" sz="2800" b="1" i="0" u="none" strike="noStrike" kern="0" cap="none" spc="0" normalizeH="0" baseline="30000" noProof="0" dirty="0" smtClean="0">
                <a:ln>
                  <a:noFill/>
                </a:ln>
                <a:solidFill>
                  <a:schemeClr val="tx1"/>
                </a:solidFill>
                <a:effectLst/>
                <a:uLnTx/>
                <a:uFillTx/>
                <a:latin typeface="+mn-lt"/>
                <a:ea typeface="+mn-ea"/>
                <a:cs typeface="+mn-cs"/>
              </a:rPr>
              <a:t>6</a:t>
            </a:r>
            <a:endParaRPr kumimoji="0" lang="en-US" altLang="zh-CN" sz="2800" b="1" i="0" u="none" strike="noStrike" kern="0" cap="none" spc="0" normalizeH="0" baseline="3000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3" name="内容占位符 2"/>
          <p:cNvSpPr>
            <a:spLocks noGrp="1"/>
          </p:cNvSpPr>
          <p:nvPr>
            <p:ph idx="1"/>
          </p:nvPr>
        </p:nvSpPr>
        <p:spPr>
          <a:xfrm>
            <a:off x="457200" y="981075"/>
            <a:ext cx="8435975" cy="5213350"/>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第二种情况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1" u="none" strike="noStrike" kern="0" cap="none" spc="0" normalizeH="0" baseline="0" noProof="0" dirty="0" smtClean="0">
                <a:ln>
                  <a:noFill/>
                </a:ln>
                <a:solidFill>
                  <a:schemeClr val="tx1"/>
                </a:solidFill>
                <a:effectLst/>
                <a:uLnTx/>
                <a:uFillTx/>
                <a:latin typeface="+mn-lt"/>
                <a:ea typeface="+mn-ea"/>
                <a:cs typeface="+mn-cs"/>
              </a:rPr>
              <a:t>Q</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2</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π</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Sname</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σ</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Sc.Cno</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='2'</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(Student     SC))</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）计算自然连接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执行自然连接，读取</a:t>
            </a:r>
            <a:r>
              <a:rPr kumimoji="0" lang="en-US" altLang="zh-CN" sz="2200" b="1" i="0" u="none" strike="noStrike" kern="0" cap="none" spc="0" normalizeH="0" baseline="0" noProof="0" dirty="0" smtClean="0">
                <a:ln>
                  <a:noFill/>
                </a:ln>
                <a:solidFill>
                  <a:schemeClr val="tx1"/>
                </a:solidFill>
                <a:effectLst/>
                <a:uLnTx/>
                <a:uFillTx/>
                <a:latin typeface="+mn-lt"/>
                <a:ea typeface="+mn-ea"/>
              </a:rPr>
              <a:t>Student</a:t>
            </a:r>
            <a:r>
              <a:rPr kumimoji="0" lang="zh-CN" altLang="en-US" sz="2200" b="1" i="0" u="none" strike="noStrike" kern="0" cap="none" spc="0" normalizeH="0" baseline="0" noProof="0" dirty="0" smtClean="0">
                <a:ln>
                  <a:noFill/>
                </a:ln>
                <a:solidFill>
                  <a:schemeClr val="tx1"/>
                </a:solidFill>
                <a:effectLst/>
                <a:uLnTx/>
                <a:uFillTx/>
                <a:latin typeface="+mn-lt"/>
                <a:ea typeface="+mn-ea"/>
              </a:rPr>
              <a:t>和</a:t>
            </a:r>
            <a:r>
              <a:rPr kumimoji="0" lang="en-US" altLang="zh-CN" sz="2200" b="1" i="0" u="none" strike="noStrike" kern="0" cap="none" spc="0" normalizeH="0" baseline="0" noProof="0" dirty="0" smtClean="0">
                <a:ln>
                  <a:noFill/>
                </a:ln>
                <a:solidFill>
                  <a:schemeClr val="tx1"/>
                </a:solidFill>
                <a:effectLst/>
                <a:uLnTx/>
                <a:uFillTx/>
                <a:latin typeface="+mn-lt"/>
                <a:ea typeface="+mn-ea"/>
              </a:rPr>
              <a:t>SC</a:t>
            </a:r>
            <a:r>
              <a:rPr kumimoji="0" lang="zh-CN" altLang="en-US" sz="2200" b="1" i="0" u="none" strike="noStrike" kern="0" cap="none" spc="0" normalizeH="0" baseline="0" noProof="0" dirty="0" smtClean="0">
                <a:ln>
                  <a:noFill/>
                </a:ln>
                <a:solidFill>
                  <a:schemeClr val="tx1"/>
                </a:solidFill>
                <a:effectLst/>
                <a:uLnTx/>
                <a:uFillTx/>
                <a:latin typeface="+mn-lt"/>
                <a:ea typeface="+mn-ea"/>
              </a:rPr>
              <a:t>表的策略不变，总的读取块数仍为</a:t>
            </a:r>
            <a:r>
              <a:rPr kumimoji="0" lang="en-US" altLang="zh-CN" sz="2200" b="1" i="0" u="none" strike="noStrike" kern="0" cap="none" spc="0" normalizeH="0" baseline="0" noProof="0" dirty="0" smtClean="0">
                <a:ln>
                  <a:noFill/>
                </a:ln>
                <a:solidFill>
                  <a:schemeClr val="tx1"/>
                </a:solidFill>
                <a:effectLst/>
                <a:uLnTx/>
                <a:uFillTx/>
                <a:latin typeface="+mn-lt"/>
                <a:ea typeface="+mn-ea"/>
              </a:rPr>
              <a:t>2100</a:t>
            </a:r>
            <a:r>
              <a:rPr kumimoji="0" lang="zh-CN" altLang="en-US" sz="2200" b="1" i="0" u="none" strike="noStrike" kern="0" cap="none" spc="0" normalizeH="0" baseline="0" noProof="0" dirty="0" smtClean="0">
                <a:ln>
                  <a:noFill/>
                </a:ln>
                <a:solidFill>
                  <a:schemeClr val="tx1"/>
                </a:solidFill>
                <a:effectLst/>
                <a:uLnTx/>
                <a:uFillTx/>
                <a:latin typeface="+mn-lt"/>
                <a:ea typeface="+mn-ea"/>
              </a:rPr>
              <a:t>块</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自然连接的结果比第一种情况大大减少，为</a:t>
            </a:r>
            <a:r>
              <a:rPr kumimoji="0" lang="en-US" altLang="zh-CN" sz="2200" b="1" i="0" u="none" strike="noStrike" kern="0" cap="none" spc="0" normalizeH="0" baseline="0" noProof="0" dirty="0" smtClean="0">
                <a:ln>
                  <a:noFill/>
                </a:ln>
                <a:solidFill>
                  <a:schemeClr val="tx1"/>
                </a:solidFill>
                <a:effectLst/>
                <a:uLnTx/>
                <a:uFillTx/>
                <a:latin typeface="+mn-lt"/>
                <a:ea typeface="+mn-ea"/>
              </a:rPr>
              <a:t>10</a:t>
            </a:r>
            <a:r>
              <a:rPr kumimoji="0" lang="en-US" altLang="zh-CN" sz="2200" b="1" i="0" u="none" strike="noStrike" kern="0" cap="none" spc="0" normalizeH="0" baseline="30000" noProof="0" dirty="0" smtClean="0">
                <a:ln>
                  <a:noFill/>
                </a:ln>
                <a:solidFill>
                  <a:schemeClr val="tx1"/>
                </a:solidFill>
                <a:effectLst/>
                <a:uLnTx/>
                <a:uFillTx/>
                <a:latin typeface="+mn-lt"/>
                <a:ea typeface="+mn-ea"/>
              </a:rPr>
              <a:t>4</a:t>
            </a:r>
            <a:r>
              <a:rPr kumimoji="0" lang="zh-CN" altLang="en-US" sz="2200" b="1" i="0" u="none" strike="noStrike" kern="0" cap="none" spc="0" normalizeH="0" baseline="0" noProof="0" dirty="0" smtClean="0">
                <a:ln>
                  <a:noFill/>
                </a:ln>
                <a:solidFill>
                  <a:schemeClr val="tx1"/>
                </a:solidFill>
                <a:effectLst/>
                <a:uLnTx/>
                <a:uFillTx/>
                <a:latin typeface="+mn-lt"/>
                <a:ea typeface="+mn-ea"/>
              </a:rPr>
              <a:t>个元组</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写出数据块</a:t>
            </a:r>
            <a:r>
              <a:rPr kumimoji="0" lang="en-US" altLang="zh-CN" sz="2200" b="1" i="0" u="none" strike="noStrike" kern="0" cap="none" spc="0" normalizeH="0" baseline="0" noProof="0" dirty="0" smtClean="0">
                <a:ln>
                  <a:noFill/>
                </a:ln>
                <a:solidFill>
                  <a:schemeClr val="tx1"/>
                </a:solidFill>
                <a:effectLst/>
                <a:uLnTx/>
                <a:uFillTx/>
                <a:latin typeface="+mn-lt"/>
                <a:ea typeface="+mn-ea"/>
              </a:rPr>
              <a:t>=</a:t>
            </a: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10</a:t>
            </a:r>
            <a:r>
              <a:rPr kumimoji="0" lang="en-US" altLang="zh-CN" sz="2200" b="1" i="0" u="none" strike="noStrike" kern="0" cap="none" spc="0" normalizeH="0" baseline="30000" noProof="0" dirty="0" smtClean="0">
                <a:ln>
                  <a:noFill/>
                </a:ln>
                <a:solidFill>
                  <a:schemeClr val="tx1"/>
                </a:solidFill>
                <a:effectLst/>
                <a:uLnTx/>
                <a:uFillTx/>
                <a:latin typeface="+mn-lt"/>
                <a:ea typeface="+mn-ea"/>
              </a:rPr>
              <a:t>3</a:t>
            </a: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zh-CN" altLang="en-US" sz="2200" b="1" i="0" u="none" strike="noStrike" kern="0" cap="none" spc="0" normalizeH="0" baseline="0" noProof="0" dirty="0" smtClean="0">
                <a:ln>
                  <a:noFill/>
                </a:ln>
                <a:solidFill>
                  <a:schemeClr val="tx1"/>
                </a:solidFill>
                <a:effectLst/>
                <a:uLnTx/>
                <a:uFillTx/>
                <a:latin typeface="+mn-lt"/>
                <a:ea typeface="+mn-ea"/>
              </a:rPr>
              <a:t>块</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pSp>
        <p:nvGrpSpPr>
          <p:cNvPr id="51203" name="Group 4"/>
          <p:cNvGrpSpPr/>
          <p:nvPr/>
        </p:nvGrpSpPr>
        <p:grpSpPr>
          <a:xfrm>
            <a:off x="5203825" y="1666875"/>
            <a:ext cx="1600200" cy="825500"/>
            <a:chOff x="2325" y="6446"/>
            <a:chExt cx="705" cy="367"/>
          </a:xfrm>
        </p:grpSpPr>
        <p:sp>
          <p:nvSpPr>
            <p:cNvPr id="51204"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51205"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3" name="内容占位符 2"/>
          <p:cNvSpPr>
            <a:spLocks noGrp="1"/>
          </p:cNvSpPr>
          <p:nvPr>
            <p:ph idx="1"/>
          </p:nvPr>
        </p:nvSpPr>
        <p:spPr>
          <a:xfrm>
            <a:off x="457200" y="981075"/>
            <a:ext cx="8435975" cy="5213350"/>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第二种情况（续）</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）读取中间文件块，执行选择运算，读取的数据块</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         10</a:t>
            </a:r>
            <a:r>
              <a:rPr kumimoji="0" lang="en-US" altLang="zh-CN" sz="2400" b="1" i="0" u="none" strike="noStrike" kern="0" cap="none" spc="0" normalizeH="0" baseline="30000" noProof="0" dirty="0" smtClean="0">
                <a:ln>
                  <a:noFill/>
                </a:ln>
                <a:solidFill>
                  <a:schemeClr val="tx1"/>
                </a:solidFill>
                <a:effectLst/>
                <a:uLnTx/>
                <a:uFillTx/>
                <a:latin typeface="+mn-lt"/>
                <a:ea typeface="+mn-ea"/>
              </a:rPr>
              <a:t>3</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zh-CN" altLang="en-US" sz="2400" b="1" i="0" u="none" strike="noStrike" kern="0" cap="none" spc="0" normalizeH="0" baseline="0" noProof="0" dirty="0" smtClean="0">
                <a:ln>
                  <a:noFill/>
                </a:ln>
                <a:solidFill>
                  <a:schemeClr val="tx1"/>
                </a:solidFill>
                <a:effectLst/>
                <a:uLnTx/>
                <a:uFillTx/>
                <a:latin typeface="+mn-lt"/>
                <a:ea typeface="+mn-ea"/>
              </a:rPr>
              <a:t>块</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3</a:t>
            </a:r>
            <a:r>
              <a:rPr kumimoji="0" lang="zh-CN" altLang="en-US" sz="2400" b="1" i="0" u="none" strike="noStrike" kern="0" cap="none" spc="0" normalizeH="0" baseline="0" noProof="0" dirty="0" smtClean="0">
                <a:ln>
                  <a:noFill/>
                </a:ln>
                <a:solidFill>
                  <a:schemeClr val="tx1"/>
                </a:solidFill>
                <a:effectLst/>
                <a:uLnTx/>
                <a:uFillTx/>
                <a:latin typeface="+mn-lt"/>
                <a:ea typeface="+mn-ea"/>
              </a:rPr>
              <a:t>）把第</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步结果投影输出。</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第二种情况下执行查询的总读写数据块</a:t>
            </a:r>
            <a:r>
              <a:rPr kumimoji="0" lang="en-US" altLang="zh-CN" sz="2400" b="1" i="0" u="none" strike="noStrike" kern="0" cap="none" spc="0" normalizeH="0" baseline="0" noProof="0" dirty="0" smtClean="0">
                <a:ln>
                  <a:noFill/>
                </a:ln>
                <a:solidFill>
                  <a:schemeClr val="tx1"/>
                </a:solidFill>
                <a:effectLst/>
                <a:uLnTx/>
                <a:uFillTx/>
                <a:latin typeface="+mn-lt"/>
                <a:ea typeface="+mn-ea"/>
              </a:rPr>
              <a:t>=2100+ 10</a:t>
            </a:r>
            <a:r>
              <a:rPr kumimoji="0" lang="en-US" altLang="zh-CN" sz="2400" b="1" i="0" u="none" strike="noStrike" kern="0" cap="none" spc="0" normalizeH="0" baseline="30000" noProof="0" dirty="0" smtClean="0">
                <a:ln>
                  <a:noFill/>
                </a:ln>
                <a:solidFill>
                  <a:schemeClr val="tx1"/>
                </a:solidFill>
                <a:effectLst/>
                <a:uLnTx/>
                <a:uFillTx/>
                <a:latin typeface="+mn-lt"/>
                <a:ea typeface="+mn-ea"/>
              </a:rPr>
              <a:t>3</a:t>
            </a:r>
            <a:r>
              <a:rPr kumimoji="0" lang="en-US" altLang="zh-CN" sz="2400" b="1" i="0" u="none" strike="noStrike" kern="0" cap="none" spc="0" normalizeH="0" baseline="0" noProof="0" dirty="0" smtClean="0">
                <a:ln>
                  <a:noFill/>
                </a:ln>
                <a:solidFill>
                  <a:schemeClr val="tx1"/>
                </a:solidFill>
                <a:effectLst/>
                <a:uLnTx/>
                <a:uFillTx/>
                <a:latin typeface="+mn-lt"/>
                <a:ea typeface="+mn-ea"/>
              </a:rPr>
              <a:t> +10</a:t>
            </a:r>
            <a:r>
              <a:rPr kumimoji="0" lang="en-US" altLang="zh-CN" sz="2400" b="1" i="0" u="none" strike="noStrike" kern="0" cap="none" spc="0" normalizeH="0" baseline="30000" noProof="0" dirty="0" smtClean="0">
                <a:ln>
                  <a:noFill/>
                </a:ln>
                <a:solidFill>
                  <a:schemeClr val="tx1"/>
                </a:solidFill>
                <a:effectLst/>
                <a:uLnTx/>
                <a:uFillTx/>
                <a:latin typeface="+mn-lt"/>
                <a:ea typeface="+mn-ea"/>
              </a:rPr>
              <a:t>3</a:t>
            </a:r>
            <a:endParaRPr kumimoji="0" lang="en-US" altLang="zh-CN" sz="2400" b="1" i="0" u="none" strike="noStrike" kern="0" cap="none" spc="0" normalizeH="0" baseline="3000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其执行代价大约是第一种情况的</a:t>
            </a:r>
            <a:r>
              <a:rPr kumimoji="0" lang="en-US" altLang="zh-CN" sz="2400" b="1" i="0" u="none" strike="noStrike" kern="0" cap="none" spc="0" normalizeH="0" baseline="0" noProof="0" dirty="0" smtClean="0">
                <a:ln>
                  <a:noFill/>
                </a:ln>
                <a:solidFill>
                  <a:schemeClr val="tx1"/>
                </a:solidFill>
                <a:effectLst/>
                <a:uLnTx/>
                <a:uFillTx/>
                <a:latin typeface="+mn-lt"/>
                <a:ea typeface="+mn-ea"/>
              </a:rPr>
              <a:t>488</a:t>
            </a:r>
            <a:r>
              <a:rPr kumimoji="0" lang="zh-CN" altLang="en-US" sz="2400" b="1" i="0" u="none" strike="noStrike" kern="0" cap="none" spc="0" normalizeH="0" baseline="0" noProof="0" dirty="0" smtClean="0">
                <a:ln>
                  <a:noFill/>
                </a:ln>
                <a:solidFill>
                  <a:schemeClr val="tx1"/>
                </a:solidFill>
                <a:effectLst/>
                <a:uLnTx/>
                <a:uFillTx/>
                <a:latin typeface="+mn-lt"/>
                <a:ea typeface="+mn-ea"/>
              </a:rPr>
              <a:t>分之一</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pSp>
        <p:nvGrpSpPr>
          <p:cNvPr id="52227" name="Group 4"/>
          <p:cNvGrpSpPr/>
          <p:nvPr/>
        </p:nvGrpSpPr>
        <p:grpSpPr>
          <a:xfrm>
            <a:off x="5203825" y="1666875"/>
            <a:ext cx="1600200" cy="825500"/>
            <a:chOff x="2325" y="6446"/>
            <a:chExt cx="705" cy="367"/>
          </a:xfrm>
        </p:grpSpPr>
        <p:sp>
          <p:nvSpPr>
            <p:cNvPr id="52228"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52229"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ln/>
        </p:spPr>
        <p:txBody>
          <a:bodyPr vert="horz" wrap="square" lIns="91440" tIns="45720" rIns="91440" bIns="45720" anchor="ctr"/>
          <a:p>
            <a:r>
              <a:rPr lang="en-US" altLang="zh-CN" sz="3600" dirty="0"/>
              <a:t>9.1 </a:t>
            </a:r>
            <a:r>
              <a:rPr lang="zh-CN" altLang="en-US" sz="3600" dirty="0"/>
              <a:t>关系数据库系统的查询处理</a:t>
            </a:r>
            <a:endParaRPr lang="zh-CN" altLang="en-US" sz="3600" dirty="0"/>
          </a:p>
        </p:txBody>
      </p:sp>
      <p:sp>
        <p:nvSpPr>
          <p:cNvPr id="7170" name="内容占位符 2"/>
          <p:cNvSpPr>
            <a:spLocks noGrp="1"/>
          </p:cNvSpPr>
          <p:nvPr>
            <p:ph idx="1"/>
          </p:nvPr>
        </p:nvSpPr>
        <p:spPr>
          <a:ln/>
        </p:spPr>
        <p:txBody>
          <a:bodyPr vert="horz" wrap="square" lIns="91440" tIns="45720" rIns="91440" bIns="45720" anchor="t"/>
          <a:p>
            <a:pPr marL="0" indent="0">
              <a:lnSpc>
                <a:spcPct val="150000"/>
              </a:lnSpc>
              <a:buNone/>
            </a:pPr>
            <a:r>
              <a:rPr lang="en-US" altLang="zh-CN" dirty="0">
                <a:solidFill>
                  <a:srgbClr val="00B050"/>
                </a:solidFill>
              </a:rPr>
              <a:t>9.1.1  </a:t>
            </a:r>
            <a:r>
              <a:rPr lang="zh-CN" altLang="en-US" dirty="0">
                <a:solidFill>
                  <a:srgbClr val="00B050"/>
                </a:solidFill>
              </a:rPr>
              <a:t>查询处理步骤</a:t>
            </a:r>
            <a:endParaRPr lang="zh-CN" altLang="en-US" dirty="0">
              <a:solidFill>
                <a:srgbClr val="00B050"/>
              </a:solidFill>
            </a:endParaRPr>
          </a:p>
          <a:p>
            <a:pPr marL="0" indent="0">
              <a:lnSpc>
                <a:spcPct val="150000"/>
              </a:lnSpc>
              <a:buNone/>
            </a:pPr>
            <a:r>
              <a:rPr lang="en-US" altLang="zh-CN" dirty="0"/>
              <a:t>9.1.2  </a:t>
            </a:r>
            <a:r>
              <a:rPr lang="zh-CN" altLang="en-US" dirty="0"/>
              <a:t>实现查询操作的算法示例 </a:t>
            </a:r>
            <a:endParaRPr lang="zh-CN" altLang="en-US" dirty="0"/>
          </a:p>
          <a:p>
            <a:pPr marL="0" indent="0">
              <a:buNone/>
            </a:pP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632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第三种情况</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Q</a:t>
            </a:r>
            <a:r>
              <a:rPr kumimoji="0" lang="en-US" altLang="zh-CN" sz="2400" b="1" i="0" u="none" strike="noStrike" kern="0" cap="none" spc="0" normalizeH="0" baseline="-25000" noProof="0" dirty="0" smtClean="0">
                <a:ln>
                  <a:noFill/>
                </a:ln>
                <a:solidFill>
                  <a:schemeClr val="tx1"/>
                </a:solidFill>
                <a:effectLst/>
                <a:uLnTx/>
                <a:uFillTx/>
                <a:latin typeface="+mn-lt"/>
                <a:ea typeface="+mn-ea"/>
              </a:rPr>
              <a:t>3</a:t>
            </a:r>
            <a:r>
              <a:rPr kumimoji="0" lang="en-US" altLang="zh-CN" sz="2400" b="1" i="0" u="none" strike="noStrike" kern="0" cap="none" spc="0" normalizeH="0" baseline="0" noProof="0" dirty="0" smtClean="0">
                <a:ln>
                  <a:noFill/>
                </a:ln>
                <a:solidFill>
                  <a:schemeClr val="tx1"/>
                </a:solidFill>
                <a:effectLst/>
                <a:uLnTx/>
                <a:uFillTx/>
                <a:latin typeface="+mn-lt"/>
                <a:ea typeface="+mn-ea"/>
              </a:rPr>
              <a:t>=π</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Sname</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      </a:t>
            </a:r>
            <a:r>
              <a:rPr kumimoji="0" lang="en-US" altLang="zh-CN" sz="2400" b="1" i="0" u="none" strike="noStrike" kern="0" cap="none" spc="0" normalizeH="0" baseline="0" noProof="0" dirty="0" err="1" smtClean="0">
                <a:ln>
                  <a:noFill/>
                </a:ln>
                <a:solidFill>
                  <a:schemeClr val="tx1"/>
                </a:solidFill>
                <a:effectLst/>
                <a:uLnTx/>
                <a:uFillTx/>
                <a:latin typeface="+mn-lt"/>
                <a:ea typeface="+mn-ea"/>
              </a:rPr>
              <a:t>σ</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SC.Cno</a:t>
            </a:r>
            <a:r>
              <a:rPr kumimoji="0" lang="en-US" altLang="zh-CN" sz="2400" b="1" i="0" u="none" strike="noStrike" kern="0" cap="none" spc="0" normalizeH="0" baseline="-25000" noProof="0" dirty="0" smtClean="0">
                <a:ln>
                  <a:noFill/>
                </a:ln>
                <a:solidFill>
                  <a:schemeClr val="tx1"/>
                </a:solidFill>
                <a:effectLst/>
                <a:uLnTx/>
                <a:uFillTx/>
                <a:latin typeface="+mn-lt"/>
                <a:ea typeface="+mn-ea"/>
              </a:rPr>
              <a:t>='2'</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）先对</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表作选择运算，只需读一遍</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表，存取</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        100</a:t>
            </a:r>
            <a:r>
              <a:rPr kumimoji="0" lang="zh-CN" altLang="en-US" sz="2400" b="1" i="0" u="none" strike="noStrike" kern="0" cap="none" spc="0" normalizeH="0" baseline="0" noProof="0" dirty="0" smtClean="0">
                <a:ln>
                  <a:noFill/>
                </a:ln>
                <a:solidFill>
                  <a:schemeClr val="tx1"/>
                </a:solidFill>
                <a:effectLst/>
                <a:uLnTx/>
                <a:uFillTx/>
                <a:latin typeface="+mn-lt"/>
                <a:ea typeface="+mn-ea"/>
              </a:rPr>
              <a:t>块，因为满足条件的元组仅</a:t>
            </a:r>
            <a:r>
              <a:rPr kumimoji="0" lang="en-US" altLang="zh-CN" sz="2400" b="1" i="0" u="none" strike="noStrike" kern="0" cap="none" spc="0" normalizeH="0" baseline="0" noProof="0" dirty="0" smtClean="0">
                <a:ln>
                  <a:noFill/>
                </a:ln>
                <a:solidFill>
                  <a:schemeClr val="tx1"/>
                </a:solidFill>
                <a:effectLst/>
                <a:uLnTx/>
                <a:uFillTx/>
                <a:latin typeface="+mn-lt"/>
                <a:ea typeface="+mn-ea"/>
              </a:rPr>
              <a:t>50</a:t>
            </a:r>
            <a:r>
              <a:rPr kumimoji="0" lang="zh-CN" altLang="en-US" sz="2400" b="1" i="0" u="none" strike="noStrike" kern="0" cap="none" spc="0" normalizeH="0" baseline="0" noProof="0" dirty="0" smtClean="0">
                <a:ln>
                  <a:noFill/>
                </a:ln>
                <a:solidFill>
                  <a:schemeClr val="tx1"/>
                </a:solidFill>
                <a:effectLst/>
                <a:uLnTx/>
                <a:uFillTx/>
                <a:latin typeface="+mn-lt"/>
                <a:ea typeface="+mn-ea"/>
              </a:rPr>
              <a:t>个，不必使用中</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zh-CN" altLang="en-US" sz="2400" b="1" i="0" u="none" strike="noStrike" kern="0" cap="none" spc="0" normalizeH="0" baseline="0" noProof="0" dirty="0" smtClean="0">
                <a:ln>
                  <a:noFill/>
                </a:ln>
                <a:solidFill>
                  <a:schemeClr val="tx1"/>
                </a:solidFill>
                <a:effectLst/>
                <a:uLnTx/>
                <a:uFillTx/>
                <a:latin typeface="+mn-lt"/>
                <a:ea typeface="+mn-ea"/>
              </a:rPr>
              <a:t>间文件。</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）读取</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表，把读入的</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元组和内存中</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zh-CN" altLang="en-US" sz="2400" b="1" i="0" u="none" strike="noStrike" kern="0" cap="none" spc="0" normalizeH="0" baseline="0" noProof="0" dirty="0" smtClean="0">
                <a:ln>
                  <a:noFill/>
                </a:ln>
                <a:solidFill>
                  <a:schemeClr val="tx1"/>
                </a:solidFill>
                <a:effectLst/>
                <a:uLnTx/>
                <a:uFillTx/>
                <a:latin typeface="+mn-lt"/>
                <a:ea typeface="+mn-ea"/>
              </a:rPr>
              <a:t>的</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元组作连接。也只需读一遍</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表共</a:t>
            </a:r>
            <a:r>
              <a:rPr kumimoji="0" lang="en-US" altLang="zh-CN" sz="2400" b="1" i="0" u="none" strike="noStrike" kern="0" cap="none" spc="0" normalizeH="0" baseline="0" noProof="0" dirty="0" smtClean="0">
                <a:ln>
                  <a:noFill/>
                </a:ln>
                <a:solidFill>
                  <a:schemeClr val="tx1"/>
                </a:solidFill>
                <a:effectLst/>
                <a:uLnTx/>
                <a:uFillTx/>
                <a:latin typeface="+mn-lt"/>
                <a:ea typeface="+mn-ea"/>
              </a:rPr>
              <a:t>100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mn-ea"/>
              </a:rPr>
              <a:t> </a:t>
            </a: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zh-CN" altLang="en-US" sz="2400" b="1" i="0" u="none" strike="noStrike" kern="0" cap="none" spc="0" normalizeH="0" baseline="0" noProof="0" dirty="0" smtClean="0">
                <a:ln>
                  <a:noFill/>
                </a:ln>
                <a:solidFill>
                  <a:schemeClr val="tx1"/>
                </a:solidFill>
                <a:effectLst/>
                <a:uLnTx/>
                <a:uFillTx/>
                <a:latin typeface="+mn-lt"/>
                <a:ea typeface="+mn-ea"/>
              </a:rPr>
              <a:t>块。</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3</a:t>
            </a:r>
            <a:r>
              <a:rPr kumimoji="0" lang="zh-CN" altLang="en-US" sz="2400" b="1" i="0" u="none" strike="noStrike" kern="0" cap="none" spc="0" normalizeH="0" baseline="0" noProof="0" dirty="0" smtClean="0">
                <a:ln>
                  <a:noFill/>
                </a:ln>
                <a:solidFill>
                  <a:schemeClr val="tx1"/>
                </a:solidFill>
                <a:effectLst/>
                <a:uLnTx/>
                <a:uFillTx/>
                <a:latin typeface="+mn-lt"/>
                <a:ea typeface="+mn-ea"/>
              </a:rPr>
              <a:t>）把连接结果投影输出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53251" name="Group 4"/>
          <p:cNvGrpSpPr/>
          <p:nvPr/>
        </p:nvGrpSpPr>
        <p:grpSpPr>
          <a:xfrm>
            <a:off x="3203575" y="1882775"/>
            <a:ext cx="1600200" cy="825500"/>
            <a:chOff x="2325" y="6446"/>
            <a:chExt cx="705" cy="367"/>
          </a:xfrm>
        </p:grpSpPr>
        <p:sp>
          <p:nvSpPr>
            <p:cNvPr id="53252"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53253"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632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第三种情况（续）</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第三种情况总的读写数据块</a:t>
            </a:r>
            <a:r>
              <a:rPr kumimoji="0" lang="en-US" altLang="zh-CN" sz="2400" b="1" i="0" u="none" strike="noStrike" kern="0" cap="none" spc="0" normalizeH="0" baseline="0" noProof="0" dirty="0" smtClean="0">
                <a:ln>
                  <a:noFill/>
                </a:ln>
                <a:solidFill>
                  <a:schemeClr val="tx1"/>
                </a:solidFill>
                <a:effectLst/>
                <a:uLnTx/>
                <a:uFillTx/>
                <a:latin typeface="+mn-lt"/>
                <a:ea typeface="+mn-ea"/>
              </a:rPr>
              <a:t>=100+100</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其执行代价大约是第一种情况的万分之一，是第二种情况的</a:t>
            </a:r>
            <a:r>
              <a:rPr kumimoji="0" lang="en-US" altLang="zh-CN" sz="2400" b="1" i="0" u="none" strike="noStrike" kern="0" cap="none" spc="0" normalizeH="0" baseline="0" noProof="0" dirty="0" smtClean="0">
                <a:ln>
                  <a:noFill/>
                </a:ln>
                <a:solidFill>
                  <a:schemeClr val="tx1"/>
                </a:solidFill>
                <a:effectLst/>
                <a:uLnTx/>
                <a:uFillTx/>
                <a:latin typeface="+mn-lt"/>
                <a:ea typeface="+mn-ea"/>
              </a:rPr>
              <a:t>20</a:t>
            </a:r>
            <a:r>
              <a:rPr kumimoji="0" lang="zh-CN" altLang="en-US" sz="2400" b="1" i="0" u="none" strike="noStrike" kern="0" cap="none" spc="0" normalizeH="0" baseline="0" noProof="0" dirty="0" smtClean="0">
                <a:ln>
                  <a:noFill/>
                </a:ln>
                <a:solidFill>
                  <a:schemeClr val="tx1"/>
                </a:solidFill>
                <a:effectLst/>
                <a:uLnTx/>
                <a:uFillTx/>
                <a:latin typeface="+mn-lt"/>
                <a:ea typeface="+mn-ea"/>
              </a:rPr>
              <a:t>分之一</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55298" name="内容占位符 2"/>
          <p:cNvSpPr>
            <a:spLocks noGrp="1"/>
          </p:cNvSpPr>
          <p:nvPr>
            <p:ph idx="1"/>
          </p:nvPr>
        </p:nvSpPr>
        <p:spPr>
          <a:xfrm>
            <a:off x="457200" y="1098550"/>
            <a:ext cx="8229600" cy="5095875"/>
          </a:xfrm>
          <a:ln/>
        </p:spPr>
        <p:txBody>
          <a:bodyPr vert="horz" wrap="square" lIns="91440" tIns="45720" rIns="91440" bIns="45720" anchor="t"/>
          <a:p>
            <a:r>
              <a:rPr lang="zh-CN" altLang="en-US" dirty="0"/>
              <a:t>假如</a:t>
            </a:r>
            <a:r>
              <a:rPr lang="en-US" altLang="zh-CN" dirty="0"/>
              <a:t>SC</a:t>
            </a:r>
            <a:r>
              <a:rPr lang="zh-CN" altLang="en-US" dirty="0"/>
              <a:t>表的</a:t>
            </a:r>
            <a:r>
              <a:rPr lang="en-US" altLang="zh-CN" dirty="0"/>
              <a:t>Cno</a:t>
            </a:r>
            <a:r>
              <a:rPr lang="zh-CN" altLang="en-US" dirty="0"/>
              <a:t>字段上有索引</a:t>
            </a:r>
            <a:endParaRPr lang="zh-CN" altLang="en-US" dirty="0"/>
          </a:p>
          <a:p>
            <a:pPr lvl="1"/>
            <a:r>
              <a:rPr lang="zh-CN" altLang="en-US" dirty="0"/>
              <a:t>第一步就不必读取所有的</a:t>
            </a:r>
            <a:r>
              <a:rPr lang="en-US" altLang="zh-CN" dirty="0"/>
              <a:t>SC</a:t>
            </a:r>
            <a:r>
              <a:rPr lang="zh-CN" altLang="en-US" dirty="0"/>
              <a:t>元组而只需读取</a:t>
            </a:r>
            <a:r>
              <a:rPr lang="en-US" altLang="zh-CN" dirty="0"/>
              <a:t>Cno=‘2’</a:t>
            </a:r>
            <a:r>
              <a:rPr lang="zh-CN" altLang="en-US" dirty="0"/>
              <a:t>的那些元组</a:t>
            </a:r>
            <a:r>
              <a:rPr lang="en-US" altLang="zh-CN" dirty="0"/>
              <a:t>(50</a:t>
            </a:r>
            <a:r>
              <a:rPr lang="zh-CN" altLang="en-US" dirty="0"/>
              <a:t>个</a:t>
            </a:r>
            <a:r>
              <a:rPr lang="en-US" altLang="zh-CN" dirty="0"/>
              <a:t>)</a:t>
            </a:r>
            <a:endParaRPr lang="zh-CN" altLang="en-US" dirty="0"/>
          </a:p>
          <a:p>
            <a:pPr lvl="1"/>
            <a:r>
              <a:rPr lang="zh-CN" altLang="en-US" dirty="0"/>
              <a:t>存取的索引块和</a:t>
            </a:r>
            <a:r>
              <a:rPr lang="en-US" altLang="zh-CN" dirty="0"/>
              <a:t>SC</a:t>
            </a:r>
            <a:r>
              <a:rPr lang="zh-CN" altLang="en-US" dirty="0"/>
              <a:t>中满足条件的数据块大约总共</a:t>
            </a:r>
            <a:r>
              <a:rPr lang="en-US" altLang="zh-CN" dirty="0"/>
              <a:t>3</a:t>
            </a:r>
            <a:r>
              <a:rPr lang="zh-CN" altLang="en-US" dirty="0"/>
              <a:t>～</a:t>
            </a:r>
            <a:r>
              <a:rPr lang="en-US" altLang="zh-CN" dirty="0"/>
              <a:t>4</a:t>
            </a:r>
            <a:r>
              <a:rPr lang="zh-CN" altLang="en-US" dirty="0"/>
              <a:t>块</a:t>
            </a:r>
            <a:endParaRPr lang="zh-CN" altLang="en-US" dirty="0"/>
          </a:p>
          <a:p>
            <a:r>
              <a:rPr lang="zh-CN" altLang="en-US" dirty="0"/>
              <a:t>若</a:t>
            </a:r>
            <a:r>
              <a:rPr lang="en-US" altLang="zh-CN" dirty="0"/>
              <a:t>Student</a:t>
            </a:r>
            <a:r>
              <a:rPr lang="zh-CN" altLang="en-US" dirty="0"/>
              <a:t>表在</a:t>
            </a:r>
            <a:r>
              <a:rPr lang="en-US" altLang="zh-CN" dirty="0"/>
              <a:t>Sno</a:t>
            </a:r>
            <a:r>
              <a:rPr lang="zh-CN" altLang="en-US" dirty="0"/>
              <a:t>上也有索引</a:t>
            </a:r>
            <a:endParaRPr lang="zh-CN" altLang="en-US" dirty="0"/>
          </a:p>
          <a:p>
            <a:pPr lvl="1"/>
            <a:r>
              <a:rPr lang="zh-CN" altLang="en-US" dirty="0"/>
              <a:t>不必读取所有的</a:t>
            </a:r>
            <a:r>
              <a:rPr lang="en-US" altLang="zh-CN" dirty="0"/>
              <a:t>Student</a:t>
            </a:r>
            <a:r>
              <a:rPr lang="zh-CN" altLang="en-US" dirty="0"/>
              <a:t>元组</a:t>
            </a:r>
            <a:endParaRPr lang="zh-CN" altLang="en-US" dirty="0"/>
          </a:p>
          <a:p>
            <a:pPr lvl="1"/>
            <a:r>
              <a:rPr lang="zh-CN" altLang="en-US" dirty="0"/>
              <a:t>因为满足条件的</a:t>
            </a:r>
            <a:r>
              <a:rPr lang="en-US" altLang="zh-CN" dirty="0"/>
              <a:t>SC</a:t>
            </a:r>
            <a:r>
              <a:rPr lang="zh-CN" altLang="en-US" dirty="0"/>
              <a:t>记录仅</a:t>
            </a:r>
            <a:r>
              <a:rPr lang="en-US" altLang="zh-CN" dirty="0"/>
              <a:t>50</a:t>
            </a:r>
            <a:r>
              <a:rPr lang="zh-CN" altLang="en-US" dirty="0"/>
              <a:t>个，涉及最多</a:t>
            </a:r>
            <a:r>
              <a:rPr lang="en-US" altLang="zh-CN" dirty="0"/>
              <a:t>50</a:t>
            </a:r>
            <a:r>
              <a:rPr lang="zh-CN" altLang="en-US" dirty="0"/>
              <a:t>个</a:t>
            </a:r>
            <a:r>
              <a:rPr lang="en-US" altLang="zh-CN" dirty="0"/>
              <a:t>Student</a:t>
            </a:r>
            <a:r>
              <a:rPr lang="zh-CN" altLang="en-US" dirty="0"/>
              <a:t>记录</a:t>
            </a:r>
            <a:endParaRPr lang="zh-CN" altLang="en-US" dirty="0"/>
          </a:p>
          <a:p>
            <a:pPr lvl="1"/>
            <a:r>
              <a:rPr lang="zh-CN" altLang="en-US" dirty="0"/>
              <a:t>读取</a:t>
            </a:r>
            <a:r>
              <a:rPr lang="en-US" altLang="zh-CN" dirty="0"/>
              <a:t>Student</a:t>
            </a:r>
            <a:r>
              <a:rPr lang="zh-CN" altLang="en-US" dirty="0"/>
              <a:t>表的块数也可大大减少 </a:t>
            </a:r>
            <a:endParaRPr lang="zh-CN" altLang="en-US" dirty="0"/>
          </a:p>
          <a:p>
            <a:pPr lvl="1"/>
            <a:endParaRPr lang="zh-CN" altLang="en-US" dirty="0"/>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ln/>
        </p:spPr>
        <p:txBody>
          <a:bodyPr vert="horz" wrap="square" lIns="91440" tIns="45720" rIns="91440" bIns="45720" anchor="ctr"/>
          <a:p>
            <a:r>
              <a:rPr lang="zh-CN" altLang="en-US" sz="3600" dirty="0"/>
              <a:t>一个实例（续）</a:t>
            </a:r>
            <a:endParaRPr lang="zh-CN" altLang="en-US" sz="3600" dirty="0"/>
          </a:p>
        </p:txBody>
      </p:sp>
      <p:sp>
        <p:nvSpPr>
          <p:cNvPr id="3" name="内容占位符 2"/>
          <p:cNvSpPr>
            <a:spLocks noGrp="1"/>
          </p:cNvSpPr>
          <p:nvPr>
            <p:ph idx="1"/>
          </p:nvPr>
        </p:nvSpPr>
        <p:spPr>
          <a:xfrm>
            <a:off x="457200" y="1052513"/>
            <a:ext cx="8578850" cy="50958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把代数表达式</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Q1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变换为</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Q2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Q3</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800" b="1" i="1" u="none" strike="noStrike" kern="0" cap="none" spc="0" normalizeH="0" baseline="0" noProof="0" dirty="0" smtClean="0">
                <a:ln>
                  <a:noFill/>
                </a:ln>
                <a:solidFill>
                  <a:schemeClr val="tx1"/>
                </a:solidFill>
                <a:effectLst/>
                <a:uLnTx/>
                <a:uFillTx/>
                <a:latin typeface="+mn-lt"/>
                <a:ea typeface="+mn-ea"/>
                <a:cs typeface="+mn-cs"/>
              </a:rPr>
              <a:t>Q</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1</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π</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Sname</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σ</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Student.Sno</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SC.Sno∧Sc.Cno</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='2'</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Student×SC</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1" i="1"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None/>
              <a:defRPr/>
            </a:pPr>
            <a:r>
              <a:rPr kumimoji="0" lang="en-US" altLang="zh-CN" sz="2800" b="1" i="1" u="none" strike="noStrike" kern="0" cap="none" spc="0" normalizeH="0" baseline="0" noProof="0" dirty="0" smtClean="0">
                <a:ln>
                  <a:noFill/>
                </a:ln>
                <a:solidFill>
                  <a:schemeClr val="tx1"/>
                </a:solidFill>
                <a:effectLst/>
                <a:uLnTx/>
                <a:uFillTx/>
                <a:latin typeface="+mn-lt"/>
                <a:ea typeface="+mn-ea"/>
                <a:cs typeface="+mn-cs"/>
              </a:rPr>
              <a:t>Q</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2</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π</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Sname</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σ</a:t>
            </a:r>
            <a:r>
              <a:rPr kumimoji="0" lang="en-US" altLang="zh-CN" sz="2800" b="1" i="0" u="none" strike="noStrike" kern="0" cap="none" spc="0" normalizeH="0" baseline="-25000" noProof="0" dirty="0" err="1" smtClean="0">
                <a:ln>
                  <a:noFill/>
                </a:ln>
                <a:solidFill>
                  <a:schemeClr val="tx1"/>
                </a:solidFill>
                <a:effectLst/>
                <a:uLnTx/>
                <a:uFillTx/>
                <a:latin typeface="+mn-lt"/>
                <a:ea typeface="+mn-ea"/>
                <a:cs typeface="+mn-cs"/>
              </a:rPr>
              <a:t>Sc.Cno</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='2'</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(Student     SC))</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rPr>
              <a:t>Q</a:t>
            </a:r>
            <a:r>
              <a:rPr kumimoji="0" lang="en-US" altLang="zh-CN" sz="2800" b="1" i="0" u="none" strike="noStrike" kern="0" cap="none" spc="0" normalizeH="0" baseline="-25000" noProof="0" dirty="0" smtClean="0">
                <a:ln>
                  <a:noFill/>
                </a:ln>
                <a:solidFill>
                  <a:schemeClr val="tx1"/>
                </a:solidFill>
                <a:effectLst/>
                <a:uLnTx/>
                <a:uFillTx/>
                <a:latin typeface="+mn-lt"/>
                <a:ea typeface="+mn-ea"/>
              </a:rPr>
              <a:t>3</a:t>
            </a:r>
            <a:r>
              <a:rPr kumimoji="0" lang="en-US" altLang="zh-CN" sz="2800" b="1" i="0" u="none" strike="noStrike" kern="0" cap="none" spc="0" normalizeH="0" baseline="0" noProof="0" dirty="0" smtClean="0">
                <a:ln>
                  <a:noFill/>
                </a:ln>
                <a:solidFill>
                  <a:schemeClr val="tx1"/>
                </a:solidFill>
                <a:effectLst/>
                <a:uLnTx/>
                <a:uFillTx/>
                <a:latin typeface="+mn-lt"/>
                <a:ea typeface="+mn-ea"/>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rPr>
              <a:t>π</a:t>
            </a:r>
            <a:r>
              <a:rPr kumimoji="0" lang="en-US" altLang="zh-CN" sz="2800" b="1" i="0" u="none" strike="noStrike" kern="0" cap="none" spc="0" normalizeH="0" baseline="-25000" noProof="0" dirty="0" err="1" smtClean="0">
                <a:ln>
                  <a:noFill/>
                </a:ln>
                <a:solidFill>
                  <a:schemeClr val="tx1"/>
                </a:solidFill>
                <a:effectLst/>
                <a:uLnTx/>
                <a:uFillTx/>
                <a:latin typeface="+mn-lt"/>
                <a:ea typeface="+mn-ea"/>
              </a:rPr>
              <a:t>Sname</a:t>
            </a:r>
            <a:r>
              <a:rPr kumimoji="0" lang="en-US" altLang="zh-CN" sz="2800" b="1" i="0" u="none" strike="noStrike" kern="0" cap="none" spc="0" normalizeH="0" baseline="0" noProof="0" dirty="0" smtClean="0">
                <a:ln>
                  <a:noFill/>
                </a:ln>
                <a:solidFill>
                  <a:schemeClr val="tx1"/>
                </a:solidFill>
                <a:effectLst/>
                <a:uLnTx/>
                <a:uFillTx/>
                <a:latin typeface="+mn-lt"/>
                <a:ea typeface="+mn-ea"/>
              </a:rPr>
              <a:t>(Student      </a:t>
            </a:r>
            <a:r>
              <a:rPr kumimoji="0" lang="en-US" altLang="zh-CN" sz="2800" b="1" i="0" u="none" strike="noStrike" kern="0" cap="none" spc="0" normalizeH="0" baseline="0" noProof="0" dirty="0" err="1" smtClean="0">
                <a:ln>
                  <a:noFill/>
                </a:ln>
                <a:solidFill>
                  <a:schemeClr val="tx1"/>
                </a:solidFill>
                <a:effectLst/>
                <a:uLnTx/>
                <a:uFillTx/>
                <a:latin typeface="+mn-lt"/>
                <a:ea typeface="+mn-ea"/>
              </a:rPr>
              <a:t>σ</a:t>
            </a:r>
            <a:r>
              <a:rPr kumimoji="0" lang="en-US" altLang="zh-CN" sz="2800" b="1" i="0" u="none" strike="noStrike" kern="0" cap="none" spc="0" normalizeH="0" baseline="-25000" noProof="0" dirty="0" err="1" smtClean="0">
                <a:ln>
                  <a:noFill/>
                </a:ln>
                <a:solidFill>
                  <a:schemeClr val="tx1"/>
                </a:solidFill>
                <a:effectLst/>
                <a:uLnTx/>
                <a:uFillTx/>
                <a:latin typeface="+mn-lt"/>
                <a:ea typeface="+mn-ea"/>
              </a:rPr>
              <a:t>SC.Cno</a:t>
            </a:r>
            <a:r>
              <a:rPr kumimoji="0" lang="en-US" altLang="zh-CN" sz="2800" b="1" i="0" u="none" strike="noStrike" kern="0" cap="none" spc="0" normalizeH="0" baseline="-25000" noProof="0" dirty="0" smtClean="0">
                <a:ln>
                  <a:noFill/>
                </a:ln>
                <a:solidFill>
                  <a:schemeClr val="tx1"/>
                </a:solidFill>
                <a:effectLst/>
                <a:uLnTx/>
                <a:uFillTx/>
                <a:latin typeface="+mn-lt"/>
                <a:ea typeface="+mn-ea"/>
              </a:rPr>
              <a:t>='2'</a:t>
            </a:r>
            <a:r>
              <a:rPr kumimoji="0" lang="en-US" altLang="zh-CN" sz="2800" b="1" i="0" u="none" strike="noStrike" kern="0" cap="none" spc="0" normalizeH="0" baseline="0" noProof="0" dirty="0" smtClean="0">
                <a:ln>
                  <a:noFill/>
                </a:ln>
                <a:solidFill>
                  <a:schemeClr val="tx1"/>
                </a:solidFill>
                <a:effectLst/>
                <a:uLnTx/>
                <a:uFillTx/>
                <a:latin typeface="+mn-lt"/>
                <a:ea typeface="+mn-ea"/>
              </a:rPr>
              <a:t>(SC))</a:t>
            </a:r>
            <a:endParaRPr kumimoji="0" lang="zh-CN" altLang="en-US" sz="28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有选择和连接操作时，先做选择操作，这样参加连接的元组就可以大大减少，这是</a:t>
            </a:r>
            <a:r>
              <a:rPr kumimoji="0" lang="zh-CN" altLang="en-US" sz="2400" b="1" i="0" u="none" strike="noStrike" kern="0" cap="none" spc="0" normalizeH="0" baseline="0" noProof="0" dirty="0" smtClean="0">
                <a:ln>
                  <a:noFill/>
                </a:ln>
                <a:solidFill>
                  <a:srgbClr val="FF00FF"/>
                </a:solidFill>
                <a:effectLst/>
                <a:uLnTx/>
                <a:uFillTx/>
                <a:latin typeface="+mn-lt"/>
                <a:ea typeface="+mn-ea"/>
              </a:rPr>
              <a:t>代数优化</a:t>
            </a:r>
            <a:endParaRPr kumimoji="0" lang="zh-CN" altLang="en-US" sz="2400" b="1" i="0" u="none" strike="noStrike" kern="0" cap="none" spc="0" normalizeH="0" baseline="0" noProof="0" dirty="0" smtClean="0">
              <a:ln>
                <a:noFill/>
              </a:ln>
              <a:solidFill>
                <a:srgbClr val="FF00FF"/>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56323" name="AutoShape 6"/>
          <p:cNvSpPr/>
          <p:nvPr/>
        </p:nvSpPr>
        <p:spPr>
          <a:xfrm>
            <a:off x="3602038" y="2205038"/>
            <a:ext cx="1150937" cy="576262"/>
          </a:xfrm>
          <a:prstGeom prst="downArrow">
            <a:avLst>
              <a:gd name="adj1" fmla="val 50000"/>
              <a:gd name="adj2" fmla="val 25000"/>
            </a:avLst>
          </a:prstGeom>
          <a:solidFill>
            <a:srgbClr val="EEE678"/>
          </a:solidFill>
          <a:ln w="25400" cap="flat" cmpd="sng">
            <a:solidFill>
              <a:schemeClr val="tx1"/>
            </a:solidFill>
            <a:prstDash val="solid"/>
            <a:bevel/>
            <a:headEnd type="none" w="med" len="med"/>
            <a:tailEnd type="none" w="med" len="med"/>
          </a:ln>
        </p:spPr>
        <p:txBody>
          <a:bodyPr wrap="none" anchor="ct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56324" name="Group 4"/>
          <p:cNvGrpSpPr/>
          <p:nvPr/>
        </p:nvGrpSpPr>
        <p:grpSpPr>
          <a:xfrm>
            <a:off x="4843463" y="2963863"/>
            <a:ext cx="1600200" cy="825500"/>
            <a:chOff x="2325" y="6446"/>
            <a:chExt cx="705" cy="367"/>
          </a:xfrm>
        </p:grpSpPr>
        <p:sp>
          <p:nvSpPr>
            <p:cNvPr id="56325"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56326"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56327" name="Group 4"/>
          <p:cNvGrpSpPr/>
          <p:nvPr/>
        </p:nvGrpSpPr>
        <p:grpSpPr>
          <a:xfrm>
            <a:off x="3187700" y="3540125"/>
            <a:ext cx="1600200" cy="825500"/>
            <a:chOff x="2325" y="6446"/>
            <a:chExt cx="705" cy="367"/>
          </a:xfrm>
        </p:grpSpPr>
        <p:sp>
          <p:nvSpPr>
            <p:cNvPr id="56328"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56329"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ln/>
        </p:spPr>
        <p:txBody>
          <a:bodyPr vert="horz" wrap="square" lIns="91440" tIns="45720" rIns="91440" bIns="45720" anchor="ctr"/>
          <a:p>
            <a:r>
              <a:rPr lang="zh-CN" altLang="en-US" sz="3600" dirty="0"/>
              <a:t>实例</a:t>
            </a:r>
            <a:r>
              <a:rPr lang="en-US" altLang="zh-CN" sz="3600" dirty="0"/>
              <a:t>: </a:t>
            </a:r>
            <a:r>
              <a:rPr lang="zh-CN" altLang="en-US" sz="3600" dirty="0"/>
              <a:t>小结</a:t>
            </a:r>
            <a:endParaRPr lang="zh-CN" altLang="en-US" sz="3600" dirty="0"/>
          </a:p>
        </p:txBody>
      </p:sp>
      <p:sp>
        <p:nvSpPr>
          <p:cNvPr id="3" name="内容占位符 2"/>
          <p:cNvSpPr>
            <a:spLocks noGrp="1"/>
          </p:cNvSpPr>
          <p:nvPr>
            <p:ph idx="1"/>
          </p:nvPr>
        </p:nvSpPr>
        <p:spPr>
          <a:xfrm>
            <a:off x="457200" y="1098550"/>
            <a:ext cx="8686800" cy="509587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在</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Q</a:t>
            </a:r>
            <a:r>
              <a:rPr kumimoji="0" lang="en-US" altLang="zh-CN" sz="2800" b="1" i="0" u="none" strike="noStrike" kern="0" cap="none" spc="0" normalizeH="0" baseline="-2500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中</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表的选择操作算法有全表扫描或索引扫描，经过初步估算，索引扫描方法较优。</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对于</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和</a:t>
            </a:r>
            <a:r>
              <a:rPr kumimoji="0" lang="en-US" altLang="zh-CN" sz="2400" b="1" i="0" u="none" strike="noStrike" kern="0" cap="none" spc="0" normalizeH="0" baseline="0" noProof="0" dirty="0" smtClean="0">
                <a:ln>
                  <a:noFill/>
                </a:ln>
                <a:solidFill>
                  <a:schemeClr val="tx1"/>
                </a:solidFill>
                <a:effectLst/>
                <a:uLnTx/>
                <a:uFillTx/>
                <a:latin typeface="+mn-lt"/>
                <a:ea typeface="+mn-ea"/>
              </a:rPr>
              <a:t>SC</a:t>
            </a:r>
            <a:r>
              <a:rPr kumimoji="0" lang="zh-CN" altLang="en-US" sz="2400" b="1" i="0" u="none" strike="noStrike" kern="0" cap="none" spc="0" normalizeH="0" baseline="0" noProof="0" dirty="0" smtClean="0">
                <a:ln>
                  <a:noFill/>
                </a:ln>
                <a:solidFill>
                  <a:schemeClr val="tx1"/>
                </a:solidFill>
                <a:effectLst/>
                <a:uLnTx/>
                <a:uFillTx/>
                <a:latin typeface="+mn-lt"/>
                <a:ea typeface="+mn-ea"/>
              </a:rPr>
              <a:t>表的连接，利用</a:t>
            </a:r>
            <a:r>
              <a:rPr kumimoji="0" lang="en-US" altLang="zh-CN" sz="2400" b="1" i="0" u="none" strike="noStrike" kern="0" cap="none" spc="0" normalizeH="0" baseline="0" noProof="0" dirty="0" smtClean="0">
                <a:ln>
                  <a:noFill/>
                </a:ln>
                <a:solidFill>
                  <a:schemeClr val="tx1"/>
                </a:solidFill>
                <a:effectLst/>
                <a:uLnTx/>
                <a:uFillTx/>
                <a:latin typeface="+mn-lt"/>
                <a:ea typeface="+mn-ea"/>
              </a:rPr>
              <a:t>Student</a:t>
            </a:r>
            <a:r>
              <a:rPr kumimoji="0" lang="zh-CN" altLang="en-US" sz="2400" b="1" i="0" u="none" strike="noStrike" kern="0" cap="none" spc="0" normalizeH="0" baseline="0" noProof="0" dirty="0" smtClean="0">
                <a:ln>
                  <a:noFill/>
                </a:ln>
                <a:solidFill>
                  <a:schemeClr val="tx1"/>
                </a:solidFill>
                <a:effectLst/>
                <a:uLnTx/>
                <a:uFillTx/>
                <a:latin typeface="+mn-lt"/>
                <a:ea typeface="+mn-ea"/>
              </a:rPr>
              <a:t>表上的索引，采用索引连接代价也较小，这就是</a:t>
            </a:r>
            <a:r>
              <a:rPr kumimoji="0" lang="zh-CN" altLang="en-US" sz="2400" b="1" i="0" u="none" strike="noStrike" kern="0" cap="none" spc="0" normalizeH="0" baseline="0" noProof="0" dirty="0" smtClean="0">
                <a:ln>
                  <a:noFill/>
                </a:ln>
                <a:solidFill>
                  <a:srgbClr val="FF00FF"/>
                </a:solidFill>
                <a:effectLst/>
                <a:uLnTx/>
                <a:uFillTx/>
                <a:latin typeface="+mn-lt"/>
                <a:ea typeface="+mn-ea"/>
              </a:rPr>
              <a:t>物理优化</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ln/>
        </p:spPr>
        <p:txBody>
          <a:bodyPr vert="horz" wrap="square" lIns="91440" tIns="45720" rIns="91440" bIns="45720" anchor="ctr"/>
          <a:p>
            <a:r>
              <a:rPr lang="zh-CN" altLang="zh-CN" sz="3600" dirty="0">
                <a:sym typeface="宋体" panose="02010600030101010101" pitchFamily="2" charset="-122"/>
              </a:rPr>
              <a:t>第九章</a:t>
            </a:r>
            <a:r>
              <a:rPr lang="zh-CN" altLang="zh-CN" sz="3600" dirty="0"/>
              <a:t>  </a:t>
            </a:r>
            <a:r>
              <a:rPr lang="zh-CN" altLang="zh-CN" sz="3600" dirty="0">
                <a:sym typeface="宋体" panose="02010600030101010101" pitchFamily="2" charset="-122"/>
              </a:rPr>
              <a:t>关系</a:t>
            </a:r>
            <a:r>
              <a:rPr lang="zh-CN" altLang="en-US" sz="3600" dirty="0">
                <a:sym typeface="宋体" panose="02010600030101010101" pitchFamily="2" charset="-122"/>
              </a:rPr>
              <a:t>查询处理和查询</a:t>
            </a:r>
            <a:r>
              <a:rPr lang="zh-CN" altLang="zh-CN" sz="3600" dirty="0">
                <a:sym typeface="宋体" panose="02010600030101010101" pitchFamily="2" charset="-122"/>
              </a:rPr>
              <a:t>优化</a:t>
            </a:r>
            <a:endParaRPr lang="zh-CN" altLang="en-US" sz="3600" dirty="0"/>
          </a:p>
        </p:txBody>
      </p:sp>
      <p:sp>
        <p:nvSpPr>
          <p:cNvPr id="58370" name="内容占位符 2"/>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t>9.1 </a:t>
            </a:r>
            <a:r>
              <a:rPr lang="zh-CN" altLang="en-US" sz="2800" dirty="0"/>
              <a:t>关系数据库系统的查询处理 </a:t>
            </a:r>
            <a:endParaRPr lang="zh-CN" altLang="en-US" sz="2800" dirty="0"/>
          </a:p>
          <a:p>
            <a:pPr lvl="1" eaLnBrk="1" hangingPunct="1">
              <a:lnSpc>
                <a:spcPct val="140000"/>
              </a:lnSpc>
              <a:buNone/>
            </a:pPr>
            <a:r>
              <a:rPr lang="en-US" altLang="zh-CN" sz="2800" dirty="0"/>
              <a:t>9.2 </a:t>
            </a:r>
            <a:r>
              <a:rPr lang="zh-CN" altLang="en-US" sz="2800" dirty="0"/>
              <a:t>关系数据库系统的查询优化 </a:t>
            </a:r>
            <a:endParaRPr lang="zh-CN" altLang="en-US" sz="2800" dirty="0"/>
          </a:p>
          <a:p>
            <a:pPr lvl="1" eaLnBrk="1" hangingPunct="1">
              <a:lnSpc>
                <a:spcPct val="140000"/>
              </a:lnSpc>
              <a:buNone/>
            </a:pPr>
            <a:r>
              <a:rPr lang="en-US" altLang="zh-CN" sz="2800" dirty="0">
                <a:solidFill>
                  <a:srgbClr val="0066FF"/>
                </a:solidFill>
              </a:rPr>
              <a:t>9.3 </a:t>
            </a:r>
            <a:r>
              <a:rPr lang="zh-CN" altLang="en-US" sz="2800" dirty="0">
                <a:solidFill>
                  <a:srgbClr val="0066FF"/>
                </a:solidFill>
              </a:rPr>
              <a:t>代数优化 </a:t>
            </a:r>
            <a:endParaRPr lang="zh-CN" altLang="en-US" sz="2800" dirty="0">
              <a:solidFill>
                <a:srgbClr val="0066FF"/>
              </a:solidFill>
            </a:endParaRPr>
          </a:p>
          <a:p>
            <a:pPr lvl="1" eaLnBrk="1" hangingPunct="1">
              <a:lnSpc>
                <a:spcPct val="140000"/>
              </a:lnSpc>
              <a:buNone/>
            </a:pPr>
            <a:r>
              <a:rPr lang="en-US" altLang="zh-CN" sz="2800" dirty="0"/>
              <a:t>9.4 </a:t>
            </a:r>
            <a:r>
              <a:rPr lang="zh-CN" altLang="en-US" sz="2800" dirty="0"/>
              <a:t>物理优化 </a:t>
            </a:r>
            <a:endParaRPr lang="zh-CN" altLang="en-US" sz="2800" dirty="0"/>
          </a:p>
          <a:p>
            <a:pPr lvl="1" eaLnBrk="1" hangingPunct="1">
              <a:lnSpc>
                <a:spcPct val="140000"/>
              </a:lnSpc>
              <a:buNone/>
            </a:pPr>
            <a:r>
              <a:rPr lang="en-US" altLang="zh-CN" sz="2800" dirty="0"/>
              <a:t>*9.5 </a:t>
            </a:r>
            <a:r>
              <a:rPr lang="zh-CN" altLang="en-US" sz="2800" dirty="0"/>
              <a:t>查询计划的执行</a:t>
            </a:r>
            <a:endParaRPr lang="zh-CN" altLang="en-US" sz="2800" dirty="0"/>
          </a:p>
          <a:p>
            <a:pPr lvl="1" eaLnBrk="1" hangingPunct="1">
              <a:lnSpc>
                <a:spcPct val="140000"/>
              </a:lnSpc>
              <a:buNone/>
            </a:pPr>
            <a:r>
              <a:rPr lang="en-US" altLang="zh-CN" sz="2800" dirty="0"/>
              <a:t>9.6 </a:t>
            </a:r>
            <a:r>
              <a:rPr lang="zh-CN" altLang="en-US" sz="2800" dirty="0"/>
              <a:t>小 结 </a:t>
            </a:r>
            <a:endParaRPr lang="zh-CN" altLang="en-US" sz="2800" dirty="0"/>
          </a:p>
          <a:p>
            <a:endParaRPr lang="zh-CN" alt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ln/>
        </p:spPr>
        <p:txBody>
          <a:bodyPr vert="horz" wrap="square" lIns="91440" tIns="45720" rIns="91440" bIns="45720" anchor="ctr"/>
          <a:p>
            <a:r>
              <a:rPr lang="en-US" altLang="zh-CN" sz="3600" dirty="0"/>
              <a:t>9.3 </a:t>
            </a:r>
            <a:r>
              <a:rPr lang="zh-CN" altLang="en-US" sz="3600" dirty="0"/>
              <a:t>代 数 优 化</a:t>
            </a:r>
            <a:endParaRPr lang="zh-CN" altLang="en-US" sz="3600" dirty="0"/>
          </a:p>
        </p:txBody>
      </p:sp>
      <p:sp>
        <p:nvSpPr>
          <p:cNvPr id="59394" name="内容占位符 2"/>
          <p:cNvSpPr>
            <a:spLocks noGrp="1"/>
          </p:cNvSpPr>
          <p:nvPr>
            <p:ph idx="1"/>
          </p:nvPr>
        </p:nvSpPr>
        <p:spPr>
          <a:ln/>
        </p:spPr>
        <p:txBody>
          <a:bodyPr vert="horz" wrap="square" lIns="91440" tIns="45720" rIns="91440" bIns="45720" anchor="t"/>
          <a:p>
            <a:pPr marL="0" indent="0">
              <a:lnSpc>
                <a:spcPct val="150000"/>
              </a:lnSpc>
              <a:buNone/>
            </a:pPr>
            <a:r>
              <a:rPr lang="en-US" altLang="zh-CN" dirty="0">
                <a:solidFill>
                  <a:srgbClr val="00B050"/>
                </a:solidFill>
              </a:rPr>
              <a:t>9.3.1  </a:t>
            </a:r>
            <a:r>
              <a:rPr lang="zh-CN" altLang="en-US" dirty="0">
                <a:solidFill>
                  <a:srgbClr val="00B050"/>
                </a:solidFill>
              </a:rPr>
              <a:t>关系代数表达式等价变换规则 </a:t>
            </a:r>
            <a:endParaRPr lang="zh-CN" altLang="en-US" dirty="0">
              <a:solidFill>
                <a:srgbClr val="00B050"/>
              </a:solidFill>
            </a:endParaRPr>
          </a:p>
          <a:p>
            <a:pPr marL="0" indent="0">
              <a:lnSpc>
                <a:spcPct val="150000"/>
              </a:lnSpc>
              <a:buNone/>
            </a:pPr>
            <a:r>
              <a:rPr lang="en-US" altLang="zh-CN" dirty="0"/>
              <a:t>9.3.2  </a:t>
            </a:r>
            <a:r>
              <a:rPr lang="zh-CN" altLang="en-US" dirty="0"/>
              <a:t>查询树的启发式优化 </a:t>
            </a:r>
            <a:endParaRPr lang="zh-CN" altLang="en-US" dirty="0"/>
          </a:p>
          <a:p>
            <a:pPr marL="0" indent="0">
              <a:buNone/>
            </a:pP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vert="horz" wrap="square" lIns="91440" tIns="45720" rIns="91440" bIns="45720" anchor="ctr"/>
          <a:p>
            <a:r>
              <a:rPr lang="en-US" altLang="zh-CN" sz="3600" dirty="0"/>
              <a:t>9.3.1  </a:t>
            </a:r>
            <a:r>
              <a:rPr lang="zh-CN" altLang="en-US" sz="3600" dirty="0"/>
              <a:t>关系代数表达式等价变换规则 </a:t>
            </a:r>
            <a:endParaRPr lang="zh-CN" altLang="en-US" sz="3600" dirty="0"/>
          </a:p>
        </p:txBody>
      </p:sp>
      <p:sp>
        <p:nvSpPr>
          <p:cNvPr id="60418" name="内容占位符 2"/>
          <p:cNvSpPr>
            <a:spLocks noGrp="1"/>
          </p:cNvSpPr>
          <p:nvPr>
            <p:ph idx="1"/>
          </p:nvPr>
        </p:nvSpPr>
        <p:spPr>
          <a:ln/>
        </p:spPr>
        <p:txBody>
          <a:bodyPr vert="horz" wrap="square" lIns="91440" tIns="45720" rIns="91440" bIns="45720" anchor="t"/>
          <a:p>
            <a:pPr>
              <a:lnSpc>
                <a:spcPct val="120000"/>
              </a:lnSpc>
            </a:pPr>
            <a:r>
              <a:rPr lang="zh-CN" altLang="en-US" dirty="0"/>
              <a:t>代数优化策略：通过对关系代数表达式的等价变换来提高查询效率 </a:t>
            </a:r>
            <a:endParaRPr lang="zh-CN" altLang="en-US" dirty="0"/>
          </a:p>
          <a:p>
            <a:pPr>
              <a:lnSpc>
                <a:spcPct val="120000"/>
              </a:lnSpc>
            </a:pPr>
            <a:endParaRPr lang="zh-CN" altLang="en-US" dirty="0"/>
          </a:p>
          <a:p>
            <a:pPr>
              <a:lnSpc>
                <a:spcPct val="120000"/>
              </a:lnSpc>
            </a:pPr>
            <a:r>
              <a:rPr lang="zh-CN" altLang="en-US" dirty="0"/>
              <a:t>关系代数表达式的等价：指用相同的关系代替两个表达式中相应的关系所得到的结果是相同的</a:t>
            </a:r>
            <a:endParaRPr lang="zh-CN" altLang="en-US" dirty="0"/>
          </a:p>
          <a:p>
            <a:pPr>
              <a:lnSpc>
                <a:spcPct val="120000"/>
              </a:lnSpc>
            </a:pPr>
            <a:endParaRPr lang="zh-CN" altLang="en-US" dirty="0"/>
          </a:p>
          <a:p>
            <a:pPr>
              <a:lnSpc>
                <a:spcPct val="120000"/>
              </a:lnSpc>
            </a:pPr>
            <a:r>
              <a:rPr lang="zh-CN" altLang="en-US" dirty="0"/>
              <a:t>两个关系表达式</a:t>
            </a:r>
            <a:r>
              <a:rPr lang="en-US" altLang="zh-CN" dirty="0"/>
              <a:t>E</a:t>
            </a:r>
            <a:r>
              <a:rPr lang="en-US" altLang="zh-CN" baseline="-25000" dirty="0"/>
              <a:t>1</a:t>
            </a:r>
            <a:r>
              <a:rPr lang="zh-CN" altLang="en-US" dirty="0"/>
              <a:t>和</a:t>
            </a:r>
            <a:r>
              <a:rPr lang="en-US" altLang="zh-CN" dirty="0"/>
              <a:t>E</a:t>
            </a:r>
            <a:r>
              <a:rPr lang="en-US" altLang="zh-CN" baseline="-25000" dirty="0"/>
              <a:t>2</a:t>
            </a:r>
            <a:r>
              <a:rPr lang="zh-CN" altLang="en-US" dirty="0"/>
              <a:t>是等价的，可记为</a:t>
            </a:r>
            <a:r>
              <a:rPr lang="en-US" altLang="zh-CN" dirty="0"/>
              <a:t>E</a:t>
            </a:r>
            <a:r>
              <a:rPr lang="en-US" altLang="zh-CN" baseline="-25000" dirty="0"/>
              <a:t>1</a:t>
            </a:r>
            <a:r>
              <a:rPr lang="en-US" altLang="zh-CN" dirty="0"/>
              <a:t>≡E</a:t>
            </a:r>
            <a:r>
              <a:rPr lang="en-US" altLang="zh-CN" baseline="-25000" dirty="0"/>
              <a:t>2</a:t>
            </a:r>
            <a:r>
              <a:rPr lang="en-US" altLang="zh-CN" dirty="0"/>
              <a:t>  </a:t>
            </a:r>
            <a:endParaRPr lang="zh-CN" altLang="en-US"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2"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关系代数表达式等价变换规则（续）</a:t>
            </a:r>
            <a:endParaRPr lang="zh-CN" altLang="zh-CN" sz="3600" dirty="0"/>
          </a:p>
        </p:txBody>
      </p:sp>
      <p:sp>
        <p:nvSpPr>
          <p:cNvPr id="61443" name="Rectangle 3"/>
          <p:cNvSpPr>
            <a:spLocks noGrp="1"/>
          </p:cNvSpPr>
          <p:nvPr>
            <p:ph type="subTitle" idx="1"/>
          </p:nvPr>
        </p:nvSpPr>
        <p:spPr>
          <a:xfrm>
            <a:off x="466725" y="981075"/>
            <a:ext cx="8677275" cy="5376863"/>
          </a:xfrm>
          <a:ln/>
        </p:spPr>
        <p:txBody>
          <a:bodyPr vert="horz" wrap="square" lIns="91440" tIns="45720" rIns="91440" bIns="45720" anchor="t"/>
          <a:p>
            <a:pPr marL="342900" indent="-342900" algn="l" eaLnBrk="1" hangingPunct="1">
              <a:lnSpc>
                <a:spcPct val="120000"/>
              </a:lnSpc>
              <a:buSzPct val="100000"/>
              <a:buFont typeface="Wingdings" panose="05000000000000000000" pitchFamily="2" charset="2"/>
              <a:buChar char="v"/>
            </a:pPr>
            <a:r>
              <a:rPr lang="zh-CN" altLang="en-US" dirty="0">
                <a:latin typeface="+mn-lt"/>
                <a:ea typeface="+mn-ea"/>
                <a:cs typeface="+mn-cs"/>
              </a:rPr>
              <a:t>常用的等价变换规则：</a:t>
            </a:r>
            <a:endParaRPr lang="zh-CN" altLang="en-US" dirty="0">
              <a:latin typeface="+mn-lt"/>
              <a:ea typeface="+mn-ea"/>
              <a:cs typeface="+mn-cs"/>
            </a:endParaRPr>
          </a:p>
          <a:p>
            <a:pPr lvl="1" algn="l" eaLnBrk="1" hangingPunct="1">
              <a:lnSpc>
                <a:spcPct val="120000"/>
              </a:lnSpc>
              <a:spcBef>
                <a:spcPct val="0"/>
              </a:spcBef>
              <a:buSzPct val="100000"/>
            </a:pPr>
            <a:r>
              <a:rPr lang="en-US" altLang="zh-CN" dirty="0">
                <a:latin typeface="+mn-lt"/>
                <a:ea typeface="+mn-ea"/>
              </a:rPr>
              <a:t>1.</a:t>
            </a:r>
            <a:r>
              <a:rPr lang="zh-CN" altLang="en-US" dirty="0">
                <a:latin typeface="+mn-lt"/>
                <a:ea typeface="+mn-ea"/>
              </a:rPr>
              <a:t>连接、笛卡尔积交换律</a:t>
            </a:r>
            <a:endParaRPr lang="zh-CN" altLang="en-US" dirty="0">
              <a:latin typeface="+mn-lt"/>
              <a:ea typeface="+mn-ea"/>
            </a:endParaRPr>
          </a:p>
          <a:p>
            <a:pPr marL="342900" indent="-342900" algn="l" eaLnBrk="1" hangingPunct="1">
              <a:lnSpc>
                <a:spcPct val="120000"/>
              </a:lnSpc>
              <a:spcBef>
                <a:spcPct val="0"/>
              </a:spcBef>
              <a:buSzPct val="100000"/>
            </a:pPr>
            <a:r>
              <a:rPr lang="zh-CN" altLang="en-US" sz="2400" dirty="0">
                <a:latin typeface="+mn-lt"/>
                <a:ea typeface="+mn-ea"/>
                <a:cs typeface="+mn-cs"/>
              </a:rPr>
              <a:t>       设</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和</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是关系代数表达式，</a:t>
            </a:r>
            <a:r>
              <a:rPr lang="en-US" altLang="zh-CN" sz="2400" i="1" dirty="0">
                <a:latin typeface="+mn-lt"/>
                <a:ea typeface="+mn-ea"/>
                <a:cs typeface="+mn-cs"/>
              </a:rPr>
              <a:t>F</a:t>
            </a:r>
            <a:r>
              <a:rPr lang="zh-CN" altLang="en-US" sz="2400" dirty="0">
                <a:latin typeface="+mn-lt"/>
                <a:ea typeface="+mn-ea"/>
                <a:cs typeface="+mn-cs"/>
              </a:rPr>
              <a:t>是连接运算的条件，则有</a:t>
            </a:r>
            <a:endParaRPr lang="zh-CN" altLang="en-US" sz="2400" dirty="0">
              <a:latin typeface="+mn-lt"/>
              <a:ea typeface="+mn-ea"/>
              <a:cs typeface="+mn-cs"/>
            </a:endParaRPr>
          </a:p>
          <a:p>
            <a:pPr marL="342900" indent="-342900" algn="l" eaLnBrk="1" hangingPunct="1">
              <a:lnSpc>
                <a:spcPct val="120000"/>
              </a:lnSpc>
              <a:spcBef>
                <a:spcPct val="0"/>
              </a:spcBef>
              <a:buSzPct val="100000"/>
            </a:pPr>
            <a:r>
              <a:rPr lang="zh-CN" altLang="en-US"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endParaRPr lang="zh-CN" altLang="en-US" sz="2400" baseline="-25000" dirty="0">
              <a:latin typeface="+mn-lt"/>
              <a:ea typeface="+mn-ea"/>
              <a:cs typeface="+mn-cs"/>
            </a:endParaRPr>
          </a:p>
          <a:p>
            <a:pPr marL="342900" indent="-342900" algn="l" eaLnBrk="1" hangingPunct="1">
              <a:lnSpc>
                <a:spcPct val="120000"/>
              </a:lnSpc>
              <a:spcBef>
                <a:spcPct val="0"/>
              </a:spcBef>
              <a:buSzPct val="100000"/>
            </a:pP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endParaRPr lang="zh-CN" altLang="en-US" sz="2400" baseline="-25000" dirty="0">
              <a:latin typeface="+mn-lt"/>
              <a:ea typeface="+mn-ea"/>
              <a:cs typeface="+mn-cs"/>
            </a:endParaRPr>
          </a:p>
          <a:p>
            <a:pPr marL="342900" indent="-342900" algn="l" eaLnBrk="1" hangingPunct="1">
              <a:lnSpc>
                <a:spcPct val="120000"/>
              </a:lnSpc>
              <a:spcBef>
                <a:spcPct val="0"/>
              </a:spcBef>
              <a:buSzPct val="100000"/>
            </a:pP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br>
              <a:rPr lang="en-US" altLang="zh-CN" sz="2400" baseline="-25000" dirty="0">
                <a:latin typeface="+mn-lt"/>
                <a:ea typeface="+mn-ea"/>
                <a:cs typeface="+mn-cs"/>
              </a:rPr>
            </a:br>
            <a:endParaRPr lang="en-US" altLang="zh-CN" sz="800" dirty="0">
              <a:latin typeface="+mn-lt"/>
              <a:ea typeface="+mn-ea"/>
              <a:cs typeface="+mn-cs"/>
            </a:endParaRPr>
          </a:p>
          <a:p>
            <a:pPr lvl="1" algn="l" eaLnBrk="1" hangingPunct="1">
              <a:lnSpc>
                <a:spcPct val="120000"/>
              </a:lnSpc>
              <a:spcBef>
                <a:spcPct val="0"/>
              </a:spcBef>
              <a:buSzPct val="100000"/>
            </a:pPr>
            <a:r>
              <a:rPr lang="en-US" altLang="zh-CN" dirty="0">
                <a:latin typeface="+mn-lt"/>
                <a:ea typeface="+mn-ea"/>
              </a:rPr>
              <a:t>2.</a:t>
            </a:r>
            <a:r>
              <a:rPr lang="zh-CN" altLang="en-US" dirty="0">
                <a:latin typeface="+mn-lt"/>
                <a:ea typeface="+mn-ea"/>
              </a:rPr>
              <a:t>连接、笛卡尔积的结合律</a:t>
            </a:r>
            <a:endParaRPr lang="zh-CN" altLang="en-US" dirty="0">
              <a:latin typeface="+mn-lt"/>
              <a:ea typeface="+mn-ea"/>
            </a:endParaRPr>
          </a:p>
          <a:p>
            <a:pPr marL="342900" indent="-342900" algn="l" eaLnBrk="1" hangingPunct="1">
              <a:lnSpc>
                <a:spcPct val="120000"/>
              </a:lnSpc>
              <a:spcBef>
                <a:spcPct val="0"/>
              </a:spcBef>
              <a:buSzPct val="100000"/>
            </a:pPr>
            <a:r>
              <a:rPr lang="zh-CN" altLang="en-US" sz="2400" dirty="0">
                <a:latin typeface="+mn-lt"/>
                <a:ea typeface="+mn-ea"/>
                <a:cs typeface="+mn-cs"/>
              </a:rPr>
              <a:t>      设</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3</a:t>
            </a:r>
            <a:r>
              <a:rPr lang="zh-CN" altLang="en-US" sz="2400" dirty="0">
                <a:latin typeface="+mn-lt"/>
                <a:ea typeface="+mn-ea"/>
                <a:cs typeface="+mn-cs"/>
              </a:rPr>
              <a:t>是关系代数表达式，</a:t>
            </a:r>
            <a:r>
              <a:rPr lang="en-US" altLang="zh-CN" sz="2400" i="1" dirty="0">
                <a:latin typeface="+mn-lt"/>
                <a:ea typeface="+mn-ea"/>
                <a:cs typeface="+mn-cs"/>
              </a:rPr>
              <a:t>F</a:t>
            </a:r>
            <a:r>
              <a:rPr lang="en-US" altLang="zh-CN" sz="2400" baseline="-25000" dirty="0">
                <a:latin typeface="+mn-lt"/>
                <a:ea typeface="+mn-ea"/>
                <a:cs typeface="+mn-cs"/>
              </a:rPr>
              <a:t>1</a:t>
            </a:r>
            <a:r>
              <a:rPr lang="zh-CN" altLang="en-US" sz="2400" dirty="0">
                <a:latin typeface="+mn-lt"/>
                <a:ea typeface="+mn-ea"/>
                <a:cs typeface="+mn-cs"/>
              </a:rPr>
              <a:t>和</a:t>
            </a:r>
            <a:r>
              <a:rPr lang="en-US" altLang="zh-CN" sz="2400" i="1" dirty="0">
                <a:latin typeface="+mn-lt"/>
                <a:ea typeface="+mn-ea"/>
                <a:cs typeface="+mn-cs"/>
              </a:rPr>
              <a:t>F</a:t>
            </a:r>
            <a:r>
              <a:rPr lang="en-US" altLang="zh-CN" sz="2400" baseline="-25000" dirty="0">
                <a:latin typeface="+mn-lt"/>
                <a:ea typeface="+mn-ea"/>
                <a:cs typeface="+mn-cs"/>
              </a:rPr>
              <a:t>2</a:t>
            </a:r>
            <a:r>
              <a:rPr lang="zh-CN" altLang="en-US" sz="2400" dirty="0">
                <a:latin typeface="+mn-lt"/>
                <a:ea typeface="+mn-ea"/>
                <a:cs typeface="+mn-cs"/>
              </a:rPr>
              <a:t>是连接运算的条件</a:t>
            </a:r>
            <a:endParaRPr lang="zh-CN" altLang="en-US" sz="2400" dirty="0">
              <a:latin typeface="+mn-lt"/>
              <a:ea typeface="+mn-ea"/>
              <a:cs typeface="+mn-cs"/>
            </a:endParaRPr>
          </a:p>
          <a:p>
            <a:pPr marL="342900" indent="-342900" algn="l" eaLnBrk="1" hangingPunct="1">
              <a:lnSpc>
                <a:spcPct val="120000"/>
              </a:lnSpc>
              <a:spcBef>
                <a:spcPct val="0"/>
              </a:spcBef>
              <a:buSzPct val="100000"/>
            </a:pPr>
            <a:r>
              <a:rPr lang="zh-CN" altLang="en-US" sz="2400" dirty="0">
                <a:latin typeface="+mn-lt"/>
                <a:ea typeface="+mn-ea"/>
                <a:cs typeface="+mn-cs"/>
              </a:rPr>
              <a:t>        </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 </a:t>
            </a:r>
            <a:r>
              <a:rPr lang="en-US" altLang="zh-CN" sz="2400" i="1" dirty="0">
                <a:latin typeface="+mn-lt"/>
                <a:ea typeface="+mn-ea"/>
                <a:cs typeface="+mn-cs"/>
              </a:rPr>
              <a:t>E</a:t>
            </a:r>
            <a:r>
              <a:rPr lang="en-US" altLang="zh-CN" sz="2400" baseline="-25000" dirty="0">
                <a:latin typeface="+mn-lt"/>
                <a:ea typeface="+mn-ea"/>
                <a:cs typeface="+mn-cs"/>
              </a:rPr>
              <a:t>3</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3</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lnSpc>
                <a:spcPct val="120000"/>
              </a:lnSpc>
              <a:spcBef>
                <a:spcPct val="0"/>
              </a:spcBef>
              <a:buSzPct val="100000"/>
            </a:pP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3</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 </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3</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lnSpc>
                <a:spcPct val="120000"/>
              </a:lnSpc>
              <a:spcBef>
                <a:spcPct val="0"/>
              </a:spcBef>
              <a:buSzPct val="100000"/>
            </a:pP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3</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3</a:t>
            </a:r>
            <a:r>
              <a:rPr lang="en-US" altLang="zh-CN" sz="2400" dirty="0">
                <a:latin typeface="+mn-lt"/>
                <a:ea typeface="+mn-ea"/>
                <a:cs typeface="+mn-cs"/>
              </a:rPr>
              <a:t>) </a:t>
            </a:r>
            <a:endParaRPr lang="zh-CN" altLang="en-US" sz="2400" dirty="0">
              <a:latin typeface="+mn-lt"/>
              <a:ea typeface="+mn-ea"/>
              <a:cs typeface="+mn-cs"/>
            </a:endParaRPr>
          </a:p>
        </p:txBody>
      </p:sp>
      <p:graphicFrame>
        <p:nvGraphicFramePr>
          <p:cNvPr id="61444" name="Object 9"/>
          <p:cNvGraphicFramePr>
            <a:graphicFrameLocks noChangeAspect="1"/>
          </p:cNvGraphicFramePr>
          <p:nvPr/>
        </p:nvGraphicFramePr>
        <p:xfrm>
          <a:off x="1571625" y="3284538"/>
          <a:ext cx="479425" cy="576262"/>
        </p:xfrm>
        <a:graphic>
          <a:graphicData uri="http://schemas.openxmlformats.org/presentationml/2006/ole">
            <mc:AlternateContent xmlns:mc="http://schemas.openxmlformats.org/markup-compatibility/2006">
              <mc:Choice xmlns:v="urn:schemas-microsoft-com:vml" Requires="v">
                <p:oleObj spid="_x0000_s3095" name="" r:id="rId1" imgW="215900" imgH="304800" progId="Equation.3">
                  <p:embed/>
                </p:oleObj>
              </mc:Choice>
              <mc:Fallback>
                <p:oleObj name="" r:id="rId1" imgW="215900" imgH="304800" progId="Equation.3">
                  <p:embed/>
                  <p:pic>
                    <p:nvPicPr>
                      <p:cNvPr id="0" name="图片 3094"/>
                      <p:cNvPicPr/>
                      <p:nvPr/>
                    </p:nvPicPr>
                    <p:blipFill>
                      <a:blip r:embed="rId2"/>
                      <a:stretch>
                        <a:fillRect/>
                      </a:stretch>
                    </p:blipFill>
                    <p:spPr>
                      <a:xfrm>
                        <a:off x="1571625" y="3284538"/>
                        <a:ext cx="479425" cy="576262"/>
                      </a:xfrm>
                      <a:prstGeom prst="rect">
                        <a:avLst/>
                      </a:prstGeom>
                      <a:noFill/>
                      <a:ln w="38100">
                        <a:noFill/>
                        <a:miter/>
                      </a:ln>
                    </p:spPr>
                  </p:pic>
                </p:oleObj>
              </mc:Fallback>
            </mc:AlternateContent>
          </a:graphicData>
        </a:graphic>
      </p:graphicFrame>
      <p:graphicFrame>
        <p:nvGraphicFramePr>
          <p:cNvPr id="61445" name="Object 17"/>
          <p:cNvGraphicFramePr>
            <a:graphicFrameLocks noChangeAspect="1"/>
          </p:cNvGraphicFramePr>
          <p:nvPr/>
        </p:nvGraphicFramePr>
        <p:xfrm>
          <a:off x="1639888" y="5662613"/>
          <a:ext cx="431800" cy="574675"/>
        </p:xfrm>
        <a:graphic>
          <a:graphicData uri="http://schemas.openxmlformats.org/presentationml/2006/ole">
            <mc:AlternateContent xmlns:mc="http://schemas.openxmlformats.org/markup-compatibility/2006">
              <mc:Choice xmlns:v="urn:schemas-microsoft-com:vml" Requires="v">
                <p:oleObj spid="_x0000_s3096" name="" r:id="rId3" imgW="215900" imgH="330200" progId="Equation.3">
                  <p:embed/>
                </p:oleObj>
              </mc:Choice>
              <mc:Fallback>
                <p:oleObj name="" r:id="rId3" imgW="215900" imgH="330200" progId="Equation.3">
                  <p:embed/>
                  <p:pic>
                    <p:nvPicPr>
                      <p:cNvPr id="0" name="图片 3095"/>
                      <p:cNvPicPr/>
                      <p:nvPr/>
                    </p:nvPicPr>
                    <p:blipFill>
                      <a:blip r:embed="rId4"/>
                      <a:stretch>
                        <a:fillRect/>
                      </a:stretch>
                    </p:blipFill>
                    <p:spPr>
                      <a:xfrm>
                        <a:off x="1639888" y="5662613"/>
                        <a:ext cx="431800" cy="574675"/>
                      </a:xfrm>
                      <a:prstGeom prst="rect">
                        <a:avLst/>
                      </a:prstGeom>
                      <a:noFill/>
                      <a:ln w="38100">
                        <a:noFill/>
                        <a:miter/>
                      </a:ln>
                    </p:spPr>
                  </p:pic>
                </p:oleObj>
              </mc:Fallback>
            </mc:AlternateContent>
          </a:graphicData>
        </a:graphic>
      </p:graphicFrame>
      <p:graphicFrame>
        <p:nvGraphicFramePr>
          <p:cNvPr id="61446" name="Object 21"/>
          <p:cNvGraphicFramePr>
            <a:graphicFrameLocks noChangeAspect="1"/>
          </p:cNvGraphicFramePr>
          <p:nvPr/>
        </p:nvGraphicFramePr>
        <p:xfrm>
          <a:off x="2916238" y="3284538"/>
          <a:ext cx="401637" cy="576262"/>
        </p:xfrm>
        <a:graphic>
          <a:graphicData uri="http://schemas.openxmlformats.org/presentationml/2006/ole">
            <mc:AlternateContent xmlns:mc="http://schemas.openxmlformats.org/markup-compatibility/2006">
              <mc:Choice xmlns:v="urn:schemas-microsoft-com:vml" Requires="v">
                <p:oleObj spid="_x0000_s3098" name="" r:id="rId5" imgW="215900" imgH="304800" progId="Equation.3">
                  <p:embed/>
                </p:oleObj>
              </mc:Choice>
              <mc:Fallback>
                <p:oleObj name="" r:id="rId5" imgW="215900" imgH="304800" progId="Equation.3">
                  <p:embed/>
                  <p:pic>
                    <p:nvPicPr>
                      <p:cNvPr id="0" name="图片 3097"/>
                      <p:cNvPicPr/>
                      <p:nvPr/>
                    </p:nvPicPr>
                    <p:blipFill>
                      <a:blip r:embed="rId6"/>
                      <a:stretch>
                        <a:fillRect/>
                      </a:stretch>
                    </p:blipFill>
                    <p:spPr>
                      <a:xfrm>
                        <a:off x="2916238" y="3284538"/>
                        <a:ext cx="401637" cy="576262"/>
                      </a:xfrm>
                      <a:prstGeom prst="rect">
                        <a:avLst/>
                      </a:prstGeom>
                      <a:noFill/>
                      <a:ln w="38100">
                        <a:noFill/>
                        <a:miter/>
                      </a:ln>
                    </p:spPr>
                  </p:pic>
                </p:oleObj>
              </mc:Fallback>
            </mc:AlternateContent>
          </a:graphicData>
        </a:graphic>
      </p:graphicFrame>
      <p:graphicFrame>
        <p:nvGraphicFramePr>
          <p:cNvPr id="61447" name="Object 25"/>
          <p:cNvGraphicFramePr>
            <a:graphicFrameLocks noChangeAspect="1"/>
          </p:cNvGraphicFramePr>
          <p:nvPr/>
        </p:nvGraphicFramePr>
        <p:xfrm>
          <a:off x="3924300" y="5661025"/>
          <a:ext cx="327025" cy="503238"/>
        </p:xfrm>
        <a:graphic>
          <a:graphicData uri="http://schemas.openxmlformats.org/presentationml/2006/ole">
            <mc:AlternateContent xmlns:mc="http://schemas.openxmlformats.org/markup-compatibility/2006">
              <mc:Choice xmlns:v="urn:schemas-microsoft-com:vml" Requires="v">
                <p:oleObj spid="_x0000_s3097" name="" r:id="rId7" imgW="215900" imgH="330200" progId="Equation.3">
                  <p:embed/>
                </p:oleObj>
              </mc:Choice>
              <mc:Fallback>
                <p:oleObj name="" r:id="rId7" imgW="215900" imgH="330200" progId="Equation.3">
                  <p:embed/>
                  <p:pic>
                    <p:nvPicPr>
                      <p:cNvPr id="0" name="图片 3096"/>
                      <p:cNvPicPr/>
                      <p:nvPr/>
                    </p:nvPicPr>
                    <p:blipFill>
                      <a:blip r:embed="rId8"/>
                      <a:stretch>
                        <a:fillRect/>
                      </a:stretch>
                    </p:blipFill>
                    <p:spPr>
                      <a:xfrm>
                        <a:off x="3924300" y="5661025"/>
                        <a:ext cx="327025" cy="503238"/>
                      </a:xfrm>
                      <a:prstGeom prst="rect">
                        <a:avLst/>
                      </a:prstGeom>
                      <a:noFill/>
                      <a:ln w="38100">
                        <a:noFill/>
                        <a:miter/>
                      </a:ln>
                    </p:spPr>
                  </p:pic>
                </p:oleObj>
              </mc:Fallback>
            </mc:AlternateContent>
          </a:graphicData>
        </a:graphic>
      </p:graphicFrame>
      <p:graphicFrame>
        <p:nvGraphicFramePr>
          <p:cNvPr id="61448" name="Object 27"/>
          <p:cNvGraphicFramePr>
            <a:graphicFrameLocks noChangeAspect="1"/>
          </p:cNvGraphicFramePr>
          <p:nvPr/>
        </p:nvGraphicFramePr>
        <p:xfrm>
          <a:off x="2605088" y="5661025"/>
          <a:ext cx="374650" cy="576263"/>
        </p:xfrm>
        <a:graphic>
          <a:graphicData uri="http://schemas.openxmlformats.org/presentationml/2006/ole">
            <mc:AlternateContent xmlns:mc="http://schemas.openxmlformats.org/markup-compatibility/2006">
              <mc:Choice xmlns:v="urn:schemas-microsoft-com:vml" Requires="v">
                <p:oleObj spid="_x0000_s3099" name="" r:id="rId9" imgW="215900" imgH="330200" progId="Equation.3">
                  <p:embed/>
                </p:oleObj>
              </mc:Choice>
              <mc:Fallback>
                <p:oleObj name="" r:id="rId9" imgW="215900" imgH="330200" progId="Equation.3">
                  <p:embed/>
                  <p:pic>
                    <p:nvPicPr>
                      <p:cNvPr id="0" name="图片 3098"/>
                      <p:cNvPicPr/>
                      <p:nvPr/>
                    </p:nvPicPr>
                    <p:blipFill>
                      <a:blip r:embed="rId8"/>
                      <a:stretch>
                        <a:fillRect/>
                      </a:stretch>
                    </p:blipFill>
                    <p:spPr>
                      <a:xfrm>
                        <a:off x="2605088" y="5661025"/>
                        <a:ext cx="374650" cy="576263"/>
                      </a:xfrm>
                      <a:prstGeom prst="rect">
                        <a:avLst/>
                      </a:prstGeom>
                      <a:noFill/>
                      <a:ln w="38100">
                        <a:noFill/>
                        <a:miter/>
                      </a:ln>
                    </p:spPr>
                  </p:pic>
                </p:oleObj>
              </mc:Fallback>
            </mc:AlternateContent>
          </a:graphicData>
        </a:graphic>
      </p:graphicFrame>
      <p:graphicFrame>
        <p:nvGraphicFramePr>
          <p:cNvPr id="61449" name="Object 29"/>
          <p:cNvGraphicFramePr>
            <a:graphicFrameLocks noChangeAspect="1"/>
          </p:cNvGraphicFramePr>
          <p:nvPr/>
        </p:nvGraphicFramePr>
        <p:xfrm>
          <a:off x="4727575" y="5661025"/>
          <a:ext cx="420688" cy="647700"/>
        </p:xfrm>
        <a:graphic>
          <a:graphicData uri="http://schemas.openxmlformats.org/presentationml/2006/ole">
            <mc:AlternateContent xmlns:mc="http://schemas.openxmlformats.org/markup-compatibility/2006">
              <mc:Choice xmlns:v="urn:schemas-microsoft-com:vml" Requires="v">
                <p:oleObj spid="_x0000_s3083" name="" r:id="rId10" imgW="215900" imgH="330200" progId="Equation.3">
                  <p:embed/>
                </p:oleObj>
              </mc:Choice>
              <mc:Fallback>
                <p:oleObj name="" r:id="rId10" imgW="215900" imgH="330200" progId="Equation.3">
                  <p:embed/>
                  <p:pic>
                    <p:nvPicPr>
                      <p:cNvPr id="0" name="图片 3082"/>
                      <p:cNvPicPr/>
                      <p:nvPr/>
                    </p:nvPicPr>
                    <p:blipFill>
                      <a:blip r:embed="rId8"/>
                      <a:stretch>
                        <a:fillRect/>
                      </a:stretch>
                    </p:blipFill>
                    <p:spPr>
                      <a:xfrm>
                        <a:off x="4727575" y="5661025"/>
                        <a:ext cx="420688" cy="647700"/>
                      </a:xfrm>
                      <a:prstGeom prst="rect">
                        <a:avLst/>
                      </a:prstGeom>
                      <a:noFill/>
                      <a:ln w="38100">
                        <a:noFill/>
                        <a:miter/>
                      </a:ln>
                    </p:spPr>
                  </p:pic>
                </p:oleObj>
              </mc:Fallback>
            </mc:AlternateContent>
          </a:graphicData>
        </a:graphic>
      </p:graphicFrame>
      <p:grpSp>
        <p:nvGrpSpPr>
          <p:cNvPr id="61450" name="Group 4"/>
          <p:cNvGrpSpPr/>
          <p:nvPr/>
        </p:nvGrpSpPr>
        <p:grpSpPr>
          <a:xfrm>
            <a:off x="1033463" y="3035300"/>
            <a:ext cx="1600200" cy="825500"/>
            <a:chOff x="2325" y="6446"/>
            <a:chExt cx="705" cy="367"/>
          </a:xfrm>
        </p:grpSpPr>
        <p:sp>
          <p:nvSpPr>
            <p:cNvPr id="61451"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1452"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61453" name="Group 4"/>
          <p:cNvGrpSpPr/>
          <p:nvPr/>
        </p:nvGrpSpPr>
        <p:grpSpPr>
          <a:xfrm>
            <a:off x="2339975" y="3035300"/>
            <a:ext cx="1600200" cy="825500"/>
            <a:chOff x="2325" y="6446"/>
            <a:chExt cx="705" cy="367"/>
          </a:xfrm>
        </p:grpSpPr>
        <p:sp>
          <p:nvSpPr>
            <p:cNvPr id="61454"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1455"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61456" name="Group 4"/>
          <p:cNvGrpSpPr/>
          <p:nvPr/>
        </p:nvGrpSpPr>
        <p:grpSpPr>
          <a:xfrm>
            <a:off x="1019175" y="5340350"/>
            <a:ext cx="1600200" cy="825500"/>
            <a:chOff x="2325" y="6446"/>
            <a:chExt cx="705" cy="367"/>
          </a:xfrm>
        </p:grpSpPr>
        <p:sp>
          <p:nvSpPr>
            <p:cNvPr id="61457" name="AutoShape 5"/>
            <p:cNvSpPr/>
            <p:nvPr/>
          </p:nvSpPr>
          <p:spPr>
            <a:xfrm rot="5400000" flipV="1">
              <a:off x="2647"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1458"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61459" name="Group 4"/>
          <p:cNvGrpSpPr/>
          <p:nvPr/>
        </p:nvGrpSpPr>
        <p:grpSpPr>
          <a:xfrm>
            <a:off x="2027238" y="5340350"/>
            <a:ext cx="1600200" cy="825500"/>
            <a:chOff x="2325" y="6446"/>
            <a:chExt cx="705" cy="367"/>
          </a:xfrm>
        </p:grpSpPr>
        <p:sp>
          <p:nvSpPr>
            <p:cNvPr id="61460"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1461"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61462" name="Group 4"/>
          <p:cNvGrpSpPr/>
          <p:nvPr/>
        </p:nvGrpSpPr>
        <p:grpSpPr>
          <a:xfrm>
            <a:off x="3332163" y="5300663"/>
            <a:ext cx="1600200" cy="825500"/>
            <a:chOff x="2325" y="6446"/>
            <a:chExt cx="705" cy="367"/>
          </a:xfrm>
        </p:grpSpPr>
        <p:sp>
          <p:nvSpPr>
            <p:cNvPr id="61463"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1464"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61465" name="Group 4"/>
          <p:cNvGrpSpPr/>
          <p:nvPr/>
        </p:nvGrpSpPr>
        <p:grpSpPr>
          <a:xfrm>
            <a:off x="4140200" y="5300663"/>
            <a:ext cx="1600200" cy="825500"/>
            <a:chOff x="2325" y="6446"/>
            <a:chExt cx="705" cy="367"/>
          </a:xfrm>
        </p:grpSpPr>
        <p:sp>
          <p:nvSpPr>
            <p:cNvPr id="61466"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1467"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466" name="文本框 4"/>
          <p:cNvSpPr/>
          <p:nvPr/>
        </p:nvSpPr>
        <p:spPr>
          <a:xfrm>
            <a:off x="539750" y="6334125"/>
            <a:ext cx="2160588" cy="261938"/>
          </a:xfrm>
          <a:prstGeom prst="rect">
            <a:avLst/>
          </a:prstGeom>
          <a:noFill/>
          <a:ln w="9525">
            <a:noFill/>
          </a:ln>
        </p:spPr>
        <p:txBody>
          <a:bodyPr anchor="t">
            <a:spAutoFit/>
          </a:bodyPr>
          <a:p>
            <a:pPr eaLnBrk="0" hangingPunct="0"/>
            <a:endParaRPr lang="zh-CN" altLang="zh-CN" sz="1000" dirty="0">
              <a:solidFill>
                <a:srgbClr val="000000"/>
              </a:solidFill>
              <a:latin typeface="Times New Roman" panose="02020603050405020304" pitchFamily="18" charset="0"/>
              <a:ea typeface="黑体" panose="02010609060101010101" pitchFamily="49" charset="-122"/>
              <a:sym typeface="宋体" panose="02010600030101010101" pitchFamily="2" charset="-122"/>
            </a:endParaRPr>
          </a:p>
        </p:txBody>
      </p:sp>
      <p:sp>
        <p:nvSpPr>
          <p:cNvPr id="62467"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关系代数表达式等价变换规则（续）</a:t>
            </a:r>
            <a:endParaRPr lang="zh-CN" altLang="zh-CN" sz="3600" dirty="0"/>
          </a:p>
        </p:txBody>
      </p:sp>
      <p:sp>
        <p:nvSpPr>
          <p:cNvPr id="62468" name="Rectangle 3"/>
          <p:cNvSpPr>
            <a:spLocks noGrp="1"/>
          </p:cNvSpPr>
          <p:nvPr>
            <p:ph type="subTitle" idx="1"/>
          </p:nvPr>
        </p:nvSpPr>
        <p:spPr>
          <a:xfrm>
            <a:off x="457200" y="1125538"/>
            <a:ext cx="8229600" cy="4857750"/>
          </a:xfrm>
          <a:ln/>
        </p:spPr>
        <p:txBody>
          <a:bodyPr vert="horz" wrap="square" lIns="91440" tIns="45720" rIns="91440" bIns="45720" anchor="t"/>
          <a:p>
            <a:pPr marL="342900" indent="-342900" algn="l" eaLnBrk="1" hangingPunct="1">
              <a:lnSpc>
                <a:spcPct val="110000"/>
              </a:lnSpc>
              <a:buSzPct val="100000"/>
            </a:pPr>
            <a:r>
              <a:rPr lang="en-US" altLang="zh-CN" sz="2400" dirty="0">
                <a:latin typeface="+mn-lt"/>
                <a:ea typeface="+mn-ea"/>
                <a:cs typeface="+mn-cs"/>
              </a:rPr>
              <a:t>3.</a:t>
            </a:r>
            <a:r>
              <a:rPr lang="zh-CN" altLang="en-US" sz="2400" dirty="0">
                <a:latin typeface="+mn-lt"/>
                <a:ea typeface="+mn-ea"/>
                <a:cs typeface="+mn-cs"/>
              </a:rPr>
              <a:t>投影的串接定律</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a:t>
            </a:r>
            <a:r>
              <a:rPr lang="en-US" altLang="zh-CN" sz="2400" dirty="0">
                <a:latin typeface="+mn-lt"/>
                <a:ea typeface="+mn-ea"/>
                <a:cs typeface="+mn-cs"/>
              </a:rPr>
              <a:t>(           (E))≡              (E)</a:t>
            </a:r>
            <a:endParaRPr lang="zh-CN" altLang="en-US" sz="2400" dirty="0">
              <a:latin typeface="+mn-lt"/>
              <a:ea typeface="+mn-ea"/>
              <a:cs typeface="+mn-cs"/>
            </a:endParaRPr>
          </a:p>
          <a:p>
            <a:pPr marL="800100" lvl="1" indent="-342900" algn="l" eaLnBrk="1" hangingPunct="1">
              <a:lnSpc>
                <a:spcPct val="110000"/>
              </a:lnSpc>
              <a:buSzPct val="100000"/>
              <a:buFont typeface="Wingdings" panose="05000000000000000000" pitchFamily="2" charset="2"/>
              <a:buChar char="n"/>
            </a:pPr>
            <a:r>
              <a:rPr lang="en-US" altLang="zh-CN" sz="2200" i="1" dirty="0">
                <a:latin typeface="+mn-lt"/>
                <a:ea typeface="+mn-ea"/>
              </a:rPr>
              <a:t>E</a:t>
            </a:r>
            <a:r>
              <a:rPr lang="zh-CN" altLang="en-US" sz="2200" dirty="0">
                <a:latin typeface="+mn-lt"/>
                <a:ea typeface="+mn-ea"/>
              </a:rPr>
              <a:t>是关系代数表达式</a:t>
            </a:r>
            <a:endParaRPr lang="en-US" altLang="zh-CN" sz="2200" dirty="0">
              <a:latin typeface="+mn-lt"/>
              <a:ea typeface="+mn-ea"/>
            </a:endParaRPr>
          </a:p>
          <a:p>
            <a:pPr marL="800100" lvl="1" indent="-342900" algn="l" eaLnBrk="1" hangingPunct="1">
              <a:lnSpc>
                <a:spcPct val="110000"/>
              </a:lnSpc>
              <a:buSzPct val="100000"/>
              <a:buFont typeface="Wingdings" panose="05000000000000000000" pitchFamily="2" charset="2"/>
              <a:buChar char="n"/>
            </a:pPr>
            <a:r>
              <a:rPr lang="en-US" altLang="zh-CN" sz="2200" i="1" dirty="0">
                <a:latin typeface="+mn-lt"/>
                <a:ea typeface="+mn-ea"/>
              </a:rPr>
              <a:t>A</a:t>
            </a:r>
            <a:r>
              <a:rPr lang="en-US" altLang="zh-CN" sz="2200" i="1" baseline="-25000" dirty="0">
                <a:latin typeface="+mn-lt"/>
                <a:ea typeface="+mn-ea"/>
              </a:rPr>
              <a:t>i</a:t>
            </a:r>
            <a:r>
              <a:rPr lang="en-US" altLang="zh-CN" sz="2200" dirty="0">
                <a:latin typeface="+mn-lt"/>
                <a:ea typeface="+mn-ea"/>
              </a:rPr>
              <a:t>(</a:t>
            </a:r>
            <a:r>
              <a:rPr lang="en-US" altLang="zh-CN" sz="2200" i="1" dirty="0">
                <a:latin typeface="+mn-lt"/>
                <a:ea typeface="+mn-ea"/>
              </a:rPr>
              <a:t>i</a:t>
            </a:r>
            <a:r>
              <a:rPr lang="en-US" altLang="zh-CN" sz="2200" dirty="0">
                <a:latin typeface="+mn-lt"/>
                <a:ea typeface="+mn-ea"/>
              </a:rPr>
              <a:t>=1</a:t>
            </a:r>
            <a:r>
              <a:rPr lang="zh-CN" altLang="en-US" sz="2200" dirty="0">
                <a:latin typeface="+mn-lt"/>
                <a:ea typeface="+mn-ea"/>
              </a:rPr>
              <a:t>，</a:t>
            </a:r>
            <a:r>
              <a:rPr lang="en-US" altLang="zh-CN" sz="2200" dirty="0">
                <a:latin typeface="+mn-lt"/>
                <a:ea typeface="+mn-ea"/>
              </a:rPr>
              <a:t>2</a:t>
            </a:r>
            <a:r>
              <a:rPr lang="zh-CN" altLang="en-US" sz="2200" dirty="0">
                <a:latin typeface="+mn-lt"/>
                <a:ea typeface="+mn-ea"/>
              </a:rPr>
              <a:t>，</a:t>
            </a:r>
            <a:r>
              <a:rPr lang="en-US" altLang="zh-CN" sz="2200" dirty="0">
                <a:latin typeface="+mn-lt"/>
                <a:ea typeface="+mn-ea"/>
              </a:rPr>
              <a:t>…</a:t>
            </a:r>
            <a:r>
              <a:rPr lang="zh-CN" altLang="en-US" sz="2200" dirty="0">
                <a:latin typeface="+mn-lt"/>
                <a:ea typeface="+mn-ea"/>
              </a:rPr>
              <a:t>，</a:t>
            </a:r>
            <a:r>
              <a:rPr lang="en-US" altLang="zh-CN" sz="2200" i="1" dirty="0">
                <a:latin typeface="+mn-lt"/>
                <a:ea typeface="+mn-ea"/>
              </a:rPr>
              <a:t>n</a:t>
            </a:r>
            <a:r>
              <a:rPr lang="en-US" altLang="zh-CN" sz="2200" dirty="0">
                <a:latin typeface="+mn-lt"/>
                <a:ea typeface="+mn-ea"/>
              </a:rPr>
              <a:t>)</a:t>
            </a:r>
            <a:r>
              <a:rPr lang="zh-CN" altLang="en-US" sz="2200" dirty="0">
                <a:latin typeface="+mn-lt"/>
                <a:ea typeface="+mn-ea"/>
              </a:rPr>
              <a:t>，</a:t>
            </a:r>
            <a:r>
              <a:rPr lang="en-US" altLang="zh-CN" sz="2200" i="1" dirty="0">
                <a:latin typeface="+mn-lt"/>
                <a:ea typeface="+mn-ea"/>
              </a:rPr>
              <a:t>B</a:t>
            </a:r>
            <a:r>
              <a:rPr lang="en-US" altLang="zh-CN" sz="2200" i="1" baseline="-25000" dirty="0">
                <a:latin typeface="+mn-lt"/>
                <a:ea typeface="+mn-ea"/>
              </a:rPr>
              <a:t>j</a:t>
            </a:r>
            <a:r>
              <a:rPr lang="en-US" altLang="zh-CN" sz="2200" dirty="0">
                <a:latin typeface="+mn-lt"/>
                <a:ea typeface="+mn-ea"/>
              </a:rPr>
              <a:t>(</a:t>
            </a:r>
            <a:r>
              <a:rPr lang="en-US" altLang="zh-CN" sz="2200" i="1" dirty="0">
                <a:latin typeface="+mn-lt"/>
                <a:ea typeface="+mn-ea"/>
              </a:rPr>
              <a:t>j</a:t>
            </a:r>
            <a:r>
              <a:rPr lang="en-US" altLang="zh-CN" sz="2200" dirty="0">
                <a:latin typeface="+mn-lt"/>
                <a:ea typeface="+mn-ea"/>
              </a:rPr>
              <a:t>=1</a:t>
            </a:r>
            <a:r>
              <a:rPr lang="zh-CN" altLang="en-US" sz="2200" dirty="0">
                <a:latin typeface="+mn-lt"/>
                <a:ea typeface="+mn-ea"/>
              </a:rPr>
              <a:t>，</a:t>
            </a:r>
            <a:r>
              <a:rPr lang="en-US" altLang="zh-CN" sz="2200" dirty="0">
                <a:latin typeface="+mn-lt"/>
                <a:ea typeface="+mn-ea"/>
              </a:rPr>
              <a:t>2</a:t>
            </a:r>
            <a:r>
              <a:rPr lang="zh-CN" altLang="en-US" sz="2200" dirty="0">
                <a:latin typeface="+mn-lt"/>
                <a:ea typeface="+mn-ea"/>
              </a:rPr>
              <a:t>，</a:t>
            </a:r>
            <a:r>
              <a:rPr lang="en-US" altLang="zh-CN" sz="2200" dirty="0">
                <a:latin typeface="+mn-lt"/>
                <a:ea typeface="+mn-ea"/>
              </a:rPr>
              <a:t>…</a:t>
            </a:r>
            <a:r>
              <a:rPr lang="zh-CN" altLang="en-US" sz="2200" dirty="0">
                <a:latin typeface="+mn-lt"/>
                <a:ea typeface="+mn-ea"/>
              </a:rPr>
              <a:t>，</a:t>
            </a:r>
            <a:r>
              <a:rPr lang="en-US" altLang="zh-CN" sz="2200" dirty="0">
                <a:latin typeface="+mn-lt"/>
                <a:ea typeface="+mn-ea"/>
              </a:rPr>
              <a:t>m)</a:t>
            </a:r>
            <a:r>
              <a:rPr lang="zh-CN" altLang="en-US" sz="2200" dirty="0">
                <a:latin typeface="+mn-lt"/>
                <a:ea typeface="+mn-ea"/>
              </a:rPr>
              <a:t>是属性名</a:t>
            </a:r>
            <a:endParaRPr lang="en-US" altLang="zh-CN" sz="2200" dirty="0">
              <a:latin typeface="+mn-lt"/>
              <a:ea typeface="+mn-ea"/>
            </a:endParaRPr>
          </a:p>
          <a:p>
            <a:pPr marL="800100" lvl="1" indent="-342900" algn="l" eaLnBrk="1" hangingPunct="1">
              <a:lnSpc>
                <a:spcPct val="110000"/>
              </a:lnSpc>
              <a:buSzPct val="100000"/>
              <a:buFont typeface="Wingdings" panose="05000000000000000000" pitchFamily="2" charset="2"/>
              <a:buChar char="n"/>
            </a:pPr>
            <a:r>
              <a:rPr lang="en-US" altLang="zh-CN" sz="2200" dirty="0">
                <a:latin typeface="+mn-lt"/>
                <a:ea typeface="+mn-ea"/>
              </a:rPr>
              <a:t>{</a:t>
            </a:r>
            <a:r>
              <a:rPr lang="en-US" altLang="zh-CN" sz="2200" i="1" dirty="0">
                <a:latin typeface="+mn-lt"/>
                <a:ea typeface="+mn-ea"/>
              </a:rPr>
              <a:t>A</a:t>
            </a:r>
            <a:r>
              <a:rPr lang="en-US" altLang="zh-CN" sz="2200" baseline="-25000" dirty="0">
                <a:latin typeface="+mn-lt"/>
                <a:ea typeface="+mn-ea"/>
              </a:rPr>
              <a:t>1</a:t>
            </a:r>
            <a:r>
              <a:rPr lang="zh-CN" altLang="en-US" sz="2200" dirty="0">
                <a:latin typeface="+mn-lt"/>
                <a:ea typeface="+mn-ea"/>
              </a:rPr>
              <a:t>，</a:t>
            </a:r>
            <a:r>
              <a:rPr lang="en-US" altLang="zh-CN" sz="2200" i="1" dirty="0">
                <a:latin typeface="+mn-lt"/>
                <a:ea typeface="+mn-ea"/>
              </a:rPr>
              <a:t>A</a:t>
            </a:r>
            <a:r>
              <a:rPr lang="en-US" altLang="zh-CN" sz="2200" baseline="-25000" dirty="0">
                <a:latin typeface="+mn-lt"/>
                <a:ea typeface="+mn-ea"/>
              </a:rPr>
              <a:t>2</a:t>
            </a:r>
            <a:r>
              <a:rPr lang="zh-CN" altLang="en-US" sz="2200" dirty="0">
                <a:latin typeface="+mn-lt"/>
                <a:ea typeface="+mn-ea"/>
              </a:rPr>
              <a:t>，</a:t>
            </a:r>
            <a:r>
              <a:rPr lang="en-US" altLang="zh-CN" sz="2200" dirty="0">
                <a:latin typeface="+mn-lt"/>
                <a:ea typeface="+mn-ea"/>
              </a:rPr>
              <a:t>…</a:t>
            </a:r>
            <a:r>
              <a:rPr lang="zh-CN" altLang="en-US" sz="2200" dirty="0">
                <a:latin typeface="+mn-lt"/>
                <a:ea typeface="+mn-ea"/>
              </a:rPr>
              <a:t>，</a:t>
            </a:r>
            <a:r>
              <a:rPr lang="en-US" altLang="zh-CN" sz="2200" i="1" dirty="0">
                <a:latin typeface="+mn-lt"/>
                <a:ea typeface="+mn-ea"/>
              </a:rPr>
              <a:t>A</a:t>
            </a:r>
            <a:r>
              <a:rPr lang="en-US" altLang="zh-CN" sz="2200" i="1" baseline="-25000" dirty="0">
                <a:latin typeface="+mn-lt"/>
                <a:ea typeface="+mn-ea"/>
              </a:rPr>
              <a:t>n</a:t>
            </a:r>
            <a:r>
              <a:rPr lang="en-US" altLang="zh-CN" sz="2200" dirty="0">
                <a:latin typeface="+mn-lt"/>
                <a:ea typeface="+mn-ea"/>
              </a:rPr>
              <a:t>}</a:t>
            </a:r>
            <a:r>
              <a:rPr lang="zh-CN" altLang="en-US" sz="2200" dirty="0">
                <a:latin typeface="+mn-lt"/>
                <a:ea typeface="+mn-ea"/>
              </a:rPr>
              <a:t>构成</a:t>
            </a:r>
            <a:r>
              <a:rPr lang="en-US" altLang="zh-CN" sz="2200" dirty="0">
                <a:latin typeface="+mn-lt"/>
                <a:ea typeface="+mn-ea"/>
              </a:rPr>
              <a:t>{</a:t>
            </a:r>
            <a:r>
              <a:rPr lang="en-US" altLang="zh-CN" sz="2200" i="1" dirty="0">
                <a:latin typeface="+mn-lt"/>
                <a:ea typeface="+mn-ea"/>
              </a:rPr>
              <a:t>B</a:t>
            </a:r>
            <a:r>
              <a:rPr lang="en-US" altLang="zh-CN" sz="2200" baseline="-25000" dirty="0">
                <a:latin typeface="+mn-lt"/>
                <a:ea typeface="+mn-ea"/>
              </a:rPr>
              <a:t>1</a:t>
            </a:r>
            <a:r>
              <a:rPr lang="zh-CN" altLang="en-US" sz="2200" dirty="0">
                <a:latin typeface="+mn-lt"/>
                <a:ea typeface="+mn-ea"/>
              </a:rPr>
              <a:t>，</a:t>
            </a:r>
            <a:r>
              <a:rPr lang="en-US" altLang="zh-CN" sz="2200" i="1" dirty="0">
                <a:latin typeface="+mn-lt"/>
                <a:ea typeface="+mn-ea"/>
              </a:rPr>
              <a:t>B</a:t>
            </a:r>
            <a:r>
              <a:rPr lang="en-US" altLang="zh-CN" sz="2200" baseline="-25000" dirty="0">
                <a:latin typeface="+mn-lt"/>
                <a:ea typeface="+mn-ea"/>
              </a:rPr>
              <a:t>2</a:t>
            </a:r>
            <a:r>
              <a:rPr lang="zh-CN" altLang="en-US" sz="2200" dirty="0">
                <a:latin typeface="+mn-lt"/>
                <a:ea typeface="+mn-ea"/>
              </a:rPr>
              <a:t>，</a:t>
            </a:r>
            <a:r>
              <a:rPr lang="en-US" altLang="zh-CN" sz="2200" dirty="0">
                <a:latin typeface="+mn-lt"/>
                <a:ea typeface="+mn-ea"/>
              </a:rPr>
              <a:t>…</a:t>
            </a:r>
            <a:r>
              <a:rPr lang="zh-CN" altLang="en-US" sz="2200" dirty="0">
                <a:latin typeface="+mn-lt"/>
                <a:ea typeface="+mn-ea"/>
              </a:rPr>
              <a:t>，</a:t>
            </a:r>
            <a:r>
              <a:rPr lang="en-US" altLang="zh-CN" sz="2200" i="1" dirty="0">
                <a:latin typeface="+mn-lt"/>
                <a:ea typeface="+mn-ea"/>
              </a:rPr>
              <a:t>B</a:t>
            </a:r>
            <a:r>
              <a:rPr lang="en-US" altLang="zh-CN" sz="2200" i="1" baseline="-25000" dirty="0">
                <a:latin typeface="+mn-lt"/>
                <a:ea typeface="+mn-ea"/>
              </a:rPr>
              <a:t>m</a:t>
            </a:r>
            <a:r>
              <a:rPr lang="en-US" altLang="zh-CN" sz="2200" dirty="0">
                <a:latin typeface="+mn-lt"/>
                <a:ea typeface="+mn-ea"/>
              </a:rPr>
              <a:t>}</a:t>
            </a:r>
            <a:r>
              <a:rPr lang="zh-CN" altLang="en-US" sz="2200" dirty="0">
                <a:latin typeface="+mn-lt"/>
                <a:ea typeface="+mn-ea"/>
              </a:rPr>
              <a:t>的子集</a:t>
            </a:r>
            <a:endParaRPr lang="zh-CN" altLang="en-US" sz="2200" dirty="0">
              <a:latin typeface="+mn-lt"/>
              <a:ea typeface="+mn-ea"/>
            </a:endParaRPr>
          </a:p>
          <a:p>
            <a:pPr marL="342900" indent="-342900" algn="l" eaLnBrk="1" hangingPunct="1">
              <a:lnSpc>
                <a:spcPct val="110000"/>
              </a:lnSpc>
              <a:buSzPct val="100000"/>
            </a:pPr>
            <a:r>
              <a:rPr lang="en-US" altLang="zh-CN" sz="2400" dirty="0">
                <a:latin typeface="+mn-lt"/>
                <a:ea typeface="+mn-ea"/>
                <a:cs typeface="+mn-cs"/>
              </a:rPr>
              <a:t>4.</a:t>
            </a:r>
            <a:r>
              <a:rPr lang="zh-CN" altLang="en-US" sz="2400" dirty="0">
                <a:latin typeface="+mn-lt"/>
                <a:ea typeface="+mn-ea"/>
                <a:cs typeface="+mn-cs"/>
              </a:rPr>
              <a:t>选择的串接定律</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a:t>
            </a:r>
            <a:r>
              <a:rPr lang="en-US" altLang="zh-CN" sz="2400" dirty="0">
                <a:latin typeface="+mn-lt"/>
                <a:ea typeface="+mn-ea"/>
                <a:cs typeface="+mn-cs"/>
              </a:rPr>
              <a:t>(      (</a:t>
            </a:r>
            <a:r>
              <a:rPr lang="en-US" altLang="zh-CN" sz="2400" i="1" dirty="0">
                <a:latin typeface="+mn-lt"/>
                <a:ea typeface="+mn-ea"/>
                <a:cs typeface="+mn-cs"/>
              </a:rPr>
              <a:t>E </a:t>
            </a:r>
            <a:r>
              <a:rPr lang="en-US" altLang="zh-CN" sz="2400" dirty="0">
                <a:latin typeface="+mn-lt"/>
                <a:ea typeface="+mn-ea"/>
                <a:cs typeface="+mn-cs"/>
              </a:rPr>
              <a:t>))≡             (</a:t>
            </a:r>
            <a:r>
              <a:rPr lang="en-US" altLang="zh-CN" sz="2400" i="1" dirty="0">
                <a:latin typeface="+mn-lt"/>
                <a:ea typeface="+mn-ea"/>
                <a:cs typeface="+mn-cs"/>
              </a:rPr>
              <a:t>E</a:t>
            </a:r>
            <a:r>
              <a:rPr lang="en-US" altLang="zh-CN" sz="2400" dirty="0">
                <a:latin typeface="+mn-lt"/>
                <a:ea typeface="+mn-ea"/>
                <a:cs typeface="+mn-cs"/>
              </a:rPr>
              <a:t>)</a:t>
            </a:r>
            <a:endParaRPr lang="zh-CN" altLang="en-US" sz="2400" dirty="0">
              <a:latin typeface="+mn-lt"/>
              <a:ea typeface="+mn-ea"/>
              <a:cs typeface="+mn-cs"/>
            </a:endParaRPr>
          </a:p>
          <a:p>
            <a:pPr marL="800100" lvl="1" indent="-342900" algn="l" eaLnBrk="1" hangingPunct="1">
              <a:lnSpc>
                <a:spcPct val="110000"/>
              </a:lnSpc>
              <a:buSzPct val="100000"/>
              <a:buFont typeface="Wingdings" panose="05000000000000000000" pitchFamily="2" charset="2"/>
              <a:buChar char="n"/>
            </a:pPr>
            <a:r>
              <a:rPr lang="en-US" altLang="zh-CN" sz="2200" dirty="0">
                <a:latin typeface="+mn-lt"/>
                <a:ea typeface="+mn-ea"/>
              </a:rPr>
              <a:t>E</a:t>
            </a:r>
            <a:r>
              <a:rPr lang="zh-CN" altLang="en-US" sz="2200" dirty="0">
                <a:latin typeface="+mn-lt"/>
                <a:ea typeface="+mn-ea"/>
              </a:rPr>
              <a:t>是关系代数表达式，</a:t>
            </a:r>
            <a:r>
              <a:rPr lang="en-US" altLang="zh-CN" sz="2200" dirty="0">
                <a:latin typeface="+mn-lt"/>
                <a:ea typeface="+mn-ea"/>
              </a:rPr>
              <a:t>F</a:t>
            </a:r>
            <a:r>
              <a:rPr lang="en-US" altLang="zh-CN" sz="2200" baseline="-25000" dirty="0">
                <a:latin typeface="+mn-lt"/>
                <a:ea typeface="+mn-ea"/>
              </a:rPr>
              <a:t>1</a:t>
            </a:r>
            <a:r>
              <a:rPr lang="zh-CN" altLang="en-US" sz="2200" dirty="0">
                <a:latin typeface="+mn-lt"/>
                <a:ea typeface="+mn-ea"/>
              </a:rPr>
              <a:t>、</a:t>
            </a:r>
            <a:r>
              <a:rPr lang="en-US" altLang="zh-CN" sz="2200" dirty="0">
                <a:latin typeface="+mn-lt"/>
                <a:ea typeface="+mn-ea"/>
              </a:rPr>
              <a:t>F</a:t>
            </a:r>
            <a:r>
              <a:rPr lang="en-US" altLang="zh-CN" sz="2200" baseline="-25000" dirty="0">
                <a:latin typeface="+mn-lt"/>
                <a:ea typeface="+mn-ea"/>
              </a:rPr>
              <a:t>2</a:t>
            </a:r>
            <a:r>
              <a:rPr lang="zh-CN" altLang="en-US" sz="2200" dirty="0">
                <a:latin typeface="+mn-lt"/>
                <a:ea typeface="+mn-ea"/>
              </a:rPr>
              <a:t>是选择条件</a:t>
            </a:r>
            <a:endParaRPr lang="zh-CN" altLang="en-US" sz="2200" dirty="0">
              <a:latin typeface="+mn-lt"/>
              <a:ea typeface="+mn-ea"/>
            </a:endParaRPr>
          </a:p>
          <a:p>
            <a:pPr marL="800100" lvl="1" indent="-342900" algn="l" eaLnBrk="1" hangingPunct="1">
              <a:lnSpc>
                <a:spcPct val="110000"/>
              </a:lnSpc>
              <a:buSzPct val="100000"/>
              <a:buFont typeface="Wingdings" panose="05000000000000000000" pitchFamily="2" charset="2"/>
              <a:buChar char="n"/>
            </a:pPr>
            <a:r>
              <a:rPr lang="zh-CN" altLang="en-US" sz="2200" dirty="0">
                <a:latin typeface="+mn-lt"/>
                <a:ea typeface="+mn-ea"/>
              </a:rPr>
              <a:t>选择的串接律说明选择条件可以合并</a:t>
            </a:r>
            <a:r>
              <a:rPr lang="en-US" altLang="zh-CN" sz="2200" dirty="0">
                <a:latin typeface="+mn-lt"/>
                <a:ea typeface="+mn-ea"/>
              </a:rPr>
              <a:t>,</a:t>
            </a:r>
            <a:r>
              <a:rPr lang="zh-CN" altLang="en-US" sz="2200" dirty="0">
                <a:latin typeface="+mn-lt"/>
                <a:ea typeface="+mn-ea"/>
              </a:rPr>
              <a:t>这样一次就可检查全部条件</a:t>
            </a:r>
            <a:endParaRPr lang="zh-CN" altLang="en-US" sz="2200" dirty="0">
              <a:latin typeface="+mn-lt"/>
              <a:ea typeface="+mn-ea"/>
            </a:endParaRPr>
          </a:p>
        </p:txBody>
      </p:sp>
      <p:sp>
        <p:nvSpPr>
          <p:cNvPr id="62469" name="Rectangle 5"/>
          <p:cNvSpPr/>
          <p:nvPr/>
        </p:nvSpPr>
        <p:spPr>
          <a:xfrm>
            <a:off x="0" y="0"/>
            <a:ext cx="9144000" cy="0"/>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2470" name="Rectangle 7"/>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2471" name="Object 6"/>
          <p:cNvGraphicFramePr>
            <a:graphicFrameLocks noChangeAspect="1"/>
          </p:cNvGraphicFramePr>
          <p:nvPr/>
        </p:nvGraphicFramePr>
        <p:xfrm>
          <a:off x="1008063" y="1598613"/>
          <a:ext cx="1079500" cy="461962"/>
        </p:xfrm>
        <a:graphic>
          <a:graphicData uri="http://schemas.openxmlformats.org/presentationml/2006/ole">
            <mc:AlternateContent xmlns:mc="http://schemas.openxmlformats.org/markup-compatibility/2006">
              <mc:Choice xmlns:v="urn:schemas-microsoft-com:vml" Requires="v">
                <p:oleObj spid="_x0000_s3081" name="" r:id="rId1" imgW="571500" imgH="241300" progId="Equation.3">
                  <p:embed/>
                </p:oleObj>
              </mc:Choice>
              <mc:Fallback>
                <p:oleObj name="" r:id="rId1" imgW="571500" imgH="241300" progId="Equation.3">
                  <p:embed/>
                  <p:pic>
                    <p:nvPicPr>
                      <p:cNvPr id="0" name="图片 3080"/>
                      <p:cNvPicPr/>
                      <p:nvPr/>
                    </p:nvPicPr>
                    <p:blipFill>
                      <a:blip r:embed="rId2"/>
                      <a:stretch>
                        <a:fillRect/>
                      </a:stretch>
                    </p:blipFill>
                    <p:spPr>
                      <a:xfrm>
                        <a:off x="1008063" y="1598613"/>
                        <a:ext cx="1079500" cy="461962"/>
                      </a:xfrm>
                      <a:prstGeom prst="rect">
                        <a:avLst/>
                      </a:prstGeom>
                      <a:noFill/>
                      <a:ln w="38100">
                        <a:noFill/>
                        <a:miter/>
                      </a:ln>
                    </p:spPr>
                  </p:pic>
                </p:oleObj>
              </mc:Fallback>
            </mc:AlternateContent>
          </a:graphicData>
        </a:graphic>
      </p:graphicFrame>
      <p:sp>
        <p:nvSpPr>
          <p:cNvPr id="62472" name="Rectangle 9"/>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2473" name="Object 8"/>
          <p:cNvGraphicFramePr>
            <a:graphicFrameLocks noChangeAspect="1"/>
          </p:cNvGraphicFramePr>
          <p:nvPr/>
        </p:nvGraphicFramePr>
        <p:xfrm>
          <a:off x="2124075" y="1598613"/>
          <a:ext cx="1009650" cy="446087"/>
        </p:xfrm>
        <a:graphic>
          <a:graphicData uri="http://schemas.openxmlformats.org/presentationml/2006/ole">
            <mc:AlternateContent xmlns:mc="http://schemas.openxmlformats.org/markup-compatibility/2006">
              <mc:Choice xmlns:v="urn:schemas-microsoft-com:vml" Requires="v">
                <p:oleObj spid="_x0000_s3082" name="" r:id="rId3" imgW="584200" imgH="241300" progId="Equation.3">
                  <p:embed/>
                </p:oleObj>
              </mc:Choice>
              <mc:Fallback>
                <p:oleObj name="" r:id="rId3" imgW="584200" imgH="241300" progId="Equation.3">
                  <p:embed/>
                  <p:pic>
                    <p:nvPicPr>
                      <p:cNvPr id="0" name="图片 3081"/>
                      <p:cNvPicPr/>
                      <p:nvPr/>
                    </p:nvPicPr>
                    <p:blipFill>
                      <a:blip r:embed="rId4"/>
                      <a:stretch>
                        <a:fillRect/>
                      </a:stretch>
                    </p:blipFill>
                    <p:spPr>
                      <a:xfrm>
                        <a:off x="2124075" y="1598613"/>
                        <a:ext cx="1009650" cy="446087"/>
                      </a:xfrm>
                      <a:prstGeom prst="rect">
                        <a:avLst/>
                      </a:prstGeom>
                      <a:noFill/>
                      <a:ln w="38100">
                        <a:noFill/>
                        <a:miter/>
                      </a:ln>
                    </p:spPr>
                  </p:pic>
                </p:oleObj>
              </mc:Fallback>
            </mc:AlternateContent>
          </a:graphicData>
        </a:graphic>
      </p:graphicFrame>
      <p:sp>
        <p:nvSpPr>
          <p:cNvPr id="62474" name="Rectangle 11"/>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2475" name="Object 10"/>
          <p:cNvGraphicFramePr>
            <a:graphicFrameLocks noChangeAspect="1"/>
          </p:cNvGraphicFramePr>
          <p:nvPr/>
        </p:nvGraphicFramePr>
        <p:xfrm>
          <a:off x="3779838" y="1557338"/>
          <a:ext cx="1081087" cy="503237"/>
        </p:xfrm>
        <a:graphic>
          <a:graphicData uri="http://schemas.openxmlformats.org/presentationml/2006/ole">
            <mc:AlternateContent xmlns:mc="http://schemas.openxmlformats.org/markup-compatibility/2006">
              <mc:Choice xmlns:v="urn:schemas-microsoft-com:vml" Requires="v">
                <p:oleObj spid="_x0000_s3079" name="" r:id="rId5" imgW="571500" imgH="241300" progId="Equation.3">
                  <p:embed/>
                </p:oleObj>
              </mc:Choice>
              <mc:Fallback>
                <p:oleObj name="" r:id="rId5" imgW="571500" imgH="241300" progId="Equation.3">
                  <p:embed/>
                  <p:pic>
                    <p:nvPicPr>
                      <p:cNvPr id="0" name="图片 3078"/>
                      <p:cNvPicPr/>
                      <p:nvPr/>
                    </p:nvPicPr>
                    <p:blipFill>
                      <a:blip r:embed="rId2"/>
                      <a:stretch>
                        <a:fillRect/>
                      </a:stretch>
                    </p:blipFill>
                    <p:spPr>
                      <a:xfrm>
                        <a:off x="3779838" y="1557338"/>
                        <a:ext cx="1081087" cy="503237"/>
                      </a:xfrm>
                      <a:prstGeom prst="rect">
                        <a:avLst/>
                      </a:prstGeom>
                      <a:noFill/>
                      <a:ln w="38100">
                        <a:noFill/>
                        <a:miter/>
                      </a:ln>
                    </p:spPr>
                  </p:pic>
                </p:oleObj>
              </mc:Fallback>
            </mc:AlternateContent>
          </a:graphicData>
        </a:graphic>
      </p:graphicFrame>
      <p:sp>
        <p:nvSpPr>
          <p:cNvPr id="62476" name="Rectangle 13"/>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2477" name="Object 12"/>
          <p:cNvGraphicFramePr>
            <a:graphicFrameLocks noChangeAspect="1"/>
          </p:cNvGraphicFramePr>
          <p:nvPr/>
        </p:nvGraphicFramePr>
        <p:xfrm>
          <a:off x="1081088" y="3824288"/>
          <a:ext cx="466725" cy="468312"/>
        </p:xfrm>
        <a:graphic>
          <a:graphicData uri="http://schemas.openxmlformats.org/presentationml/2006/ole">
            <mc:AlternateContent xmlns:mc="http://schemas.openxmlformats.org/markup-compatibility/2006">
              <mc:Choice xmlns:v="urn:schemas-microsoft-com:vml" Requires="v">
                <p:oleObj spid="_x0000_s3080" name="" r:id="rId6" imgW="241300" imgH="241300" progId="Equation.3">
                  <p:embed/>
                </p:oleObj>
              </mc:Choice>
              <mc:Fallback>
                <p:oleObj name="" r:id="rId6" imgW="241300" imgH="241300" progId="Equation.3">
                  <p:embed/>
                  <p:pic>
                    <p:nvPicPr>
                      <p:cNvPr id="0" name="图片 3079"/>
                      <p:cNvPicPr/>
                      <p:nvPr/>
                    </p:nvPicPr>
                    <p:blipFill>
                      <a:blip r:embed="rId7"/>
                      <a:stretch>
                        <a:fillRect/>
                      </a:stretch>
                    </p:blipFill>
                    <p:spPr>
                      <a:xfrm>
                        <a:off x="1081088" y="3824288"/>
                        <a:ext cx="466725" cy="468312"/>
                      </a:xfrm>
                      <a:prstGeom prst="rect">
                        <a:avLst/>
                      </a:prstGeom>
                      <a:noFill/>
                      <a:ln w="38100">
                        <a:noFill/>
                        <a:miter/>
                      </a:ln>
                    </p:spPr>
                  </p:pic>
                </p:oleObj>
              </mc:Fallback>
            </mc:AlternateContent>
          </a:graphicData>
        </a:graphic>
      </p:graphicFrame>
      <p:sp>
        <p:nvSpPr>
          <p:cNvPr id="62478" name="Rectangle 15"/>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2479" name="Object 14"/>
          <p:cNvGraphicFramePr>
            <a:graphicFrameLocks noChangeAspect="1"/>
          </p:cNvGraphicFramePr>
          <p:nvPr/>
        </p:nvGraphicFramePr>
        <p:xfrm>
          <a:off x="1657350" y="3835400"/>
          <a:ext cx="466725" cy="457200"/>
        </p:xfrm>
        <a:graphic>
          <a:graphicData uri="http://schemas.openxmlformats.org/presentationml/2006/ole">
            <mc:AlternateContent xmlns:mc="http://schemas.openxmlformats.org/markup-compatibility/2006">
              <mc:Choice xmlns:v="urn:schemas-microsoft-com:vml" Requires="v">
                <p:oleObj spid="_x0000_s3084" name="" r:id="rId8" imgW="254000" imgH="241300" progId="Equation.3">
                  <p:embed/>
                </p:oleObj>
              </mc:Choice>
              <mc:Fallback>
                <p:oleObj name="" r:id="rId8" imgW="254000" imgH="241300" progId="Equation.3">
                  <p:embed/>
                  <p:pic>
                    <p:nvPicPr>
                      <p:cNvPr id="0" name="图片 3083"/>
                      <p:cNvPicPr/>
                      <p:nvPr/>
                    </p:nvPicPr>
                    <p:blipFill>
                      <a:blip r:embed="rId9"/>
                      <a:stretch>
                        <a:fillRect/>
                      </a:stretch>
                    </p:blipFill>
                    <p:spPr>
                      <a:xfrm>
                        <a:off x="1657350" y="3835400"/>
                        <a:ext cx="466725" cy="457200"/>
                      </a:xfrm>
                      <a:prstGeom prst="rect">
                        <a:avLst/>
                      </a:prstGeom>
                      <a:noFill/>
                      <a:ln w="38100">
                        <a:noFill/>
                        <a:miter/>
                      </a:ln>
                    </p:spPr>
                  </p:pic>
                </p:oleObj>
              </mc:Fallback>
            </mc:AlternateContent>
          </a:graphicData>
        </a:graphic>
      </p:graphicFrame>
      <p:sp>
        <p:nvSpPr>
          <p:cNvPr id="62480" name="Rectangle 17"/>
          <p:cNvSpPr/>
          <p:nvPr/>
        </p:nvSpPr>
        <p:spPr>
          <a:xfrm>
            <a:off x="0" y="3303588"/>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2481" name="Object 16"/>
          <p:cNvGraphicFramePr>
            <a:graphicFrameLocks noChangeAspect="1"/>
          </p:cNvGraphicFramePr>
          <p:nvPr/>
        </p:nvGraphicFramePr>
        <p:xfrm>
          <a:off x="3059113" y="3846513"/>
          <a:ext cx="900112" cy="519112"/>
        </p:xfrm>
        <a:graphic>
          <a:graphicData uri="http://schemas.openxmlformats.org/presentationml/2006/ole">
            <mc:AlternateContent xmlns:mc="http://schemas.openxmlformats.org/markup-compatibility/2006">
              <mc:Choice xmlns:v="urn:schemas-microsoft-com:vml" Requires="v">
                <p:oleObj spid="_x0000_s3085" name="" r:id="rId10" imgW="431800" imgH="254000" progId="Equation.3">
                  <p:embed/>
                </p:oleObj>
              </mc:Choice>
              <mc:Fallback>
                <p:oleObj name="" r:id="rId10" imgW="431800" imgH="254000" progId="Equation.3">
                  <p:embed/>
                  <p:pic>
                    <p:nvPicPr>
                      <p:cNvPr id="0" name="图片 3084"/>
                      <p:cNvPicPr/>
                      <p:nvPr/>
                    </p:nvPicPr>
                    <p:blipFill>
                      <a:blip r:embed="rId11"/>
                      <a:stretch>
                        <a:fillRect/>
                      </a:stretch>
                    </p:blipFill>
                    <p:spPr>
                      <a:xfrm>
                        <a:off x="3059113" y="3846513"/>
                        <a:ext cx="900112" cy="519112"/>
                      </a:xfrm>
                      <a:prstGeom prst="rect">
                        <a:avLst/>
                      </a:prstGeom>
                      <a:noFill/>
                      <a:ln w="38100">
                        <a:noFill/>
                        <a:miter/>
                      </a:ln>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vert="horz" wrap="square" lIns="91440" tIns="45720" rIns="91440" bIns="45720" anchor="ctr"/>
          <a:p>
            <a:r>
              <a:rPr lang="en-US" altLang="zh-CN" sz="3600" dirty="0"/>
              <a:t>9.1.1  </a:t>
            </a:r>
            <a:r>
              <a:rPr lang="zh-CN" altLang="en-US" sz="3600" dirty="0"/>
              <a:t>查询处理步骤</a:t>
            </a:r>
            <a:endParaRPr lang="zh-CN" altLang="en-US" sz="3600" dirty="0"/>
          </a:p>
        </p:txBody>
      </p:sp>
      <p:sp>
        <p:nvSpPr>
          <p:cNvPr id="8194" name="内容占位符 2"/>
          <p:cNvSpPr>
            <a:spLocks noGrp="1"/>
          </p:cNvSpPr>
          <p:nvPr>
            <p:ph idx="1"/>
          </p:nvPr>
        </p:nvSpPr>
        <p:spPr>
          <a:ln/>
        </p:spPr>
        <p:txBody>
          <a:bodyPr vert="horz" wrap="square" lIns="91440" tIns="45720" rIns="91440" bIns="45720" anchor="t"/>
          <a:p>
            <a:pPr>
              <a:lnSpc>
                <a:spcPct val="150000"/>
              </a:lnSpc>
            </a:pPr>
            <a:r>
              <a:rPr lang="zh-CN" altLang="en-US" dirty="0"/>
              <a:t>关系数据库管理系统查询处理阶段 ： </a:t>
            </a:r>
            <a:endParaRPr lang="zh-CN" altLang="en-US" dirty="0"/>
          </a:p>
          <a:p>
            <a:pPr marL="457200" lvl="1" indent="0">
              <a:lnSpc>
                <a:spcPct val="150000"/>
              </a:lnSpc>
              <a:buNone/>
            </a:pPr>
            <a:r>
              <a:rPr lang="en-US" altLang="zh-CN" dirty="0"/>
              <a:t>1. </a:t>
            </a:r>
            <a:r>
              <a:rPr lang="zh-CN" altLang="en-US" dirty="0"/>
              <a:t>查询分析</a:t>
            </a:r>
            <a:endParaRPr lang="zh-CN" altLang="en-US" dirty="0"/>
          </a:p>
          <a:p>
            <a:pPr marL="457200" lvl="1" indent="0">
              <a:lnSpc>
                <a:spcPct val="150000"/>
              </a:lnSpc>
              <a:buNone/>
            </a:pPr>
            <a:r>
              <a:rPr lang="en-US" altLang="zh-CN" dirty="0"/>
              <a:t>2. </a:t>
            </a:r>
            <a:r>
              <a:rPr lang="zh-CN" altLang="en-US" dirty="0"/>
              <a:t>查询检查</a:t>
            </a:r>
            <a:endParaRPr lang="zh-CN" altLang="en-US" dirty="0"/>
          </a:p>
          <a:p>
            <a:pPr marL="457200" lvl="1" indent="0">
              <a:lnSpc>
                <a:spcPct val="150000"/>
              </a:lnSpc>
              <a:buNone/>
            </a:pPr>
            <a:r>
              <a:rPr lang="en-US" altLang="zh-CN" dirty="0"/>
              <a:t>3. </a:t>
            </a:r>
            <a:r>
              <a:rPr lang="zh-CN" altLang="en-US" dirty="0"/>
              <a:t>查询优化 </a:t>
            </a:r>
            <a:endParaRPr lang="zh-CN" altLang="en-US" dirty="0"/>
          </a:p>
          <a:p>
            <a:pPr marL="457200" lvl="1" indent="0">
              <a:lnSpc>
                <a:spcPct val="150000"/>
              </a:lnSpc>
              <a:buNone/>
            </a:pPr>
            <a:r>
              <a:rPr lang="en-US" altLang="zh-CN" dirty="0"/>
              <a:t>4. </a:t>
            </a:r>
            <a:r>
              <a:rPr lang="zh-CN" altLang="en-US" dirty="0"/>
              <a:t>查询执行   </a:t>
            </a:r>
            <a:endParaRPr lang="zh-CN" altLang="en-US" dirty="0"/>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Box 3"/>
          <p:cNvSpPr/>
          <p:nvPr/>
        </p:nvSpPr>
        <p:spPr>
          <a:xfrm>
            <a:off x="703738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490" name="文本框 4"/>
          <p:cNvSpPr/>
          <p:nvPr/>
        </p:nvSpPr>
        <p:spPr>
          <a:xfrm>
            <a:off x="647700" y="6334125"/>
            <a:ext cx="2160588" cy="261938"/>
          </a:xfrm>
          <a:prstGeom prst="rect">
            <a:avLst/>
          </a:prstGeom>
          <a:noFill/>
          <a:ln w="9525">
            <a:noFill/>
          </a:ln>
        </p:spPr>
        <p:txBody>
          <a:bodyPr anchor="t">
            <a:spAutoFit/>
          </a:bodyPr>
          <a:p>
            <a:pPr eaLnBrk="0" hangingPunct="0"/>
            <a:endParaRPr lang="zh-CN" altLang="zh-CN" sz="1000" dirty="0">
              <a:solidFill>
                <a:srgbClr val="000000"/>
              </a:solidFill>
              <a:latin typeface="Times New Roman" panose="02020603050405020304" pitchFamily="18" charset="0"/>
              <a:ea typeface="黑体" panose="02010609060101010101" pitchFamily="49" charset="-122"/>
              <a:sym typeface="宋体" panose="02010600030101010101" pitchFamily="2" charset="-122"/>
            </a:endParaRPr>
          </a:p>
        </p:txBody>
      </p:sp>
      <p:sp>
        <p:nvSpPr>
          <p:cNvPr id="63491"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关系代数表达式等价变换规则（续）</a:t>
            </a:r>
            <a:endParaRPr lang="zh-CN" altLang="zh-CN" sz="3600" dirty="0"/>
          </a:p>
        </p:txBody>
      </p:sp>
      <p:sp>
        <p:nvSpPr>
          <p:cNvPr id="63492" name="Rectangle 3"/>
          <p:cNvSpPr>
            <a:spLocks noGrp="1"/>
          </p:cNvSpPr>
          <p:nvPr>
            <p:ph type="subTitle" idx="1"/>
          </p:nvPr>
        </p:nvSpPr>
        <p:spPr>
          <a:xfrm>
            <a:off x="287338" y="1125538"/>
            <a:ext cx="8748712" cy="4857750"/>
          </a:xfrm>
          <a:ln/>
        </p:spPr>
        <p:txBody>
          <a:bodyPr vert="horz" wrap="square" lIns="91440" tIns="45720" rIns="91440" bIns="45720" anchor="t"/>
          <a:p>
            <a:pPr marL="342900" indent="-342900" algn="l" eaLnBrk="1" hangingPunct="1">
              <a:lnSpc>
                <a:spcPct val="120000"/>
              </a:lnSpc>
              <a:buSzPct val="100000"/>
            </a:pPr>
            <a:r>
              <a:rPr lang="en-US" altLang="zh-CN" sz="2400" dirty="0">
                <a:latin typeface="+mn-lt"/>
                <a:ea typeface="+mn-ea"/>
                <a:cs typeface="+mn-cs"/>
              </a:rPr>
              <a:t>5.</a:t>
            </a:r>
            <a:r>
              <a:rPr lang="zh-CN" altLang="en-US" sz="2400" dirty="0">
                <a:latin typeface="+mn-lt"/>
                <a:ea typeface="+mn-ea"/>
                <a:cs typeface="+mn-cs"/>
              </a:rPr>
              <a:t>选择与投影操作的交换律</a:t>
            </a:r>
            <a:endParaRPr lang="zh-CN" altLang="en-US" sz="2400" dirty="0">
              <a:latin typeface="+mn-lt"/>
              <a:ea typeface="+mn-ea"/>
              <a:cs typeface="+mn-cs"/>
            </a:endParaRPr>
          </a:p>
          <a:p>
            <a:pPr marL="342900" indent="-342900" algn="l" eaLnBrk="1" hangingPunct="1">
              <a:lnSpc>
                <a:spcPct val="120000"/>
              </a:lnSpc>
              <a:buSzPct val="100000"/>
            </a:pPr>
            <a:r>
              <a:rPr lang="zh-CN" altLang="en-US" dirty="0">
                <a:latin typeface="+mn-lt"/>
                <a:ea typeface="+mn-ea"/>
                <a:cs typeface="+mn-cs"/>
              </a:rPr>
              <a:t>    </a:t>
            </a:r>
            <a:r>
              <a:rPr lang="en-US" altLang="zh-CN" dirty="0">
                <a:latin typeface="+mn-lt"/>
                <a:ea typeface="+mn-ea"/>
                <a:cs typeface="+mn-cs"/>
              </a:rPr>
              <a:t>σ</a:t>
            </a:r>
            <a:r>
              <a:rPr lang="en-US" altLang="zh-CN" sz="1400" dirty="0">
                <a:latin typeface="+mn-lt"/>
                <a:ea typeface="+mn-ea"/>
                <a:cs typeface="+mn-cs"/>
              </a:rPr>
              <a:t>F</a:t>
            </a:r>
            <a:r>
              <a:rPr lang="en-US" altLang="zh-CN" dirty="0">
                <a:latin typeface="+mn-lt"/>
                <a:ea typeface="+mn-ea"/>
                <a:cs typeface="+mn-cs"/>
              </a:rPr>
              <a:t>(                (</a:t>
            </a:r>
            <a:r>
              <a:rPr lang="en-US" altLang="zh-CN" i="1" dirty="0">
                <a:latin typeface="+mn-lt"/>
                <a:ea typeface="+mn-ea"/>
                <a:cs typeface="+mn-cs"/>
              </a:rPr>
              <a:t>E</a:t>
            </a:r>
            <a:r>
              <a:rPr lang="en-US" altLang="zh-CN" dirty="0">
                <a:latin typeface="+mn-lt"/>
                <a:ea typeface="+mn-ea"/>
                <a:cs typeface="+mn-cs"/>
              </a:rPr>
              <a:t>))≡                  (σ</a:t>
            </a:r>
            <a:r>
              <a:rPr lang="en-US" altLang="zh-CN" sz="1400" dirty="0">
                <a:latin typeface="+mn-lt"/>
                <a:ea typeface="+mn-ea"/>
                <a:cs typeface="+mn-cs"/>
              </a:rPr>
              <a:t>F</a:t>
            </a:r>
            <a:r>
              <a:rPr lang="en-US" altLang="zh-CN" dirty="0">
                <a:latin typeface="+mn-lt"/>
                <a:ea typeface="+mn-ea"/>
                <a:cs typeface="+mn-cs"/>
              </a:rPr>
              <a:t>(</a:t>
            </a:r>
            <a:r>
              <a:rPr lang="en-US" altLang="zh-CN" i="1" dirty="0">
                <a:latin typeface="+mn-lt"/>
                <a:ea typeface="+mn-ea"/>
                <a:cs typeface="+mn-cs"/>
              </a:rPr>
              <a:t>E</a:t>
            </a:r>
            <a:r>
              <a:rPr lang="en-US" altLang="zh-CN" dirty="0">
                <a:latin typeface="+mn-lt"/>
                <a:ea typeface="+mn-ea"/>
                <a:cs typeface="+mn-cs"/>
              </a:rPr>
              <a:t>))</a:t>
            </a:r>
            <a:endParaRPr lang="zh-CN" altLang="en-US" dirty="0">
              <a:latin typeface="+mn-lt"/>
              <a:ea typeface="+mn-ea"/>
              <a:cs typeface="+mn-cs"/>
            </a:endParaRPr>
          </a:p>
          <a:p>
            <a:pPr marL="800100" lvl="1" indent="-342900" algn="l" eaLnBrk="1" hangingPunct="1">
              <a:lnSpc>
                <a:spcPct val="120000"/>
              </a:lnSpc>
              <a:buSzPct val="100000"/>
              <a:buFont typeface="Wingdings" panose="05000000000000000000" pitchFamily="2" charset="2"/>
              <a:buChar char="n"/>
            </a:pPr>
            <a:r>
              <a:rPr lang="zh-CN" altLang="en-US" dirty="0">
                <a:latin typeface="+mn-lt"/>
                <a:ea typeface="+mn-ea"/>
              </a:rPr>
              <a:t>选择条件</a:t>
            </a:r>
            <a:r>
              <a:rPr lang="en-US" altLang="zh-CN" dirty="0">
                <a:latin typeface="+mn-lt"/>
                <a:ea typeface="+mn-ea"/>
              </a:rPr>
              <a:t>F</a:t>
            </a:r>
            <a:r>
              <a:rPr lang="zh-CN" altLang="en-US" dirty="0">
                <a:latin typeface="+mn-lt"/>
                <a:ea typeface="+mn-ea"/>
              </a:rPr>
              <a:t>只涉及属性</a:t>
            </a:r>
            <a:r>
              <a:rPr lang="en-US" altLang="zh-CN" i="1" dirty="0">
                <a:latin typeface="+mn-lt"/>
                <a:ea typeface="+mn-ea"/>
              </a:rPr>
              <a:t>A</a:t>
            </a:r>
            <a:r>
              <a:rPr lang="en-US" altLang="zh-CN" baseline="-25000" dirty="0">
                <a:latin typeface="+mn-lt"/>
                <a:ea typeface="+mn-ea"/>
              </a:rPr>
              <a:t>1</a:t>
            </a:r>
            <a:r>
              <a:rPr lang="zh-CN" altLang="en-US" dirty="0">
                <a:latin typeface="+mn-lt"/>
                <a:ea typeface="+mn-ea"/>
              </a:rPr>
              <a:t>，</a:t>
            </a:r>
            <a:r>
              <a:rPr lang="en-US" altLang="zh-CN" dirty="0">
                <a:latin typeface="+mn-lt"/>
                <a:ea typeface="+mn-ea"/>
              </a:rPr>
              <a:t>…</a:t>
            </a:r>
            <a:r>
              <a:rPr lang="zh-CN" altLang="en-US" dirty="0">
                <a:latin typeface="+mn-lt"/>
                <a:ea typeface="+mn-ea"/>
              </a:rPr>
              <a:t>，</a:t>
            </a:r>
            <a:r>
              <a:rPr lang="en-US" altLang="zh-CN" i="1" dirty="0">
                <a:latin typeface="+mn-lt"/>
                <a:ea typeface="+mn-ea"/>
              </a:rPr>
              <a:t>A</a:t>
            </a:r>
            <a:r>
              <a:rPr lang="en-US" altLang="zh-CN" i="1" baseline="-25000" dirty="0">
                <a:latin typeface="+mn-lt"/>
                <a:ea typeface="+mn-ea"/>
              </a:rPr>
              <a:t>n</a:t>
            </a:r>
            <a:r>
              <a:rPr lang="zh-CN" altLang="en-US" dirty="0">
                <a:latin typeface="+mn-lt"/>
                <a:ea typeface="+mn-ea"/>
              </a:rPr>
              <a:t>。</a:t>
            </a:r>
            <a:endParaRPr lang="zh-CN" altLang="en-US" dirty="0">
              <a:latin typeface="+mn-lt"/>
              <a:ea typeface="+mn-ea"/>
            </a:endParaRPr>
          </a:p>
          <a:p>
            <a:pPr marL="800100" lvl="1" indent="-342900" algn="l" eaLnBrk="1" hangingPunct="1">
              <a:lnSpc>
                <a:spcPct val="120000"/>
              </a:lnSpc>
              <a:buSzPct val="100000"/>
              <a:buFont typeface="Wingdings" panose="05000000000000000000" pitchFamily="2" charset="2"/>
              <a:buChar char="n"/>
            </a:pPr>
            <a:r>
              <a:rPr lang="zh-CN" altLang="en-US" dirty="0">
                <a:latin typeface="+mn-lt"/>
                <a:ea typeface="+mn-ea"/>
              </a:rPr>
              <a:t>若</a:t>
            </a:r>
            <a:r>
              <a:rPr lang="en-US" altLang="zh-CN" dirty="0">
                <a:latin typeface="+mn-lt"/>
                <a:ea typeface="+mn-ea"/>
              </a:rPr>
              <a:t>F</a:t>
            </a:r>
            <a:r>
              <a:rPr lang="zh-CN" altLang="en-US" dirty="0">
                <a:latin typeface="+mn-lt"/>
                <a:ea typeface="+mn-ea"/>
              </a:rPr>
              <a:t>中有不属于</a:t>
            </a:r>
            <a:r>
              <a:rPr lang="en-US" altLang="zh-CN" i="1" dirty="0">
                <a:latin typeface="+mn-lt"/>
                <a:ea typeface="+mn-ea"/>
              </a:rPr>
              <a:t>A</a:t>
            </a:r>
            <a:r>
              <a:rPr lang="en-US" altLang="zh-CN" baseline="-25000" dirty="0">
                <a:latin typeface="+mn-lt"/>
                <a:ea typeface="+mn-ea"/>
              </a:rPr>
              <a:t>1</a:t>
            </a:r>
            <a:r>
              <a:rPr lang="zh-CN" altLang="en-US" dirty="0">
                <a:latin typeface="+mn-lt"/>
                <a:ea typeface="+mn-ea"/>
              </a:rPr>
              <a:t>，</a:t>
            </a:r>
            <a:r>
              <a:rPr lang="en-US" altLang="zh-CN" dirty="0">
                <a:latin typeface="+mn-lt"/>
                <a:ea typeface="+mn-ea"/>
              </a:rPr>
              <a:t>…</a:t>
            </a:r>
            <a:r>
              <a:rPr lang="zh-CN" altLang="en-US" dirty="0">
                <a:latin typeface="+mn-lt"/>
                <a:ea typeface="+mn-ea"/>
              </a:rPr>
              <a:t>，</a:t>
            </a:r>
            <a:r>
              <a:rPr lang="en-US" altLang="zh-CN" i="1" dirty="0">
                <a:latin typeface="+mn-lt"/>
                <a:ea typeface="+mn-ea"/>
              </a:rPr>
              <a:t>A</a:t>
            </a:r>
            <a:r>
              <a:rPr lang="en-US" altLang="zh-CN" i="1" baseline="-25000" dirty="0">
                <a:latin typeface="+mn-lt"/>
                <a:ea typeface="+mn-ea"/>
              </a:rPr>
              <a:t>n</a:t>
            </a:r>
            <a:r>
              <a:rPr lang="zh-CN" altLang="en-US" dirty="0">
                <a:latin typeface="+mn-lt"/>
                <a:ea typeface="+mn-ea"/>
              </a:rPr>
              <a:t>的属性</a:t>
            </a:r>
            <a:r>
              <a:rPr lang="en-US" altLang="zh-CN" i="1" dirty="0">
                <a:latin typeface="+mn-lt"/>
                <a:ea typeface="+mn-ea"/>
              </a:rPr>
              <a:t>B</a:t>
            </a:r>
            <a:r>
              <a:rPr lang="en-US" altLang="zh-CN" baseline="-25000" dirty="0">
                <a:latin typeface="+mn-lt"/>
                <a:ea typeface="+mn-ea"/>
              </a:rPr>
              <a:t>1</a:t>
            </a:r>
            <a:r>
              <a:rPr lang="zh-CN" altLang="en-US" dirty="0">
                <a:latin typeface="+mn-lt"/>
                <a:ea typeface="+mn-ea"/>
              </a:rPr>
              <a:t>，</a:t>
            </a:r>
            <a:r>
              <a:rPr lang="en-US" altLang="zh-CN" dirty="0">
                <a:latin typeface="+mn-lt"/>
                <a:ea typeface="+mn-ea"/>
              </a:rPr>
              <a:t>…</a:t>
            </a:r>
            <a:r>
              <a:rPr lang="zh-CN" altLang="en-US" dirty="0">
                <a:latin typeface="+mn-lt"/>
                <a:ea typeface="+mn-ea"/>
              </a:rPr>
              <a:t>，</a:t>
            </a:r>
            <a:r>
              <a:rPr lang="en-US" altLang="zh-CN" i="1" dirty="0">
                <a:latin typeface="+mn-lt"/>
                <a:ea typeface="+mn-ea"/>
              </a:rPr>
              <a:t>B</a:t>
            </a:r>
            <a:r>
              <a:rPr lang="en-US" altLang="zh-CN" i="1" baseline="-25000" dirty="0">
                <a:latin typeface="+mn-lt"/>
                <a:ea typeface="+mn-ea"/>
              </a:rPr>
              <a:t>m</a:t>
            </a:r>
            <a:r>
              <a:rPr lang="zh-CN" altLang="en-US" dirty="0">
                <a:latin typeface="+mn-lt"/>
                <a:ea typeface="+mn-ea"/>
              </a:rPr>
              <a:t>有更一般规则：</a:t>
            </a:r>
            <a:endParaRPr lang="zh-CN" altLang="en-US" dirty="0">
              <a:latin typeface="+mn-lt"/>
              <a:ea typeface="+mn-ea"/>
            </a:endParaRPr>
          </a:p>
          <a:p>
            <a:pPr marL="342900" indent="-342900" algn="l" eaLnBrk="1" hangingPunct="1">
              <a:lnSpc>
                <a:spcPct val="120000"/>
              </a:lnSpc>
              <a:buSzPct val="100000"/>
            </a:pPr>
            <a:r>
              <a:rPr lang="zh-CN" altLang="en-US"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 </a:t>
            </a:r>
            <a:r>
              <a:rPr lang="en-US" altLang="zh-CN" sz="2400" dirty="0">
                <a:latin typeface="+mn-lt"/>
                <a:ea typeface="+mn-ea"/>
                <a:cs typeface="+mn-cs"/>
              </a:rPr>
              <a:t>))</a:t>
            </a:r>
            <a:r>
              <a:rPr lang="en-US" altLang="zh-CN" dirty="0">
                <a:latin typeface="+mn-lt"/>
                <a:ea typeface="+mn-ea"/>
                <a:cs typeface="+mn-cs"/>
              </a:rPr>
              <a:t>≡              </a:t>
            </a:r>
            <a:r>
              <a:rPr lang="en-US" altLang="zh-CN" sz="2400" dirty="0">
                <a:latin typeface="+mn-lt"/>
                <a:ea typeface="+mn-ea"/>
                <a:cs typeface="+mn-cs"/>
              </a:rPr>
              <a:t>(</a:t>
            </a:r>
            <a:r>
              <a:rPr lang="en-US" altLang="zh-CN" dirty="0">
                <a:latin typeface="+mn-lt"/>
                <a:ea typeface="+mn-ea"/>
                <a:cs typeface="+mn-cs"/>
              </a:rPr>
              <a:t>σ</a:t>
            </a:r>
            <a:r>
              <a:rPr lang="en-US" altLang="zh-CN" sz="1400" dirty="0">
                <a:latin typeface="+mn-lt"/>
                <a:ea typeface="+mn-ea"/>
                <a:cs typeface="+mn-cs"/>
              </a:rPr>
              <a:t>F</a:t>
            </a:r>
            <a:r>
              <a:rPr lang="en-US" altLang="zh-CN" sz="2400" dirty="0">
                <a:latin typeface="+mn-lt"/>
                <a:ea typeface="+mn-ea"/>
                <a:cs typeface="+mn-cs"/>
              </a:rPr>
              <a:t> (                            (</a:t>
            </a:r>
            <a:r>
              <a:rPr lang="en-US" altLang="zh-CN" sz="2400" i="1" dirty="0">
                <a:latin typeface="+mn-lt"/>
                <a:ea typeface="+mn-ea"/>
                <a:cs typeface="+mn-cs"/>
              </a:rPr>
              <a:t>E</a:t>
            </a:r>
            <a:r>
              <a:rPr lang="en-US" altLang="zh-CN" sz="2400" dirty="0">
                <a:latin typeface="+mn-lt"/>
                <a:ea typeface="+mn-ea"/>
                <a:cs typeface="+mn-cs"/>
              </a:rPr>
              <a:t>)))</a:t>
            </a:r>
            <a:endParaRPr lang="zh-CN" altLang="en-US" sz="2400" dirty="0">
              <a:latin typeface="+mn-lt"/>
              <a:ea typeface="+mn-ea"/>
              <a:cs typeface="+mn-cs"/>
            </a:endParaRPr>
          </a:p>
        </p:txBody>
      </p:sp>
      <p:sp>
        <p:nvSpPr>
          <p:cNvPr id="63493" name="Rectangle 5"/>
          <p:cNvSpPr/>
          <p:nvPr/>
        </p:nvSpPr>
        <p:spPr>
          <a:xfrm>
            <a:off x="10795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3494" name="Object 4"/>
          <p:cNvGraphicFramePr>
            <a:graphicFrameLocks noChangeAspect="1"/>
          </p:cNvGraphicFramePr>
          <p:nvPr/>
        </p:nvGraphicFramePr>
        <p:xfrm>
          <a:off x="1223963" y="1773238"/>
          <a:ext cx="1655762" cy="487362"/>
        </p:xfrm>
        <a:graphic>
          <a:graphicData uri="http://schemas.openxmlformats.org/presentationml/2006/ole">
            <mc:AlternateContent xmlns:mc="http://schemas.openxmlformats.org/markup-compatibility/2006">
              <mc:Choice xmlns:v="urn:schemas-microsoft-com:vml" Requires="v">
                <p:oleObj spid="_x0000_s3088" name="" r:id="rId1" imgW="571500" imgH="241300" progId="Equation.3">
                  <p:embed/>
                </p:oleObj>
              </mc:Choice>
              <mc:Fallback>
                <p:oleObj name="" r:id="rId1" imgW="571500" imgH="241300" progId="Equation.3">
                  <p:embed/>
                  <p:pic>
                    <p:nvPicPr>
                      <p:cNvPr id="0" name="图片 3087"/>
                      <p:cNvPicPr/>
                      <p:nvPr/>
                    </p:nvPicPr>
                    <p:blipFill>
                      <a:blip r:embed="rId2"/>
                      <a:stretch>
                        <a:fillRect/>
                      </a:stretch>
                    </p:blipFill>
                    <p:spPr>
                      <a:xfrm>
                        <a:off x="1223963" y="1773238"/>
                        <a:ext cx="1655762" cy="487362"/>
                      </a:xfrm>
                      <a:prstGeom prst="rect">
                        <a:avLst/>
                      </a:prstGeom>
                      <a:noFill/>
                      <a:ln w="38100">
                        <a:noFill/>
                        <a:miter/>
                      </a:ln>
                    </p:spPr>
                  </p:pic>
                </p:oleObj>
              </mc:Fallback>
            </mc:AlternateContent>
          </a:graphicData>
        </a:graphic>
      </p:graphicFrame>
      <p:sp>
        <p:nvSpPr>
          <p:cNvPr id="63495" name="Rectangle 7"/>
          <p:cNvSpPr/>
          <p:nvPr/>
        </p:nvSpPr>
        <p:spPr>
          <a:xfrm>
            <a:off x="10795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3496" name="Object 6"/>
          <p:cNvGraphicFramePr>
            <a:graphicFrameLocks noChangeAspect="1"/>
          </p:cNvGraphicFramePr>
          <p:nvPr/>
        </p:nvGraphicFramePr>
        <p:xfrm>
          <a:off x="3582988" y="1752600"/>
          <a:ext cx="1925637" cy="523875"/>
        </p:xfrm>
        <a:graphic>
          <a:graphicData uri="http://schemas.openxmlformats.org/presentationml/2006/ole">
            <mc:AlternateContent xmlns:mc="http://schemas.openxmlformats.org/markup-compatibility/2006">
              <mc:Choice xmlns:v="urn:schemas-microsoft-com:vml" Requires="v">
                <p:oleObj spid="_x0000_s3094" name="" r:id="rId3" imgW="571500" imgH="241300" progId="Equation.3">
                  <p:embed/>
                </p:oleObj>
              </mc:Choice>
              <mc:Fallback>
                <p:oleObj name="" r:id="rId3" imgW="571500" imgH="241300" progId="Equation.3">
                  <p:embed/>
                  <p:pic>
                    <p:nvPicPr>
                      <p:cNvPr id="0" name="图片 3093"/>
                      <p:cNvPicPr/>
                      <p:nvPr/>
                    </p:nvPicPr>
                    <p:blipFill>
                      <a:blip r:embed="rId2"/>
                      <a:stretch>
                        <a:fillRect/>
                      </a:stretch>
                    </p:blipFill>
                    <p:spPr>
                      <a:xfrm>
                        <a:off x="3582988" y="1752600"/>
                        <a:ext cx="1925637" cy="523875"/>
                      </a:xfrm>
                      <a:prstGeom prst="rect">
                        <a:avLst/>
                      </a:prstGeom>
                      <a:noFill/>
                      <a:ln w="38100">
                        <a:noFill/>
                        <a:miter/>
                      </a:ln>
                    </p:spPr>
                  </p:pic>
                </p:oleObj>
              </mc:Fallback>
            </mc:AlternateContent>
          </a:graphicData>
        </a:graphic>
      </p:graphicFrame>
      <p:sp>
        <p:nvSpPr>
          <p:cNvPr id="63497" name="Rectangle 9"/>
          <p:cNvSpPr/>
          <p:nvPr/>
        </p:nvSpPr>
        <p:spPr>
          <a:xfrm>
            <a:off x="10795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3498" name="Object 8"/>
          <p:cNvGraphicFramePr>
            <a:graphicFrameLocks noChangeAspect="1"/>
          </p:cNvGraphicFramePr>
          <p:nvPr/>
        </p:nvGraphicFramePr>
        <p:xfrm>
          <a:off x="719138" y="3871913"/>
          <a:ext cx="1584325" cy="493712"/>
        </p:xfrm>
        <a:graphic>
          <a:graphicData uri="http://schemas.openxmlformats.org/presentationml/2006/ole">
            <mc:AlternateContent xmlns:mc="http://schemas.openxmlformats.org/markup-compatibility/2006">
              <mc:Choice xmlns:v="urn:schemas-microsoft-com:vml" Requires="v">
                <p:oleObj spid="_x0000_s3092" name="" r:id="rId4" imgW="571500" imgH="241300" progId="Equation.3">
                  <p:embed/>
                </p:oleObj>
              </mc:Choice>
              <mc:Fallback>
                <p:oleObj name="" r:id="rId4" imgW="571500" imgH="241300" progId="Equation.3">
                  <p:embed/>
                  <p:pic>
                    <p:nvPicPr>
                      <p:cNvPr id="0" name="图片 3091"/>
                      <p:cNvPicPr/>
                      <p:nvPr/>
                    </p:nvPicPr>
                    <p:blipFill>
                      <a:blip r:embed="rId2"/>
                      <a:stretch>
                        <a:fillRect/>
                      </a:stretch>
                    </p:blipFill>
                    <p:spPr>
                      <a:xfrm>
                        <a:off x="719138" y="3871913"/>
                        <a:ext cx="1584325" cy="493712"/>
                      </a:xfrm>
                      <a:prstGeom prst="rect">
                        <a:avLst/>
                      </a:prstGeom>
                      <a:noFill/>
                      <a:ln w="38100">
                        <a:noFill/>
                        <a:miter/>
                      </a:ln>
                    </p:spPr>
                  </p:pic>
                </p:oleObj>
              </mc:Fallback>
            </mc:AlternateContent>
          </a:graphicData>
        </a:graphic>
      </p:graphicFrame>
      <p:sp>
        <p:nvSpPr>
          <p:cNvPr id="63499" name="Rectangle 11"/>
          <p:cNvSpPr/>
          <p:nvPr/>
        </p:nvSpPr>
        <p:spPr>
          <a:xfrm>
            <a:off x="10795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3500" name="Object 10"/>
          <p:cNvGraphicFramePr>
            <a:graphicFrameLocks noChangeAspect="1"/>
          </p:cNvGraphicFramePr>
          <p:nvPr/>
        </p:nvGraphicFramePr>
        <p:xfrm>
          <a:off x="3473450" y="3860800"/>
          <a:ext cx="1493838" cy="471488"/>
        </p:xfrm>
        <a:graphic>
          <a:graphicData uri="http://schemas.openxmlformats.org/presentationml/2006/ole">
            <mc:AlternateContent xmlns:mc="http://schemas.openxmlformats.org/markup-compatibility/2006">
              <mc:Choice xmlns:v="urn:schemas-microsoft-com:vml" Requires="v">
                <p:oleObj spid="_x0000_s3093" name="" r:id="rId5" imgW="571500" imgH="241300" progId="Equation.3">
                  <p:embed/>
                </p:oleObj>
              </mc:Choice>
              <mc:Fallback>
                <p:oleObj name="" r:id="rId5" imgW="571500" imgH="241300" progId="Equation.3">
                  <p:embed/>
                  <p:pic>
                    <p:nvPicPr>
                      <p:cNvPr id="0" name="图片 3092"/>
                      <p:cNvPicPr/>
                      <p:nvPr/>
                    </p:nvPicPr>
                    <p:blipFill>
                      <a:blip r:embed="rId2"/>
                      <a:stretch>
                        <a:fillRect/>
                      </a:stretch>
                    </p:blipFill>
                    <p:spPr>
                      <a:xfrm>
                        <a:off x="3473450" y="3860800"/>
                        <a:ext cx="1493838" cy="471488"/>
                      </a:xfrm>
                      <a:prstGeom prst="rect">
                        <a:avLst/>
                      </a:prstGeom>
                      <a:noFill/>
                      <a:ln w="38100">
                        <a:noFill/>
                        <a:miter/>
                      </a:ln>
                    </p:spPr>
                  </p:pic>
                </p:oleObj>
              </mc:Fallback>
            </mc:AlternateContent>
          </a:graphicData>
        </a:graphic>
      </p:graphicFrame>
      <p:sp>
        <p:nvSpPr>
          <p:cNvPr id="63501" name="Rectangle 13"/>
          <p:cNvSpPr/>
          <p:nvPr/>
        </p:nvSpPr>
        <p:spPr>
          <a:xfrm>
            <a:off x="10795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3502" name="Object 12"/>
          <p:cNvGraphicFramePr>
            <a:graphicFrameLocks noChangeAspect="1"/>
          </p:cNvGraphicFramePr>
          <p:nvPr/>
        </p:nvGraphicFramePr>
        <p:xfrm>
          <a:off x="5472113" y="3871913"/>
          <a:ext cx="2520950" cy="565150"/>
        </p:xfrm>
        <a:graphic>
          <a:graphicData uri="http://schemas.openxmlformats.org/presentationml/2006/ole">
            <mc:AlternateContent xmlns:mc="http://schemas.openxmlformats.org/markup-compatibility/2006">
              <mc:Choice xmlns:v="urn:schemas-microsoft-com:vml" Requires="v">
                <p:oleObj spid="_x0000_s3086" name="" r:id="rId6" imgW="1041400" imgH="241300" progId="Equation.3">
                  <p:embed/>
                </p:oleObj>
              </mc:Choice>
              <mc:Fallback>
                <p:oleObj name="" r:id="rId6" imgW="1041400" imgH="241300" progId="Equation.3">
                  <p:embed/>
                  <p:pic>
                    <p:nvPicPr>
                      <p:cNvPr id="0" name="图片 3085"/>
                      <p:cNvPicPr/>
                      <p:nvPr/>
                    </p:nvPicPr>
                    <p:blipFill>
                      <a:blip r:embed="rId7"/>
                      <a:stretch>
                        <a:fillRect/>
                      </a:stretch>
                    </p:blipFill>
                    <p:spPr>
                      <a:xfrm>
                        <a:off x="5472113" y="3871913"/>
                        <a:ext cx="2520950" cy="565150"/>
                      </a:xfrm>
                      <a:prstGeom prst="rect">
                        <a:avLst/>
                      </a:prstGeom>
                      <a:noFill/>
                      <a:ln w="38100">
                        <a:noFill/>
                        <a:miter/>
                      </a:ln>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514" name="文本框 4"/>
          <p:cNvSpPr/>
          <p:nvPr/>
        </p:nvSpPr>
        <p:spPr>
          <a:xfrm>
            <a:off x="539750" y="6334125"/>
            <a:ext cx="2160588" cy="261938"/>
          </a:xfrm>
          <a:prstGeom prst="rect">
            <a:avLst/>
          </a:prstGeom>
          <a:noFill/>
          <a:ln w="9525">
            <a:noFill/>
          </a:ln>
        </p:spPr>
        <p:txBody>
          <a:bodyPr anchor="t">
            <a:spAutoFit/>
          </a:bodyPr>
          <a:p>
            <a:pPr eaLnBrk="0" hangingPunct="0"/>
            <a:endParaRPr lang="zh-CN" altLang="zh-CN" sz="1000" dirty="0">
              <a:solidFill>
                <a:srgbClr val="000000"/>
              </a:solidFill>
              <a:latin typeface="Times New Roman" panose="02020603050405020304" pitchFamily="18" charset="0"/>
              <a:ea typeface="黑体" panose="02010609060101010101" pitchFamily="49" charset="-122"/>
              <a:sym typeface="宋体" panose="02010600030101010101" pitchFamily="2" charset="-122"/>
            </a:endParaRPr>
          </a:p>
        </p:txBody>
      </p:sp>
      <p:sp>
        <p:nvSpPr>
          <p:cNvPr id="64515"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关系代数表达式等价变换规则（续）</a:t>
            </a:r>
            <a:endParaRPr lang="zh-CN" altLang="zh-CN" sz="3600" dirty="0"/>
          </a:p>
        </p:txBody>
      </p:sp>
      <p:sp>
        <p:nvSpPr>
          <p:cNvPr id="64516" name="Rectangle 3"/>
          <p:cNvSpPr>
            <a:spLocks noGrp="1"/>
          </p:cNvSpPr>
          <p:nvPr>
            <p:ph type="subTitle" idx="1"/>
          </p:nvPr>
        </p:nvSpPr>
        <p:spPr>
          <a:xfrm>
            <a:off x="457200" y="1125538"/>
            <a:ext cx="8507413" cy="4857750"/>
          </a:xfrm>
          <a:ln/>
        </p:spPr>
        <p:txBody>
          <a:bodyPr vert="horz" wrap="square" lIns="91440" tIns="45720" rIns="91440" bIns="45720" anchor="t"/>
          <a:p>
            <a:pPr marL="342900" indent="-342900" algn="l" eaLnBrk="1" hangingPunct="1">
              <a:buSzPct val="100000"/>
            </a:pPr>
            <a:r>
              <a:rPr lang="en-US" altLang="zh-CN" sz="2400" dirty="0">
                <a:latin typeface="+mn-lt"/>
                <a:ea typeface="+mn-ea"/>
                <a:cs typeface="+mn-cs"/>
              </a:rPr>
              <a:t>6. </a:t>
            </a:r>
            <a:r>
              <a:rPr lang="zh-CN" altLang="en-US" sz="2400" dirty="0">
                <a:latin typeface="+mn-lt"/>
                <a:ea typeface="+mn-ea"/>
                <a:cs typeface="+mn-cs"/>
              </a:rPr>
              <a:t>选择与笛卡尔积的交换律</a:t>
            </a:r>
            <a:endParaRPr lang="zh-CN" altLang="en-US" sz="2400" dirty="0">
              <a:latin typeface="+mn-lt"/>
              <a:ea typeface="+mn-ea"/>
              <a:cs typeface="+mn-cs"/>
            </a:endParaRPr>
          </a:p>
          <a:p>
            <a:pPr marL="800100" lvl="1" indent="-342900" algn="l" eaLnBrk="1" hangingPunct="1">
              <a:buSzPct val="87000"/>
              <a:buFont typeface="Wingdings" panose="05000000000000000000" pitchFamily="2" charset="2"/>
              <a:buChar char="n"/>
            </a:pPr>
            <a:r>
              <a:rPr lang="zh-CN" altLang="en-US" dirty="0">
                <a:latin typeface="+mn-lt"/>
                <a:ea typeface="+mn-ea"/>
              </a:rPr>
              <a:t>如果</a:t>
            </a:r>
            <a:r>
              <a:rPr lang="en-US" altLang="zh-CN" dirty="0">
                <a:latin typeface="+mn-lt"/>
                <a:ea typeface="+mn-ea"/>
              </a:rPr>
              <a:t>F</a:t>
            </a:r>
            <a:r>
              <a:rPr lang="zh-CN" altLang="en-US" dirty="0">
                <a:latin typeface="+mn-lt"/>
                <a:ea typeface="+mn-ea"/>
              </a:rPr>
              <a:t>中涉及的属性都是</a:t>
            </a:r>
            <a:r>
              <a:rPr lang="en-US" altLang="zh-CN" dirty="0">
                <a:latin typeface="+mn-lt"/>
                <a:ea typeface="+mn-ea"/>
              </a:rPr>
              <a:t>E</a:t>
            </a:r>
            <a:r>
              <a:rPr lang="en-US" altLang="zh-CN" baseline="-25000" dirty="0">
                <a:latin typeface="+mn-lt"/>
                <a:ea typeface="+mn-ea"/>
              </a:rPr>
              <a:t>1</a:t>
            </a:r>
            <a:r>
              <a:rPr lang="zh-CN" altLang="en-US" dirty="0">
                <a:latin typeface="+mn-lt"/>
                <a:ea typeface="+mn-ea"/>
              </a:rPr>
              <a:t>中的属性，则</a:t>
            </a:r>
            <a:endParaRPr lang="zh-CN" altLang="en-US" dirty="0">
              <a:latin typeface="+mn-lt"/>
              <a:ea typeface="+mn-ea"/>
            </a:endParaRPr>
          </a:p>
          <a:p>
            <a:pPr marL="342900" indent="-342900" algn="l" eaLnBrk="1" hangingPunct="1">
              <a:buSzPct val="100000"/>
            </a:pPr>
            <a:r>
              <a:rPr lang="zh-CN" altLang="en-US" sz="2400"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endParaRPr lang="zh-CN" altLang="en-US" sz="2400" baseline="-25000" dirty="0">
              <a:latin typeface="+mn-lt"/>
              <a:ea typeface="+mn-ea"/>
              <a:cs typeface="+mn-cs"/>
            </a:endParaRPr>
          </a:p>
          <a:p>
            <a:pPr marL="800100" lvl="1" indent="-342900" algn="l" eaLnBrk="1" hangingPunct="1">
              <a:buSzPct val="87000"/>
              <a:buFont typeface="Wingdings" panose="05000000000000000000" pitchFamily="2" charset="2"/>
              <a:buChar char="n"/>
            </a:pPr>
            <a:r>
              <a:rPr lang="zh-CN" altLang="en-US" dirty="0">
                <a:latin typeface="+mn-lt"/>
                <a:ea typeface="+mn-ea"/>
              </a:rPr>
              <a:t>如果</a:t>
            </a:r>
            <a:r>
              <a:rPr lang="en-US" altLang="zh-CN" dirty="0">
                <a:latin typeface="+mn-lt"/>
                <a:ea typeface="+mn-ea"/>
              </a:rPr>
              <a:t>F=F</a:t>
            </a:r>
            <a:r>
              <a:rPr lang="en-US" altLang="zh-CN" baseline="-25000" dirty="0">
                <a:latin typeface="+mn-lt"/>
                <a:ea typeface="+mn-ea"/>
              </a:rPr>
              <a:t>1</a:t>
            </a:r>
            <a:r>
              <a:rPr lang="en-US" altLang="zh-CN" dirty="0">
                <a:latin typeface="+mn-lt"/>
                <a:ea typeface="+mn-ea"/>
              </a:rPr>
              <a:t>∧F</a:t>
            </a:r>
            <a:r>
              <a:rPr lang="en-US" altLang="zh-CN" baseline="-25000" dirty="0">
                <a:latin typeface="+mn-lt"/>
                <a:ea typeface="+mn-ea"/>
              </a:rPr>
              <a:t>2</a:t>
            </a:r>
            <a:r>
              <a:rPr lang="zh-CN" altLang="en-US" dirty="0">
                <a:latin typeface="+mn-lt"/>
                <a:ea typeface="+mn-ea"/>
              </a:rPr>
              <a:t>，并且</a:t>
            </a:r>
            <a:r>
              <a:rPr lang="en-US" altLang="zh-CN" dirty="0">
                <a:latin typeface="+mn-lt"/>
                <a:ea typeface="+mn-ea"/>
              </a:rPr>
              <a:t>F</a:t>
            </a:r>
            <a:r>
              <a:rPr lang="en-US" altLang="zh-CN" baseline="-25000" dirty="0">
                <a:latin typeface="+mn-lt"/>
                <a:ea typeface="+mn-ea"/>
              </a:rPr>
              <a:t>1</a:t>
            </a:r>
            <a:r>
              <a:rPr lang="zh-CN" altLang="en-US" dirty="0">
                <a:latin typeface="+mn-lt"/>
                <a:ea typeface="+mn-ea"/>
              </a:rPr>
              <a:t>只涉及</a:t>
            </a:r>
            <a:r>
              <a:rPr lang="en-US" altLang="zh-CN" dirty="0">
                <a:latin typeface="+mn-lt"/>
                <a:ea typeface="+mn-ea"/>
              </a:rPr>
              <a:t>E</a:t>
            </a:r>
            <a:r>
              <a:rPr lang="en-US" altLang="zh-CN" baseline="-25000" dirty="0">
                <a:latin typeface="+mn-lt"/>
                <a:ea typeface="+mn-ea"/>
              </a:rPr>
              <a:t>1</a:t>
            </a:r>
            <a:r>
              <a:rPr lang="zh-CN" altLang="en-US" dirty="0">
                <a:latin typeface="+mn-lt"/>
                <a:ea typeface="+mn-ea"/>
              </a:rPr>
              <a:t>中的属性，</a:t>
            </a:r>
            <a:r>
              <a:rPr lang="en-US" altLang="zh-CN" dirty="0">
                <a:latin typeface="+mn-lt"/>
                <a:ea typeface="+mn-ea"/>
              </a:rPr>
              <a:t>F</a:t>
            </a:r>
            <a:r>
              <a:rPr lang="en-US" altLang="zh-CN" baseline="-25000" dirty="0">
                <a:latin typeface="+mn-lt"/>
                <a:ea typeface="+mn-ea"/>
              </a:rPr>
              <a:t>2</a:t>
            </a:r>
            <a:r>
              <a:rPr lang="zh-CN" altLang="en-US" dirty="0">
                <a:latin typeface="+mn-lt"/>
                <a:ea typeface="+mn-ea"/>
              </a:rPr>
              <a:t>只涉及</a:t>
            </a:r>
            <a:r>
              <a:rPr lang="en-US" altLang="zh-CN" dirty="0">
                <a:latin typeface="+mn-lt"/>
                <a:ea typeface="+mn-ea"/>
              </a:rPr>
              <a:t>E</a:t>
            </a:r>
            <a:r>
              <a:rPr lang="en-US" altLang="zh-CN" baseline="-25000" dirty="0">
                <a:latin typeface="+mn-lt"/>
                <a:ea typeface="+mn-ea"/>
              </a:rPr>
              <a:t>2</a:t>
            </a:r>
            <a:r>
              <a:rPr lang="zh-CN" altLang="en-US" dirty="0">
                <a:latin typeface="+mn-lt"/>
                <a:ea typeface="+mn-ea"/>
              </a:rPr>
              <a:t>中的属性，则由上面的等价变换规则</a:t>
            </a:r>
            <a:r>
              <a:rPr lang="en-US" altLang="zh-CN" dirty="0">
                <a:latin typeface="+mn-lt"/>
                <a:ea typeface="+mn-ea"/>
              </a:rPr>
              <a:t>1</a:t>
            </a:r>
            <a:r>
              <a:rPr lang="zh-CN" altLang="en-US" dirty="0">
                <a:latin typeface="+mn-lt"/>
                <a:ea typeface="+mn-ea"/>
              </a:rPr>
              <a:t>，</a:t>
            </a:r>
            <a:r>
              <a:rPr lang="en-US" altLang="zh-CN" dirty="0">
                <a:latin typeface="+mn-lt"/>
                <a:ea typeface="+mn-ea"/>
              </a:rPr>
              <a:t>4</a:t>
            </a:r>
            <a:r>
              <a:rPr lang="zh-CN" altLang="en-US" dirty="0">
                <a:latin typeface="+mn-lt"/>
                <a:ea typeface="+mn-ea"/>
              </a:rPr>
              <a:t>，</a:t>
            </a:r>
            <a:r>
              <a:rPr lang="en-US" altLang="zh-CN" dirty="0">
                <a:latin typeface="+mn-lt"/>
                <a:ea typeface="+mn-ea"/>
              </a:rPr>
              <a:t>6</a:t>
            </a:r>
            <a:r>
              <a:rPr lang="zh-CN" altLang="en-US" dirty="0">
                <a:latin typeface="+mn-lt"/>
                <a:ea typeface="+mn-ea"/>
              </a:rPr>
              <a:t>可推出：</a:t>
            </a:r>
            <a:endParaRPr lang="zh-CN" altLang="en-US" dirty="0">
              <a:latin typeface="+mn-lt"/>
              <a:ea typeface="+mn-ea"/>
            </a:endParaRPr>
          </a:p>
          <a:p>
            <a:pPr marL="342900" indent="-342900" algn="l" eaLnBrk="1" hangingPunct="1">
              <a:buSzPct val="100000"/>
            </a:pPr>
            <a:r>
              <a:rPr lang="zh-CN" altLang="en-US" sz="2400"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sz="2400" dirty="0">
              <a:latin typeface="+mn-lt"/>
              <a:ea typeface="+mn-ea"/>
              <a:cs typeface="+mn-cs"/>
            </a:endParaRPr>
          </a:p>
          <a:p>
            <a:pPr marL="800100" lvl="1" indent="-342900" algn="l" eaLnBrk="1" hangingPunct="1">
              <a:buSzPct val="87000"/>
              <a:buFont typeface="Wingdings" panose="05000000000000000000" pitchFamily="2" charset="2"/>
              <a:buChar char="n"/>
            </a:pPr>
            <a:r>
              <a:rPr lang="zh-CN" altLang="en-US" dirty="0">
                <a:latin typeface="+mn-lt"/>
                <a:ea typeface="+mn-ea"/>
              </a:rPr>
              <a:t>若</a:t>
            </a:r>
            <a:r>
              <a:rPr lang="en-US" altLang="zh-CN" dirty="0">
                <a:latin typeface="+mn-lt"/>
                <a:ea typeface="+mn-ea"/>
              </a:rPr>
              <a:t>F</a:t>
            </a:r>
            <a:r>
              <a:rPr lang="en-US" altLang="zh-CN" baseline="-25000" dirty="0">
                <a:latin typeface="+mn-lt"/>
                <a:ea typeface="+mn-ea"/>
              </a:rPr>
              <a:t>1</a:t>
            </a:r>
            <a:r>
              <a:rPr lang="zh-CN" altLang="en-US" dirty="0">
                <a:latin typeface="+mn-lt"/>
                <a:ea typeface="+mn-ea"/>
              </a:rPr>
              <a:t>只涉及</a:t>
            </a:r>
            <a:r>
              <a:rPr lang="en-US" altLang="zh-CN" i="1" dirty="0">
                <a:latin typeface="+mn-lt"/>
                <a:ea typeface="+mn-ea"/>
              </a:rPr>
              <a:t>E</a:t>
            </a:r>
            <a:r>
              <a:rPr lang="en-US" altLang="zh-CN" baseline="-25000" dirty="0">
                <a:latin typeface="+mn-lt"/>
                <a:ea typeface="+mn-ea"/>
              </a:rPr>
              <a:t>1</a:t>
            </a:r>
            <a:r>
              <a:rPr lang="zh-CN" altLang="en-US" dirty="0">
                <a:latin typeface="+mn-lt"/>
                <a:ea typeface="+mn-ea"/>
              </a:rPr>
              <a:t>中的属性，</a:t>
            </a:r>
            <a:r>
              <a:rPr lang="en-US" altLang="zh-CN" dirty="0">
                <a:latin typeface="+mn-lt"/>
                <a:ea typeface="+mn-ea"/>
              </a:rPr>
              <a:t>F</a:t>
            </a:r>
            <a:r>
              <a:rPr lang="en-US" altLang="zh-CN" baseline="-25000" dirty="0">
                <a:latin typeface="+mn-lt"/>
                <a:ea typeface="+mn-ea"/>
              </a:rPr>
              <a:t>2</a:t>
            </a:r>
            <a:r>
              <a:rPr lang="zh-CN" altLang="en-US" dirty="0">
                <a:latin typeface="+mn-lt"/>
                <a:ea typeface="+mn-ea"/>
              </a:rPr>
              <a:t>涉及</a:t>
            </a:r>
            <a:r>
              <a:rPr lang="en-US" altLang="zh-CN" i="1" dirty="0">
                <a:latin typeface="+mn-lt"/>
                <a:ea typeface="+mn-ea"/>
              </a:rPr>
              <a:t>E</a:t>
            </a:r>
            <a:r>
              <a:rPr lang="en-US" altLang="zh-CN" baseline="-25000" dirty="0">
                <a:latin typeface="+mn-lt"/>
                <a:ea typeface="+mn-ea"/>
              </a:rPr>
              <a:t>1</a:t>
            </a:r>
            <a:r>
              <a:rPr lang="zh-CN" altLang="en-US" dirty="0">
                <a:latin typeface="+mn-lt"/>
                <a:ea typeface="+mn-ea"/>
              </a:rPr>
              <a:t>和</a:t>
            </a:r>
            <a:r>
              <a:rPr lang="en-US" altLang="zh-CN" i="1" dirty="0">
                <a:latin typeface="+mn-lt"/>
                <a:ea typeface="+mn-ea"/>
              </a:rPr>
              <a:t>E</a:t>
            </a:r>
            <a:r>
              <a:rPr lang="en-US" altLang="zh-CN" baseline="-25000" dirty="0">
                <a:latin typeface="+mn-lt"/>
                <a:ea typeface="+mn-ea"/>
              </a:rPr>
              <a:t>2</a:t>
            </a:r>
            <a:r>
              <a:rPr lang="zh-CN" altLang="en-US" dirty="0">
                <a:latin typeface="+mn-lt"/>
                <a:ea typeface="+mn-ea"/>
              </a:rPr>
              <a:t>两者的属性，则仍有</a:t>
            </a:r>
            <a:endParaRPr lang="zh-CN" altLang="en-US" dirty="0">
              <a:latin typeface="+mn-lt"/>
              <a:ea typeface="+mn-ea"/>
            </a:endParaRPr>
          </a:p>
          <a:p>
            <a:pPr marL="342900" indent="-342900" algn="l" eaLnBrk="1" hangingPunct="1">
              <a:buSzPct val="100000"/>
            </a:pPr>
            <a:r>
              <a:rPr lang="zh-CN" altLang="en-US" sz="2400"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buSzPct val="100000"/>
            </a:pPr>
            <a:r>
              <a:rPr lang="en-US" altLang="zh-CN" sz="2400" dirty="0">
                <a:latin typeface="+mn-lt"/>
                <a:ea typeface="+mn-ea"/>
                <a:cs typeface="+mn-cs"/>
              </a:rPr>
              <a:t>	      </a:t>
            </a:r>
            <a:r>
              <a:rPr lang="zh-CN" altLang="en-US" sz="2400" dirty="0">
                <a:latin typeface="+mn-lt"/>
                <a:ea typeface="+mn-ea"/>
                <a:cs typeface="+mn-cs"/>
              </a:rPr>
              <a:t>它使部分选择在笛卡尔积前先做。 </a:t>
            </a:r>
            <a:endParaRPr lang="zh-CN" altLang="en-US" sz="2400" dirty="0">
              <a:latin typeface="+mn-lt"/>
              <a:ea typeface="+mn-ea"/>
              <a:cs typeface="+mn-cs"/>
            </a:endParaRPr>
          </a:p>
        </p:txBody>
      </p:sp>
      <p:sp>
        <p:nvSpPr>
          <p:cNvPr id="64517" name="Rectangle 5"/>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4518" name="Object 4"/>
          <p:cNvGraphicFramePr>
            <a:graphicFrameLocks noChangeAspect="1"/>
          </p:cNvGraphicFramePr>
          <p:nvPr/>
        </p:nvGraphicFramePr>
        <p:xfrm>
          <a:off x="3059113" y="3306763"/>
          <a:ext cx="360362" cy="360362"/>
        </p:xfrm>
        <a:graphic>
          <a:graphicData uri="http://schemas.openxmlformats.org/presentationml/2006/ole">
            <mc:AlternateContent xmlns:mc="http://schemas.openxmlformats.org/markup-compatibility/2006">
              <mc:Choice xmlns:v="urn:schemas-microsoft-com:vml" Requires="v">
                <p:oleObj spid="_x0000_s3087" name="" r:id="rId1" imgW="241300" imgH="241300" progId="Equation.3">
                  <p:embed/>
                </p:oleObj>
              </mc:Choice>
              <mc:Fallback>
                <p:oleObj name="" r:id="rId1" imgW="241300" imgH="241300" progId="Equation.3">
                  <p:embed/>
                  <p:pic>
                    <p:nvPicPr>
                      <p:cNvPr id="0" name="图片 3086"/>
                      <p:cNvPicPr/>
                      <p:nvPr/>
                    </p:nvPicPr>
                    <p:blipFill>
                      <a:blip r:embed="rId2"/>
                      <a:stretch>
                        <a:fillRect/>
                      </a:stretch>
                    </p:blipFill>
                    <p:spPr>
                      <a:xfrm>
                        <a:off x="3059113" y="3306763"/>
                        <a:ext cx="360362" cy="360362"/>
                      </a:xfrm>
                      <a:prstGeom prst="rect">
                        <a:avLst/>
                      </a:prstGeom>
                      <a:noFill/>
                      <a:ln w="38100">
                        <a:noFill/>
                        <a:miter/>
                      </a:ln>
                    </p:spPr>
                  </p:pic>
                </p:oleObj>
              </mc:Fallback>
            </mc:AlternateContent>
          </a:graphicData>
        </a:graphic>
      </p:graphicFrame>
      <p:sp>
        <p:nvSpPr>
          <p:cNvPr id="64519" name="Rectangle 7"/>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4520" name="Object 6"/>
          <p:cNvGraphicFramePr>
            <a:graphicFrameLocks noChangeAspect="1"/>
          </p:cNvGraphicFramePr>
          <p:nvPr/>
        </p:nvGraphicFramePr>
        <p:xfrm>
          <a:off x="4140200" y="3259138"/>
          <a:ext cx="469900" cy="457200"/>
        </p:xfrm>
        <a:graphic>
          <a:graphicData uri="http://schemas.openxmlformats.org/presentationml/2006/ole">
            <mc:AlternateContent xmlns:mc="http://schemas.openxmlformats.org/markup-compatibility/2006">
              <mc:Choice xmlns:v="urn:schemas-microsoft-com:vml" Requires="v">
                <p:oleObj spid="_x0000_s3091" name="" r:id="rId3" imgW="254000" imgH="241300" progId="Equation.3">
                  <p:embed/>
                </p:oleObj>
              </mc:Choice>
              <mc:Fallback>
                <p:oleObj name="" r:id="rId3" imgW="254000" imgH="241300" progId="Equation.3">
                  <p:embed/>
                  <p:pic>
                    <p:nvPicPr>
                      <p:cNvPr id="0" name="图片 3090"/>
                      <p:cNvPicPr/>
                      <p:nvPr/>
                    </p:nvPicPr>
                    <p:blipFill>
                      <a:blip r:embed="rId4"/>
                      <a:stretch>
                        <a:fillRect/>
                      </a:stretch>
                    </p:blipFill>
                    <p:spPr>
                      <a:xfrm>
                        <a:off x="4140200" y="3259138"/>
                        <a:ext cx="469900" cy="457200"/>
                      </a:xfrm>
                      <a:prstGeom prst="rect">
                        <a:avLst/>
                      </a:prstGeom>
                      <a:noFill/>
                      <a:ln w="38100">
                        <a:noFill/>
                        <a:miter/>
                      </a:ln>
                    </p:spPr>
                  </p:pic>
                </p:oleObj>
              </mc:Fallback>
            </mc:AlternateContent>
          </a:graphicData>
        </a:graphic>
      </p:graphicFrame>
      <p:sp>
        <p:nvSpPr>
          <p:cNvPr id="64521" name="Rectangle 9"/>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4522" name="Object 8"/>
          <p:cNvGraphicFramePr>
            <a:graphicFrameLocks noChangeAspect="1"/>
          </p:cNvGraphicFramePr>
          <p:nvPr/>
        </p:nvGraphicFramePr>
        <p:xfrm>
          <a:off x="3165475" y="4508500"/>
          <a:ext cx="469900" cy="457200"/>
        </p:xfrm>
        <a:graphic>
          <a:graphicData uri="http://schemas.openxmlformats.org/presentationml/2006/ole">
            <mc:AlternateContent xmlns:mc="http://schemas.openxmlformats.org/markup-compatibility/2006">
              <mc:Choice xmlns:v="urn:schemas-microsoft-com:vml" Requires="v">
                <p:oleObj spid="_x0000_s3089" name="" r:id="rId5" imgW="254000" imgH="241300" progId="Equation.3">
                  <p:embed/>
                </p:oleObj>
              </mc:Choice>
              <mc:Fallback>
                <p:oleObj name="" r:id="rId5" imgW="254000" imgH="241300" progId="Equation.3">
                  <p:embed/>
                  <p:pic>
                    <p:nvPicPr>
                      <p:cNvPr id="0" name="图片 3088"/>
                      <p:cNvPicPr/>
                      <p:nvPr/>
                    </p:nvPicPr>
                    <p:blipFill>
                      <a:blip r:embed="rId4"/>
                      <a:stretch>
                        <a:fillRect/>
                      </a:stretch>
                    </p:blipFill>
                    <p:spPr>
                      <a:xfrm>
                        <a:off x="3165475" y="4508500"/>
                        <a:ext cx="469900" cy="457200"/>
                      </a:xfrm>
                      <a:prstGeom prst="rect">
                        <a:avLst/>
                      </a:prstGeom>
                      <a:noFill/>
                      <a:ln w="38100">
                        <a:noFill/>
                        <a:miter/>
                      </a:ln>
                    </p:spPr>
                  </p:pic>
                </p:oleObj>
              </mc:Fallback>
            </mc:AlternateContent>
          </a:graphicData>
        </a:graphic>
      </p:graphicFrame>
      <p:sp>
        <p:nvSpPr>
          <p:cNvPr id="64523" name="Rectangle 11"/>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4524" name="Object 10"/>
          <p:cNvGraphicFramePr>
            <a:graphicFrameLocks noChangeAspect="1"/>
          </p:cNvGraphicFramePr>
          <p:nvPr/>
        </p:nvGraphicFramePr>
        <p:xfrm>
          <a:off x="3816350" y="4508500"/>
          <a:ext cx="468313" cy="468313"/>
        </p:xfrm>
        <a:graphic>
          <a:graphicData uri="http://schemas.openxmlformats.org/presentationml/2006/ole">
            <mc:AlternateContent xmlns:mc="http://schemas.openxmlformats.org/markup-compatibility/2006">
              <mc:Choice xmlns:v="urn:schemas-microsoft-com:vml" Requires="v">
                <p:oleObj spid="_x0000_s3090" name="" r:id="rId6" imgW="241300" imgH="241300" progId="Equation.3">
                  <p:embed/>
                </p:oleObj>
              </mc:Choice>
              <mc:Fallback>
                <p:oleObj name="" r:id="rId6" imgW="241300" imgH="241300" progId="Equation.3">
                  <p:embed/>
                  <p:pic>
                    <p:nvPicPr>
                      <p:cNvPr id="0" name="图片 3089"/>
                      <p:cNvPicPr/>
                      <p:nvPr/>
                    </p:nvPicPr>
                    <p:blipFill>
                      <a:blip r:embed="rId2"/>
                      <a:stretch>
                        <a:fillRect/>
                      </a:stretch>
                    </p:blipFill>
                    <p:spPr>
                      <a:xfrm>
                        <a:off x="3816350" y="4508500"/>
                        <a:ext cx="468313" cy="468313"/>
                      </a:xfrm>
                      <a:prstGeom prst="rect">
                        <a:avLst/>
                      </a:prstGeom>
                      <a:noFill/>
                      <a:ln w="38100">
                        <a:noFill/>
                        <a:miter/>
                      </a:ln>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538"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关系代数表达式等价变换规则（续）</a:t>
            </a:r>
            <a:endParaRPr lang="zh-CN" altLang="zh-CN" sz="3600" dirty="0"/>
          </a:p>
        </p:txBody>
      </p:sp>
      <p:sp>
        <p:nvSpPr>
          <p:cNvPr id="65539" name="Rectangle 3"/>
          <p:cNvSpPr>
            <a:spLocks noGrp="1"/>
          </p:cNvSpPr>
          <p:nvPr>
            <p:ph type="subTitle" idx="1"/>
          </p:nvPr>
        </p:nvSpPr>
        <p:spPr>
          <a:xfrm>
            <a:off x="457200" y="1163638"/>
            <a:ext cx="8229600" cy="4857750"/>
          </a:xfrm>
          <a:ln/>
        </p:spPr>
        <p:txBody>
          <a:bodyPr vert="horz" wrap="square" lIns="91440" tIns="45720" rIns="91440" bIns="45720" anchor="t"/>
          <a:p>
            <a:pPr marL="342900" indent="-342900" algn="l" eaLnBrk="1" hangingPunct="1">
              <a:lnSpc>
                <a:spcPct val="110000"/>
              </a:lnSpc>
              <a:buSzPct val="100000"/>
            </a:pPr>
            <a:r>
              <a:rPr lang="en-US" altLang="zh-CN" sz="2400" dirty="0">
                <a:latin typeface="+mn-lt"/>
                <a:ea typeface="+mn-ea"/>
                <a:cs typeface="+mn-cs"/>
              </a:rPr>
              <a:t>7. </a:t>
            </a:r>
            <a:r>
              <a:rPr lang="zh-CN" altLang="en-US" sz="2400" dirty="0">
                <a:latin typeface="+mn-lt"/>
                <a:ea typeface="+mn-ea"/>
                <a:cs typeface="+mn-cs"/>
              </a:rPr>
              <a:t>选择与并的分配律</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设</a:t>
            </a:r>
            <a:r>
              <a:rPr lang="en-US" altLang="zh-CN" sz="2400" i="1" dirty="0">
                <a:latin typeface="+mn-lt"/>
                <a:ea typeface="+mn-ea"/>
                <a:cs typeface="+mn-cs"/>
              </a:rPr>
              <a:t>E</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有相同的属性名，则</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lnSpc>
                <a:spcPct val="110000"/>
              </a:lnSpc>
              <a:buSzPct val="100000"/>
            </a:pPr>
            <a:r>
              <a:rPr lang="en-US" altLang="zh-CN" sz="2400" dirty="0">
                <a:latin typeface="+mn-lt"/>
                <a:ea typeface="+mn-ea"/>
                <a:cs typeface="+mn-cs"/>
              </a:rPr>
              <a:t>8. </a:t>
            </a:r>
            <a:r>
              <a:rPr lang="zh-CN" altLang="en-US" sz="2400" dirty="0">
                <a:latin typeface="+mn-lt"/>
                <a:ea typeface="+mn-ea"/>
                <a:cs typeface="+mn-cs"/>
              </a:rPr>
              <a:t>选择与差运算的分配律</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若</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与</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有相同的属性名，则</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lnSpc>
                <a:spcPct val="110000"/>
              </a:lnSpc>
              <a:buSzPct val="100000"/>
            </a:pPr>
            <a:r>
              <a:rPr lang="en-US" altLang="zh-CN" sz="2400" dirty="0">
                <a:latin typeface="+mn-lt"/>
                <a:ea typeface="+mn-ea"/>
                <a:cs typeface="+mn-cs"/>
              </a:rPr>
              <a:t>9. </a:t>
            </a:r>
            <a:r>
              <a:rPr lang="zh-CN" altLang="en-US" sz="2400" dirty="0">
                <a:latin typeface="+mn-lt"/>
                <a:ea typeface="+mn-ea"/>
                <a:cs typeface="+mn-cs"/>
              </a:rPr>
              <a:t>选择对自然连接的分配律</a:t>
            </a:r>
            <a:endParaRPr lang="zh-CN" altLang="en-US" sz="2400" dirty="0">
              <a:latin typeface="+mn-lt"/>
              <a:ea typeface="+mn-ea"/>
              <a:cs typeface="+mn-cs"/>
            </a:endParaRPr>
          </a:p>
          <a:p>
            <a:pPr marL="342900" indent="-342900" algn="l" eaLnBrk="1" hangingPunct="1">
              <a:lnSpc>
                <a:spcPct val="110000"/>
              </a:lnSpc>
              <a:buSzPct val="100000"/>
            </a:pPr>
            <a:r>
              <a:rPr lang="zh-CN" altLang="en-US" sz="2400" dirty="0">
                <a:latin typeface="+mn-lt"/>
                <a:ea typeface="+mn-ea"/>
                <a:cs typeface="+mn-cs"/>
              </a:rPr>
              <a:t>    </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σ</a:t>
            </a:r>
            <a:r>
              <a:rPr lang="en-US" altLang="zh-CN" sz="2400" baseline="-25000" dirty="0">
                <a:latin typeface="+mn-lt"/>
                <a:ea typeface="+mn-ea"/>
                <a:cs typeface="+mn-cs"/>
              </a:rPr>
              <a:t>F</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lnSpc>
                <a:spcPct val="110000"/>
              </a:lnSpc>
              <a:buSzPct val="100000"/>
            </a:pPr>
            <a:r>
              <a:rPr lang="en-US" altLang="zh-CN" sz="2400" dirty="0">
                <a:latin typeface="+mn-lt"/>
                <a:ea typeface="+mn-ea"/>
                <a:cs typeface="+mn-cs"/>
              </a:rPr>
              <a:t>    F</a:t>
            </a:r>
            <a:r>
              <a:rPr lang="zh-CN" altLang="en-US" sz="2400" dirty="0">
                <a:latin typeface="+mn-lt"/>
                <a:ea typeface="+mn-ea"/>
                <a:cs typeface="+mn-cs"/>
              </a:rPr>
              <a:t>只涉及</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与</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的公共属性</a:t>
            </a:r>
            <a:r>
              <a:rPr lang="zh-CN" altLang="en-US" dirty="0">
                <a:latin typeface="+mn-lt"/>
                <a:ea typeface="+mn-ea"/>
                <a:cs typeface="+mn-cs"/>
              </a:rPr>
              <a:t> </a:t>
            </a:r>
            <a:endParaRPr lang="zh-CN" altLang="en-US" dirty="0">
              <a:latin typeface="+mn-lt"/>
              <a:ea typeface="+mn-ea"/>
              <a:cs typeface="+mn-cs"/>
            </a:endParaRPr>
          </a:p>
        </p:txBody>
      </p:sp>
      <p:grpSp>
        <p:nvGrpSpPr>
          <p:cNvPr id="65540" name="Group 4"/>
          <p:cNvGrpSpPr/>
          <p:nvPr/>
        </p:nvGrpSpPr>
        <p:grpSpPr>
          <a:xfrm>
            <a:off x="2916238" y="4652963"/>
            <a:ext cx="1600200" cy="825500"/>
            <a:chOff x="2325" y="6446"/>
            <a:chExt cx="705" cy="367"/>
          </a:xfrm>
        </p:grpSpPr>
        <p:sp>
          <p:nvSpPr>
            <p:cNvPr id="65541"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5542"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grpSp>
        <p:nvGrpSpPr>
          <p:cNvPr id="65543" name="Group 4"/>
          <p:cNvGrpSpPr/>
          <p:nvPr/>
        </p:nvGrpSpPr>
        <p:grpSpPr>
          <a:xfrm>
            <a:off x="1116013" y="4619625"/>
            <a:ext cx="1600200" cy="825500"/>
            <a:chOff x="2325" y="6446"/>
            <a:chExt cx="705" cy="367"/>
          </a:xfrm>
        </p:grpSpPr>
        <p:sp>
          <p:nvSpPr>
            <p:cNvPr id="65544"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65545"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562" name="文本框 4"/>
          <p:cNvSpPr/>
          <p:nvPr/>
        </p:nvSpPr>
        <p:spPr>
          <a:xfrm>
            <a:off x="539750" y="6334125"/>
            <a:ext cx="2160588" cy="261938"/>
          </a:xfrm>
          <a:prstGeom prst="rect">
            <a:avLst/>
          </a:prstGeom>
          <a:noFill/>
          <a:ln w="9525">
            <a:noFill/>
          </a:ln>
        </p:spPr>
        <p:txBody>
          <a:bodyPr anchor="t">
            <a:spAutoFit/>
          </a:bodyPr>
          <a:p>
            <a:pPr eaLnBrk="0" hangingPunct="0"/>
            <a:endParaRPr lang="zh-CN" altLang="zh-CN" sz="1000" dirty="0">
              <a:solidFill>
                <a:srgbClr val="000000"/>
              </a:solidFill>
              <a:latin typeface="Times New Roman" panose="02020603050405020304" pitchFamily="18" charset="0"/>
              <a:ea typeface="黑体" panose="02010609060101010101" pitchFamily="49" charset="-122"/>
              <a:sym typeface="宋体" panose="02010600030101010101" pitchFamily="2" charset="-122"/>
            </a:endParaRPr>
          </a:p>
        </p:txBody>
      </p:sp>
      <p:sp>
        <p:nvSpPr>
          <p:cNvPr id="66563"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关系代数表达式等价变换规则（续）</a:t>
            </a:r>
            <a:endParaRPr lang="zh-CN" altLang="zh-CN" sz="3600" dirty="0"/>
          </a:p>
        </p:txBody>
      </p:sp>
      <p:sp>
        <p:nvSpPr>
          <p:cNvPr id="66564" name="Rectangle 3"/>
          <p:cNvSpPr>
            <a:spLocks noGrp="1"/>
          </p:cNvSpPr>
          <p:nvPr>
            <p:ph type="subTitle" idx="1"/>
          </p:nvPr>
        </p:nvSpPr>
        <p:spPr>
          <a:xfrm>
            <a:off x="457200" y="1125538"/>
            <a:ext cx="8229600" cy="4857750"/>
          </a:xfrm>
          <a:ln/>
        </p:spPr>
        <p:txBody>
          <a:bodyPr vert="horz" wrap="square" lIns="91440" tIns="45720" rIns="91440" bIns="45720" anchor="t"/>
          <a:p>
            <a:pPr marL="342900" indent="-342900" algn="l" eaLnBrk="1" hangingPunct="1">
              <a:lnSpc>
                <a:spcPct val="140000"/>
              </a:lnSpc>
              <a:buSzPct val="100000"/>
            </a:pPr>
            <a:r>
              <a:rPr lang="en-US" altLang="zh-CN" sz="2400" dirty="0">
                <a:latin typeface="+mn-lt"/>
                <a:ea typeface="+mn-ea"/>
                <a:cs typeface="+mn-cs"/>
              </a:rPr>
              <a:t>10. </a:t>
            </a:r>
            <a:r>
              <a:rPr lang="zh-CN" altLang="en-US" sz="2400" dirty="0">
                <a:latin typeface="+mn-lt"/>
                <a:ea typeface="+mn-ea"/>
                <a:cs typeface="+mn-cs"/>
              </a:rPr>
              <a:t>投影与笛卡尔积的分配律</a:t>
            </a:r>
            <a:endParaRPr lang="zh-CN" altLang="en-US" sz="2400" dirty="0">
              <a:latin typeface="+mn-lt"/>
              <a:ea typeface="+mn-ea"/>
              <a:cs typeface="+mn-cs"/>
            </a:endParaRPr>
          </a:p>
          <a:p>
            <a:pPr marL="342900" indent="-342900" algn="l" eaLnBrk="1" hangingPunct="1">
              <a:lnSpc>
                <a:spcPct val="140000"/>
              </a:lnSpc>
              <a:spcBef>
                <a:spcPct val="0"/>
              </a:spcBef>
              <a:buSzPct val="100000"/>
            </a:pPr>
            <a:r>
              <a:rPr lang="zh-CN" altLang="en-US" sz="2400" dirty="0">
                <a:latin typeface="+mn-lt"/>
                <a:ea typeface="+mn-ea"/>
                <a:cs typeface="+mn-cs"/>
              </a:rPr>
              <a:t>	  设</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和</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是两个关系表达式，</a:t>
            </a:r>
            <a:r>
              <a:rPr lang="en-US" altLang="zh-CN" sz="2400" i="1" dirty="0">
                <a:latin typeface="+mn-lt"/>
                <a:ea typeface="+mn-ea"/>
                <a:cs typeface="+mn-cs"/>
              </a:rPr>
              <a:t>A</a:t>
            </a:r>
            <a:r>
              <a:rPr lang="en-US" altLang="zh-CN" sz="2400" baseline="-25000" dirty="0">
                <a:latin typeface="+mn-lt"/>
                <a:ea typeface="+mn-ea"/>
                <a:cs typeface="+mn-cs"/>
              </a:rPr>
              <a:t>1</a:t>
            </a:r>
            <a:r>
              <a:rPr lang="zh-CN" altLang="en-US" sz="2400" dirty="0">
                <a:latin typeface="+mn-lt"/>
                <a:ea typeface="+mn-ea"/>
                <a:cs typeface="+mn-cs"/>
              </a:rPr>
              <a:t>，</a:t>
            </a:r>
            <a:r>
              <a:rPr lang="en-US" altLang="zh-CN" sz="2400" dirty="0">
                <a:latin typeface="+mn-lt"/>
                <a:ea typeface="+mn-ea"/>
                <a:cs typeface="+mn-cs"/>
              </a:rPr>
              <a:t>…</a:t>
            </a:r>
            <a:r>
              <a:rPr lang="zh-CN" altLang="en-US" sz="2400" dirty="0">
                <a:latin typeface="+mn-lt"/>
                <a:ea typeface="+mn-ea"/>
                <a:cs typeface="+mn-cs"/>
              </a:rPr>
              <a:t>，</a:t>
            </a:r>
            <a:r>
              <a:rPr lang="en-US" altLang="zh-CN" sz="2400" i="1" dirty="0">
                <a:latin typeface="+mn-lt"/>
                <a:ea typeface="+mn-ea"/>
                <a:cs typeface="+mn-cs"/>
              </a:rPr>
              <a:t>A</a:t>
            </a:r>
            <a:r>
              <a:rPr lang="en-US" altLang="zh-CN" sz="2400" baseline="-25000" dirty="0">
                <a:latin typeface="+mn-lt"/>
                <a:ea typeface="+mn-ea"/>
                <a:cs typeface="+mn-cs"/>
              </a:rPr>
              <a:t>n</a:t>
            </a:r>
            <a:r>
              <a:rPr lang="zh-CN" altLang="en-US" sz="2400" dirty="0">
                <a:latin typeface="+mn-lt"/>
                <a:ea typeface="+mn-ea"/>
                <a:cs typeface="+mn-cs"/>
              </a:rPr>
              <a:t>是</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的属性，   </a:t>
            </a:r>
            <a:endParaRPr lang="en-US" altLang="zh-CN" sz="2400" dirty="0">
              <a:latin typeface="+mn-lt"/>
              <a:ea typeface="+mn-ea"/>
              <a:cs typeface="+mn-cs"/>
            </a:endParaRPr>
          </a:p>
          <a:p>
            <a:pPr marL="342900" indent="-342900" algn="l" eaLnBrk="1" hangingPunct="1">
              <a:lnSpc>
                <a:spcPct val="140000"/>
              </a:lnSpc>
              <a:spcBef>
                <a:spcPct val="0"/>
              </a:spcBef>
              <a:buSzPct val="100000"/>
            </a:pPr>
            <a:r>
              <a:rPr lang="en-US" altLang="zh-CN" sz="2400" i="1" dirty="0">
                <a:latin typeface="+mn-lt"/>
                <a:ea typeface="+mn-ea"/>
                <a:cs typeface="+mn-cs"/>
              </a:rPr>
              <a:t>      B</a:t>
            </a:r>
            <a:r>
              <a:rPr lang="en-US" altLang="zh-CN" sz="2400" baseline="-25000" dirty="0">
                <a:latin typeface="+mn-lt"/>
                <a:ea typeface="+mn-ea"/>
                <a:cs typeface="+mn-cs"/>
              </a:rPr>
              <a:t>1</a:t>
            </a:r>
            <a:r>
              <a:rPr lang="zh-CN" altLang="en-US" sz="2400" dirty="0">
                <a:latin typeface="+mn-lt"/>
                <a:ea typeface="+mn-ea"/>
                <a:cs typeface="+mn-cs"/>
              </a:rPr>
              <a:t>，</a:t>
            </a:r>
            <a:r>
              <a:rPr lang="en-US" altLang="zh-CN" sz="2400" dirty="0">
                <a:latin typeface="+mn-lt"/>
                <a:ea typeface="+mn-ea"/>
                <a:cs typeface="+mn-cs"/>
              </a:rPr>
              <a:t>…</a:t>
            </a:r>
            <a:r>
              <a:rPr lang="zh-CN" altLang="en-US" sz="2400" dirty="0">
                <a:latin typeface="+mn-lt"/>
                <a:ea typeface="+mn-ea"/>
                <a:cs typeface="+mn-cs"/>
              </a:rPr>
              <a:t>，</a:t>
            </a:r>
            <a:r>
              <a:rPr lang="en-US" altLang="zh-CN" sz="2400" i="1" dirty="0">
                <a:latin typeface="+mn-lt"/>
                <a:ea typeface="+mn-ea"/>
                <a:cs typeface="+mn-cs"/>
              </a:rPr>
              <a:t>B</a:t>
            </a:r>
            <a:r>
              <a:rPr lang="en-US" altLang="zh-CN" sz="2400" baseline="-25000" dirty="0">
                <a:latin typeface="+mn-lt"/>
                <a:ea typeface="+mn-ea"/>
                <a:cs typeface="+mn-cs"/>
              </a:rPr>
              <a:t>m</a:t>
            </a:r>
            <a:r>
              <a:rPr lang="zh-CN" altLang="en-US" sz="2400" dirty="0">
                <a:latin typeface="+mn-lt"/>
                <a:ea typeface="+mn-ea"/>
                <a:cs typeface="+mn-cs"/>
              </a:rPr>
              <a:t>是</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的属性，则</a:t>
            </a:r>
            <a:endParaRPr lang="zh-CN" altLang="en-US" sz="2400" dirty="0">
              <a:latin typeface="+mn-lt"/>
              <a:ea typeface="+mn-ea"/>
              <a:cs typeface="+mn-cs"/>
            </a:endParaRPr>
          </a:p>
          <a:p>
            <a:pPr marL="342900" indent="-342900" algn="l" eaLnBrk="1" hangingPunct="1">
              <a:lnSpc>
                <a:spcPct val="140000"/>
              </a:lnSpc>
              <a:buSzPct val="100000"/>
            </a:pPr>
            <a:r>
              <a:rPr lang="zh-CN" altLang="en-US" sz="2400" dirty="0">
                <a:latin typeface="+mn-lt"/>
                <a:ea typeface="+mn-ea"/>
                <a:cs typeface="+mn-cs"/>
              </a:rPr>
              <a:t>                          </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sz="2400" dirty="0">
              <a:latin typeface="+mn-lt"/>
              <a:ea typeface="+mn-ea"/>
              <a:cs typeface="+mn-cs"/>
            </a:endParaRPr>
          </a:p>
          <a:p>
            <a:pPr marL="342900" indent="-342900" algn="l" eaLnBrk="1" hangingPunct="1">
              <a:lnSpc>
                <a:spcPct val="140000"/>
              </a:lnSpc>
              <a:buSzPct val="100000"/>
            </a:pPr>
            <a:r>
              <a:rPr lang="en-US" altLang="zh-CN" sz="2400" dirty="0">
                <a:latin typeface="+mn-lt"/>
                <a:ea typeface="+mn-ea"/>
                <a:cs typeface="+mn-cs"/>
              </a:rPr>
              <a:t>11. </a:t>
            </a:r>
            <a:r>
              <a:rPr lang="zh-CN" altLang="en-US" sz="2400" dirty="0">
                <a:latin typeface="+mn-lt"/>
                <a:ea typeface="+mn-ea"/>
                <a:cs typeface="+mn-cs"/>
              </a:rPr>
              <a:t>投影与并的分配律</a:t>
            </a:r>
            <a:endParaRPr lang="zh-CN" altLang="en-US" sz="2400" dirty="0">
              <a:latin typeface="+mn-lt"/>
              <a:ea typeface="+mn-ea"/>
              <a:cs typeface="+mn-cs"/>
            </a:endParaRPr>
          </a:p>
          <a:p>
            <a:pPr marL="342900" indent="-342900" algn="l" eaLnBrk="1" hangingPunct="1">
              <a:lnSpc>
                <a:spcPct val="140000"/>
              </a:lnSpc>
              <a:buSzPct val="100000"/>
            </a:pPr>
            <a:r>
              <a:rPr lang="zh-CN" altLang="en-US" sz="2400" dirty="0">
                <a:latin typeface="+mn-lt"/>
                <a:ea typeface="+mn-ea"/>
                <a:cs typeface="+mn-cs"/>
              </a:rPr>
              <a:t>	  设</a:t>
            </a:r>
            <a:r>
              <a:rPr lang="en-US" altLang="zh-CN" sz="2400" i="1" dirty="0">
                <a:latin typeface="+mn-lt"/>
                <a:ea typeface="+mn-ea"/>
                <a:cs typeface="+mn-cs"/>
              </a:rPr>
              <a:t>E</a:t>
            </a:r>
            <a:r>
              <a:rPr lang="en-US" altLang="zh-CN" sz="2400" baseline="-25000" dirty="0">
                <a:latin typeface="+mn-lt"/>
                <a:ea typeface="+mn-ea"/>
                <a:cs typeface="+mn-cs"/>
              </a:rPr>
              <a:t>1</a:t>
            </a:r>
            <a:r>
              <a:rPr lang="zh-CN" altLang="en-US" sz="2400" dirty="0">
                <a:latin typeface="+mn-lt"/>
                <a:ea typeface="+mn-ea"/>
                <a:cs typeface="+mn-cs"/>
              </a:rPr>
              <a:t>和</a:t>
            </a:r>
            <a:r>
              <a:rPr lang="en-US" altLang="zh-CN" sz="2400" i="1" dirty="0">
                <a:latin typeface="+mn-lt"/>
                <a:ea typeface="+mn-ea"/>
                <a:cs typeface="+mn-cs"/>
              </a:rPr>
              <a:t>E</a:t>
            </a:r>
            <a:r>
              <a:rPr lang="en-US" altLang="zh-CN" sz="2400" baseline="-25000" dirty="0">
                <a:latin typeface="+mn-lt"/>
                <a:ea typeface="+mn-ea"/>
                <a:cs typeface="+mn-cs"/>
              </a:rPr>
              <a:t>2</a:t>
            </a:r>
            <a:r>
              <a:rPr lang="zh-CN" altLang="en-US" sz="2400" dirty="0">
                <a:latin typeface="+mn-lt"/>
                <a:ea typeface="+mn-ea"/>
                <a:cs typeface="+mn-cs"/>
              </a:rPr>
              <a:t>有相同的属性名，则</a:t>
            </a:r>
            <a:endParaRPr lang="zh-CN" altLang="en-US" sz="2400" dirty="0">
              <a:latin typeface="+mn-lt"/>
              <a:ea typeface="+mn-ea"/>
              <a:cs typeface="+mn-cs"/>
            </a:endParaRPr>
          </a:p>
          <a:p>
            <a:pPr marL="342900" indent="-342900" algn="l" eaLnBrk="1" hangingPunct="1">
              <a:lnSpc>
                <a:spcPct val="140000"/>
              </a:lnSpc>
              <a:buSzPct val="100000"/>
            </a:pPr>
            <a:r>
              <a:rPr lang="zh-CN" altLang="en-US" sz="2400" dirty="0">
                <a:latin typeface="+mn-lt"/>
                <a:ea typeface="+mn-ea"/>
                <a:cs typeface="+mn-cs"/>
              </a:rPr>
              <a:t>	                 </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1</a:t>
            </a:r>
            <a:r>
              <a:rPr lang="en-US" altLang="zh-CN" sz="2400" dirty="0">
                <a:latin typeface="+mn-lt"/>
                <a:ea typeface="+mn-ea"/>
                <a:cs typeface="+mn-cs"/>
              </a:rPr>
              <a:t>)∪            (</a:t>
            </a:r>
            <a:r>
              <a:rPr lang="en-US" altLang="zh-CN" sz="2400" i="1" dirty="0">
                <a:latin typeface="+mn-lt"/>
                <a:ea typeface="+mn-ea"/>
                <a:cs typeface="+mn-cs"/>
              </a:rPr>
              <a:t>E</a:t>
            </a:r>
            <a:r>
              <a:rPr lang="en-US" altLang="zh-CN" sz="2400" baseline="-25000" dirty="0">
                <a:latin typeface="+mn-lt"/>
                <a:ea typeface="+mn-ea"/>
                <a:cs typeface="+mn-cs"/>
              </a:rPr>
              <a:t>2</a:t>
            </a:r>
            <a:r>
              <a:rPr lang="en-US" altLang="zh-CN" sz="2400" dirty="0">
                <a:latin typeface="+mn-lt"/>
                <a:ea typeface="+mn-ea"/>
                <a:cs typeface="+mn-cs"/>
              </a:rPr>
              <a:t>)</a:t>
            </a:r>
            <a:endParaRPr lang="zh-CN" altLang="en-US" dirty="0">
              <a:latin typeface="+mn-lt"/>
              <a:ea typeface="+mn-ea"/>
              <a:cs typeface="+mn-cs"/>
            </a:endParaRPr>
          </a:p>
        </p:txBody>
      </p:sp>
      <p:sp>
        <p:nvSpPr>
          <p:cNvPr id="66565" name="Rectangle 5"/>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66" name="Object 4"/>
          <p:cNvGraphicFramePr>
            <a:graphicFrameLocks noChangeAspect="1"/>
          </p:cNvGraphicFramePr>
          <p:nvPr/>
        </p:nvGraphicFramePr>
        <p:xfrm>
          <a:off x="1042988" y="2781300"/>
          <a:ext cx="1692275" cy="482600"/>
        </p:xfrm>
        <a:graphic>
          <a:graphicData uri="http://schemas.openxmlformats.org/presentationml/2006/ole">
            <mc:AlternateContent xmlns:mc="http://schemas.openxmlformats.org/markup-compatibility/2006">
              <mc:Choice xmlns:v="urn:schemas-microsoft-com:vml" Requires="v">
                <p:oleObj spid="_x0000_s3100" name="" r:id="rId1" imgW="1041400" imgH="241300" progId="Equation.3">
                  <p:embed/>
                </p:oleObj>
              </mc:Choice>
              <mc:Fallback>
                <p:oleObj name="" r:id="rId1" imgW="1041400" imgH="241300" progId="Equation.3">
                  <p:embed/>
                  <p:pic>
                    <p:nvPicPr>
                      <p:cNvPr id="0" name="图片 3099"/>
                      <p:cNvPicPr/>
                      <p:nvPr/>
                    </p:nvPicPr>
                    <p:blipFill>
                      <a:blip r:embed="rId2"/>
                      <a:stretch>
                        <a:fillRect/>
                      </a:stretch>
                    </p:blipFill>
                    <p:spPr>
                      <a:xfrm>
                        <a:off x="1042988" y="2781300"/>
                        <a:ext cx="1692275" cy="482600"/>
                      </a:xfrm>
                      <a:prstGeom prst="rect">
                        <a:avLst/>
                      </a:prstGeom>
                      <a:noFill/>
                      <a:ln w="38100">
                        <a:noFill/>
                        <a:miter/>
                      </a:ln>
                    </p:spPr>
                  </p:pic>
                </p:oleObj>
              </mc:Fallback>
            </mc:AlternateContent>
          </a:graphicData>
        </a:graphic>
      </p:graphicFrame>
      <p:sp>
        <p:nvSpPr>
          <p:cNvPr id="66567" name="Rectangle 7"/>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68" name="Object 6"/>
          <p:cNvGraphicFramePr>
            <a:graphicFrameLocks noChangeAspect="1"/>
          </p:cNvGraphicFramePr>
          <p:nvPr/>
        </p:nvGraphicFramePr>
        <p:xfrm>
          <a:off x="4140200" y="2781300"/>
          <a:ext cx="936625" cy="504825"/>
        </p:xfrm>
        <a:graphic>
          <a:graphicData uri="http://schemas.openxmlformats.org/presentationml/2006/ole">
            <mc:AlternateContent xmlns:mc="http://schemas.openxmlformats.org/markup-compatibility/2006">
              <mc:Choice xmlns:v="urn:schemas-microsoft-com:vml" Requires="v">
                <p:oleObj spid="_x0000_s3103" name="" r:id="rId3" imgW="571500" imgH="241300" progId="Equation.3">
                  <p:embed/>
                </p:oleObj>
              </mc:Choice>
              <mc:Fallback>
                <p:oleObj name="" r:id="rId3" imgW="571500" imgH="241300" progId="Equation.3">
                  <p:embed/>
                  <p:pic>
                    <p:nvPicPr>
                      <p:cNvPr id="0" name="图片 3102"/>
                      <p:cNvPicPr/>
                      <p:nvPr/>
                    </p:nvPicPr>
                    <p:blipFill>
                      <a:blip r:embed="rId4"/>
                      <a:stretch>
                        <a:fillRect/>
                      </a:stretch>
                    </p:blipFill>
                    <p:spPr>
                      <a:xfrm>
                        <a:off x="4140200" y="2781300"/>
                        <a:ext cx="936625" cy="504825"/>
                      </a:xfrm>
                      <a:prstGeom prst="rect">
                        <a:avLst/>
                      </a:prstGeom>
                      <a:noFill/>
                      <a:ln w="38100">
                        <a:noFill/>
                        <a:miter/>
                      </a:ln>
                    </p:spPr>
                  </p:pic>
                </p:oleObj>
              </mc:Fallback>
            </mc:AlternateContent>
          </a:graphicData>
        </a:graphic>
      </p:graphicFrame>
      <p:sp>
        <p:nvSpPr>
          <p:cNvPr id="66569" name="Rectangle 9"/>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70" name="Object 8"/>
          <p:cNvGraphicFramePr>
            <a:graphicFrameLocks noChangeAspect="1"/>
          </p:cNvGraphicFramePr>
          <p:nvPr/>
        </p:nvGraphicFramePr>
        <p:xfrm>
          <a:off x="5867400" y="2781300"/>
          <a:ext cx="1079500" cy="522288"/>
        </p:xfrm>
        <a:graphic>
          <a:graphicData uri="http://schemas.openxmlformats.org/presentationml/2006/ole">
            <mc:AlternateContent xmlns:mc="http://schemas.openxmlformats.org/markup-compatibility/2006">
              <mc:Choice xmlns:v="urn:schemas-microsoft-com:vml" Requires="v">
                <p:oleObj spid="_x0000_s3101" name="" r:id="rId5" imgW="584200" imgH="241300" progId="Equation.3">
                  <p:embed/>
                </p:oleObj>
              </mc:Choice>
              <mc:Fallback>
                <p:oleObj name="" r:id="rId5" imgW="584200" imgH="241300" progId="Equation.3">
                  <p:embed/>
                  <p:pic>
                    <p:nvPicPr>
                      <p:cNvPr id="0" name="图片 3100"/>
                      <p:cNvPicPr/>
                      <p:nvPr/>
                    </p:nvPicPr>
                    <p:blipFill>
                      <a:blip r:embed="rId6"/>
                      <a:stretch>
                        <a:fillRect/>
                      </a:stretch>
                    </p:blipFill>
                    <p:spPr>
                      <a:xfrm>
                        <a:off x="5867400" y="2781300"/>
                        <a:ext cx="1079500" cy="522288"/>
                      </a:xfrm>
                      <a:prstGeom prst="rect">
                        <a:avLst/>
                      </a:prstGeom>
                      <a:noFill/>
                      <a:ln w="38100">
                        <a:noFill/>
                        <a:miter/>
                      </a:ln>
                    </p:spPr>
                  </p:pic>
                </p:oleObj>
              </mc:Fallback>
            </mc:AlternateContent>
          </a:graphicData>
        </a:graphic>
      </p:graphicFrame>
      <p:sp>
        <p:nvSpPr>
          <p:cNvPr id="66571" name="Rectangle 11"/>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72" name="Object 10"/>
          <p:cNvGraphicFramePr>
            <a:graphicFrameLocks noChangeAspect="1"/>
          </p:cNvGraphicFramePr>
          <p:nvPr/>
        </p:nvGraphicFramePr>
        <p:xfrm>
          <a:off x="1042988" y="4475163"/>
          <a:ext cx="1258887" cy="682625"/>
        </p:xfrm>
        <a:graphic>
          <a:graphicData uri="http://schemas.openxmlformats.org/presentationml/2006/ole">
            <mc:AlternateContent xmlns:mc="http://schemas.openxmlformats.org/markup-compatibility/2006">
              <mc:Choice xmlns:v="urn:schemas-microsoft-com:vml" Requires="v">
                <p:oleObj spid="_x0000_s3105" name="" r:id="rId7" imgW="571500" imgH="241300" progId="Equation.3">
                  <p:embed/>
                </p:oleObj>
              </mc:Choice>
              <mc:Fallback>
                <p:oleObj name="" r:id="rId7" imgW="571500" imgH="241300" progId="Equation.3">
                  <p:embed/>
                  <p:pic>
                    <p:nvPicPr>
                      <p:cNvPr id="0" name="图片 3104"/>
                      <p:cNvPicPr/>
                      <p:nvPr/>
                    </p:nvPicPr>
                    <p:blipFill>
                      <a:blip r:embed="rId4"/>
                      <a:stretch>
                        <a:fillRect/>
                      </a:stretch>
                    </p:blipFill>
                    <p:spPr>
                      <a:xfrm>
                        <a:off x="1042988" y="4475163"/>
                        <a:ext cx="1258887" cy="682625"/>
                      </a:xfrm>
                      <a:prstGeom prst="rect">
                        <a:avLst/>
                      </a:prstGeom>
                      <a:noFill/>
                      <a:ln w="38100">
                        <a:noFill/>
                        <a:miter/>
                      </a:ln>
                    </p:spPr>
                  </p:pic>
                </p:oleObj>
              </mc:Fallback>
            </mc:AlternateContent>
          </a:graphicData>
        </a:graphic>
      </p:graphicFrame>
      <p:sp>
        <p:nvSpPr>
          <p:cNvPr id="66573" name="Rectangle 13"/>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74" name="Object 12"/>
          <p:cNvGraphicFramePr>
            <a:graphicFrameLocks noChangeAspect="1"/>
          </p:cNvGraphicFramePr>
          <p:nvPr/>
        </p:nvGraphicFramePr>
        <p:xfrm>
          <a:off x="3673475" y="4567238"/>
          <a:ext cx="1042988" cy="590550"/>
        </p:xfrm>
        <a:graphic>
          <a:graphicData uri="http://schemas.openxmlformats.org/presentationml/2006/ole">
            <mc:AlternateContent xmlns:mc="http://schemas.openxmlformats.org/markup-compatibility/2006">
              <mc:Choice xmlns:v="urn:schemas-microsoft-com:vml" Requires="v">
                <p:oleObj spid="_x0000_s3102" name="" r:id="rId8" imgW="571500" imgH="241300" progId="Equation.3">
                  <p:embed/>
                </p:oleObj>
              </mc:Choice>
              <mc:Fallback>
                <p:oleObj name="" r:id="rId8" imgW="571500" imgH="241300" progId="Equation.3">
                  <p:embed/>
                  <p:pic>
                    <p:nvPicPr>
                      <p:cNvPr id="0" name="图片 3101"/>
                      <p:cNvPicPr/>
                      <p:nvPr/>
                    </p:nvPicPr>
                    <p:blipFill>
                      <a:blip r:embed="rId4"/>
                      <a:stretch>
                        <a:fillRect/>
                      </a:stretch>
                    </p:blipFill>
                    <p:spPr>
                      <a:xfrm>
                        <a:off x="3673475" y="4567238"/>
                        <a:ext cx="1042988" cy="590550"/>
                      </a:xfrm>
                      <a:prstGeom prst="rect">
                        <a:avLst/>
                      </a:prstGeom>
                      <a:noFill/>
                      <a:ln w="38100">
                        <a:noFill/>
                        <a:miter/>
                      </a:ln>
                    </p:spPr>
                  </p:pic>
                </p:oleObj>
              </mc:Fallback>
            </mc:AlternateContent>
          </a:graphicData>
        </a:graphic>
      </p:graphicFrame>
      <p:sp>
        <p:nvSpPr>
          <p:cNvPr id="66575" name="Rectangle 15"/>
          <p:cNvSpPr/>
          <p:nvPr/>
        </p:nvSpPr>
        <p:spPr>
          <a:xfrm>
            <a:off x="0" y="3306763"/>
            <a:ext cx="9144000" cy="1587"/>
          </a:xfrm>
          <a:prstGeom prst="rect">
            <a:avLst/>
          </a:prstGeom>
          <a:noFill/>
          <a:ln w="9525">
            <a:noFill/>
          </a:ln>
        </p:spPr>
        <p:txBody>
          <a:bodyPr wrap="none" anchor="ctr">
            <a:spAutoFit/>
          </a:bodyPr>
          <a:p>
            <a:pPr algn="ctr">
              <a:buClr>
                <a:schemeClr val="hlink"/>
              </a:buCl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66576" name="Object 14"/>
          <p:cNvGraphicFramePr>
            <a:graphicFrameLocks noChangeAspect="1"/>
          </p:cNvGraphicFramePr>
          <p:nvPr/>
        </p:nvGraphicFramePr>
        <p:xfrm>
          <a:off x="5400675" y="4494213"/>
          <a:ext cx="1042988" cy="663575"/>
        </p:xfrm>
        <a:graphic>
          <a:graphicData uri="http://schemas.openxmlformats.org/presentationml/2006/ole">
            <mc:AlternateContent xmlns:mc="http://schemas.openxmlformats.org/markup-compatibility/2006">
              <mc:Choice xmlns:v="urn:schemas-microsoft-com:vml" Requires="v">
                <p:oleObj spid="_x0000_s3104" name="" r:id="rId9" imgW="571500" imgH="241300" progId="Equation.3">
                  <p:embed/>
                </p:oleObj>
              </mc:Choice>
              <mc:Fallback>
                <p:oleObj name="" r:id="rId9" imgW="571500" imgH="241300" progId="Equation.3">
                  <p:embed/>
                  <p:pic>
                    <p:nvPicPr>
                      <p:cNvPr id="0" name="图片 3103"/>
                      <p:cNvPicPr/>
                      <p:nvPr/>
                    </p:nvPicPr>
                    <p:blipFill>
                      <a:blip r:embed="rId4"/>
                      <a:stretch>
                        <a:fillRect/>
                      </a:stretch>
                    </p:blipFill>
                    <p:spPr>
                      <a:xfrm>
                        <a:off x="5400675" y="4494213"/>
                        <a:ext cx="1042988" cy="663575"/>
                      </a:xfrm>
                      <a:prstGeom prst="rect">
                        <a:avLst/>
                      </a:prstGeom>
                      <a:noFill/>
                      <a:ln w="38100">
                        <a:noFill/>
                        <a:miter/>
                      </a:ln>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
          <p:cNvSpPr>
            <a:spLocks noGrp="1"/>
          </p:cNvSpPr>
          <p:nvPr>
            <p:ph type="title"/>
          </p:nvPr>
        </p:nvSpPr>
        <p:spPr>
          <a:ln/>
        </p:spPr>
        <p:txBody>
          <a:bodyPr vert="horz" wrap="square" lIns="91440" tIns="45720" rIns="91440" bIns="45720" anchor="ctr"/>
          <a:p>
            <a:r>
              <a:rPr lang="en-US" altLang="zh-CN" sz="3600" dirty="0"/>
              <a:t>9.3 </a:t>
            </a:r>
            <a:r>
              <a:rPr lang="zh-CN" altLang="en-US" sz="3600" dirty="0"/>
              <a:t>代 数 优 化</a:t>
            </a:r>
            <a:endParaRPr lang="zh-CN" altLang="en-US" sz="3600" dirty="0"/>
          </a:p>
        </p:txBody>
      </p:sp>
      <p:sp>
        <p:nvSpPr>
          <p:cNvPr id="67586" name="内容占位符 2"/>
          <p:cNvSpPr>
            <a:spLocks noGrp="1"/>
          </p:cNvSpPr>
          <p:nvPr>
            <p:ph idx="1"/>
          </p:nvPr>
        </p:nvSpPr>
        <p:spPr>
          <a:ln/>
        </p:spPr>
        <p:txBody>
          <a:bodyPr vert="horz" wrap="square" lIns="91440" tIns="45720" rIns="91440" bIns="45720" anchor="t"/>
          <a:p>
            <a:pPr marL="0" indent="0">
              <a:lnSpc>
                <a:spcPct val="150000"/>
              </a:lnSpc>
              <a:buNone/>
            </a:pPr>
            <a:r>
              <a:rPr lang="en-US" altLang="zh-CN" dirty="0"/>
              <a:t>9.3.1  </a:t>
            </a:r>
            <a:r>
              <a:rPr lang="zh-CN" altLang="en-US" dirty="0"/>
              <a:t>关系代数表达式等价变换规则 </a:t>
            </a:r>
            <a:endParaRPr lang="zh-CN" altLang="en-US" dirty="0"/>
          </a:p>
          <a:p>
            <a:pPr marL="0" indent="0">
              <a:lnSpc>
                <a:spcPct val="150000"/>
              </a:lnSpc>
              <a:buNone/>
            </a:pPr>
            <a:r>
              <a:rPr lang="en-US" altLang="zh-CN" dirty="0">
                <a:solidFill>
                  <a:srgbClr val="00B050"/>
                </a:solidFill>
              </a:rPr>
              <a:t>9.3.2  </a:t>
            </a:r>
            <a:r>
              <a:rPr lang="zh-CN" altLang="en-US" dirty="0">
                <a:solidFill>
                  <a:srgbClr val="00B050"/>
                </a:solidFill>
              </a:rPr>
              <a:t>查询树的启发式优化 </a:t>
            </a:r>
            <a:endParaRPr lang="zh-CN" altLang="en-US" dirty="0">
              <a:solidFill>
                <a:srgbClr val="00B050"/>
              </a:solidFill>
            </a:endParaRPr>
          </a:p>
          <a:p>
            <a:pPr marL="0" indent="0">
              <a:buNone/>
            </a:pP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1"/>
          <p:cNvSpPr>
            <a:spLocks noGrp="1"/>
          </p:cNvSpPr>
          <p:nvPr>
            <p:ph type="title"/>
          </p:nvPr>
        </p:nvSpPr>
        <p:spPr>
          <a:ln/>
        </p:spPr>
        <p:txBody>
          <a:bodyPr vert="horz" wrap="square" lIns="91440" tIns="45720" rIns="91440" bIns="45720" anchor="ctr"/>
          <a:p>
            <a:r>
              <a:rPr lang="en-US" altLang="zh-CN" sz="3600" dirty="0"/>
              <a:t>9.3.2  </a:t>
            </a:r>
            <a:r>
              <a:rPr lang="zh-CN" altLang="en-US" sz="3600" dirty="0"/>
              <a:t>查询树的启发式优化 </a:t>
            </a:r>
            <a:endParaRPr lang="zh-CN" altLang="en-US" sz="3600" dirty="0"/>
          </a:p>
        </p:txBody>
      </p:sp>
      <p:sp>
        <p:nvSpPr>
          <p:cNvPr id="65539"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典型的启发式规则</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914400" marR="0" lvl="1" indent="-45720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）选择运算应尽可能先做</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914400" marR="0" lvl="1" indent="-45720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     </a:t>
            </a:r>
            <a:r>
              <a:rPr kumimoji="0" lang="zh-CN" altLang="en-US" sz="2400" b="1" i="0" u="none" strike="noStrike" kern="0" cap="none" spc="0" normalizeH="0" baseline="0" noProof="0" dirty="0" smtClean="0">
                <a:ln>
                  <a:noFill/>
                </a:ln>
                <a:solidFill>
                  <a:schemeClr val="tx1"/>
                </a:solidFill>
                <a:effectLst/>
                <a:uLnTx/>
                <a:uFillTx/>
                <a:latin typeface="+mn-lt"/>
                <a:ea typeface="+mn-ea"/>
              </a:rPr>
              <a:t>在优化策略中这是最重要、最基本的一条。</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）把投影运算和选择运算同时进行</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914400" marR="0" lvl="2" indent="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如有若干投影和选择运算，并且它们都对同一个关系操作，则可以在扫描此关系的同时完成所有的这些运算以避免重复扫描关系。</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ln/>
        </p:spPr>
        <p:txBody>
          <a:bodyPr vert="horz" wrap="square" lIns="91440" tIns="45720" rIns="91440" bIns="45720" anchor="ctr"/>
          <a:p>
            <a:r>
              <a:rPr lang="zh-CN" altLang="zh-CN" sz="3600" dirty="0"/>
              <a:t>查询树的启发式优化（续）</a:t>
            </a:r>
            <a:endParaRPr lang="zh-CN" altLang="en-US" sz="3600" dirty="0"/>
          </a:p>
        </p:txBody>
      </p:sp>
      <p:sp>
        <p:nvSpPr>
          <p:cNvPr id="69634" name="内容占位符 2"/>
          <p:cNvSpPr>
            <a:spLocks noGrp="1"/>
          </p:cNvSpPr>
          <p:nvPr>
            <p:ph idx="1"/>
          </p:nvPr>
        </p:nvSpPr>
        <p:spPr>
          <a:ln/>
        </p:spPr>
        <p:txBody>
          <a:bodyPr vert="horz" wrap="square" lIns="91440" tIns="45720" rIns="91440" bIns="45720" anchor="t"/>
          <a:p>
            <a:pPr lvl="1">
              <a:lnSpc>
                <a:spcPct val="120000"/>
              </a:lnSpc>
              <a:buNone/>
            </a:pPr>
            <a:r>
              <a:rPr lang="zh-CN" altLang="en-US" dirty="0"/>
              <a:t>（</a:t>
            </a:r>
            <a:r>
              <a:rPr lang="en-US" altLang="zh-CN" dirty="0"/>
              <a:t>3</a:t>
            </a:r>
            <a:r>
              <a:rPr lang="zh-CN" altLang="en-US" dirty="0"/>
              <a:t>）</a:t>
            </a:r>
            <a:r>
              <a:rPr lang="en-US" altLang="zh-CN" dirty="0"/>
              <a:t> </a:t>
            </a:r>
            <a:r>
              <a:rPr lang="zh-CN" altLang="en-US" dirty="0"/>
              <a:t>把投影同其前或其后的双目运算结合起来，没有必要为了去掉某些字段而扫描一遍关系。</a:t>
            </a:r>
            <a:endParaRPr lang="zh-CN" altLang="en-US" dirty="0"/>
          </a:p>
          <a:p>
            <a:pPr lvl="1">
              <a:lnSpc>
                <a:spcPct val="120000"/>
              </a:lnSpc>
            </a:pPr>
            <a:endParaRPr lang="zh-CN" altLang="en-US" dirty="0"/>
          </a:p>
          <a:p>
            <a:pPr lvl="1">
              <a:lnSpc>
                <a:spcPct val="120000"/>
              </a:lnSpc>
              <a:buNone/>
            </a:pPr>
            <a:r>
              <a:rPr lang="zh-CN" altLang="en-US" dirty="0"/>
              <a:t>（</a:t>
            </a:r>
            <a:r>
              <a:rPr lang="en-US" altLang="zh-CN" dirty="0"/>
              <a:t>4</a:t>
            </a:r>
            <a:r>
              <a:rPr lang="zh-CN" altLang="en-US" dirty="0"/>
              <a:t>）</a:t>
            </a:r>
            <a:r>
              <a:rPr lang="en-US" altLang="zh-CN" dirty="0"/>
              <a:t> </a:t>
            </a:r>
            <a:r>
              <a:rPr lang="zh-CN" altLang="en-US" dirty="0"/>
              <a:t>把某些选择同在它前面要执行的笛卡尔积结合起来成为一个连接运算，连接特别是等值连接运算要比同样关系上的笛卡尔积省很多时间。 </a:t>
            </a:r>
            <a:endParaRPr lang="zh-CN" altLang="en-US" dirty="0"/>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ln/>
        </p:spPr>
        <p:txBody>
          <a:bodyPr vert="horz" wrap="square" lIns="91440" tIns="45720" rIns="91440" bIns="45720" anchor="ctr"/>
          <a:p>
            <a:r>
              <a:rPr lang="zh-CN" altLang="zh-CN" sz="3600" dirty="0"/>
              <a:t>查询树的启发式优化（续）</a:t>
            </a:r>
            <a:endParaRPr lang="zh-CN" altLang="en-US" sz="3600" dirty="0"/>
          </a:p>
        </p:txBody>
      </p:sp>
      <p:sp>
        <p:nvSpPr>
          <p:cNvPr id="70658" name="内容占位符 2"/>
          <p:cNvSpPr>
            <a:spLocks noGrp="1"/>
          </p:cNvSpPr>
          <p:nvPr>
            <p:ph idx="1"/>
          </p:nvPr>
        </p:nvSpPr>
        <p:spPr>
          <a:ln/>
        </p:spPr>
        <p:txBody>
          <a:bodyPr vert="horz" wrap="square" lIns="91440" tIns="45720" rIns="91440" bIns="45720" anchor="t"/>
          <a:p>
            <a:pPr lvl="1">
              <a:lnSpc>
                <a:spcPct val="120000"/>
              </a:lnSpc>
              <a:buNone/>
            </a:pPr>
            <a:r>
              <a:rPr lang="zh-CN" altLang="en-US" dirty="0"/>
              <a:t>（</a:t>
            </a:r>
            <a:r>
              <a:rPr lang="en-US" altLang="zh-CN" dirty="0"/>
              <a:t>5</a:t>
            </a:r>
            <a:r>
              <a:rPr lang="zh-CN" altLang="en-US" dirty="0"/>
              <a:t>）</a:t>
            </a:r>
            <a:r>
              <a:rPr lang="en-US" altLang="zh-CN" dirty="0"/>
              <a:t> </a:t>
            </a:r>
            <a:r>
              <a:rPr lang="zh-CN" altLang="en-US" dirty="0"/>
              <a:t>找出公共子表达式</a:t>
            </a:r>
            <a:endParaRPr lang="zh-CN" altLang="en-US" dirty="0"/>
          </a:p>
          <a:p>
            <a:pPr lvl="2">
              <a:lnSpc>
                <a:spcPct val="120000"/>
              </a:lnSpc>
              <a:buSzPct val="76000"/>
              <a:buFont typeface="Wingdings" panose="05000000000000000000" pitchFamily="2" charset="2"/>
              <a:buChar char="l"/>
            </a:pPr>
            <a:r>
              <a:rPr lang="zh-CN" altLang="en-US" dirty="0"/>
              <a:t>如果这种重复出现的子表达式的结果不是很大的关系</a:t>
            </a:r>
            <a:endParaRPr lang="zh-CN" altLang="en-US" dirty="0"/>
          </a:p>
          <a:p>
            <a:pPr lvl="2">
              <a:lnSpc>
                <a:spcPct val="120000"/>
              </a:lnSpc>
              <a:buSzPct val="76000"/>
              <a:buFont typeface="Wingdings" panose="05000000000000000000" pitchFamily="2" charset="2"/>
              <a:buChar char="l"/>
            </a:pPr>
            <a:r>
              <a:rPr lang="zh-CN" altLang="en-US" dirty="0"/>
              <a:t>并且从外存中读入这个关系比计算该子表达式的时间少得多</a:t>
            </a:r>
            <a:endParaRPr lang="zh-CN" altLang="en-US" dirty="0"/>
          </a:p>
          <a:p>
            <a:pPr lvl="2">
              <a:lnSpc>
                <a:spcPct val="120000"/>
              </a:lnSpc>
              <a:buSzPct val="76000"/>
              <a:buFont typeface="Wingdings" panose="05000000000000000000" pitchFamily="2" charset="2"/>
              <a:buChar char="l"/>
            </a:pPr>
            <a:r>
              <a:rPr lang="zh-CN" altLang="en-US" dirty="0"/>
              <a:t>则先计算一次公共子表达式并把结果写入中间文件是合算的。</a:t>
            </a:r>
            <a:endParaRPr lang="zh-CN" altLang="en-US" dirty="0"/>
          </a:p>
          <a:p>
            <a:pPr lvl="2">
              <a:lnSpc>
                <a:spcPct val="120000"/>
              </a:lnSpc>
              <a:buSzPct val="76000"/>
              <a:buFont typeface="Wingdings" panose="05000000000000000000" pitchFamily="2" charset="2"/>
              <a:buChar char="l"/>
            </a:pPr>
            <a:r>
              <a:rPr lang="zh-CN" altLang="en-US" dirty="0"/>
              <a:t>当查询的是视图时，定义视图的表达式就是公共子表达式的情况</a:t>
            </a:r>
            <a:endParaRPr lang="zh-CN" altLang="en-US" dirty="0"/>
          </a:p>
          <a:p>
            <a:endParaRPr lang="zh-CN" altLang="en-US"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2" name="文本框 4"/>
          <p:cNvSpPr/>
          <p:nvPr/>
        </p:nvSpPr>
        <p:spPr>
          <a:xfrm>
            <a:off x="539750" y="6334125"/>
            <a:ext cx="2160588" cy="261938"/>
          </a:xfrm>
          <a:prstGeom prst="rect">
            <a:avLst/>
          </a:prstGeom>
          <a:noFill/>
          <a:ln w="9525">
            <a:noFill/>
          </a:ln>
        </p:spPr>
        <p:txBody>
          <a:bodyPr anchor="t">
            <a:spAutoFit/>
          </a:bodyPr>
          <a:p>
            <a:pPr eaLnBrk="0" hangingPunct="0"/>
            <a:endParaRPr lang="zh-CN" altLang="zh-CN" sz="1000" dirty="0">
              <a:solidFill>
                <a:srgbClr val="000000"/>
              </a:solidFill>
              <a:latin typeface="Times New Roman" panose="02020603050405020304" pitchFamily="18" charset="0"/>
              <a:ea typeface="黑体" panose="02010609060101010101" pitchFamily="49" charset="-122"/>
              <a:sym typeface="宋体" panose="02010600030101010101" pitchFamily="2" charset="-122"/>
            </a:endParaRPr>
          </a:p>
        </p:txBody>
      </p:sp>
      <p:sp>
        <p:nvSpPr>
          <p:cNvPr id="71683"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查询树的启发式优化（续）</a:t>
            </a:r>
            <a:endParaRPr lang="zh-CN" altLang="zh-CN" sz="3600" dirty="0"/>
          </a:p>
        </p:txBody>
      </p:sp>
      <p:sp>
        <p:nvSpPr>
          <p:cNvPr id="71684" name="Rectangle 3"/>
          <p:cNvSpPr>
            <a:spLocks noGrp="1"/>
          </p:cNvSpPr>
          <p:nvPr>
            <p:ph type="subTitle" idx="1"/>
          </p:nvPr>
        </p:nvSpPr>
        <p:spPr>
          <a:xfrm>
            <a:off x="457200" y="1125538"/>
            <a:ext cx="8229600" cy="4857750"/>
          </a:xfrm>
          <a:ln/>
        </p:spPr>
        <p:txBody>
          <a:bodyPr vert="horz" wrap="square" lIns="91440" tIns="45720" rIns="91440" bIns="45720" anchor="t"/>
          <a:p>
            <a:pPr marL="342900" indent="-342900" algn="l" eaLnBrk="1" hangingPunct="1">
              <a:lnSpc>
                <a:spcPct val="120000"/>
              </a:lnSpc>
              <a:buSzPct val="100000"/>
              <a:buFont typeface="Wingdings" panose="05000000000000000000" pitchFamily="2" charset="2"/>
              <a:buChar char="v"/>
            </a:pPr>
            <a:r>
              <a:rPr lang="zh-CN" altLang="en-US" dirty="0">
                <a:latin typeface="华文楷体" panose="02010600040101010101" pitchFamily="2" charset="-122"/>
                <a:ea typeface="+mn-ea"/>
                <a:cs typeface="+mn-cs"/>
              </a:rPr>
              <a:t>遵循这些启发式规则，应用</a:t>
            </a:r>
            <a:r>
              <a:rPr lang="en-US" altLang="zh-CN" dirty="0">
                <a:latin typeface="+mn-lt"/>
                <a:ea typeface="+mn-ea"/>
                <a:cs typeface="+mn-cs"/>
              </a:rPr>
              <a:t>9.3.1</a:t>
            </a:r>
            <a:r>
              <a:rPr lang="zh-CN" altLang="en-US" dirty="0">
                <a:latin typeface="华文楷体" panose="02010600040101010101" pitchFamily="2" charset="-122"/>
                <a:ea typeface="+mn-ea"/>
                <a:cs typeface="+mn-cs"/>
              </a:rPr>
              <a:t>的等价变换公式来优化关系表达式的算法。</a:t>
            </a:r>
            <a:endParaRPr lang="zh-CN" altLang="en-US" dirty="0">
              <a:latin typeface="华文楷体" panose="02010600040101010101" pitchFamily="2" charset="-122"/>
              <a:ea typeface="+mn-ea"/>
              <a:cs typeface="+mn-cs"/>
            </a:endParaRPr>
          </a:p>
          <a:p>
            <a:pPr marL="342900" indent="-342900" algn="l" eaLnBrk="1" hangingPunct="1">
              <a:lnSpc>
                <a:spcPct val="120000"/>
              </a:lnSpc>
              <a:spcBef>
                <a:spcPct val="0"/>
              </a:spcBef>
              <a:buSzPct val="100000"/>
            </a:pPr>
            <a:r>
              <a:rPr lang="zh-CN" altLang="en-US" sz="2400" dirty="0">
                <a:latin typeface="华文楷体" panose="02010600040101010101" pitchFamily="2" charset="-122"/>
                <a:ea typeface="+mn-ea"/>
                <a:cs typeface="+mn-cs"/>
              </a:rPr>
              <a:t>	</a:t>
            </a:r>
            <a:r>
              <a:rPr lang="zh-CN" altLang="en-US" sz="2400" dirty="0">
                <a:solidFill>
                  <a:srgbClr val="3333FF"/>
                </a:solidFill>
                <a:latin typeface="华文楷体" panose="02010600040101010101" pitchFamily="2" charset="-122"/>
                <a:ea typeface="+mn-ea"/>
                <a:cs typeface="+mn-cs"/>
              </a:rPr>
              <a:t>算法：关系表达式的优化</a:t>
            </a:r>
            <a:endParaRPr lang="zh-CN" altLang="en-US" sz="2400" dirty="0">
              <a:solidFill>
                <a:srgbClr val="3333FF"/>
              </a:solidFill>
              <a:latin typeface="华文楷体" panose="02010600040101010101" pitchFamily="2" charset="-122"/>
              <a:ea typeface="+mn-ea"/>
              <a:cs typeface="+mn-cs"/>
            </a:endParaRPr>
          </a:p>
          <a:p>
            <a:pPr marL="342900" indent="-342900" algn="l" eaLnBrk="1" hangingPunct="1">
              <a:lnSpc>
                <a:spcPct val="120000"/>
              </a:lnSpc>
              <a:spcBef>
                <a:spcPct val="0"/>
              </a:spcBef>
              <a:buSzPct val="100000"/>
            </a:pPr>
            <a:r>
              <a:rPr lang="zh-CN" altLang="en-US" sz="2400" dirty="0">
                <a:latin typeface="华文楷体" panose="02010600040101010101" pitchFamily="2" charset="-122"/>
                <a:ea typeface="+mn-ea"/>
                <a:cs typeface="+mn-cs"/>
              </a:rPr>
              <a:t>	</a:t>
            </a:r>
            <a:r>
              <a:rPr lang="zh-CN" altLang="en-US" sz="2400" dirty="0">
                <a:solidFill>
                  <a:srgbClr val="3333FF"/>
                </a:solidFill>
                <a:latin typeface="华文楷体" panose="02010600040101010101" pitchFamily="2" charset="-122"/>
                <a:ea typeface="+mn-ea"/>
                <a:cs typeface="+mn-cs"/>
              </a:rPr>
              <a:t>输入</a:t>
            </a:r>
            <a:r>
              <a:rPr lang="zh-CN" altLang="en-US" sz="2400" dirty="0">
                <a:latin typeface="华文楷体" panose="02010600040101010101" pitchFamily="2" charset="-122"/>
                <a:ea typeface="+mn-ea"/>
                <a:cs typeface="+mn-cs"/>
              </a:rPr>
              <a:t>：一个关系表达式的查询树</a:t>
            </a:r>
            <a:endParaRPr lang="zh-CN" altLang="en-US" sz="2400" dirty="0">
              <a:latin typeface="华文楷体" panose="02010600040101010101" pitchFamily="2" charset="-122"/>
              <a:ea typeface="+mn-ea"/>
              <a:cs typeface="+mn-cs"/>
            </a:endParaRPr>
          </a:p>
          <a:p>
            <a:pPr marL="342900" indent="-342900" algn="l" eaLnBrk="1" hangingPunct="1">
              <a:lnSpc>
                <a:spcPct val="120000"/>
              </a:lnSpc>
              <a:spcBef>
                <a:spcPct val="0"/>
              </a:spcBef>
              <a:buSzPct val="100000"/>
            </a:pPr>
            <a:r>
              <a:rPr lang="zh-CN" altLang="en-US" sz="2400" dirty="0">
                <a:latin typeface="华文楷体" panose="02010600040101010101" pitchFamily="2" charset="-122"/>
                <a:ea typeface="+mn-ea"/>
                <a:cs typeface="+mn-cs"/>
              </a:rPr>
              <a:t>	</a:t>
            </a:r>
            <a:r>
              <a:rPr lang="zh-CN" altLang="en-US" sz="2400" dirty="0">
                <a:solidFill>
                  <a:srgbClr val="3333FF"/>
                </a:solidFill>
                <a:latin typeface="华文楷体" panose="02010600040101010101" pitchFamily="2" charset="-122"/>
                <a:ea typeface="+mn-ea"/>
                <a:cs typeface="+mn-cs"/>
              </a:rPr>
              <a:t>输出</a:t>
            </a:r>
            <a:r>
              <a:rPr lang="zh-CN" altLang="en-US" sz="2400" dirty="0">
                <a:latin typeface="华文楷体" panose="02010600040101010101" pitchFamily="2" charset="-122"/>
                <a:ea typeface="+mn-ea"/>
                <a:cs typeface="+mn-cs"/>
              </a:rPr>
              <a:t>：优化的查询树</a:t>
            </a:r>
            <a:endParaRPr lang="en-US" altLang="zh-CN" sz="2400" dirty="0">
              <a:latin typeface="华文楷体" panose="02010600040101010101" pitchFamily="2" charset="-122"/>
              <a:ea typeface="+mn-ea"/>
              <a:cs typeface="+mn-cs"/>
            </a:endParaRPr>
          </a:p>
          <a:p>
            <a:pPr marL="342900" indent="-342900" algn="l" eaLnBrk="1" hangingPunct="1">
              <a:lnSpc>
                <a:spcPct val="120000"/>
              </a:lnSpc>
              <a:buSzPct val="100000"/>
            </a:pPr>
            <a:r>
              <a:rPr lang="zh-CN" altLang="en-US" sz="2400" dirty="0">
                <a:latin typeface="+mn-lt"/>
                <a:ea typeface="+mn-ea"/>
                <a:cs typeface="+mn-cs"/>
              </a:rPr>
              <a:t>	方法：</a:t>
            </a:r>
            <a:endParaRPr lang="en-US" altLang="zh-CN" sz="2400" dirty="0">
              <a:latin typeface="+mn-lt"/>
              <a:ea typeface="+mn-ea"/>
              <a:cs typeface="+mn-cs"/>
            </a:endParaRPr>
          </a:p>
          <a:p>
            <a:pPr marL="342900" indent="-342900" algn="l" eaLnBrk="1" hangingPunct="1">
              <a:lnSpc>
                <a:spcPct val="120000"/>
              </a:lnSpc>
              <a:spcBef>
                <a:spcPct val="0"/>
              </a:spcBef>
              <a:buSzPct val="100000"/>
            </a:pPr>
            <a:r>
              <a:rPr lang="zh-CN" altLang="en-US" sz="2400" dirty="0">
                <a:latin typeface="+mn-lt"/>
                <a:ea typeface="+mn-ea"/>
                <a:cs typeface="+mn-cs"/>
              </a:rPr>
              <a:t>	（</a:t>
            </a:r>
            <a:r>
              <a:rPr lang="en-US" altLang="zh-CN" sz="2400" dirty="0">
                <a:latin typeface="+mn-lt"/>
                <a:ea typeface="+mn-ea"/>
                <a:cs typeface="+mn-cs"/>
              </a:rPr>
              <a:t>1</a:t>
            </a:r>
            <a:r>
              <a:rPr lang="zh-CN" altLang="en-US" sz="2400" dirty="0">
                <a:latin typeface="+mn-lt"/>
                <a:ea typeface="+mn-ea"/>
                <a:cs typeface="+mn-cs"/>
              </a:rPr>
              <a:t>）利用等价变换规则</a:t>
            </a:r>
            <a:r>
              <a:rPr lang="en-US" altLang="zh-CN" sz="2400" dirty="0">
                <a:latin typeface="+mn-lt"/>
                <a:ea typeface="+mn-ea"/>
                <a:cs typeface="+mn-cs"/>
              </a:rPr>
              <a:t>4</a:t>
            </a:r>
            <a:r>
              <a:rPr lang="zh-CN" altLang="en-US" sz="2400" dirty="0">
                <a:latin typeface="+mn-lt"/>
                <a:ea typeface="+mn-ea"/>
                <a:cs typeface="+mn-cs"/>
              </a:rPr>
              <a:t>把形如</a:t>
            </a:r>
            <a:r>
              <a:rPr lang="en-US" altLang="zh-CN" sz="2400" dirty="0">
                <a:latin typeface="+mn-lt"/>
                <a:ea typeface="+mn-ea"/>
                <a:cs typeface="+mn-cs"/>
              </a:rPr>
              <a:t>σ</a:t>
            </a:r>
            <a:r>
              <a:rPr lang="en-US" altLang="zh-CN" sz="2400" baseline="-25000" dirty="0">
                <a:latin typeface="+mn-lt"/>
                <a:ea typeface="+mn-ea"/>
                <a:cs typeface="+mn-cs"/>
              </a:rPr>
              <a:t>F1∧F2∧…∧Fn</a:t>
            </a:r>
            <a:r>
              <a:rPr lang="en-US" altLang="zh-CN" sz="2400" dirty="0">
                <a:latin typeface="+mn-lt"/>
                <a:ea typeface="+mn-ea"/>
                <a:cs typeface="+mn-cs"/>
              </a:rPr>
              <a:t>(E)</a:t>
            </a:r>
            <a:r>
              <a:rPr lang="zh-CN" altLang="en-US" sz="2400" dirty="0">
                <a:latin typeface="+mn-lt"/>
                <a:ea typeface="+mn-ea"/>
                <a:cs typeface="+mn-cs"/>
              </a:rPr>
              <a:t>变换为 </a:t>
            </a:r>
            <a:endParaRPr lang="en-US" altLang="zh-CN" sz="2400" dirty="0">
              <a:latin typeface="+mn-lt"/>
              <a:ea typeface="+mn-ea"/>
              <a:cs typeface="+mn-cs"/>
            </a:endParaRPr>
          </a:p>
          <a:p>
            <a:pPr marL="342900" indent="-342900" algn="l" eaLnBrk="1" hangingPunct="1">
              <a:lnSpc>
                <a:spcPct val="120000"/>
              </a:lnSpc>
              <a:spcBef>
                <a:spcPct val="0"/>
              </a:spcBef>
              <a:buSzPct val="100000"/>
            </a:pPr>
            <a:r>
              <a:rPr lang="en-US" altLang="zh-CN" sz="2400" dirty="0">
                <a:latin typeface="+mn-lt"/>
                <a:ea typeface="+mn-ea"/>
                <a:cs typeface="+mn-cs"/>
              </a:rPr>
              <a:t>              σ</a:t>
            </a:r>
            <a:r>
              <a:rPr lang="en-US" altLang="zh-CN" sz="2400" baseline="-25000" dirty="0">
                <a:latin typeface="+mn-lt"/>
                <a:ea typeface="+mn-ea"/>
                <a:cs typeface="+mn-cs"/>
              </a:rPr>
              <a:t>F1</a:t>
            </a:r>
            <a:r>
              <a:rPr lang="en-US" altLang="zh-CN" sz="2400" dirty="0">
                <a:latin typeface="+mn-lt"/>
                <a:ea typeface="+mn-ea"/>
                <a:cs typeface="+mn-cs"/>
              </a:rPr>
              <a:t>(σ</a:t>
            </a:r>
            <a:r>
              <a:rPr lang="en-US" altLang="zh-CN" sz="2400" baseline="-25000" dirty="0">
                <a:latin typeface="+mn-lt"/>
                <a:ea typeface="+mn-ea"/>
                <a:cs typeface="+mn-cs"/>
              </a:rPr>
              <a:t>F2</a:t>
            </a:r>
            <a:r>
              <a:rPr lang="en-US" altLang="zh-CN" sz="2400" dirty="0">
                <a:latin typeface="+mn-lt"/>
                <a:ea typeface="+mn-ea"/>
                <a:cs typeface="+mn-cs"/>
              </a:rPr>
              <a:t>(…(σ</a:t>
            </a:r>
            <a:r>
              <a:rPr lang="en-US" altLang="zh-CN" sz="2400" baseline="-25000" dirty="0">
                <a:latin typeface="+mn-lt"/>
                <a:ea typeface="+mn-ea"/>
                <a:cs typeface="+mn-cs"/>
              </a:rPr>
              <a:t>Fn</a:t>
            </a:r>
            <a:r>
              <a:rPr lang="en-US" altLang="zh-CN" sz="2400" dirty="0">
                <a:latin typeface="+mn-lt"/>
                <a:ea typeface="+mn-ea"/>
                <a:cs typeface="+mn-cs"/>
              </a:rPr>
              <a:t>(E))…))</a:t>
            </a:r>
            <a:r>
              <a:rPr lang="zh-CN" altLang="en-US" sz="2400" dirty="0">
                <a:latin typeface="+mn-lt"/>
                <a:ea typeface="+mn-ea"/>
                <a:cs typeface="+mn-cs"/>
              </a:rPr>
              <a:t>。</a:t>
            </a:r>
            <a:endParaRPr lang="zh-CN" altLang="en-US" sz="2400" dirty="0">
              <a:latin typeface="+mn-lt"/>
              <a:ea typeface="+mn-ea"/>
              <a:cs typeface="+mn-cs"/>
            </a:endParaRPr>
          </a:p>
          <a:p>
            <a:pPr marL="342900" indent="-342900" algn="l" eaLnBrk="1" hangingPunct="1">
              <a:lnSpc>
                <a:spcPct val="120000"/>
              </a:lnSpc>
              <a:spcBef>
                <a:spcPct val="0"/>
              </a:spcBef>
              <a:buSzPct val="100000"/>
            </a:pPr>
            <a:r>
              <a:rPr lang="zh-CN" altLang="en-US" sz="2400" dirty="0">
                <a:latin typeface="+mn-lt"/>
                <a:ea typeface="+mn-ea"/>
                <a:cs typeface="+mn-cs"/>
              </a:rPr>
              <a:t>	（</a:t>
            </a:r>
            <a:r>
              <a:rPr lang="en-US" altLang="zh-CN" sz="2400" dirty="0">
                <a:latin typeface="+mn-lt"/>
                <a:ea typeface="+mn-ea"/>
                <a:cs typeface="+mn-cs"/>
              </a:rPr>
              <a:t>2</a:t>
            </a:r>
            <a:r>
              <a:rPr lang="zh-CN" altLang="en-US" sz="2400" dirty="0">
                <a:latin typeface="+mn-lt"/>
                <a:ea typeface="+mn-ea"/>
                <a:cs typeface="+mn-cs"/>
              </a:rPr>
              <a:t>）对每一个选择，利用等价变换规则</a:t>
            </a:r>
            <a:r>
              <a:rPr lang="en-US" altLang="zh-CN" sz="2400" dirty="0">
                <a:latin typeface="+mn-lt"/>
                <a:ea typeface="+mn-ea"/>
                <a:cs typeface="+mn-cs"/>
              </a:rPr>
              <a:t>4</a:t>
            </a:r>
            <a:r>
              <a:rPr lang="zh-CN" altLang="en-US" sz="2400" dirty="0">
                <a:latin typeface="+mn-lt"/>
                <a:ea typeface="+mn-ea"/>
                <a:cs typeface="+mn-cs"/>
              </a:rPr>
              <a:t>～</a:t>
            </a:r>
            <a:r>
              <a:rPr lang="en-US" altLang="zh-CN" sz="2400" dirty="0">
                <a:latin typeface="+mn-lt"/>
                <a:ea typeface="+mn-ea"/>
                <a:cs typeface="+mn-cs"/>
              </a:rPr>
              <a:t>9</a:t>
            </a:r>
            <a:r>
              <a:rPr lang="zh-CN" altLang="en-US" sz="2400" dirty="0">
                <a:latin typeface="+mn-lt"/>
                <a:ea typeface="+mn-ea"/>
                <a:cs typeface="+mn-cs"/>
              </a:rPr>
              <a:t>尽可能把它</a:t>
            </a:r>
            <a:endParaRPr lang="en-US" altLang="zh-CN" sz="2400" dirty="0">
              <a:latin typeface="+mn-lt"/>
              <a:ea typeface="+mn-ea"/>
              <a:cs typeface="+mn-cs"/>
            </a:endParaRPr>
          </a:p>
          <a:p>
            <a:pPr marL="342900" indent="-342900" algn="l" eaLnBrk="1" hangingPunct="1">
              <a:lnSpc>
                <a:spcPct val="120000"/>
              </a:lnSpc>
              <a:spcBef>
                <a:spcPct val="0"/>
              </a:spcBef>
              <a:buSzPct val="100000"/>
            </a:pPr>
            <a:r>
              <a:rPr lang="en-US" altLang="zh-CN" sz="2400" dirty="0">
                <a:latin typeface="+mn-lt"/>
                <a:ea typeface="+mn-ea"/>
                <a:cs typeface="+mn-cs"/>
              </a:rPr>
              <a:t>              </a:t>
            </a:r>
            <a:r>
              <a:rPr lang="zh-CN" altLang="en-US" sz="2400" dirty="0">
                <a:latin typeface="+mn-lt"/>
                <a:ea typeface="+mn-ea"/>
                <a:cs typeface="+mn-cs"/>
              </a:rPr>
              <a:t>移到树的叶端。</a:t>
            </a:r>
            <a:endParaRPr lang="en-US" altLang="zh-CN" sz="2400" dirty="0">
              <a:latin typeface="+mn-lt"/>
              <a:ea typeface="+mn-ea"/>
              <a:cs typeface="+mn-cs"/>
            </a:endParaRPr>
          </a:p>
          <a:p>
            <a:pPr marL="342900" indent="-342900" algn="l" eaLnBrk="1" hangingPunct="1">
              <a:lnSpc>
                <a:spcPct val="120000"/>
              </a:lnSpc>
              <a:buSzPct val="100000"/>
            </a:pPr>
            <a:endParaRPr lang="zh-CN" altLang="en-US" sz="2400" dirty="0">
              <a:latin typeface="华文楷体" panose="02010600040101010101" pitchFamily="2" charset="-122"/>
              <a:ea typeface="+mn-ea"/>
              <a:cs typeface="+mn-cs"/>
            </a:endParaRPr>
          </a:p>
          <a:p>
            <a:pPr marL="342900" indent="-342900" algn="l" eaLnBrk="1" hangingPunct="1">
              <a:buSzPct val="100000"/>
            </a:pPr>
            <a:r>
              <a:rPr lang="zh-CN" altLang="en-US" sz="2000" dirty="0">
                <a:latin typeface="华文楷体" panose="02010600040101010101" pitchFamily="2" charset="-122"/>
                <a:ea typeface="+mn-ea"/>
                <a:cs typeface="+mn-cs"/>
              </a:rPr>
              <a:t>	</a:t>
            </a:r>
            <a:endParaRPr lang="zh-CN" altLang="en-US" sz="2400" dirty="0">
              <a:latin typeface="+mn-lt"/>
              <a:ea typeface="+mn-ea"/>
              <a:cs typeface="+mn-cs"/>
            </a:endParaRPr>
          </a:p>
        </p:txBody>
      </p:sp>
      <p:sp>
        <p:nvSpPr>
          <p:cNvPr id="67590" name="Text Box 9"/>
          <p:cNvSpPr/>
          <p:nvPr/>
        </p:nvSpPr>
        <p:spPr>
          <a:xfrm>
            <a:off x="2987675" y="5500688"/>
            <a:ext cx="5329238" cy="847725"/>
          </a:xfrm>
          <a:prstGeom prst="rect">
            <a:avLst/>
          </a:prstGeom>
          <a:solidFill>
            <a:srgbClr val="EEE678"/>
          </a:solidFill>
          <a:ln w="25400" cap="flat" cmpd="sng">
            <a:solidFill>
              <a:schemeClr val="tx1"/>
            </a:solidFill>
            <a:prstDash val="solid"/>
            <a:bevel/>
            <a:headEnd type="none" w="med" len="med"/>
            <a:tailEnd type="none" w="med" len="med"/>
          </a:ln>
        </p:spPr>
        <p:txBody>
          <a:bodyPr anchor="t">
            <a:spAutoFit/>
          </a:bodyPr>
          <a:p>
            <a:pPr marL="342900" indent="-342900">
              <a:buClr>
                <a:schemeClr val="hlink"/>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规则</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4</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合并或分解选择运算</a:t>
            </a:r>
            <a:endParaRPr lang="zh-CN" altLang="en-US" sz="24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Clr>
                <a:schemeClr val="hlink"/>
              </a:buCl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规则</a:t>
            </a:r>
            <a:r>
              <a:rPr lang="en-US" altLang="zh-CN" sz="2400" b="1" dirty="0">
                <a:latin typeface="Times New Roman" panose="02020603050405020304" pitchFamily="18" charset="0"/>
                <a:ea typeface="宋体" panose="02010600030101010101" pitchFamily="2" charset="-122"/>
                <a:sym typeface="Times New Roman" panose="02020603050405020304" pitchFamily="18" charset="0"/>
              </a:rPr>
              <a:t>5-9</a:t>
            </a:r>
            <a:r>
              <a:rPr lang="zh-CN" altLang="en-US" sz="2400" b="1" dirty="0">
                <a:latin typeface="Times New Roman" panose="02020603050405020304" pitchFamily="18" charset="0"/>
                <a:ea typeface="宋体" panose="02010600030101010101" pitchFamily="2" charset="-122"/>
                <a:sym typeface="Times New Roman" panose="02020603050405020304" pitchFamily="18" charset="0"/>
              </a:rPr>
              <a:t>： 选择运算与其他运算交换</a:t>
            </a:r>
            <a:endParaRPr lang="zh-CN" altLang="en-US" dirty="0">
              <a:latin typeface="Arial" panose="020B0604020202020204" pitchFamily="34" charset="0"/>
              <a:ea typeface="宋体" panose="02010600030101010101" pitchFamily="2" charset="-122"/>
            </a:endParaRPr>
          </a:p>
        </p:txBody>
      </p:sp>
      <p:grpSp>
        <p:nvGrpSpPr>
          <p:cNvPr id="2" name="Group 8"/>
          <p:cNvGrpSpPr/>
          <p:nvPr/>
        </p:nvGrpSpPr>
        <p:grpSpPr>
          <a:xfrm>
            <a:off x="3503613" y="3214688"/>
            <a:ext cx="3816350" cy="881062"/>
            <a:chOff x="1769" y="2886"/>
            <a:chExt cx="2404" cy="555"/>
          </a:xfrm>
        </p:grpSpPr>
        <p:sp>
          <p:nvSpPr>
            <p:cNvPr id="71687" name="Text Box 4"/>
            <p:cNvSpPr txBox="1"/>
            <p:nvPr/>
          </p:nvSpPr>
          <p:spPr>
            <a:xfrm>
              <a:off x="1769" y="2886"/>
              <a:ext cx="2404" cy="534"/>
            </a:xfrm>
            <a:prstGeom prst="rect">
              <a:avLst/>
            </a:prstGeom>
            <a:solidFill>
              <a:srgbClr val="EEE678"/>
            </a:solidFill>
            <a:ln w="25400" cap="flat" cmpd="sng">
              <a:solidFill>
                <a:schemeClr val="tx1"/>
              </a:solidFill>
              <a:prstDash val="solid"/>
              <a:miter/>
              <a:headEnd type="none" w="med" len="med"/>
              <a:tailEnd type="none" w="med" len="med"/>
            </a:ln>
          </p:spPr>
          <p:txBody>
            <a:bodyPr anchor="t">
              <a:spAutoFit/>
            </a:bodyPr>
            <a:p>
              <a:pPr marL="342900" indent="-342900"/>
              <a:r>
                <a:rPr lang="zh-CN" altLang="en-US" sz="2400" b="1" dirty="0">
                  <a:latin typeface="Arial" panose="020B0604020202020204" pitchFamily="34" charset="0"/>
                  <a:ea typeface="宋体" panose="02010600030101010101" pitchFamily="2" charset="-122"/>
                </a:rPr>
                <a:t>规则</a:t>
              </a:r>
              <a:r>
                <a:rPr lang="en-US" altLang="zh-CN" sz="2400" b="1" dirty="0">
                  <a:latin typeface="Arial" panose="020B0604020202020204" pitchFamily="34" charset="0"/>
                  <a:ea typeface="宋体" panose="02010600030101010101" pitchFamily="2" charset="-122"/>
                </a:rPr>
                <a:t>4:  </a:t>
              </a:r>
              <a:r>
                <a:rPr lang="zh-CN" altLang="en-US" sz="2400" b="1" dirty="0">
                  <a:latin typeface="Arial" panose="020B0604020202020204" pitchFamily="34" charset="0"/>
                  <a:ea typeface="宋体" panose="02010600030101010101" pitchFamily="2" charset="-122"/>
                </a:rPr>
                <a:t>选择的串接定律</a:t>
              </a:r>
              <a:endParaRPr lang="zh-CN" altLang="en-US"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    (</a:t>
              </a:r>
              <a:r>
                <a:rPr lang="en-US" altLang="zh-CN" sz="2400" b="1" i="1" dirty="0">
                  <a:latin typeface="Arial" panose="020B0604020202020204" pitchFamily="34" charset="0"/>
                  <a:ea typeface="宋体" panose="02010600030101010101" pitchFamily="2" charset="-122"/>
                </a:rPr>
                <a:t>E</a:t>
              </a:r>
              <a:r>
                <a:rPr lang="en-US" altLang="zh-CN" sz="2400" b="1" dirty="0">
                  <a:latin typeface="Arial" panose="020B0604020202020204" pitchFamily="34" charset="0"/>
                  <a:ea typeface="宋体" panose="02010600030101010101" pitchFamily="2" charset="-122"/>
                </a:rPr>
                <a:t>))≡          (</a:t>
              </a:r>
              <a:r>
                <a:rPr lang="en-US" altLang="zh-CN" sz="2400" b="1" i="1" dirty="0">
                  <a:latin typeface="Arial" panose="020B0604020202020204" pitchFamily="34" charset="0"/>
                  <a:ea typeface="宋体" panose="02010600030101010101" pitchFamily="2" charset="-122"/>
                </a:rPr>
                <a:t>E</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graphicFrame>
          <p:nvGraphicFramePr>
            <p:cNvPr id="71688" name="Object 5"/>
            <p:cNvGraphicFramePr>
              <a:graphicFrameLocks noChangeAspect="1"/>
            </p:cNvGraphicFramePr>
            <p:nvPr/>
          </p:nvGraphicFramePr>
          <p:xfrm>
            <a:off x="1905" y="3125"/>
            <a:ext cx="280" cy="295"/>
          </p:xfrm>
          <a:graphic>
            <a:graphicData uri="http://schemas.openxmlformats.org/presentationml/2006/ole">
              <mc:AlternateContent xmlns:mc="http://schemas.openxmlformats.org/markup-compatibility/2006">
                <mc:Choice xmlns:v="urn:schemas-microsoft-com:vml" Requires="v">
                  <p:oleObj spid="_x0000_s3106" name="" r:id="rId1" imgW="228600" imgH="241300" progId="Equation.3">
                    <p:embed/>
                  </p:oleObj>
                </mc:Choice>
                <mc:Fallback>
                  <p:oleObj name="" r:id="rId1" imgW="228600" imgH="241300" progId="Equation.3">
                    <p:embed/>
                    <p:pic>
                      <p:nvPicPr>
                        <p:cNvPr id="0" name="图片 3105"/>
                        <p:cNvPicPr/>
                        <p:nvPr/>
                      </p:nvPicPr>
                      <p:blipFill>
                        <a:blip r:embed="rId2"/>
                        <a:stretch>
                          <a:fillRect/>
                        </a:stretch>
                      </p:blipFill>
                      <p:spPr>
                        <a:xfrm>
                          <a:off x="1905" y="3125"/>
                          <a:ext cx="280" cy="295"/>
                        </a:xfrm>
                        <a:prstGeom prst="rect">
                          <a:avLst/>
                        </a:prstGeom>
                        <a:noFill/>
                        <a:ln w="38100">
                          <a:noFill/>
                          <a:miter/>
                        </a:ln>
                      </p:spPr>
                    </p:pic>
                  </p:oleObj>
                </mc:Fallback>
              </mc:AlternateContent>
            </a:graphicData>
          </a:graphic>
        </p:graphicFrame>
        <p:graphicFrame>
          <p:nvGraphicFramePr>
            <p:cNvPr id="71689" name="Object 6"/>
            <p:cNvGraphicFramePr>
              <a:graphicFrameLocks noChangeAspect="1"/>
            </p:cNvGraphicFramePr>
            <p:nvPr/>
          </p:nvGraphicFramePr>
          <p:xfrm>
            <a:off x="2313" y="3153"/>
            <a:ext cx="295" cy="288"/>
          </p:xfrm>
          <a:graphic>
            <a:graphicData uri="http://schemas.openxmlformats.org/presentationml/2006/ole">
              <mc:AlternateContent xmlns:mc="http://schemas.openxmlformats.org/markup-compatibility/2006">
                <mc:Choice xmlns:v="urn:schemas-microsoft-com:vml" Requires="v">
                  <p:oleObj spid="_x0000_s3107" name="" r:id="rId3" imgW="254000" imgH="241300" progId="Equation.3">
                    <p:embed/>
                  </p:oleObj>
                </mc:Choice>
                <mc:Fallback>
                  <p:oleObj name="" r:id="rId3" imgW="254000" imgH="241300" progId="Equation.3">
                    <p:embed/>
                    <p:pic>
                      <p:nvPicPr>
                        <p:cNvPr id="0" name="图片 3106"/>
                        <p:cNvPicPr/>
                        <p:nvPr/>
                      </p:nvPicPr>
                      <p:blipFill>
                        <a:blip r:embed="rId4"/>
                        <a:stretch>
                          <a:fillRect/>
                        </a:stretch>
                      </p:blipFill>
                      <p:spPr>
                        <a:xfrm>
                          <a:off x="2313" y="3153"/>
                          <a:ext cx="295" cy="288"/>
                        </a:xfrm>
                        <a:prstGeom prst="rect">
                          <a:avLst/>
                        </a:prstGeom>
                        <a:noFill/>
                        <a:ln w="38100">
                          <a:noFill/>
                          <a:miter/>
                        </a:ln>
                      </p:spPr>
                    </p:pic>
                  </p:oleObj>
                </mc:Fallback>
              </mc:AlternateContent>
            </a:graphicData>
          </a:graphic>
        </p:graphicFrame>
        <p:graphicFrame>
          <p:nvGraphicFramePr>
            <p:cNvPr id="71690" name="Object 7"/>
            <p:cNvGraphicFramePr>
              <a:graphicFrameLocks noChangeAspect="1"/>
            </p:cNvGraphicFramePr>
            <p:nvPr/>
          </p:nvGraphicFramePr>
          <p:xfrm>
            <a:off x="2993" y="3093"/>
            <a:ext cx="567" cy="327"/>
          </p:xfrm>
          <a:graphic>
            <a:graphicData uri="http://schemas.openxmlformats.org/presentationml/2006/ole">
              <mc:AlternateContent xmlns:mc="http://schemas.openxmlformats.org/markup-compatibility/2006">
                <mc:Choice xmlns:v="urn:schemas-microsoft-com:vml" Requires="v">
                  <p:oleObj spid="_x0000_s3108" name="" r:id="rId5" imgW="431800" imgH="254000" progId="Equation.3">
                    <p:embed/>
                  </p:oleObj>
                </mc:Choice>
                <mc:Fallback>
                  <p:oleObj name="" r:id="rId5" imgW="431800" imgH="254000" progId="Equation.3">
                    <p:embed/>
                    <p:pic>
                      <p:nvPicPr>
                        <p:cNvPr id="0" name="图片 3107"/>
                        <p:cNvPicPr/>
                        <p:nvPr/>
                      </p:nvPicPr>
                      <p:blipFill>
                        <a:blip r:embed="rId6"/>
                        <a:stretch>
                          <a:fillRect/>
                        </a:stretch>
                      </p:blipFill>
                      <p:spPr>
                        <a:xfrm>
                          <a:off x="2993" y="3093"/>
                          <a:ext cx="567" cy="327"/>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7590"/>
                                        </p:tgtEl>
                                        <p:attrNameLst>
                                          <p:attrName>style.visibility</p:attrName>
                                        </p:attrNameLst>
                                      </p:cBhvr>
                                      <p:to>
                                        <p:strVal val="visible"/>
                                      </p:to>
                                    </p:set>
                                    <p:animEffect transition="in" filter="blinds(horizontal)">
                                      <p:cBhvr>
                                        <p:cTn id="16"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extBox 3"/>
          <p:cNvSpPr/>
          <p:nvPr/>
        </p:nvSpPr>
        <p:spPr>
          <a:xfrm>
            <a:off x="6929438" y="6357938"/>
            <a:ext cx="1785937" cy="304800"/>
          </a:xfrm>
          <a:prstGeom prst="rect">
            <a:avLst/>
          </a:prstGeom>
          <a:noFill/>
          <a:ln w="9525">
            <a:noFill/>
          </a:ln>
        </p:spPr>
        <p:txBody>
          <a:bodyPr anchor="t">
            <a:spAutoFit/>
          </a:bodyPr>
          <a:p>
            <a:pPr eaLnBrk="0" hangingPunct="0"/>
            <a:r>
              <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400" b="1" dirty="0">
              <a:solidFill>
                <a:srgbClr val="95373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6" name="文本框 4"/>
          <p:cNvSpPr/>
          <p:nvPr/>
        </p:nvSpPr>
        <p:spPr>
          <a:xfrm>
            <a:off x="539750" y="6334125"/>
            <a:ext cx="2160588" cy="261938"/>
          </a:xfrm>
          <a:prstGeom prst="rect">
            <a:avLst/>
          </a:prstGeom>
          <a:noFill/>
          <a:ln w="9525">
            <a:noFill/>
          </a:ln>
        </p:spPr>
        <p:txBody>
          <a:bodyPr anchor="t">
            <a:spAutoFit/>
          </a:bodyPr>
          <a:p>
            <a:pPr eaLnBrk="0" hangingPunct="0"/>
            <a:endParaRPr lang="zh-CN" altLang="zh-CN" sz="1000" dirty="0">
              <a:solidFill>
                <a:srgbClr val="000000"/>
              </a:solidFill>
              <a:latin typeface="Times New Roman" panose="02020603050405020304" pitchFamily="18" charset="0"/>
              <a:ea typeface="黑体" panose="02010609060101010101" pitchFamily="49" charset="-122"/>
              <a:sym typeface="宋体" panose="02010600030101010101" pitchFamily="2" charset="-122"/>
            </a:endParaRPr>
          </a:p>
        </p:txBody>
      </p:sp>
      <p:sp>
        <p:nvSpPr>
          <p:cNvPr id="72707" name="Rectangle 2"/>
          <p:cNvSpPr>
            <a:spLocks noGrp="1"/>
          </p:cNvSpPr>
          <p:nvPr>
            <p:ph type="ctrTitle"/>
          </p:nvPr>
        </p:nvSpPr>
        <p:spPr>
          <a:xfrm>
            <a:off x="457200" y="41275"/>
            <a:ext cx="8229600" cy="939800"/>
          </a:xfrm>
          <a:ln/>
        </p:spPr>
        <p:txBody>
          <a:bodyPr vert="horz" wrap="square" lIns="91440" tIns="45720" rIns="91440" bIns="45720" anchor="ctr"/>
          <a:p>
            <a:pPr eaLnBrk="1" hangingPunct="1"/>
            <a:r>
              <a:rPr lang="zh-CN" altLang="zh-CN" sz="3600" dirty="0"/>
              <a:t>查询树的启发式优化（续）</a:t>
            </a:r>
            <a:endParaRPr lang="zh-CN" altLang="zh-CN" sz="3600" dirty="0"/>
          </a:p>
        </p:txBody>
      </p:sp>
      <p:sp>
        <p:nvSpPr>
          <p:cNvPr id="68613" name="Rectangle 3"/>
          <p:cNvSpPr>
            <a:spLocks noGrp="1" noChangeArrowheads="1"/>
          </p:cNvSpPr>
          <p:nvPr>
            <p:ph type="subTitle" idx="1"/>
          </p:nvPr>
        </p:nvSpPr>
        <p:spPr>
          <a:xfrm>
            <a:off x="457200" y="1125538"/>
            <a:ext cx="8229600" cy="4857750"/>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）对每一个投影利用等价变换规则</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10</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中的一般形式尽可能把它移向树的叶端。</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注意：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20000"/>
              </a:lnSpc>
              <a:spcBef>
                <a:spcPct val="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等价变换规则</a:t>
            </a:r>
            <a:r>
              <a:rPr kumimoji="0" lang="en-US" altLang="zh-CN" sz="2200" b="1" i="0" u="none" strike="noStrike" kern="0" cap="none" spc="0" normalizeH="0" baseline="0" noProof="0" dirty="0" smtClean="0">
                <a:ln>
                  <a:noFill/>
                </a:ln>
                <a:solidFill>
                  <a:schemeClr val="tx1"/>
                </a:solidFill>
                <a:effectLst/>
                <a:uLnTx/>
                <a:uFillTx/>
                <a:latin typeface="+mn-lt"/>
                <a:ea typeface="+mn-ea"/>
              </a:rPr>
              <a:t>3</a:t>
            </a:r>
            <a:r>
              <a:rPr kumimoji="0" lang="zh-CN" altLang="en-US" sz="2200" b="1" i="0" u="none" strike="noStrike" kern="0" cap="none" spc="0" normalizeH="0" baseline="0" noProof="0" dirty="0" smtClean="0">
                <a:ln>
                  <a:noFill/>
                </a:ln>
                <a:solidFill>
                  <a:schemeClr val="tx1"/>
                </a:solidFill>
                <a:effectLst/>
                <a:uLnTx/>
                <a:uFillTx/>
                <a:latin typeface="+mn-lt"/>
                <a:ea typeface="+mn-ea"/>
              </a:rPr>
              <a:t>使一些投影消失或使一些投影出现</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20000"/>
              </a:lnSpc>
              <a:spcBef>
                <a:spcPct val="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规则</a:t>
            </a:r>
            <a:r>
              <a:rPr kumimoji="0" lang="en-US" altLang="zh-CN" sz="2200" b="1" i="0" u="none" strike="noStrike" kern="0" cap="none" spc="0" normalizeH="0" baseline="0" noProof="0" dirty="0" smtClean="0">
                <a:ln>
                  <a:noFill/>
                </a:ln>
                <a:solidFill>
                  <a:schemeClr val="tx1"/>
                </a:solidFill>
                <a:effectLst/>
                <a:uLnTx/>
                <a:uFillTx/>
                <a:latin typeface="+mn-lt"/>
                <a:ea typeface="+mn-ea"/>
              </a:rPr>
              <a:t>5</a:t>
            </a:r>
            <a:r>
              <a:rPr kumimoji="0" lang="zh-CN" altLang="en-US" sz="2200" b="1" i="0" u="none" strike="noStrike" kern="0" cap="none" spc="0" normalizeH="0" baseline="0" noProof="0" dirty="0" smtClean="0">
                <a:ln>
                  <a:noFill/>
                </a:ln>
                <a:solidFill>
                  <a:schemeClr val="tx1"/>
                </a:solidFill>
                <a:effectLst/>
                <a:uLnTx/>
                <a:uFillTx/>
                <a:latin typeface="+mn-lt"/>
                <a:ea typeface="+mn-ea"/>
              </a:rPr>
              <a:t>把一个投影分裂为两个，其中一个有可能被移向树的叶端 </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228600" marR="0" lvl="0" indent="-228600" algn="l" defTabSz="914400" rtl="0" eaLnBrk="1" fontAlgn="base" latinLnBrk="0" hangingPunct="1">
              <a:lnSpc>
                <a:spcPct val="120000"/>
              </a:lnSpc>
              <a:spcBef>
                <a:spcPct val="0"/>
              </a:spcBef>
              <a:spcAft>
                <a:spcPct val="0"/>
              </a:spcAft>
              <a:buClrTx/>
              <a:buSzPct val="87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）利用等价变换规则</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，把选择和投影的串接合并成单个选择、单个投影或一个选择后跟一个投影，使多个选择或投影能同时执行，或在一次扫描中全部完成</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100000"/>
              <a:buFont typeface="Wingdings" panose="05000000000000000000" pitchFamily="2" charset="2"/>
              <a:buNone/>
              <a:defRPr/>
            </a:pP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4" name="Text Box 5"/>
          <p:cNvSpPr txBox="1"/>
          <p:nvPr/>
        </p:nvSpPr>
        <p:spPr>
          <a:xfrm>
            <a:off x="855663" y="5246688"/>
            <a:ext cx="5543550" cy="847725"/>
          </a:xfrm>
          <a:prstGeom prst="rect">
            <a:avLst/>
          </a:prstGeom>
          <a:solidFill>
            <a:srgbClr val="EEE678"/>
          </a:solidFill>
          <a:ln w="25400" cap="flat" cmpd="sng">
            <a:solidFill>
              <a:schemeClr val="tx1"/>
            </a:solidFill>
            <a:prstDash val="solid"/>
            <a:miter/>
            <a:headEnd type="none" w="med" len="med"/>
            <a:tailEnd type="none" w="med" len="med"/>
          </a:ln>
        </p:spPr>
        <p:txBody>
          <a:bodyPr anchor="t">
            <a:spAutoFit/>
          </a:bodyPr>
          <a:p>
            <a:pPr marL="342900" indent="-342900"/>
            <a:r>
              <a:rPr lang="zh-CN" altLang="en-US" sz="2400" b="1" dirty="0">
                <a:latin typeface="Arial" panose="020B0604020202020204" pitchFamily="34" charset="0"/>
                <a:ea typeface="宋体" panose="02010600030101010101" pitchFamily="2" charset="-122"/>
              </a:rPr>
              <a:t>规则</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    	合并或分解投影运算</a:t>
            </a:r>
            <a:endParaRPr lang="zh-CN" altLang="en-US"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规则</a:t>
            </a:r>
            <a:r>
              <a:rPr lang="en-US" altLang="zh-CN" sz="2400" b="1" dirty="0">
                <a:latin typeface="Arial" panose="020B0604020202020204" pitchFamily="34" charset="0"/>
                <a:ea typeface="宋体" panose="02010600030101010101" pitchFamily="2" charset="-122"/>
              </a:rPr>
              <a:t>5,10,11</a:t>
            </a:r>
            <a:r>
              <a:rPr lang="zh-CN" altLang="en-US" sz="2400" b="1" dirty="0">
                <a:latin typeface="Arial" panose="020B0604020202020204" pitchFamily="34" charset="0"/>
                <a:ea typeface="宋体" panose="02010600030101010101" pitchFamily="2" charset="-122"/>
              </a:rPr>
              <a:t>：投影运算与其他运算交换</a:t>
            </a:r>
            <a:endParaRPr lang="zh-CN" altLang="en-US" sz="2400" b="1" dirty="0">
              <a:latin typeface="Arial" panose="020B0604020202020204" pitchFamily="34" charset="0"/>
              <a:ea typeface="宋体" panose="02010600030101010101" pitchFamily="2" charset="-122"/>
            </a:endParaRPr>
          </a:p>
        </p:txBody>
      </p:sp>
      <p:sp>
        <p:nvSpPr>
          <p:cNvPr id="15" name="Text Box 6"/>
          <p:cNvSpPr txBox="1"/>
          <p:nvPr/>
        </p:nvSpPr>
        <p:spPr>
          <a:xfrm>
            <a:off x="3348038" y="5253038"/>
            <a:ext cx="5543550" cy="1212850"/>
          </a:xfrm>
          <a:prstGeom prst="rect">
            <a:avLst/>
          </a:prstGeom>
          <a:solidFill>
            <a:srgbClr val="EEE678"/>
          </a:solidFill>
          <a:ln w="25400" cap="flat" cmpd="sng">
            <a:solidFill>
              <a:schemeClr val="tx1"/>
            </a:solidFill>
            <a:prstDash val="solid"/>
            <a:miter/>
            <a:headEnd type="none" w="med" len="med"/>
            <a:tailEnd type="none" w="med" len="med"/>
          </a:ln>
        </p:spPr>
        <p:txBody>
          <a:bodyPr anchor="t">
            <a:spAutoFit/>
          </a:bodyPr>
          <a:p>
            <a:pPr marL="342900" indent="-342900"/>
            <a:r>
              <a:rPr lang="zh-CN" altLang="en-US" sz="2400" b="1" dirty="0">
                <a:latin typeface="Arial" panose="020B0604020202020204" pitchFamily="34" charset="0"/>
                <a:ea typeface="宋体" panose="02010600030101010101" pitchFamily="2" charset="-122"/>
              </a:rPr>
              <a:t>规则</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：合并或分解投影运算</a:t>
            </a:r>
            <a:endParaRPr lang="zh-CN" altLang="en-US"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规则</a:t>
            </a:r>
            <a:r>
              <a:rPr lang="en-US" altLang="zh-CN" sz="2400" b="1" dirty="0">
                <a:latin typeface="Arial" panose="020B0604020202020204" pitchFamily="34" charset="0"/>
                <a:ea typeface="宋体" panose="02010600030101010101" pitchFamily="2" charset="-122"/>
              </a:rPr>
              <a:t>4</a:t>
            </a:r>
            <a:r>
              <a:rPr lang="zh-CN" altLang="en-US" sz="2400" b="1" dirty="0">
                <a:latin typeface="Arial" panose="020B0604020202020204" pitchFamily="34" charset="0"/>
                <a:ea typeface="宋体" panose="02010600030101010101" pitchFamily="2" charset="-122"/>
              </a:rPr>
              <a:t>：合并或分解选择运算</a:t>
            </a:r>
            <a:endParaRPr lang="zh-CN" altLang="en-US"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规则</a:t>
            </a:r>
            <a:r>
              <a:rPr lang="en-US" altLang="zh-CN" sz="2400" b="1" dirty="0">
                <a:latin typeface="Arial" panose="020B0604020202020204" pitchFamily="34" charset="0"/>
                <a:ea typeface="宋体" panose="02010600030101010101" pitchFamily="2" charset="-122"/>
              </a:rPr>
              <a:t>5</a:t>
            </a:r>
            <a:r>
              <a:rPr lang="zh-CN" altLang="en-US" sz="2400" b="1" dirty="0">
                <a:latin typeface="Arial" panose="020B0604020202020204" pitchFamily="34" charset="0"/>
                <a:ea typeface="宋体" panose="02010600030101010101" pitchFamily="2" charset="-122"/>
              </a:rPr>
              <a:t>：投影运算与选择运算交换</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xfrm>
            <a:off x="457200" y="-34925"/>
            <a:ext cx="8229600" cy="800100"/>
          </a:xfrm>
          <a:ln/>
        </p:spPr>
        <p:txBody>
          <a:bodyPr vert="horz" wrap="square" lIns="91440" tIns="45720" rIns="91440" bIns="45720" anchor="ctr"/>
          <a:p>
            <a:r>
              <a:rPr lang="zh-CN" altLang="zh-CN" sz="3600" dirty="0"/>
              <a:t>查询处理步骤（续）</a:t>
            </a:r>
            <a:endParaRPr lang="zh-CN" altLang="en-US" sz="3600" dirty="0"/>
          </a:p>
        </p:txBody>
      </p:sp>
      <p:sp>
        <p:nvSpPr>
          <p:cNvPr id="4" name="Rectangle 4"/>
          <p:cNvSpPr/>
          <p:nvPr/>
        </p:nvSpPr>
        <p:spPr>
          <a:xfrm>
            <a:off x="3348038" y="5805488"/>
            <a:ext cx="2403475" cy="358775"/>
          </a:xfrm>
          <a:prstGeom prst="rect">
            <a:avLst/>
          </a:prstGeom>
          <a:solidFill>
            <a:srgbClr val="FF9999"/>
          </a:soli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ea typeface="宋体" panose="02010600030101010101" pitchFamily="2" charset="-122"/>
              </a:rPr>
              <a:t>查询计划的执行代码</a:t>
            </a:r>
            <a:endParaRPr lang="zh-CN" altLang="en-US" b="1" dirty="0">
              <a:latin typeface="Arial" panose="020B0604020202020204" pitchFamily="34" charset="0"/>
              <a:ea typeface="宋体" panose="02010600030101010101" pitchFamily="2" charset="-122"/>
            </a:endParaRPr>
          </a:p>
        </p:txBody>
      </p:sp>
      <p:sp>
        <p:nvSpPr>
          <p:cNvPr id="5" name="Rectangle 5"/>
          <p:cNvSpPr/>
          <p:nvPr/>
        </p:nvSpPr>
        <p:spPr>
          <a:xfrm>
            <a:off x="3708400" y="3860800"/>
            <a:ext cx="1466850" cy="576263"/>
          </a:xfrm>
          <a:prstGeom prst="rect">
            <a:avLst/>
          </a:prstGeom>
          <a:noFill/>
          <a:ln w="25400" cap="flat" cmpd="sng">
            <a:solidFill>
              <a:schemeClr val="tx1"/>
            </a:solidFill>
            <a:prstDash val="solid"/>
            <a:miter/>
            <a:headEnd type="none" w="med" len="med"/>
            <a:tailEnd type="none" w="med" len="med"/>
          </a:ln>
        </p:spPr>
        <p:txBody>
          <a:bodyPr wrap="none" anchor="ctr"/>
          <a:p>
            <a:pPr marL="342900" indent="-342900" algn="ctr"/>
            <a:r>
              <a:rPr lang="zh-CN" altLang="en-US" b="1" dirty="0">
                <a:latin typeface="Arial" panose="020B0604020202020204" pitchFamily="34" charset="0"/>
                <a:ea typeface="宋体" panose="02010600030101010101" pitchFamily="2" charset="-122"/>
              </a:rPr>
              <a:t>代数优化</a:t>
            </a:r>
            <a:endParaRPr lang="en-US" altLang="zh-CN" b="1" dirty="0">
              <a:latin typeface="Arial" panose="020B0604020202020204" pitchFamily="34" charset="0"/>
              <a:ea typeface="宋体" panose="02010600030101010101" pitchFamily="2" charset="-122"/>
            </a:endParaRPr>
          </a:p>
          <a:p>
            <a:pPr marL="342900" indent="-342900" algn="ctr"/>
            <a:r>
              <a:rPr lang="zh-CN" altLang="en-US" b="1" dirty="0">
                <a:latin typeface="Arial" panose="020B0604020202020204" pitchFamily="34" charset="0"/>
                <a:ea typeface="宋体" panose="02010600030101010101" pitchFamily="2" charset="-122"/>
              </a:rPr>
              <a:t>物理优化等</a:t>
            </a:r>
            <a:endParaRPr lang="zh-CN" altLang="en-US" b="1" dirty="0">
              <a:latin typeface="Arial" panose="020B0604020202020204" pitchFamily="34" charset="0"/>
              <a:ea typeface="宋体" panose="02010600030101010101" pitchFamily="2" charset="-122"/>
            </a:endParaRPr>
          </a:p>
        </p:txBody>
      </p:sp>
      <p:sp>
        <p:nvSpPr>
          <p:cNvPr id="11" name="TextBox 10"/>
          <p:cNvSpPr txBox="1"/>
          <p:nvPr/>
        </p:nvSpPr>
        <p:spPr>
          <a:xfrm>
            <a:off x="3779838" y="765175"/>
            <a:ext cx="1114425" cy="368300"/>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查询语句</a:t>
            </a:r>
            <a:endParaRPr lang="zh-CN" altLang="en-US" b="1" dirty="0">
              <a:latin typeface="Arial" panose="020B0604020202020204" pitchFamily="34" charset="0"/>
              <a:ea typeface="宋体" panose="02010600030101010101" pitchFamily="2" charset="-122"/>
            </a:endParaRPr>
          </a:p>
        </p:txBody>
      </p:sp>
      <p:sp>
        <p:nvSpPr>
          <p:cNvPr id="12" name="Line 16"/>
          <p:cNvSpPr/>
          <p:nvPr/>
        </p:nvSpPr>
        <p:spPr>
          <a:xfrm flipH="1">
            <a:off x="4352925" y="1052513"/>
            <a:ext cx="3175" cy="204787"/>
          </a:xfrm>
          <a:prstGeom prst="line">
            <a:avLst/>
          </a:prstGeom>
          <a:ln w="25400" cap="flat" cmpd="sng">
            <a:solidFill>
              <a:schemeClr val="tx1"/>
            </a:solidFill>
            <a:prstDash val="solid"/>
            <a:round/>
            <a:headEnd type="none" w="med" len="med"/>
            <a:tailEnd type="triangle" w="med" len="med"/>
          </a:ln>
        </p:spPr>
      </p:sp>
      <p:sp>
        <p:nvSpPr>
          <p:cNvPr id="13" name="Rectangle 5"/>
          <p:cNvSpPr/>
          <p:nvPr/>
        </p:nvSpPr>
        <p:spPr>
          <a:xfrm>
            <a:off x="3679825" y="1268413"/>
            <a:ext cx="1468438" cy="576262"/>
          </a:xfrm>
          <a:prstGeom prst="rect">
            <a:avLst/>
          </a:prstGeom>
          <a:noFill/>
          <a:ln w="25400" cap="flat" cmpd="sng">
            <a:solidFill>
              <a:schemeClr val="tx1"/>
            </a:solidFill>
            <a:prstDash val="solid"/>
            <a:miter/>
            <a:headEnd type="none" w="med" len="med"/>
            <a:tailEnd type="none" w="med" len="med"/>
          </a:ln>
        </p:spPr>
        <p:txBody>
          <a:bodyPr wrap="none" anchor="ctr"/>
          <a:p>
            <a:pPr marL="342900" indent="-342900" algn="ctr"/>
            <a:r>
              <a:rPr lang="zh-CN" altLang="en-US" b="1" dirty="0">
                <a:latin typeface="Arial" panose="020B0604020202020204" pitchFamily="34" charset="0"/>
                <a:ea typeface="宋体" panose="02010600030101010101" pitchFamily="2" charset="-122"/>
              </a:rPr>
              <a:t>词法分析</a:t>
            </a:r>
            <a:endParaRPr lang="en-US" altLang="zh-CN" b="1" dirty="0">
              <a:latin typeface="Arial" panose="020B0604020202020204" pitchFamily="34" charset="0"/>
              <a:ea typeface="宋体" panose="02010600030101010101" pitchFamily="2" charset="-122"/>
            </a:endParaRPr>
          </a:p>
          <a:p>
            <a:pPr marL="342900" indent="-342900" algn="ctr"/>
            <a:r>
              <a:rPr lang="zh-CN" altLang="en-US" b="1" dirty="0">
                <a:latin typeface="Arial" panose="020B0604020202020204" pitchFamily="34" charset="0"/>
                <a:ea typeface="宋体" panose="02010600030101010101" pitchFamily="2" charset="-122"/>
              </a:rPr>
              <a:t>语法分析</a:t>
            </a:r>
            <a:endParaRPr lang="zh-CN" altLang="en-US" b="1" dirty="0">
              <a:latin typeface="Arial" panose="020B0604020202020204" pitchFamily="34" charset="0"/>
              <a:ea typeface="宋体" panose="02010600030101010101" pitchFamily="2" charset="-122"/>
            </a:endParaRPr>
          </a:p>
        </p:txBody>
      </p:sp>
      <p:sp>
        <p:nvSpPr>
          <p:cNvPr id="16" name="Rectangle 5"/>
          <p:cNvSpPr/>
          <p:nvPr/>
        </p:nvSpPr>
        <p:spPr>
          <a:xfrm>
            <a:off x="3635375" y="2060575"/>
            <a:ext cx="1712913" cy="1081088"/>
          </a:xfrm>
          <a:prstGeom prst="rect">
            <a:avLst/>
          </a:prstGeom>
          <a:no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ea typeface="宋体" panose="02010600030101010101" pitchFamily="2" charset="-122"/>
              </a:rPr>
              <a:t>语义分析</a:t>
            </a:r>
            <a:endParaRPr lang="en-US" altLang="zh-CN" b="1" dirty="0">
              <a:latin typeface="Arial" panose="020B0604020202020204" pitchFamily="34" charset="0"/>
              <a:ea typeface="宋体" panose="02010600030101010101" pitchFamily="2" charset="-122"/>
            </a:endParaRPr>
          </a:p>
          <a:p>
            <a:pPr marL="342900" indent="-342900"/>
            <a:r>
              <a:rPr lang="zh-CN" altLang="en-US" b="1" dirty="0">
                <a:latin typeface="Arial" panose="020B0604020202020204" pitchFamily="34" charset="0"/>
                <a:ea typeface="宋体" panose="02010600030101010101" pitchFamily="2" charset="-122"/>
              </a:rPr>
              <a:t>符号名转换</a:t>
            </a:r>
            <a:endParaRPr lang="en-US" altLang="zh-CN" b="1" dirty="0">
              <a:latin typeface="Arial" panose="020B0604020202020204" pitchFamily="34" charset="0"/>
              <a:ea typeface="宋体" panose="02010600030101010101" pitchFamily="2" charset="-122"/>
            </a:endParaRPr>
          </a:p>
          <a:p>
            <a:pPr marL="342900" indent="-342900"/>
            <a:r>
              <a:rPr lang="zh-CN" altLang="en-US" b="1" dirty="0">
                <a:latin typeface="Arial" panose="020B0604020202020204" pitchFamily="34" charset="0"/>
                <a:ea typeface="宋体" panose="02010600030101010101" pitchFamily="2" charset="-122"/>
              </a:rPr>
              <a:t>安全性检查</a:t>
            </a:r>
            <a:endParaRPr lang="en-US" altLang="zh-CN" b="1" dirty="0">
              <a:latin typeface="Arial" panose="020B0604020202020204" pitchFamily="34" charset="0"/>
              <a:ea typeface="宋体" panose="02010600030101010101" pitchFamily="2" charset="-122"/>
            </a:endParaRPr>
          </a:p>
          <a:p>
            <a:pPr marL="342900" indent="-342900"/>
            <a:r>
              <a:rPr lang="zh-CN" altLang="en-US" b="1" dirty="0">
                <a:latin typeface="Arial" panose="020B0604020202020204" pitchFamily="34" charset="0"/>
                <a:ea typeface="宋体" panose="02010600030101010101" pitchFamily="2" charset="-122"/>
              </a:rPr>
              <a:t>完整性初步检查</a:t>
            </a:r>
            <a:endParaRPr lang="zh-CN" altLang="en-US" b="1" dirty="0">
              <a:latin typeface="Arial" panose="020B0604020202020204" pitchFamily="34" charset="0"/>
              <a:ea typeface="宋体" panose="02010600030101010101" pitchFamily="2" charset="-122"/>
            </a:endParaRPr>
          </a:p>
        </p:txBody>
      </p:sp>
      <p:sp>
        <p:nvSpPr>
          <p:cNvPr id="17" name="Rectangle 5"/>
          <p:cNvSpPr/>
          <p:nvPr/>
        </p:nvSpPr>
        <p:spPr>
          <a:xfrm>
            <a:off x="3659188" y="5229225"/>
            <a:ext cx="1560512" cy="360363"/>
          </a:xfrm>
          <a:prstGeom prst="rect">
            <a:avLst/>
          </a:prstGeom>
          <a:noFill/>
          <a:ln w="25400" cap="flat" cmpd="sng">
            <a:solidFill>
              <a:schemeClr val="tx1"/>
            </a:solidFill>
            <a:prstDash val="solid"/>
            <a:miter/>
            <a:headEnd type="none" w="med" len="med"/>
            <a:tailEnd type="none" w="med" len="med"/>
          </a:ln>
        </p:spPr>
        <p:txBody>
          <a:bodyPr wrap="none" anchor="ctr"/>
          <a:p>
            <a:pPr marL="342900" indent="-342900" algn="ctr"/>
            <a:r>
              <a:rPr lang="zh-CN" altLang="en-US" b="1" dirty="0">
                <a:latin typeface="Arial" panose="020B0604020202020204" pitchFamily="34" charset="0"/>
                <a:ea typeface="宋体" panose="02010600030101010101" pitchFamily="2" charset="-122"/>
              </a:rPr>
              <a:t>代码生成</a:t>
            </a:r>
            <a:endParaRPr lang="zh-CN" altLang="en-US" b="1" dirty="0">
              <a:latin typeface="Arial" panose="020B0604020202020204" pitchFamily="34" charset="0"/>
              <a:ea typeface="宋体" panose="02010600030101010101" pitchFamily="2" charset="-122"/>
            </a:endParaRPr>
          </a:p>
        </p:txBody>
      </p:sp>
      <p:sp>
        <p:nvSpPr>
          <p:cNvPr id="18" name="Rectangle 4"/>
          <p:cNvSpPr/>
          <p:nvPr/>
        </p:nvSpPr>
        <p:spPr>
          <a:xfrm>
            <a:off x="3670300" y="4652963"/>
            <a:ext cx="1549400" cy="358775"/>
          </a:xfrm>
          <a:prstGeom prst="rect">
            <a:avLst/>
          </a:prstGeom>
          <a:solidFill>
            <a:srgbClr val="FF9999"/>
          </a:soli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ea typeface="宋体" panose="02010600030101010101" pitchFamily="2" charset="-122"/>
              </a:rPr>
              <a:t>查询执行计划</a:t>
            </a:r>
            <a:endParaRPr lang="zh-CN" altLang="en-US" b="1" dirty="0">
              <a:latin typeface="Arial" panose="020B0604020202020204" pitchFamily="34" charset="0"/>
              <a:ea typeface="宋体" panose="02010600030101010101" pitchFamily="2" charset="-122"/>
            </a:endParaRPr>
          </a:p>
        </p:txBody>
      </p:sp>
      <p:sp>
        <p:nvSpPr>
          <p:cNvPr id="19" name="Rectangle 4"/>
          <p:cNvSpPr/>
          <p:nvPr/>
        </p:nvSpPr>
        <p:spPr>
          <a:xfrm>
            <a:off x="3492500" y="3357563"/>
            <a:ext cx="2071688" cy="288925"/>
          </a:xfrm>
          <a:prstGeom prst="rect">
            <a:avLst/>
          </a:prstGeom>
          <a:solidFill>
            <a:srgbClr val="FF9999"/>
          </a:soli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ea typeface="宋体" panose="02010600030101010101" pitchFamily="2" charset="-122"/>
              </a:rPr>
              <a:t>查询树</a:t>
            </a:r>
            <a:r>
              <a:rPr lang="en-US" altLang="zh-CN" b="1" dirty="0">
                <a:latin typeface="Arial" panose="020B0604020202020204" pitchFamily="34" charset="0"/>
                <a:ea typeface="宋体" panose="02010600030101010101" pitchFamily="2" charset="-122"/>
              </a:rPr>
              <a:t>(query tree)</a:t>
            </a:r>
            <a:endParaRPr lang="zh-CN" altLang="en-US" b="1" dirty="0">
              <a:latin typeface="Arial" panose="020B0604020202020204" pitchFamily="34" charset="0"/>
              <a:ea typeface="宋体" panose="02010600030101010101" pitchFamily="2" charset="-122"/>
            </a:endParaRPr>
          </a:p>
        </p:txBody>
      </p:sp>
      <p:sp>
        <p:nvSpPr>
          <p:cNvPr id="21" name="Line 16"/>
          <p:cNvSpPr/>
          <p:nvPr/>
        </p:nvSpPr>
        <p:spPr>
          <a:xfrm flipH="1">
            <a:off x="4424363" y="1855788"/>
            <a:ext cx="3175" cy="204787"/>
          </a:xfrm>
          <a:prstGeom prst="line">
            <a:avLst/>
          </a:prstGeom>
          <a:ln w="25400" cap="flat" cmpd="sng">
            <a:solidFill>
              <a:schemeClr val="tx1"/>
            </a:solidFill>
            <a:prstDash val="solid"/>
            <a:round/>
            <a:headEnd type="none" w="med" len="med"/>
            <a:tailEnd type="triangle" w="med" len="med"/>
          </a:ln>
        </p:spPr>
      </p:sp>
      <p:sp>
        <p:nvSpPr>
          <p:cNvPr id="22" name="Line 16"/>
          <p:cNvSpPr/>
          <p:nvPr/>
        </p:nvSpPr>
        <p:spPr>
          <a:xfrm flipH="1">
            <a:off x="4427538" y="3152775"/>
            <a:ext cx="3175" cy="204788"/>
          </a:xfrm>
          <a:prstGeom prst="line">
            <a:avLst/>
          </a:prstGeom>
          <a:ln w="25400" cap="flat" cmpd="sng">
            <a:solidFill>
              <a:schemeClr val="tx1"/>
            </a:solidFill>
            <a:prstDash val="solid"/>
            <a:round/>
            <a:headEnd type="none" w="med" len="med"/>
            <a:tailEnd type="triangle" w="med" len="med"/>
          </a:ln>
        </p:spPr>
      </p:sp>
      <p:sp>
        <p:nvSpPr>
          <p:cNvPr id="23" name="Line 16"/>
          <p:cNvSpPr/>
          <p:nvPr/>
        </p:nvSpPr>
        <p:spPr>
          <a:xfrm flipH="1">
            <a:off x="4427538" y="3656013"/>
            <a:ext cx="3175" cy="204787"/>
          </a:xfrm>
          <a:prstGeom prst="line">
            <a:avLst/>
          </a:prstGeom>
          <a:ln w="25400" cap="flat" cmpd="sng">
            <a:solidFill>
              <a:schemeClr val="tx1"/>
            </a:solidFill>
            <a:prstDash val="solid"/>
            <a:round/>
            <a:headEnd type="none" w="med" len="med"/>
            <a:tailEnd type="triangle" w="med" len="med"/>
          </a:ln>
        </p:spPr>
      </p:sp>
      <p:sp>
        <p:nvSpPr>
          <p:cNvPr id="24" name="Line 16"/>
          <p:cNvSpPr/>
          <p:nvPr/>
        </p:nvSpPr>
        <p:spPr>
          <a:xfrm flipH="1">
            <a:off x="4427538" y="4448175"/>
            <a:ext cx="3175" cy="204788"/>
          </a:xfrm>
          <a:prstGeom prst="line">
            <a:avLst/>
          </a:prstGeom>
          <a:ln w="25400" cap="flat" cmpd="sng">
            <a:solidFill>
              <a:schemeClr val="tx1"/>
            </a:solidFill>
            <a:prstDash val="solid"/>
            <a:round/>
            <a:headEnd type="none" w="med" len="med"/>
            <a:tailEnd type="triangle" w="med" len="med"/>
          </a:ln>
        </p:spPr>
      </p:sp>
      <p:sp>
        <p:nvSpPr>
          <p:cNvPr id="25" name="Line 16"/>
          <p:cNvSpPr/>
          <p:nvPr/>
        </p:nvSpPr>
        <p:spPr>
          <a:xfrm flipH="1">
            <a:off x="4427538" y="5024438"/>
            <a:ext cx="3175" cy="204787"/>
          </a:xfrm>
          <a:prstGeom prst="line">
            <a:avLst/>
          </a:prstGeom>
          <a:ln w="25400" cap="flat" cmpd="sng">
            <a:solidFill>
              <a:schemeClr val="tx1"/>
            </a:solidFill>
            <a:prstDash val="solid"/>
            <a:round/>
            <a:headEnd type="none" w="med" len="med"/>
            <a:tailEnd type="triangle" w="med" len="med"/>
          </a:ln>
        </p:spPr>
      </p:sp>
      <p:sp>
        <p:nvSpPr>
          <p:cNvPr id="26" name="Line 16"/>
          <p:cNvSpPr/>
          <p:nvPr/>
        </p:nvSpPr>
        <p:spPr>
          <a:xfrm flipH="1">
            <a:off x="4427538" y="5600700"/>
            <a:ext cx="3175" cy="204788"/>
          </a:xfrm>
          <a:prstGeom prst="line">
            <a:avLst/>
          </a:prstGeom>
          <a:ln w="25400" cap="flat" cmpd="sng">
            <a:solidFill>
              <a:schemeClr val="tx1"/>
            </a:solidFill>
            <a:prstDash val="solid"/>
            <a:round/>
            <a:headEnd type="none" w="med" len="med"/>
            <a:tailEnd type="triangle" w="med" len="med"/>
          </a:ln>
        </p:spPr>
      </p:sp>
      <p:sp>
        <p:nvSpPr>
          <p:cNvPr id="27" name="TextBox 26"/>
          <p:cNvSpPr txBox="1"/>
          <p:nvPr/>
        </p:nvSpPr>
        <p:spPr>
          <a:xfrm>
            <a:off x="1258888" y="1412875"/>
            <a:ext cx="1368425" cy="369888"/>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查询分析</a:t>
            </a:r>
            <a:endParaRPr lang="zh-CN" altLang="en-US" b="1" dirty="0">
              <a:latin typeface="Arial" panose="020B0604020202020204" pitchFamily="34" charset="0"/>
              <a:ea typeface="宋体" panose="02010600030101010101" pitchFamily="2" charset="-122"/>
            </a:endParaRPr>
          </a:p>
        </p:txBody>
      </p:sp>
      <p:sp>
        <p:nvSpPr>
          <p:cNvPr id="28" name="TextBox 27"/>
          <p:cNvSpPr txBox="1"/>
          <p:nvPr/>
        </p:nvSpPr>
        <p:spPr>
          <a:xfrm>
            <a:off x="1258888" y="2411413"/>
            <a:ext cx="1368425" cy="369887"/>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查询检查</a:t>
            </a:r>
            <a:endParaRPr lang="zh-CN" altLang="en-US" b="1" dirty="0">
              <a:latin typeface="Arial" panose="020B0604020202020204" pitchFamily="34" charset="0"/>
              <a:ea typeface="宋体" panose="02010600030101010101" pitchFamily="2" charset="-122"/>
            </a:endParaRPr>
          </a:p>
        </p:txBody>
      </p:sp>
      <p:sp>
        <p:nvSpPr>
          <p:cNvPr id="29" name="TextBox 28"/>
          <p:cNvSpPr txBox="1"/>
          <p:nvPr/>
        </p:nvSpPr>
        <p:spPr>
          <a:xfrm>
            <a:off x="1258888" y="3933825"/>
            <a:ext cx="1368425" cy="368300"/>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查询优化</a:t>
            </a:r>
            <a:endParaRPr lang="zh-CN" altLang="en-US" b="1" dirty="0">
              <a:latin typeface="Arial" panose="020B0604020202020204" pitchFamily="34" charset="0"/>
              <a:ea typeface="宋体" panose="02010600030101010101" pitchFamily="2" charset="-122"/>
            </a:endParaRPr>
          </a:p>
        </p:txBody>
      </p:sp>
      <p:sp>
        <p:nvSpPr>
          <p:cNvPr id="30" name="TextBox 29"/>
          <p:cNvSpPr txBox="1"/>
          <p:nvPr/>
        </p:nvSpPr>
        <p:spPr>
          <a:xfrm>
            <a:off x="1258888" y="5219700"/>
            <a:ext cx="1368425" cy="369888"/>
          </a:xfrm>
          <a:prstGeom prst="rect">
            <a:avLst/>
          </a:prstGeom>
          <a:noFill/>
          <a:ln w="9525">
            <a:noFill/>
          </a:ln>
        </p:spPr>
        <p:txBody>
          <a:bodyPr anchor="t">
            <a:spAutoFit/>
          </a:bodyPr>
          <a:p>
            <a:r>
              <a:rPr lang="zh-CN" altLang="en-US" b="1" dirty="0">
                <a:latin typeface="Arial" panose="020B0604020202020204" pitchFamily="34" charset="0"/>
                <a:ea typeface="宋体" panose="02010600030101010101" pitchFamily="2" charset="-122"/>
              </a:rPr>
              <a:t>查询执行</a:t>
            </a:r>
            <a:endParaRPr lang="zh-CN" altLang="en-US" b="1" dirty="0">
              <a:latin typeface="Arial" panose="020B0604020202020204" pitchFamily="34" charset="0"/>
              <a:ea typeface="宋体" panose="02010600030101010101" pitchFamily="2" charset="-122"/>
            </a:endParaRPr>
          </a:p>
        </p:txBody>
      </p:sp>
      <p:sp>
        <p:nvSpPr>
          <p:cNvPr id="9237" name="流程图: 磁盘 30"/>
          <p:cNvSpPr/>
          <p:nvPr/>
        </p:nvSpPr>
        <p:spPr>
          <a:xfrm>
            <a:off x="7092950" y="2781300"/>
            <a:ext cx="914400" cy="612775"/>
          </a:xfrm>
          <a:prstGeom prst="flowChartMagneticDisk">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9238" name="流程图: 磁盘 31"/>
          <p:cNvSpPr/>
          <p:nvPr/>
        </p:nvSpPr>
        <p:spPr>
          <a:xfrm>
            <a:off x="6804025" y="2565400"/>
            <a:ext cx="792163" cy="587375"/>
          </a:xfrm>
          <a:prstGeom prst="flowChartMagneticDisk">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9239" name="流程图: 磁盘 32"/>
          <p:cNvSpPr/>
          <p:nvPr/>
        </p:nvSpPr>
        <p:spPr>
          <a:xfrm>
            <a:off x="7308850" y="3394075"/>
            <a:ext cx="914400" cy="612775"/>
          </a:xfrm>
          <a:prstGeom prst="flowChartMagneticDisk">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9240" name="流程图: 磁盘 33"/>
          <p:cNvSpPr/>
          <p:nvPr/>
        </p:nvSpPr>
        <p:spPr>
          <a:xfrm>
            <a:off x="6516688" y="2781300"/>
            <a:ext cx="914400" cy="612775"/>
          </a:xfrm>
          <a:prstGeom prst="flowChartMagneticDisk">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9241" name="流程图: 汇总连接 35"/>
          <p:cNvSpPr/>
          <p:nvPr/>
        </p:nvSpPr>
        <p:spPr>
          <a:xfrm>
            <a:off x="6659563" y="2781300"/>
            <a:ext cx="612775" cy="612775"/>
          </a:xfrm>
          <a:prstGeom prst="flowChartSummingJunction">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15364" name="AutoShape 4"/>
          <p:cNvSpPr/>
          <p:nvPr/>
        </p:nvSpPr>
        <p:spPr>
          <a:xfrm>
            <a:off x="6875463" y="2114550"/>
            <a:ext cx="1206500" cy="954088"/>
          </a:xfrm>
          <a:prstGeom prst="flowChartMagneticDisk">
            <a:avLst/>
          </a:prstGeom>
          <a:solidFill>
            <a:srgbClr val="FF9999"/>
          </a:solidFill>
          <a:ln w="9525" cap="flat" cmpd="sng">
            <a:solidFill>
              <a:srgbClr val="000000"/>
            </a:solidFill>
            <a:prstDash val="solid"/>
            <a:round/>
            <a:headEnd type="none" w="med" len="med"/>
            <a:tailEnd type="none" w="med" len="med"/>
          </a:ln>
        </p:spPr>
        <p:txBody>
          <a:bodyPr anchor="t"/>
          <a:p>
            <a:pPr algn="ctr"/>
            <a:r>
              <a:rPr lang="zh-CN" altLang="en-US" b="1" dirty="0">
                <a:latin typeface="Arial" panose="020B0604020202020204" pitchFamily="34" charset="0"/>
                <a:ea typeface="宋体" panose="02010600030101010101" pitchFamily="2" charset="-122"/>
              </a:rPr>
              <a:t>数据库</a:t>
            </a:r>
            <a:endParaRPr lang="en-US" altLang="zh-CN" b="1" dirty="0">
              <a:latin typeface="Arial" panose="020B0604020202020204" pitchFamily="34" charset="0"/>
              <a:ea typeface="宋体" panose="02010600030101010101" pitchFamily="2" charset="-122"/>
            </a:endParaRPr>
          </a:p>
          <a:p>
            <a:pPr algn="ctr"/>
            <a:r>
              <a:rPr lang="zh-CN" altLang="en-US" b="1" dirty="0">
                <a:latin typeface="Arial" panose="020B0604020202020204" pitchFamily="34" charset="0"/>
                <a:ea typeface="宋体" panose="02010600030101010101" pitchFamily="2" charset="-122"/>
              </a:rPr>
              <a:t>数据字典</a:t>
            </a:r>
            <a:endParaRPr lang="zh-CN" altLang="en-US" b="1" dirty="0">
              <a:latin typeface="Arial" panose="020B0604020202020204" pitchFamily="34" charset="0"/>
              <a:ea typeface="宋体" panose="02010600030101010101" pitchFamily="2" charset="-122"/>
            </a:endParaRPr>
          </a:p>
        </p:txBody>
      </p:sp>
      <p:cxnSp>
        <p:nvCxnSpPr>
          <p:cNvPr id="43" name="直接箭头连接符 42"/>
          <p:cNvCxnSpPr>
            <a:stCxn id="15364" idx="2"/>
            <a:endCxn id="16" idx="3"/>
          </p:cNvCxnSpPr>
          <p:nvPr/>
        </p:nvCxnSpPr>
        <p:spPr>
          <a:xfrm flipH="1">
            <a:off x="5348288" y="2592388"/>
            <a:ext cx="1527175" cy="7937"/>
          </a:xfrm>
          <a:prstGeom prst="straightConnector1">
            <a:avLst/>
          </a:prstGeom>
          <a:ln w="15875" cap="flat" cmpd="sng">
            <a:solidFill>
              <a:srgbClr val="000000"/>
            </a:solidFill>
            <a:prstDash val="solid"/>
            <a:round/>
            <a:headEnd type="none" w="med" len="med"/>
            <a:tailEnd type="arrow" w="med" len="med"/>
          </a:ln>
        </p:spPr>
      </p:cxnSp>
      <p:cxnSp>
        <p:nvCxnSpPr>
          <p:cNvPr id="44" name="直接箭头连接符 43"/>
          <p:cNvCxnSpPr>
            <a:stCxn id="9240" idx="4"/>
            <a:endCxn id="5" idx="3"/>
          </p:cNvCxnSpPr>
          <p:nvPr/>
        </p:nvCxnSpPr>
        <p:spPr>
          <a:xfrm flipH="1">
            <a:off x="5175250" y="3087688"/>
            <a:ext cx="2255838" cy="1062037"/>
          </a:xfrm>
          <a:prstGeom prst="straightConnector1">
            <a:avLst/>
          </a:prstGeom>
          <a:ln w="15875" cap="flat" cmpd="sng">
            <a:solidFill>
              <a:srgbClr val="000000"/>
            </a:solidFill>
            <a:prstDash val="solid"/>
            <a:round/>
            <a:headEnd type="none" w="med" len="med"/>
            <a:tailEnd type="arrow" w="med" len="med"/>
          </a:ln>
        </p:spPr>
      </p:cxnSp>
      <p:cxnSp>
        <p:nvCxnSpPr>
          <p:cNvPr id="46" name="直接箭头连接符 45"/>
          <p:cNvCxnSpPr>
            <a:stCxn id="15364" idx="1"/>
            <a:endCxn id="13" idx="3"/>
          </p:cNvCxnSpPr>
          <p:nvPr/>
        </p:nvCxnSpPr>
        <p:spPr>
          <a:xfrm flipH="1" flipV="1">
            <a:off x="5148263" y="1557338"/>
            <a:ext cx="2330450" cy="557212"/>
          </a:xfrm>
          <a:prstGeom prst="straightConnector1">
            <a:avLst/>
          </a:prstGeom>
          <a:ln w="15875" cap="flat" cmpd="sng">
            <a:solidFill>
              <a:srgbClr val="00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ox(in)">
                                      <p:cBhvr>
                                        <p:cTn id="15" dur="500"/>
                                        <p:tgtEl>
                                          <p:spTgt spid="2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in)">
                                      <p:cBhvr>
                                        <p:cTn id="18" dur="500"/>
                                        <p:tgtEl>
                                          <p:spTgt spid="13"/>
                                        </p:tgtEl>
                                      </p:cBhvr>
                                    </p:animEffect>
                                  </p:childTnLst>
                                </p:cTn>
                              </p:par>
                              <p:par>
                                <p:cTn id="19" presetID="4"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ox(i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500"/>
                                        <p:tgtEl>
                                          <p:spTgt spid="28"/>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amond(in)">
                                      <p:cBhvr>
                                        <p:cTn id="29" dur="500"/>
                                        <p:tgtEl>
                                          <p:spTgt spid="16"/>
                                        </p:tgtEl>
                                      </p:cBhvr>
                                    </p:animEffect>
                                  </p:childTnLst>
                                </p:cTn>
                              </p:par>
                              <p:par>
                                <p:cTn id="30" presetID="8" presetClass="entr" presetSubtype="16"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amond(in)">
                                      <p:cBhvr>
                                        <p:cTn id="32" dur="500"/>
                                        <p:tgtEl>
                                          <p:spTgt spid="2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diamond(in)">
                                      <p:cBhvr>
                                        <p:cTn id="35" dur="500"/>
                                        <p:tgtEl>
                                          <p:spTgt spid="19"/>
                                        </p:tgtEl>
                                      </p:cBhvr>
                                    </p:animEffect>
                                  </p:childTnLst>
                                </p:cTn>
                              </p:par>
                              <p:par>
                                <p:cTn id="36" presetID="8"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amond(in)">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heckerboard(across)">
                                      <p:cBhvr>
                                        <p:cTn id="43" dur="500"/>
                                        <p:tgtEl>
                                          <p:spTgt spid="2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checkerboard(across)">
                                      <p:cBhvr>
                                        <p:cTn id="46" dur="500"/>
                                        <p:tgtEl>
                                          <p:spTgt spid="5"/>
                                        </p:tgtEl>
                                      </p:cBhvr>
                                    </p:animEffect>
                                  </p:childTnLst>
                                </p:cTn>
                              </p:par>
                              <p:par>
                                <p:cTn id="47" presetID="5" presetClass="entr" presetSubtype="1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heckerboard(across)">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4" fill="hold"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heel(4)">
                                      <p:cBhvr>
                                        <p:cTn id="54" dur="500"/>
                                        <p:tgtEl>
                                          <p:spTgt spid="43"/>
                                        </p:tgtEl>
                                      </p:cBhvr>
                                    </p:animEffect>
                                  </p:childTnLst>
                                </p:cTn>
                              </p:par>
                              <p:par>
                                <p:cTn id="55" presetID="21" presetClass="entr" presetSubtype="4"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heel(4)">
                                      <p:cBhvr>
                                        <p:cTn id="57" dur="500"/>
                                        <p:tgtEl>
                                          <p:spTgt spid="46"/>
                                        </p:tgtEl>
                                      </p:cBhvr>
                                    </p:animEffect>
                                  </p:childTnLst>
                                </p:cTn>
                              </p:par>
                              <p:par>
                                <p:cTn id="58" presetID="21" presetClass="entr" presetSubtype="4"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heel(4)">
                                      <p:cBhvr>
                                        <p:cTn id="60" dur="500"/>
                                        <p:tgtEl>
                                          <p:spTgt spid="44"/>
                                        </p:tgtEl>
                                      </p:cBhvr>
                                    </p:animEffect>
                                  </p:childTnLst>
                                </p:cTn>
                              </p:par>
                              <p:par>
                                <p:cTn id="61" presetID="21" presetClass="entr" presetSubtype="4" fill="hold" grpId="0" nodeType="withEffect">
                                  <p:stCondLst>
                                    <p:cond delay="0"/>
                                  </p:stCondLst>
                                  <p:childTnLst>
                                    <p:set>
                                      <p:cBhvr>
                                        <p:cTn id="62" dur="1" fill="hold">
                                          <p:stCondLst>
                                            <p:cond delay="0"/>
                                          </p:stCondLst>
                                        </p:cTn>
                                        <p:tgtEl>
                                          <p:spTgt spid="15364"/>
                                        </p:tgtEl>
                                        <p:attrNameLst>
                                          <p:attrName>style.visibility</p:attrName>
                                        </p:attrNameLst>
                                      </p:cBhvr>
                                      <p:to>
                                        <p:strVal val="visible"/>
                                      </p:to>
                                    </p:set>
                                    <p:animEffect transition="in" filter="wheel(4)">
                                      <p:cBhvr>
                                        <p:cTn id="63" dur="500"/>
                                        <p:tgtEl>
                                          <p:spTgt spid="15364"/>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4"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heel(4)">
                                      <p:cBhvr>
                                        <p:cTn id="68" dur="500"/>
                                        <p:tgtEl>
                                          <p:spTgt spid="30"/>
                                        </p:tgtEl>
                                      </p:cBhvr>
                                    </p:animEffect>
                                  </p:childTnLst>
                                </p:cTn>
                              </p:par>
                              <p:par>
                                <p:cTn id="69" presetID="21"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heel(4)">
                                      <p:cBhvr>
                                        <p:cTn id="71" dur="500"/>
                                        <p:tgtEl>
                                          <p:spTgt spid="18"/>
                                        </p:tgtEl>
                                      </p:cBhvr>
                                    </p:animEffect>
                                  </p:childTnLst>
                                </p:cTn>
                              </p:par>
                              <p:par>
                                <p:cTn id="72" presetID="21" presetClass="entr" presetSubtype="4"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heel(4)">
                                      <p:cBhvr>
                                        <p:cTn id="74" dur="500"/>
                                        <p:tgtEl>
                                          <p:spTgt spid="25"/>
                                        </p:tgtEl>
                                      </p:cBhvr>
                                    </p:animEffect>
                                  </p:childTnLst>
                                </p:cTn>
                              </p:par>
                              <p:par>
                                <p:cTn id="75" presetID="21"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heel(4)">
                                      <p:cBhvr>
                                        <p:cTn id="77" dur="500"/>
                                        <p:tgtEl>
                                          <p:spTgt spid="17"/>
                                        </p:tgtEl>
                                      </p:cBhvr>
                                    </p:animEffect>
                                  </p:childTnLst>
                                </p:cTn>
                              </p:par>
                              <p:par>
                                <p:cTn id="78" presetID="21" presetClass="entr" presetSubtype="4"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4)">
                                      <p:cBhvr>
                                        <p:cTn id="80" dur="500"/>
                                        <p:tgtEl>
                                          <p:spTgt spid="26"/>
                                        </p:tgtEl>
                                      </p:cBhvr>
                                    </p:animEffect>
                                  </p:childTnLst>
                                </p:cTn>
                              </p:par>
                              <p:par>
                                <p:cTn id="81" presetID="21" presetClass="entr" presetSubtype="4" fill="hold" grpId="0" nodeType="with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heel(4)">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3" grpId="0" animBg="1"/>
      <p:bldP spid="16" grpId="0" animBg="1"/>
      <p:bldP spid="17" grpId="0" animBg="1"/>
      <p:bldP spid="18" grpId="0" animBg="1"/>
      <p:bldP spid="19" grpId="0" animBg="1"/>
      <p:bldP spid="27" grpId="0"/>
      <p:bldP spid="28" grpId="0"/>
      <p:bldP spid="29" grpId="0"/>
      <p:bldP spid="30" grpId="0"/>
      <p:bldP spid="153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ln/>
        </p:spPr>
        <p:txBody>
          <a:bodyPr vert="horz" wrap="square" lIns="91440" tIns="45720" rIns="91440" bIns="45720" anchor="ctr"/>
          <a:p>
            <a:r>
              <a:rPr lang="zh-CN" altLang="zh-CN" sz="3600" dirty="0"/>
              <a:t>查询树的启发式优化（续）</a:t>
            </a:r>
            <a:endParaRPr lang="zh-CN" altLang="en-US" sz="3600" dirty="0"/>
          </a:p>
        </p:txBody>
      </p:sp>
      <p:sp>
        <p:nvSpPr>
          <p:cNvPr id="73730" name="内容占位符 2"/>
          <p:cNvSpPr>
            <a:spLocks noGrp="1"/>
          </p:cNvSpPr>
          <p:nvPr>
            <p:ph idx="1"/>
          </p:nvPr>
        </p:nvSpPr>
        <p:spPr>
          <a:ln/>
        </p:spPr>
        <p:txBody>
          <a:bodyPr vert="horz" wrap="square" lIns="91440" tIns="45720" rIns="91440" bIns="45720" anchor="t"/>
          <a:p>
            <a:pPr marL="0" indent="0">
              <a:lnSpc>
                <a:spcPct val="120000"/>
              </a:lnSpc>
              <a:buNone/>
            </a:pPr>
            <a:r>
              <a:rPr lang="en-US" altLang="zh-CN" dirty="0"/>
              <a:t> </a:t>
            </a:r>
            <a:r>
              <a:rPr lang="zh-CN" altLang="en-US" dirty="0"/>
              <a:t>（</a:t>
            </a:r>
            <a:r>
              <a:rPr lang="en-US" altLang="zh-CN" dirty="0"/>
              <a:t>5</a:t>
            </a:r>
            <a:r>
              <a:rPr lang="zh-CN" altLang="en-US" dirty="0"/>
              <a:t>）把上述得到的语法树的内节点分组。</a:t>
            </a:r>
            <a:endParaRPr lang="en-US" altLang="zh-CN" dirty="0"/>
          </a:p>
          <a:p>
            <a:pPr lvl="1">
              <a:lnSpc>
                <a:spcPct val="120000"/>
              </a:lnSpc>
            </a:pPr>
            <a:r>
              <a:rPr lang="zh-CN" altLang="en-US" dirty="0"/>
              <a:t>每一双目运算</a:t>
            </a:r>
            <a:r>
              <a:rPr lang="en-US" altLang="zh-CN" dirty="0"/>
              <a:t>(×</a:t>
            </a:r>
            <a:r>
              <a:rPr lang="zh-CN" altLang="en-US" dirty="0"/>
              <a:t>，  ，∪，</a:t>
            </a:r>
            <a:r>
              <a:rPr lang="en-US" altLang="zh-CN" dirty="0"/>
              <a:t>-)</a:t>
            </a:r>
            <a:r>
              <a:rPr lang="zh-CN" altLang="en-US" dirty="0"/>
              <a:t>和它所有的直接祖先为一组</a:t>
            </a:r>
            <a:r>
              <a:rPr lang="en-US" altLang="zh-CN" dirty="0"/>
              <a:t>(</a:t>
            </a:r>
            <a:r>
              <a:rPr lang="zh-CN" altLang="en-US" dirty="0"/>
              <a:t>这些直接祖先是</a:t>
            </a:r>
            <a:r>
              <a:rPr lang="en-US" altLang="zh-CN" dirty="0"/>
              <a:t>(σ</a:t>
            </a:r>
            <a:r>
              <a:rPr lang="zh-CN" altLang="en-US" dirty="0"/>
              <a:t>，</a:t>
            </a:r>
            <a:r>
              <a:rPr lang="en-US" altLang="zh-CN" dirty="0"/>
              <a:t>π</a:t>
            </a:r>
            <a:r>
              <a:rPr lang="zh-CN" altLang="en-US" dirty="0"/>
              <a:t>运算</a:t>
            </a:r>
            <a:r>
              <a:rPr lang="en-US" altLang="zh-CN" dirty="0"/>
              <a:t>)</a:t>
            </a:r>
            <a:r>
              <a:rPr lang="zh-CN" altLang="en-US" dirty="0"/>
              <a:t>。</a:t>
            </a:r>
            <a:endParaRPr lang="zh-CN" altLang="en-US" dirty="0"/>
          </a:p>
          <a:p>
            <a:pPr lvl="1">
              <a:lnSpc>
                <a:spcPct val="120000"/>
              </a:lnSpc>
            </a:pPr>
            <a:r>
              <a:rPr lang="zh-CN" altLang="en-US" dirty="0"/>
              <a:t>如果其后代直到叶子全是单目运算，则也将它们并入该组</a:t>
            </a:r>
            <a:endParaRPr lang="zh-CN" altLang="en-US" dirty="0"/>
          </a:p>
          <a:p>
            <a:pPr lvl="1">
              <a:lnSpc>
                <a:spcPct val="120000"/>
              </a:lnSpc>
            </a:pPr>
            <a:r>
              <a:rPr lang="zh-CN" altLang="en-US" dirty="0"/>
              <a:t>但当双目运算是笛卡尔积</a:t>
            </a:r>
            <a:r>
              <a:rPr lang="en-US" altLang="zh-CN" dirty="0"/>
              <a:t>(×)</a:t>
            </a:r>
            <a:r>
              <a:rPr lang="zh-CN" altLang="en-US" dirty="0"/>
              <a:t>，而且后面不是与它组成等值连接的选择时，则不能把选择与这个双目运算组成同一组 </a:t>
            </a:r>
            <a:endParaRPr lang="zh-CN" altLang="en-US" dirty="0"/>
          </a:p>
        </p:txBody>
      </p:sp>
      <p:grpSp>
        <p:nvGrpSpPr>
          <p:cNvPr id="73731" name="Group 4"/>
          <p:cNvGrpSpPr/>
          <p:nvPr/>
        </p:nvGrpSpPr>
        <p:grpSpPr>
          <a:xfrm>
            <a:off x="3116263" y="2098675"/>
            <a:ext cx="1600200" cy="825500"/>
            <a:chOff x="2325" y="6446"/>
            <a:chExt cx="705" cy="367"/>
          </a:xfrm>
        </p:grpSpPr>
        <p:sp>
          <p:nvSpPr>
            <p:cNvPr id="73732" name="AutoShape 5"/>
            <p:cNvSpPr/>
            <p:nvPr/>
          </p:nvSpPr>
          <p:spPr>
            <a:xfrm rot="5400000" flipV="1">
              <a:off x="2612" y="6414"/>
              <a:ext cx="78" cy="142"/>
            </a:xfrm>
            <a:prstGeom prst="flowChartCollate">
              <a:avLst/>
            </a:prstGeom>
            <a:solidFill>
              <a:srgbClr val="FFFFFF"/>
            </a:solidFill>
            <a:ln w="6350" cap="flat" cmpd="sng">
              <a:solidFill>
                <a:srgbClr val="000000"/>
              </a:solidFill>
              <a:prstDash val="solid"/>
              <a:miter/>
              <a:headEnd type="none" w="med" len="med"/>
              <a:tailEnd type="none" w="med" len="med"/>
            </a:ln>
          </p:spPr>
          <p:txBody>
            <a:bodyPr anchor="t"/>
            <a:p>
              <a:endParaRPr lang="zh-CN" altLang="en-US" b="1" dirty="0">
                <a:latin typeface="Arial" panose="020B0604020202020204" pitchFamily="34" charset="0"/>
                <a:ea typeface="宋体" panose="02010600030101010101" pitchFamily="2" charset="-122"/>
              </a:endParaRPr>
            </a:p>
          </p:txBody>
        </p:sp>
        <p:sp>
          <p:nvSpPr>
            <p:cNvPr id="73733" name="Text Box 6"/>
            <p:cNvSpPr txBox="1"/>
            <p:nvPr/>
          </p:nvSpPr>
          <p:spPr>
            <a:xfrm flipV="1">
              <a:off x="2325" y="6450"/>
              <a:ext cx="705" cy="363"/>
            </a:xfrm>
            <a:prstGeom prst="rect">
              <a:avLst/>
            </a:prstGeom>
            <a:noFill/>
            <a:ln w="9525">
              <a:noFill/>
            </a:ln>
          </p:spPr>
          <p:txBody>
            <a:bodyPr anchor="t"/>
            <a:p>
              <a:pPr algn="just" eaLnBrk="0" hangingPunct="0">
                <a:lnSpc>
                  <a:spcPct val="80000"/>
                </a:lnSpc>
              </a:pPr>
              <a:r>
                <a:rPr lang="en-US" altLang="zh-CN" sz="600" b="1" i="1" dirty="0">
                  <a:latin typeface="Arial" panose="020B0604020202020204" pitchFamily="34" charset="0"/>
                  <a:ea typeface="宋体" panose="02010600030101010101" pitchFamily="2" charset="-122"/>
                </a:rPr>
                <a:t> </a:t>
              </a:r>
              <a:endParaRPr lang="en-US" altLang="zh-CN" sz="600" b="1" dirty="0">
                <a:latin typeface="Arial" panose="020B0604020202020204" pitchFamily="34" charset="0"/>
                <a:ea typeface="宋体" panose="02010600030101010101" pitchFamily="2" charset="-122"/>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1"/>
          <p:cNvSpPr>
            <a:spLocks noGrp="1"/>
          </p:cNvSpPr>
          <p:nvPr>
            <p:ph type="title"/>
          </p:nvPr>
        </p:nvSpPr>
        <p:spPr>
          <a:ln/>
        </p:spPr>
        <p:txBody>
          <a:bodyPr vert="horz" wrap="square" lIns="91440" tIns="45720" rIns="91440" bIns="45720" anchor="ctr"/>
          <a:p>
            <a:r>
              <a:rPr lang="zh-CN" altLang="zh-CN" sz="3600" dirty="0"/>
              <a:t>查询树的启发式优化（续）</a:t>
            </a:r>
            <a:endParaRPr lang="zh-CN" altLang="en-US" sz="3600" dirty="0"/>
          </a:p>
        </p:txBody>
      </p:sp>
      <p:sp>
        <p:nvSpPr>
          <p:cNvPr id="3" name="内容占位符 2"/>
          <p:cNvSpPr>
            <a:spLocks noGrp="1"/>
          </p:cNvSpPr>
          <p:nvPr>
            <p:ph idx="1"/>
          </p:nvPr>
        </p:nvSpPr>
        <p:spPr>
          <a:xfrm>
            <a:off x="250825" y="1098550"/>
            <a:ext cx="8713788" cy="48545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例9.</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下面给出</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例9.</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中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SQL</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语句的代数优化示例</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）把</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SQL</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语句转换成查询树，如下图所示</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pic>
        <p:nvPicPr>
          <p:cNvPr id="74755" name="Picture 4" descr="93"/>
          <p:cNvPicPr>
            <a:picLocks noChangeAspect="1"/>
          </p:cNvPicPr>
          <p:nvPr/>
        </p:nvPicPr>
        <p:blipFill>
          <a:blip r:embed="rId1"/>
          <a:stretch>
            <a:fillRect/>
          </a:stretch>
        </p:blipFill>
        <p:spPr>
          <a:xfrm>
            <a:off x="3059113" y="2492375"/>
            <a:ext cx="2881312" cy="3455988"/>
          </a:xfrm>
          <a:prstGeom prst="rect">
            <a:avLst/>
          </a:prstGeom>
          <a:noFill/>
          <a:ln w="9525">
            <a:noFill/>
          </a:ln>
        </p:spPr>
      </p:pic>
      <p:sp>
        <p:nvSpPr>
          <p:cNvPr id="74756" name="TextBox 4"/>
          <p:cNvSpPr txBox="1"/>
          <p:nvPr/>
        </p:nvSpPr>
        <p:spPr>
          <a:xfrm>
            <a:off x="3492500" y="6092825"/>
            <a:ext cx="1722438" cy="369888"/>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9.3 </a:t>
            </a:r>
            <a:r>
              <a:rPr lang="zh-CN" altLang="en-US" b="1" dirty="0">
                <a:latin typeface="Arial" panose="020B0604020202020204" pitchFamily="34" charset="0"/>
                <a:ea typeface="宋体" panose="02010600030101010101" pitchFamily="2" charset="-122"/>
              </a:rPr>
              <a:t>查询树图</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ln/>
        </p:spPr>
        <p:txBody>
          <a:bodyPr vert="horz" wrap="square" lIns="91440" tIns="45720" rIns="91440" bIns="45720" anchor="ctr"/>
          <a:p>
            <a:r>
              <a:rPr lang="zh-CN" altLang="zh-CN" sz="3600" dirty="0"/>
              <a:t>查询树的启发式优化（续）</a:t>
            </a:r>
            <a:endParaRPr lang="zh-CN" altLang="en-US" sz="3600" dirty="0"/>
          </a:p>
        </p:txBody>
      </p:sp>
      <p:sp>
        <p:nvSpPr>
          <p:cNvPr id="75778" name="内容占位符 2"/>
          <p:cNvSpPr>
            <a:spLocks noGrp="1"/>
          </p:cNvSpPr>
          <p:nvPr>
            <p:ph idx="1"/>
          </p:nvPr>
        </p:nvSpPr>
        <p:spPr>
          <a:xfrm>
            <a:off x="457200" y="1098550"/>
            <a:ext cx="8229600" cy="5095875"/>
          </a:xfrm>
          <a:ln/>
        </p:spPr>
        <p:txBody>
          <a:bodyPr vert="horz" wrap="square" lIns="91440" tIns="45720" rIns="91440" bIns="45720" anchor="t"/>
          <a:p>
            <a:pPr lvl="1">
              <a:lnSpc>
                <a:spcPct val="120000"/>
              </a:lnSpc>
              <a:buNone/>
            </a:pPr>
            <a:r>
              <a:rPr lang="zh-CN" altLang="en-US" dirty="0"/>
              <a:t>为了使用关系代数表达式的优化法，假设内部表示是关</a:t>
            </a:r>
            <a:endParaRPr lang="en-US" altLang="zh-CN" dirty="0"/>
          </a:p>
          <a:p>
            <a:pPr lvl="1">
              <a:lnSpc>
                <a:spcPct val="120000"/>
              </a:lnSpc>
              <a:buNone/>
            </a:pPr>
            <a:r>
              <a:rPr lang="zh-CN" altLang="en-US" dirty="0"/>
              <a:t>系代数语法树，则上面的查询树如图</a:t>
            </a:r>
            <a:r>
              <a:rPr lang="en-US" altLang="zh-CN" dirty="0"/>
              <a:t>9.4</a:t>
            </a:r>
            <a:r>
              <a:rPr lang="zh-CN" altLang="en-US" dirty="0"/>
              <a:t>所示。</a:t>
            </a:r>
            <a:endParaRPr lang="zh-CN" altLang="en-US" dirty="0"/>
          </a:p>
          <a:p>
            <a:endParaRPr lang="zh-CN" altLang="en-US" dirty="0"/>
          </a:p>
          <a:p>
            <a:endParaRPr lang="zh-CN" altLang="en-US" dirty="0"/>
          </a:p>
        </p:txBody>
      </p:sp>
      <p:grpSp>
        <p:nvGrpSpPr>
          <p:cNvPr id="75779" name="Group 6"/>
          <p:cNvGrpSpPr/>
          <p:nvPr/>
        </p:nvGrpSpPr>
        <p:grpSpPr>
          <a:xfrm>
            <a:off x="3276600" y="2133600"/>
            <a:ext cx="2806700" cy="3873500"/>
            <a:chOff x="0" y="0"/>
            <a:chExt cx="1239" cy="2155"/>
          </a:xfrm>
        </p:grpSpPr>
        <p:pic>
          <p:nvPicPr>
            <p:cNvPr id="75780" name="Picture 5" descr="94"/>
            <p:cNvPicPr>
              <a:picLocks noChangeAspect="1"/>
            </p:cNvPicPr>
            <p:nvPr/>
          </p:nvPicPr>
          <p:blipFill>
            <a:blip r:embed="rId1"/>
            <a:stretch>
              <a:fillRect/>
            </a:stretch>
          </p:blipFill>
          <p:spPr>
            <a:xfrm>
              <a:off x="0" y="0"/>
              <a:ext cx="1125" cy="1769"/>
            </a:xfrm>
            <a:prstGeom prst="rect">
              <a:avLst/>
            </a:prstGeom>
            <a:noFill/>
            <a:ln w="9525">
              <a:noFill/>
            </a:ln>
          </p:spPr>
        </p:pic>
        <p:sp>
          <p:nvSpPr>
            <p:cNvPr id="75781" name="Text Box 6"/>
            <p:cNvSpPr/>
            <p:nvPr/>
          </p:nvSpPr>
          <p:spPr>
            <a:xfrm>
              <a:off x="30" y="1950"/>
              <a:ext cx="1209" cy="205"/>
            </a:xfrm>
            <a:prstGeom prst="rect">
              <a:avLst/>
            </a:prstGeom>
            <a:noFill/>
            <a:ln w="9525">
              <a:noFill/>
            </a:ln>
          </p:spPr>
          <p:txBody>
            <a:bodyPr wrap="none" anchor="t">
              <a:spAutoFit/>
            </a:bodyPr>
            <a:p>
              <a:pPr marL="342900" indent="-342900" algn="ctr">
                <a:buClr>
                  <a:schemeClr val="hlink"/>
                </a:buCl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图</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9.4 </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关系代数语法树图 </a:t>
              </a:r>
              <a:endParaRPr lang="zh-CN" altLang="en-US" b="1" dirty="0">
                <a:latin typeface="Arial" panose="020B0604020202020204" pitchFamily="34" charset="0"/>
                <a:ea typeface="宋体" panose="02010600030101010101" pitchFamily="2" charset="-122"/>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1"/>
          <p:cNvSpPr>
            <a:spLocks noGrp="1"/>
          </p:cNvSpPr>
          <p:nvPr>
            <p:ph type="title"/>
          </p:nvPr>
        </p:nvSpPr>
        <p:spPr>
          <a:ln/>
        </p:spPr>
        <p:txBody>
          <a:bodyPr vert="horz" wrap="square" lIns="91440" tIns="45720" rIns="91440" bIns="45720" anchor="ctr"/>
          <a:p>
            <a:r>
              <a:rPr lang="zh-CN" altLang="zh-CN" sz="3600" dirty="0"/>
              <a:t>查询树的启发式优化（续）</a:t>
            </a:r>
            <a:endParaRPr lang="zh-CN" altLang="en-US" sz="3600" dirty="0"/>
          </a:p>
        </p:txBody>
      </p:sp>
      <p:sp>
        <p:nvSpPr>
          <p:cNvPr id="3" name="内容占位符 2"/>
          <p:cNvSpPr>
            <a:spLocks noGrp="1"/>
          </p:cNvSpPr>
          <p:nvPr>
            <p:ph idx="1"/>
          </p:nvPr>
        </p:nvSpPr>
        <p:spPr>
          <a:xfrm>
            <a:off x="457200" y="981075"/>
            <a:ext cx="8435975" cy="52133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）对查询树进行优化</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利用规则</a:t>
            </a:r>
            <a:r>
              <a:rPr kumimoji="0" lang="en-US" altLang="zh-CN" sz="2400" b="1" i="0" u="none" strike="noStrike" kern="0" cap="none" spc="0" normalizeH="0" baseline="0" noProof="0" dirty="0" smtClean="0">
                <a:ln>
                  <a:noFill/>
                </a:ln>
                <a:solidFill>
                  <a:schemeClr val="tx1"/>
                </a:solidFill>
                <a:effectLst/>
                <a:uLnTx/>
                <a:uFillTx/>
                <a:latin typeface="+mn-lt"/>
                <a:ea typeface="+mn-ea"/>
              </a:rPr>
              <a:t>4</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6</a:t>
            </a:r>
            <a:r>
              <a:rPr kumimoji="0" lang="zh-CN" altLang="en-US" sz="2400" b="1" i="0" u="none" strike="noStrike" kern="0" cap="none" spc="0" normalizeH="0" baseline="0" noProof="0" dirty="0" smtClean="0">
                <a:ln>
                  <a:noFill/>
                </a:ln>
                <a:solidFill>
                  <a:schemeClr val="tx1"/>
                </a:solidFill>
                <a:effectLst/>
                <a:uLnTx/>
                <a:uFillTx/>
                <a:latin typeface="+mn-lt"/>
                <a:ea typeface="+mn-ea"/>
              </a:rPr>
              <a:t>把选择</a:t>
            </a:r>
            <a:r>
              <a:rPr kumimoji="0" lang="en-US" altLang="zh-CN" sz="2400" b="1" i="0" u="none" strike="noStrike" kern="0" cap="none" spc="0" normalizeH="0" baseline="0" noProof="0" dirty="0" err="1" smtClean="0">
                <a:ln>
                  <a:noFill/>
                </a:ln>
                <a:solidFill>
                  <a:schemeClr val="tx1"/>
                </a:solidFill>
                <a:effectLst/>
                <a:uLnTx/>
                <a:uFillTx/>
                <a:latin typeface="+mn-lt"/>
                <a:ea typeface="+mn-ea"/>
              </a:rPr>
              <a:t>σ</a:t>
            </a:r>
            <a:r>
              <a:rPr kumimoji="0" lang="en-US" altLang="zh-CN" sz="2400" b="1" i="0" u="none" strike="noStrike" kern="0" cap="none" spc="0" normalizeH="0" baseline="-25000" noProof="0" dirty="0" err="1" smtClean="0">
                <a:ln>
                  <a:noFill/>
                </a:ln>
                <a:solidFill>
                  <a:schemeClr val="tx1"/>
                </a:solidFill>
                <a:effectLst/>
                <a:uLnTx/>
                <a:uFillTx/>
                <a:latin typeface="+mn-lt"/>
                <a:ea typeface="+mn-ea"/>
              </a:rPr>
              <a:t>SC.Cno</a:t>
            </a:r>
            <a:r>
              <a:rPr kumimoji="0" lang="en-US" altLang="zh-CN" sz="2400" b="1" i="0" u="none" strike="noStrike" kern="0" cap="none" spc="0" normalizeH="0" baseline="-2500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移到叶端，图</a:t>
            </a:r>
            <a:r>
              <a:rPr kumimoji="0" lang="en-US" altLang="zh-CN" sz="2400" b="1" i="0" u="none" strike="noStrike" kern="0" cap="none" spc="0" normalizeH="0" baseline="0" noProof="0" dirty="0" smtClean="0">
                <a:ln>
                  <a:noFill/>
                </a:ln>
                <a:solidFill>
                  <a:schemeClr val="tx1"/>
                </a:solidFill>
                <a:effectLst/>
                <a:uLnTx/>
                <a:uFillTx/>
                <a:latin typeface="+mn-lt"/>
                <a:ea typeface="+mn-ea"/>
              </a:rPr>
              <a:t>9.4</a:t>
            </a:r>
            <a:r>
              <a:rPr kumimoji="0" lang="zh-CN" altLang="en-US" sz="2400" b="1" i="0" u="none" strike="noStrike" kern="0" cap="none" spc="0" normalizeH="0" baseline="0" noProof="0" dirty="0" smtClean="0">
                <a:ln>
                  <a:noFill/>
                </a:ln>
                <a:solidFill>
                  <a:schemeClr val="tx1"/>
                </a:solidFill>
                <a:effectLst/>
                <a:uLnTx/>
                <a:uFillTx/>
                <a:latin typeface="+mn-lt"/>
                <a:ea typeface="+mn-ea"/>
              </a:rPr>
              <a:t>查询树便转换成下图优化的查询树。这就是</a:t>
            </a:r>
            <a:r>
              <a:rPr kumimoji="0" lang="en-US" altLang="zh-CN" sz="2400" b="1" i="0" u="none" strike="noStrike" kern="0" cap="none" spc="0" normalizeH="0" baseline="0" noProof="0" dirty="0" smtClean="0">
                <a:ln>
                  <a:noFill/>
                </a:ln>
                <a:solidFill>
                  <a:schemeClr val="tx1"/>
                </a:solidFill>
                <a:effectLst/>
                <a:uLnTx/>
                <a:uFillTx/>
                <a:latin typeface="+mn-lt"/>
                <a:ea typeface="+mn-ea"/>
              </a:rPr>
              <a:t>9.2.2</a:t>
            </a:r>
            <a:r>
              <a:rPr kumimoji="0" lang="zh-CN" altLang="en-US" sz="2400" b="1" i="0" u="none" strike="noStrike" kern="0" cap="none" spc="0" normalizeH="0" baseline="0" noProof="0" dirty="0" smtClean="0">
                <a:ln>
                  <a:noFill/>
                </a:ln>
                <a:solidFill>
                  <a:schemeClr val="tx1"/>
                </a:solidFill>
                <a:effectLst/>
                <a:uLnTx/>
                <a:uFillTx/>
                <a:latin typeface="+mn-lt"/>
                <a:ea typeface="+mn-ea"/>
              </a:rPr>
              <a:t>节中</a:t>
            </a:r>
            <a:r>
              <a:rPr kumimoji="0" lang="en-US" altLang="zh-CN" sz="2400" b="1" i="0" u="none" strike="noStrike" kern="0" cap="none" spc="0" normalizeH="0" baseline="0" noProof="0" dirty="0" smtClean="0">
                <a:ln>
                  <a:noFill/>
                </a:ln>
                <a:solidFill>
                  <a:schemeClr val="tx1"/>
                </a:solidFill>
                <a:effectLst/>
                <a:uLnTx/>
                <a:uFillTx/>
                <a:latin typeface="+mn-lt"/>
                <a:ea typeface="+mn-ea"/>
              </a:rPr>
              <a:t>Q3</a:t>
            </a:r>
            <a:r>
              <a:rPr kumimoji="0" lang="zh-CN" altLang="en-US" sz="2400" b="1" i="0" u="none" strike="noStrike" kern="0" cap="none" spc="0" normalizeH="0" baseline="0" noProof="0" dirty="0" smtClean="0">
                <a:ln>
                  <a:noFill/>
                </a:ln>
                <a:solidFill>
                  <a:schemeClr val="tx1"/>
                </a:solidFill>
                <a:effectLst/>
                <a:uLnTx/>
                <a:uFillTx/>
                <a:latin typeface="+mn-lt"/>
                <a:ea typeface="+mn-ea"/>
              </a:rPr>
              <a:t>的查询树表示。</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n"/>
              <a:defRPr/>
            </a:pP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pic>
        <p:nvPicPr>
          <p:cNvPr id="76803" name="Picture 6" descr="95"/>
          <p:cNvPicPr>
            <a:picLocks noChangeAspect="1"/>
          </p:cNvPicPr>
          <p:nvPr/>
        </p:nvPicPr>
        <p:blipFill>
          <a:blip r:embed="rId1"/>
          <a:stretch>
            <a:fillRect/>
          </a:stretch>
        </p:blipFill>
        <p:spPr>
          <a:xfrm>
            <a:off x="3492500" y="2349500"/>
            <a:ext cx="2227263" cy="3265488"/>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ln/>
        </p:spPr>
        <p:txBody>
          <a:bodyPr vert="horz" wrap="square" lIns="91440" tIns="45720" rIns="91440" bIns="45720" anchor="ctr"/>
          <a:p>
            <a:r>
              <a:rPr lang="zh-CN" altLang="zh-CN" sz="3600" dirty="0">
                <a:sym typeface="宋体" panose="02010600030101010101" pitchFamily="2" charset="-122"/>
              </a:rPr>
              <a:t>第九章</a:t>
            </a:r>
            <a:r>
              <a:rPr lang="zh-CN" altLang="zh-CN" sz="3600" dirty="0"/>
              <a:t>  </a:t>
            </a:r>
            <a:r>
              <a:rPr lang="zh-CN" altLang="zh-CN" sz="3600" dirty="0">
                <a:sym typeface="宋体" panose="02010600030101010101" pitchFamily="2" charset="-122"/>
              </a:rPr>
              <a:t>关系</a:t>
            </a:r>
            <a:r>
              <a:rPr lang="zh-CN" altLang="en-US" sz="3600" dirty="0">
                <a:sym typeface="宋体" panose="02010600030101010101" pitchFamily="2" charset="-122"/>
              </a:rPr>
              <a:t>查询处理和查询</a:t>
            </a:r>
            <a:r>
              <a:rPr lang="zh-CN" altLang="zh-CN" sz="3600" dirty="0">
                <a:sym typeface="宋体" panose="02010600030101010101" pitchFamily="2" charset="-122"/>
              </a:rPr>
              <a:t>优化</a:t>
            </a:r>
            <a:endParaRPr lang="zh-CN" altLang="en-US" sz="3600" dirty="0"/>
          </a:p>
        </p:txBody>
      </p:sp>
      <p:sp>
        <p:nvSpPr>
          <p:cNvPr id="77826" name="内容占位符 2"/>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t>9.1 </a:t>
            </a:r>
            <a:r>
              <a:rPr lang="zh-CN" altLang="en-US" sz="2800" dirty="0"/>
              <a:t>关系数据库系统的查询处理 </a:t>
            </a:r>
            <a:endParaRPr lang="zh-CN" altLang="en-US" sz="2800" dirty="0"/>
          </a:p>
          <a:p>
            <a:pPr lvl="1" eaLnBrk="1" hangingPunct="1">
              <a:lnSpc>
                <a:spcPct val="140000"/>
              </a:lnSpc>
              <a:buNone/>
            </a:pPr>
            <a:r>
              <a:rPr lang="en-US" altLang="zh-CN" sz="2800" dirty="0"/>
              <a:t>9.2 </a:t>
            </a:r>
            <a:r>
              <a:rPr lang="zh-CN" altLang="en-US" sz="2800" dirty="0"/>
              <a:t>关系数据库系统的查询优化 </a:t>
            </a:r>
            <a:endParaRPr lang="zh-CN" altLang="en-US" sz="2800" dirty="0"/>
          </a:p>
          <a:p>
            <a:pPr lvl="1" eaLnBrk="1" hangingPunct="1">
              <a:lnSpc>
                <a:spcPct val="140000"/>
              </a:lnSpc>
              <a:buNone/>
            </a:pPr>
            <a:r>
              <a:rPr lang="en-US" altLang="zh-CN" sz="2800" dirty="0"/>
              <a:t>9.3 </a:t>
            </a:r>
            <a:r>
              <a:rPr lang="zh-CN" altLang="en-US" sz="2800" dirty="0"/>
              <a:t>代数优化 </a:t>
            </a:r>
            <a:endParaRPr lang="zh-CN" altLang="en-US" sz="2800" dirty="0"/>
          </a:p>
          <a:p>
            <a:pPr lvl="1" eaLnBrk="1" hangingPunct="1">
              <a:lnSpc>
                <a:spcPct val="140000"/>
              </a:lnSpc>
              <a:buNone/>
            </a:pPr>
            <a:r>
              <a:rPr lang="en-US" altLang="zh-CN" sz="2800" dirty="0">
                <a:solidFill>
                  <a:srgbClr val="0066FF"/>
                </a:solidFill>
              </a:rPr>
              <a:t>9.4 </a:t>
            </a:r>
            <a:r>
              <a:rPr lang="zh-CN" altLang="en-US" sz="2800" dirty="0">
                <a:solidFill>
                  <a:srgbClr val="0066FF"/>
                </a:solidFill>
              </a:rPr>
              <a:t>物理优化 </a:t>
            </a:r>
            <a:endParaRPr lang="zh-CN" altLang="en-US" sz="2800" dirty="0">
              <a:solidFill>
                <a:srgbClr val="0066FF"/>
              </a:solidFill>
            </a:endParaRPr>
          </a:p>
          <a:p>
            <a:pPr lvl="1" eaLnBrk="1" hangingPunct="1">
              <a:lnSpc>
                <a:spcPct val="140000"/>
              </a:lnSpc>
              <a:buNone/>
            </a:pPr>
            <a:r>
              <a:rPr lang="en-US" altLang="zh-CN" sz="2800" dirty="0"/>
              <a:t>*9.5 </a:t>
            </a:r>
            <a:r>
              <a:rPr lang="zh-CN" altLang="en-US" sz="2800" dirty="0"/>
              <a:t>查询计划的执行</a:t>
            </a:r>
            <a:endParaRPr lang="zh-CN" altLang="en-US" sz="2800" dirty="0"/>
          </a:p>
          <a:p>
            <a:pPr lvl="1" eaLnBrk="1" hangingPunct="1">
              <a:lnSpc>
                <a:spcPct val="140000"/>
              </a:lnSpc>
              <a:buNone/>
            </a:pPr>
            <a:r>
              <a:rPr lang="en-US" altLang="zh-CN" sz="2800" dirty="0"/>
              <a:t>9.6 </a:t>
            </a:r>
            <a:r>
              <a:rPr lang="zh-CN" altLang="en-US" sz="2800" dirty="0"/>
              <a:t>小 结 </a:t>
            </a:r>
            <a:endParaRPr lang="zh-CN" altLang="en-US" sz="2800"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1"/>
          <p:cNvSpPr>
            <a:spLocks noGrp="1"/>
          </p:cNvSpPr>
          <p:nvPr>
            <p:ph type="title"/>
          </p:nvPr>
        </p:nvSpPr>
        <p:spPr>
          <a:ln/>
        </p:spPr>
        <p:txBody>
          <a:bodyPr vert="horz" wrap="square" lIns="91440" tIns="45720" rIns="91440" bIns="45720" anchor="ctr"/>
          <a:p>
            <a:r>
              <a:rPr lang="en-US" altLang="zh-CN" sz="3600" dirty="0"/>
              <a:t>9.4 </a:t>
            </a:r>
            <a:r>
              <a:rPr lang="zh-CN" altLang="en-US" sz="3600" dirty="0"/>
              <a:t>物理优化</a:t>
            </a:r>
            <a:endParaRPr lang="zh-CN" altLang="en-US" sz="3600" dirty="0"/>
          </a:p>
        </p:txBody>
      </p:sp>
      <p:sp>
        <p:nvSpPr>
          <p:cNvPr id="78850" name="内容占位符 2"/>
          <p:cNvSpPr>
            <a:spLocks noGrp="1"/>
          </p:cNvSpPr>
          <p:nvPr>
            <p:ph idx="1"/>
          </p:nvPr>
        </p:nvSpPr>
        <p:spPr>
          <a:ln/>
        </p:spPr>
        <p:txBody>
          <a:bodyPr vert="horz" wrap="square" lIns="91440" tIns="45720" rIns="91440" bIns="45720" anchor="t"/>
          <a:p>
            <a:pPr>
              <a:lnSpc>
                <a:spcPct val="120000"/>
              </a:lnSpc>
            </a:pPr>
            <a:r>
              <a:rPr lang="zh-CN" altLang="zh-CN" dirty="0"/>
              <a:t>代数优化改变查询语句中操作的次序和组合，不涉及底层的存取路径</a:t>
            </a:r>
            <a:endParaRPr lang="zh-CN" altLang="zh-CN" dirty="0"/>
          </a:p>
          <a:p>
            <a:pPr>
              <a:lnSpc>
                <a:spcPct val="120000"/>
              </a:lnSpc>
            </a:pPr>
            <a:r>
              <a:rPr lang="zh-CN" altLang="zh-CN" dirty="0"/>
              <a:t>对于一个查询语句有许多存取方案，它们的执行效率不同， 仅仅进行代数优化是不够的 </a:t>
            </a:r>
            <a:endParaRPr lang="zh-CN" altLang="zh-CN" dirty="0"/>
          </a:p>
          <a:p>
            <a:pPr>
              <a:lnSpc>
                <a:spcPct val="120000"/>
              </a:lnSpc>
            </a:pPr>
            <a:r>
              <a:rPr lang="zh-CN" altLang="zh-CN" dirty="0"/>
              <a:t>物理优化就是要</a:t>
            </a:r>
            <a:r>
              <a:rPr lang="zh-CN" altLang="zh-CN" dirty="0">
                <a:solidFill>
                  <a:srgbClr val="FF00FF"/>
                </a:solidFill>
              </a:rPr>
              <a:t>选择高效合理的操作算法或存取路径</a:t>
            </a:r>
            <a:r>
              <a:rPr lang="zh-CN" altLang="zh-CN" dirty="0"/>
              <a:t>，求得优化的查询计划 </a:t>
            </a:r>
            <a:endParaRPr lang="zh-CN" altLang="zh-CN" dirty="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ln/>
        </p:spPr>
        <p:txBody>
          <a:bodyPr vert="horz" wrap="square" lIns="91440" tIns="45720" rIns="91440" bIns="45720" anchor="ctr"/>
          <a:p>
            <a:r>
              <a:rPr lang="zh-CN" altLang="zh-CN" sz="3600" dirty="0"/>
              <a:t>物理优化（续）</a:t>
            </a:r>
            <a:endParaRPr lang="zh-CN" altLang="en-US" sz="3600" dirty="0"/>
          </a:p>
        </p:txBody>
      </p:sp>
      <p:sp>
        <p:nvSpPr>
          <p:cNvPr id="79874"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zh-CN" dirty="0"/>
              <a:t>物理优化方法</a:t>
            </a:r>
            <a:endParaRPr lang="zh-CN" altLang="zh-CN" dirty="0"/>
          </a:p>
          <a:p>
            <a:pPr lvl="1">
              <a:lnSpc>
                <a:spcPct val="120000"/>
              </a:lnSpc>
            </a:pPr>
            <a:r>
              <a:rPr lang="zh-CN" altLang="zh-CN" dirty="0"/>
              <a:t>基于规则的启发式优化</a:t>
            </a:r>
            <a:endParaRPr lang="zh-CN" altLang="zh-CN" dirty="0"/>
          </a:p>
          <a:p>
            <a:pPr lvl="2">
              <a:lnSpc>
                <a:spcPct val="120000"/>
              </a:lnSpc>
              <a:buSzPct val="87000"/>
              <a:buFont typeface="Wingdings" panose="05000000000000000000" pitchFamily="2" charset="2"/>
              <a:buChar char="l"/>
            </a:pPr>
            <a:r>
              <a:rPr lang="zh-CN" altLang="zh-CN" dirty="0"/>
              <a:t>启发式规则是指那些在大多数情况下都适用，但不是在每种情况下都是适用的规则。</a:t>
            </a:r>
            <a:endParaRPr lang="zh-CN" altLang="zh-CN" dirty="0"/>
          </a:p>
          <a:p>
            <a:pPr lvl="1">
              <a:lnSpc>
                <a:spcPct val="120000"/>
              </a:lnSpc>
            </a:pPr>
            <a:r>
              <a:rPr lang="zh-CN" altLang="zh-CN" dirty="0"/>
              <a:t>基于代价估算的优化</a:t>
            </a:r>
            <a:endParaRPr lang="zh-CN" altLang="zh-CN" dirty="0"/>
          </a:p>
          <a:p>
            <a:pPr lvl="2">
              <a:lnSpc>
                <a:spcPct val="120000"/>
              </a:lnSpc>
              <a:buSzPct val="87000"/>
              <a:buFont typeface="Wingdings" panose="05000000000000000000" pitchFamily="2" charset="2"/>
              <a:buChar char="l"/>
            </a:pPr>
            <a:r>
              <a:rPr lang="zh-CN" altLang="zh-CN" dirty="0"/>
              <a:t>优化器估算不同执行策略的代价，并选出具有最小代价的执行计划。</a:t>
            </a:r>
            <a:endParaRPr lang="zh-CN" altLang="zh-CN"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ln/>
        </p:spPr>
        <p:txBody>
          <a:bodyPr vert="horz" wrap="square" lIns="91440" tIns="45720" rIns="91440" bIns="45720" anchor="ctr"/>
          <a:p>
            <a:r>
              <a:rPr lang="zh-CN" altLang="zh-CN" sz="3600" dirty="0"/>
              <a:t>物理优化（续）</a:t>
            </a:r>
            <a:endParaRPr lang="zh-CN" altLang="en-US" sz="3600" dirty="0"/>
          </a:p>
        </p:txBody>
      </p:sp>
      <p:sp>
        <p:nvSpPr>
          <p:cNvPr id="80898"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zh-CN" dirty="0"/>
              <a:t>物理优化方法</a:t>
            </a:r>
            <a:r>
              <a:rPr lang="zh-CN" altLang="en-US" dirty="0"/>
              <a:t>（续）</a:t>
            </a:r>
            <a:endParaRPr lang="zh-CN" altLang="zh-CN" dirty="0"/>
          </a:p>
          <a:p>
            <a:pPr lvl="1">
              <a:lnSpc>
                <a:spcPct val="120000"/>
              </a:lnSpc>
            </a:pPr>
            <a:r>
              <a:rPr lang="zh-CN" altLang="zh-CN" dirty="0"/>
              <a:t>两者结合的优化方法：</a:t>
            </a:r>
            <a:endParaRPr lang="zh-CN" altLang="zh-CN" dirty="0"/>
          </a:p>
          <a:p>
            <a:pPr lvl="2">
              <a:lnSpc>
                <a:spcPct val="120000"/>
              </a:lnSpc>
              <a:buSzPct val="87000"/>
              <a:buFont typeface="Wingdings" panose="05000000000000000000" pitchFamily="2" charset="2"/>
              <a:buChar char="l"/>
            </a:pPr>
            <a:r>
              <a:rPr lang="zh-CN" altLang="zh-CN" dirty="0"/>
              <a:t>常常先使用启发式规则，选取若干较优的候选方案，减少代价估算的工作量</a:t>
            </a:r>
            <a:endParaRPr lang="zh-CN" altLang="zh-CN" dirty="0"/>
          </a:p>
          <a:p>
            <a:pPr lvl="2">
              <a:lnSpc>
                <a:spcPct val="120000"/>
              </a:lnSpc>
              <a:buSzPct val="87000"/>
              <a:buFont typeface="Wingdings" panose="05000000000000000000" pitchFamily="2" charset="2"/>
              <a:buChar char="l"/>
            </a:pPr>
            <a:r>
              <a:rPr lang="zh-CN" altLang="zh-CN" dirty="0"/>
              <a:t>然后分别计算这些候选方案的执行代价，较快地选出最终的优化方案  </a:t>
            </a:r>
            <a:endParaRPr lang="zh-CN" altLang="zh-CN" dirty="0"/>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a:ln/>
        </p:spPr>
        <p:txBody>
          <a:bodyPr vert="horz" wrap="square" lIns="91440" tIns="45720" rIns="91440" bIns="45720" anchor="ctr"/>
          <a:p>
            <a:r>
              <a:rPr lang="en-US" altLang="zh-CN" sz="3600" dirty="0"/>
              <a:t>9.4 </a:t>
            </a:r>
            <a:r>
              <a:rPr lang="zh-CN" altLang="en-US" sz="3600" dirty="0"/>
              <a:t>物理优化</a:t>
            </a:r>
            <a:endParaRPr lang="zh-CN" altLang="en-US" sz="3600" dirty="0"/>
          </a:p>
        </p:txBody>
      </p:sp>
      <p:sp>
        <p:nvSpPr>
          <p:cNvPr id="81922" name="内容占位符 2"/>
          <p:cNvSpPr>
            <a:spLocks noGrp="1"/>
          </p:cNvSpPr>
          <p:nvPr>
            <p:ph idx="1"/>
          </p:nvPr>
        </p:nvSpPr>
        <p:spPr>
          <a:ln/>
        </p:spPr>
        <p:txBody>
          <a:bodyPr vert="horz" wrap="square" lIns="91440" tIns="45720" rIns="91440" bIns="45720" anchor="t"/>
          <a:p>
            <a:pPr marL="0" indent="0">
              <a:lnSpc>
                <a:spcPct val="150000"/>
              </a:lnSpc>
              <a:buNone/>
            </a:pPr>
            <a:r>
              <a:rPr lang="en-US" altLang="zh-CN" dirty="0">
                <a:solidFill>
                  <a:srgbClr val="00B050"/>
                </a:solidFill>
              </a:rPr>
              <a:t>9.4.1  </a:t>
            </a:r>
            <a:r>
              <a:rPr lang="zh-CN" altLang="en-US" dirty="0">
                <a:solidFill>
                  <a:srgbClr val="00B050"/>
                </a:solidFill>
              </a:rPr>
              <a:t>基于启发式规则的存取路径选择优化</a:t>
            </a:r>
            <a:endParaRPr lang="zh-CN" altLang="en-US" dirty="0">
              <a:solidFill>
                <a:srgbClr val="00B050"/>
              </a:solidFill>
            </a:endParaRPr>
          </a:p>
          <a:p>
            <a:pPr marL="0" indent="0">
              <a:lnSpc>
                <a:spcPct val="150000"/>
              </a:lnSpc>
              <a:buNone/>
            </a:pPr>
            <a:r>
              <a:rPr lang="en-US" altLang="zh-CN" dirty="0"/>
              <a:t>9.4.2  </a:t>
            </a:r>
            <a:r>
              <a:rPr lang="zh-CN" altLang="en-US" dirty="0"/>
              <a:t>基于代价的优化 </a:t>
            </a:r>
            <a:endParaRPr lang="zh-CN" altLang="en-US" dirty="0"/>
          </a:p>
          <a:p>
            <a:pPr marL="0" indent="0">
              <a:buNone/>
            </a:pP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xfrm>
            <a:off x="0" y="-34925"/>
            <a:ext cx="9144000" cy="1133475"/>
          </a:xfrm>
          <a:ln/>
        </p:spPr>
        <p:txBody>
          <a:bodyPr vert="horz" wrap="square" lIns="91440" tIns="45720" rIns="91440" bIns="45720" anchor="ctr"/>
          <a:p>
            <a:r>
              <a:rPr lang="en-US" altLang="zh-CN" sz="3600" dirty="0"/>
              <a:t>9.4.1  </a:t>
            </a:r>
            <a:r>
              <a:rPr lang="zh-CN" altLang="en-US" sz="3600" dirty="0"/>
              <a:t>基于启发式规则的存取路径选择优化</a:t>
            </a:r>
            <a:endParaRPr lang="zh-CN" altLang="en-US" sz="3600" dirty="0"/>
          </a:p>
        </p:txBody>
      </p:sp>
      <p:sp>
        <p:nvSpPr>
          <p:cNvPr id="3" name="内容占位符 2"/>
          <p:cNvSpPr>
            <a:spLocks noGrp="1"/>
          </p:cNvSpPr>
          <p:nvPr>
            <p:ph idx="1"/>
          </p:nvPr>
        </p:nvSpPr>
        <p:spPr>
          <a:xfrm>
            <a:off x="611188" y="1339850"/>
            <a:ext cx="8075613" cy="48545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zh-CN" sz="2800" b="1" i="0" u="none" strike="noStrike" kern="0" cap="none" spc="0" normalizeH="0" baseline="0" noProof="0" dirty="0" smtClean="0">
                <a:ln>
                  <a:noFill/>
                </a:ln>
                <a:solidFill>
                  <a:schemeClr val="tx1"/>
                </a:solidFill>
                <a:effectLst/>
                <a:uLnTx/>
                <a:uFillTx/>
                <a:latin typeface="+mn-lt"/>
                <a:ea typeface="+mn-ea"/>
                <a:cs typeface="+mn-cs"/>
              </a:rPr>
              <a:t>选择操作的启发式规则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zh-CN" sz="2800" b="1" i="0" u="none" strike="noStrike" kern="0" cap="none" spc="0" normalizeH="0" baseline="0" noProof="0" dirty="0" smtClean="0">
                <a:ln>
                  <a:noFill/>
                </a:ln>
                <a:solidFill>
                  <a:schemeClr val="tx1"/>
                </a:solidFill>
                <a:effectLst/>
                <a:uLnTx/>
                <a:uFillTx/>
                <a:latin typeface="+mn-lt"/>
                <a:ea typeface="+mn-ea"/>
                <a:cs typeface="+mn-cs"/>
              </a:rPr>
              <a:t>连接操作的启发式规则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vert="horz" wrap="square" lIns="91440" tIns="45720" rIns="91440" bIns="45720" anchor="ctr"/>
          <a:p>
            <a:r>
              <a:rPr lang="en-US" altLang="zh-CN" sz="3600" dirty="0"/>
              <a:t> 1. </a:t>
            </a:r>
            <a:r>
              <a:rPr lang="zh-CN" altLang="en-US" sz="3600" dirty="0"/>
              <a:t>查询分析</a:t>
            </a:r>
            <a:endParaRPr lang="zh-CN" altLang="en-US" sz="3600" dirty="0"/>
          </a:p>
        </p:txBody>
      </p:sp>
      <p:sp>
        <p:nvSpPr>
          <p:cNvPr id="10242" name="内容占位符 2"/>
          <p:cNvSpPr>
            <a:spLocks noGrp="1"/>
          </p:cNvSpPr>
          <p:nvPr>
            <p:ph idx="1"/>
          </p:nvPr>
        </p:nvSpPr>
        <p:spPr>
          <a:ln/>
        </p:spPr>
        <p:txBody>
          <a:bodyPr vert="horz" wrap="square" lIns="91440" tIns="45720" rIns="91440" bIns="45720" anchor="t"/>
          <a:p>
            <a:pPr>
              <a:lnSpc>
                <a:spcPct val="150000"/>
              </a:lnSpc>
            </a:pPr>
            <a:r>
              <a:rPr lang="zh-CN" altLang="zh-CN" dirty="0"/>
              <a:t>查询分析的任务：对查询语句进行扫描</a:t>
            </a:r>
            <a:r>
              <a:rPr lang="zh-CN" altLang="en-US" dirty="0"/>
              <a:t>、</a:t>
            </a:r>
            <a:r>
              <a:rPr lang="zh-CN" altLang="zh-CN" dirty="0"/>
              <a:t>词法分析</a:t>
            </a:r>
            <a:r>
              <a:rPr lang="zh-CN" altLang="en-US" dirty="0"/>
              <a:t>和</a:t>
            </a:r>
            <a:r>
              <a:rPr lang="zh-CN" altLang="zh-CN" dirty="0"/>
              <a:t>语法分析</a:t>
            </a:r>
            <a:endParaRPr lang="zh-CN" altLang="zh-CN" dirty="0"/>
          </a:p>
          <a:p>
            <a:pPr lvl="1">
              <a:lnSpc>
                <a:spcPct val="150000"/>
              </a:lnSpc>
            </a:pPr>
            <a:r>
              <a:rPr lang="zh-CN" altLang="zh-CN" dirty="0"/>
              <a:t>词法分析：从查询语句中识别出正确的语言符号 </a:t>
            </a:r>
            <a:endParaRPr lang="zh-CN" altLang="zh-CN" dirty="0"/>
          </a:p>
          <a:p>
            <a:pPr lvl="1">
              <a:lnSpc>
                <a:spcPct val="150000"/>
              </a:lnSpc>
            </a:pPr>
            <a:r>
              <a:rPr lang="zh-CN" altLang="zh-CN" dirty="0"/>
              <a:t>语法分析：进行语法检查</a:t>
            </a:r>
            <a:endParaRPr lang="zh-CN" altLang="zh-CN" dirty="0"/>
          </a:p>
          <a:p>
            <a:pPr lvl="1"/>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0" y="-34925"/>
            <a:ext cx="8964613" cy="1133475"/>
          </a:xfrm>
          <a:ln/>
        </p:spPr>
        <p:txBody>
          <a:bodyPr vert="horz" wrap="square" lIns="91440" tIns="45720" rIns="91440" bIns="45720" anchor="ctr"/>
          <a:p>
            <a:r>
              <a:rPr lang="zh-CN" altLang="en-US" sz="3600" dirty="0"/>
              <a:t>基于启发式规则的存取路径选择优化（续）</a:t>
            </a:r>
            <a:endParaRPr lang="zh-CN" altLang="en-US" sz="3600" dirty="0"/>
          </a:p>
        </p:txBody>
      </p:sp>
      <p:sp>
        <p:nvSpPr>
          <p:cNvPr id="83970" name="内容占位符 2"/>
          <p:cNvSpPr>
            <a:spLocks noGrp="1"/>
          </p:cNvSpPr>
          <p:nvPr>
            <p:ph idx="1"/>
          </p:nvPr>
        </p:nvSpPr>
        <p:spPr>
          <a:xfrm>
            <a:off x="457200" y="1339850"/>
            <a:ext cx="8507413" cy="4854575"/>
          </a:xfrm>
          <a:ln/>
        </p:spPr>
        <p:txBody>
          <a:bodyPr vert="horz" wrap="square" lIns="91440" tIns="45720" rIns="91440" bIns="45720" anchor="t"/>
          <a:p>
            <a:pPr marL="0" indent="0">
              <a:lnSpc>
                <a:spcPct val="120000"/>
              </a:lnSpc>
              <a:buNone/>
            </a:pPr>
            <a:r>
              <a:rPr lang="en-US" altLang="zh-CN" dirty="0"/>
              <a:t>1.</a:t>
            </a:r>
            <a:r>
              <a:rPr lang="zh-CN" altLang="en-US" dirty="0"/>
              <a:t>选择操作的启发式规则</a:t>
            </a:r>
            <a:endParaRPr lang="zh-CN" altLang="en-US" dirty="0"/>
          </a:p>
          <a:p>
            <a:pPr lvl="1">
              <a:lnSpc>
                <a:spcPct val="120000"/>
              </a:lnSpc>
            </a:pPr>
            <a:r>
              <a:rPr lang="zh-CN" altLang="en-US" dirty="0"/>
              <a:t>对于小关系，使用全表顺序扫描，即使选择列上有索引 </a:t>
            </a:r>
            <a:endParaRPr lang="zh-CN" altLang="en-US" dirty="0"/>
          </a:p>
          <a:p>
            <a:pPr lvl="1">
              <a:lnSpc>
                <a:spcPct val="120000"/>
              </a:lnSpc>
            </a:pPr>
            <a:r>
              <a:rPr lang="zh-CN" altLang="en-US" dirty="0"/>
              <a:t>对于大关系，启发式规则有：</a:t>
            </a:r>
            <a:endParaRPr lang="zh-CN" altLang="en-US" dirty="0"/>
          </a:p>
          <a:p>
            <a:pPr marL="0" indent="0">
              <a:lnSpc>
                <a:spcPct val="120000"/>
              </a:lnSpc>
              <a:buNone/>
            </a:pPr>
            <a:r>
              <a:rPr lang="zh-CN" altLang="en-US" sz="2400" dirty="0"/>
              <a:t>       （</a:t>
            </a:r>
            <a:r>
              <a:rPr lang="en-US" altLang="zh-CN" sz="2400" dirty="0"/>
              <a:t>1</a:t>
            </a:r>
            <a:r>
              <a:rPr lang="zh-CN" altLang="en-US" sz="2400" dirty="0"/>
              <a:t>）对于选择条件是“</a:t>
            </a:r>
            <a:r>
              <a:rPr lang="zh-CN" altLang="en-US" sz="2400" dirty="0">
                <a:solidFill>
                  <a:srgbClr val="0066FF"/>
                </a:solidFill>
              </a:rPr>
              <a:t>主码＝值</a:t>
            </a:r>
            <a:r>
              <a:rPr lang="zh-CN" altLang="en-US" sz="2400" dirty="0"/>
              <a:t>”的查询</a:t>
            </a:r>
            <a:endParaRPr lang="zh-CN" altLang="en-US" sz="2400" dirty="0"/>
          </a:p>
          <a:p>
            <a:pPr lvl="2">
              <a:lnSpc>
                <a:spcPct val="120000"/>
              </a:lnSpc>
              <a:buSzPct val="87000"/>
              <a:buFont typeface="Wingdings" panose="05000000000000000000" pitchFamily="2" charset="2"/>
              <a:buChar char="l"/>
            </a:pPr>
            <a:r>
              <a:rPr lang="zh-CN" altLang="en-US" dirty="0"/>
              <a:t>查询结果最多是一个元组，可以选择</a:t>
            </a:r>
            <a:r>
              <a:rPr lang="zh-CN" altLang="en-US" dirty="0">
                <a:solidFill>
                  <a:srgbClr val="FF00FF"/>
                </a:solidFill>
              </a:rPr>
              <a:t>主码索引</a:t>
            </a:r>
            <a:endParaRPr lang="zh-CN" altLang="en-US" dirty="0">
              <a:solidFill>
                <a:srgbClr val="FF00FF"/>
              </a:solidFill>
            </a:endParaRPr>
          </a:p>
          <a:p>
            <a:pPr lvl="2">
              <a:lnSpc>
                <a:spcPct val="120000"/>
              </a:lnSpc>
              <a:buSzPct val="87000"/>
              <a:buFont typeface="Wingdings" panose="05000000000000000000" pitchFamily="2" charset="2"/>
              <a:buChar char="l"/>
            </a:pPr>
            <a:r>
              <a:rPr lang="zh-CN" altLang="en-US" dirty="0"/>
              <a:t>一般的关系数据库管理系统会自动建立主码索引</a:t>
            </a:r>
            <a:endParaRPr lang="zh-CN" altLang="en-US" dirty="0"/>
          </a:p>
          <a:p>
            <a:pPr marL="0" indent="0">
              <a:buNone/>
            </a:pP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xfrm>
            <a:off x="0" y="-34925"/>
            <a:ext cx="9036050" cy="1133475"/>
          </a:xfrm>
          <a:ln/>
        </p:spPr>
        <p:txBody>
          <a:bodyPr vert="horz" wrap="square" lIns="91440" tIns="45720" rIns="91440" bIns="45720" anchor="ctr"/>
          <a:p>
            <a:r>
              <a:rPr lang="zh-CN" altLang="en-US" sz="3600" dirty="0"/>
              <a:t>基于启发式规则的存取路径选择优化（续）</a:t>
            </a:r>
            <a:endParaRPr lang="zh-CN" altLang="en-US" sz="3600" dirty="0"/>
          </a:p>
        </p:txBody>
      </p:sp>
      <p:sp>
        <p:nvSpPr>
          <p:cNvPr id="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）对于选择条件是“</a:t>
            </a:r>
            <a:r>
              <a:rPr kumimoji="0" lang="zh-CN" altLang="en-US" sz="2400" b="1" i="0" u="none" strike="noStrike" kern="0" cap="none" spc="0" normalizeH="0" baseline="0" noProof="0" dirty="0" smtClean="0">
                <a:ln>
                  <a:noFill/>
                </a:ln>
                <a:solidFill>
                  <a:srgbClr val="0066FF"/>
                </a:solidFill>
                <a:effectLst/>
                <a:uLnTx/>
                <a:uFillTx/>
                <a:latin typeface="+mn-lt"/>
                <a:ea typeface="+mn-ea"/>
                <a:cs typeface="+mn-cs"/>
              </a:rPr>
              <a:t>非主属性＝值</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”的查询，并且选择列上有索引</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要估算查询结果的元组数目</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如果比例较小</a:t>
            </a:r>
            <a:r>
              <a:rPr kumimoji="0" lang="en-US" altLang="zh-CN" sz="2200" b="1" i="0" u="none" strike="noStrike" kern="0" cap="none" spc="0" normalizeH="0" baseline="0" noProof="0" dirty="0" smtClean="0">
                <a:ln>
                  <a:noFill/>
                </a:ln>
                <a:solidFill>
                  <a:schemeClr val="tx1"/>
                </a:solidFill>
                <a:effectLst/>
                <a:uLnTx/>
                <a:uFillTx/>
                <a:latin typeface="+mn-lt"/>
                <a:ea typeface="+mn-ea"/>
              </a:rPr>
              <a:t>(&lt;10%)</a:t>
            </a:r>
            <a:r>
              <a:rPr kumimoji="0" lang="zh-CN" altLang="en-US" sz="2200" b="1" i="0" u="none" strike="noStrike" kern="0" cap="none" spc="0" normalizeH="0" baseline="0" noProof="0" dirty="0" smtClean="0">
                <a:ln>
                  <a:noFill/>
                </a:ln>
                <a:solidFill>
                  <a:schemeClr val="tx1"/>
                </a:solidFill>
                <a:effectLst/>
                <a:uLnTx/>
                <a:uFillTx/>
                <a:latin typeface="+mn-lt"/>
                <a:ea typeface="+mn-ea"/>
              </a:rPr>
              <a:t>可以使用索引扫描方法</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否则还是使用全表顺序扫描</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xfrm>
            <a:off x="0" y="-100012"/>
            <a:ext cx="9144000" cy="1133475"/>
          </a:xfrm>
          <a:ln/>
        </p:spPr>
        <p:txBody>
          <a:bodyPr vert="horz" wrap="square" lIns="91440" tIns="45720" rIns="91440" bIns="45720" anchor="ctr"/>
          <a:p>
            <a:r>
              <a:rPr lang="zh-CN" altLang="en-US" sz="3600" dirty="0"/>
              <a:t>基于启发式规则的存取路径选择优化（续）</a:t>
            </a:r>
            <a:endParaRPr lang="zh-CN" altLang="en-US" sz="3600" dirty="0"/>
          </a:p>
        </p:txBody>
      </p:sp>
      <p:sp>
        <p:nvSpPr>
          <p:cNvPr id="86018" name="内容占位符 2"/>
          <p:cNvSpPr>
            <a:spLocks noGrp="1"/>
          </p:cNvSpPr>
          <p:nvPr>
            <p:ph idx="1"/>
          </p:nvPr>
        </p:nvSpPr>
        <p:spPr>
          <a:xfrm>
            <a:off x="457200" y="1196975"/>
            <a:ext cx="8229600" cy="4997450"/>
          </a:xfrm>
          <a:ln/>
        </p:spPr>
        <p:txBody>
          <a:bodyPr vert="horz" wrap="square" lIns="91440" tIns="45720" rIns="91440" bIns="45720" anchor="t"/>
          <a:p>
            <a:pPr marL="0" indent="0">
              <a:lnSpc>
                <a:spcPct val="120000"/>
              </a:lnSpc>
              <a:buNone/>
            </a:pPr>
            <a:r>
              <a:rPr lang="zh-CN" altLang="en-US" sz="2400" dirty="0"/>
              <a:t>（</a:t>
            </a:r>
            <a:r>
              <a:rPr lang="en-US" altLang="zh-CN" sz="2400" dirty="0"/>
              <a:t>3</a:t>
            </a:r>
            <a:r>
              <a:rPr lang="zh-CN" altLang="en-US" sz="2400" dirty="0"/>
              <a:t>）对于选择条件是属性上的非等值查询或者范围查询，并且选择列上有索引</a:t>
            </a:r>
            <a:endParaRPr lang="zh-CN" altLang="en-US" sz="2400" dirty="0"/>
          </a:p>
          <a:p>
            <a:pPr lvl="1">
              <a:lnSpc>
                <a:spcPct val="120000"/>
              </a:lnSpc>
            </a:pPr>
            <a:r>
              <a:rPr lang="zh-CN" altLang="en-US" dirty="0"/>
              <a:t>要估算查询结果的元组数目</a:t>
            </a:r>
            <a:endParaRPr lang="zh-CN" altLang="en-US" dirty="0"/>
          </a:p>
          <a:p>
            <a:pPr lvl="2">
              <a:lnSpc>
                <a:spcPct val="120000"/>
              </a:lnSpc>
              <a:buSzPct val="87000"/>
              <a:buFont typeface="Wingdings" panose="05000000000000000000" pitchFamily="2" charset="2"/>
              <a:buChar char="l"/>
            </a:pPr>
            <a:r>
              <a:rPr lang="zh-CN" altLang="en-US" dirty="0"/>
              <a:t>如果比例较小</a:t>
            </a:r>
            <a:r>
              <a:rPr lang="en-US" altLang="zh-CN" dirty="0"/>
              <a:t>(&lt;10%)</a:t>
            </a:r>
            <a:r>
              <a:rPr lang="zh-CN" altLang="en-US" dirty="0"/>
              <a:t>可以使用索引扫描方法</a:t>
            </a:r>
            <a:endParaRPr lang="zh-CN" altLang="en-US" dirty="0"/>
          </a:p>
          <a:p>
            <a:pPr lvl="2">
              <a:lnSpc>
                <a:spcPct val="120000"/>
              </a:lnSpc>
              <a:buSzPct val="87000"/>
              <a:buFont typeface="Wingdings" panose="05000000000000000000" pitchFamily="2" charset="2"/>
              <a:buChar char="l"/>
            </a:pPr>
            <a:r>
              <a:rPr lang="zh-CN" altLang="en-US" dirty="0"/>
              <a:t>否则还是使用全表顺序扫描 </a:t>
            </a:r>
            <a:endParaRPr lang="zh-CN" altLang="en-US" dirty="0"/>
          </a:p>
          <a:p>
            <a:pPr marL="0" indent="0">
              <a:buNone/>
            </a:pP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0" y="-34925"/>
            <a:ext cx="9036050" cy="1133475"/>
          </a:xfrm>
          <a:ln/>
        </p:spPr>
        <p:txBody>
          <a:bodyPr vert="horz" wrap="square" lIns="91440" tIns="45720" rIns="91440" bIns="45720" anchor="ctr"/>
          <a:p>
            <a:r>
              <a:rPr lang="zh-CN" altLang="en-US" sz="3600" dirty="0"/>
              <a:t>基于启发式规则的存取路径选择优化（续）</a:t>
            </a:r>
            <a:endParaRPr lang="zh-CN" altLang="en-US" sz="3600" dirty="0"/>
          </a:p>
        </p:txBody>
      </p:sp>
      <p:sp>
        <p:nvSpPr>
          <p:cNvPr id="3" name="内容占位符 2"/>
          <p:cNvSpPr>
            <a:spLocks noGrp="1"/>
          </p:cNvSpPr>
          <p:nvPr>
            <p:ph idx="1"/>
          </p:nvPr>
        </p:nvSpPr>
        <p:spPr>
          <a:xfrm>
            <a:off x="457200" y="1098550"/>
            <a:ext cx="857885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）对于用</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AND</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连接的合取选择条件</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如果有涉及这些属性的组合索引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优先采用组合索引扫描方法</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如果某些属性上有一般的索引，可以用索引扫描方法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通过分别查找满足每个条件的指针，求指针的交集</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通过索引查找满足部分条件的元组，然后在扫描这些元组时判断是否满足剩余条件</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其他情况：使用全表顺序扫描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5</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）对于用</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OR</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连接的析取选择条件，一般使用全表顺序扫描</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xfrm>
            <a:off x="107950" y="-34925"/>
            <a:ext cx="9036050" cy="1133475"/>
          </a:xfrm>
          <a:ln/>
        </p:spPr>
        <p:txBody>
          <a:bodyPr vert="horz" wrap="square" lIns="91440" tIns="45720" rIns="91440" bIns="45720" anchor="ctr"/>
          <a:p>
            <a:r>
              <a:rPr lang="zh-CN" altLang="en-US" sz="3600" dirty="0"/>
              <a:t>基于启发式规则的存取路径选择优化（续）</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连接操作的启发式规则</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）如果</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个表都已经按照连接属性排序</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选用排序</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合并算法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）如果一个表在连接属性上有索引</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选用索引连接算法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）如果上面</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个规则都不适用，其中一个表较小</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选用</a:t>
            </a:r>
            <a:r>
              <a:rPr kumimoji="0" lang="en-US" altLang="zh-CN" sz="2400" b="1" i="0" u="none" strike="noStrike" kern="0" cap="none" spc="0" normalizeH="0" baseline="0" noProof="0" dirty="0" smtClean="0">
                <a:ln>
                  <a:noFill/>
                </a:ln>
                <a:solidFill>
                  <a:schemeClr val="tx1"/>
                </a:solidFill>
                <a:effectLst/>
                <a:uLnTx/>
                <a:uFillTx/>
                <a:latin typeface="+mn-lt"/>
                <a:ea typeface="+mn-ea"/>
              </a:rPr>
              <a:t>Hash join</a:t>
            </a:r>
            <a:r>
              <a:rPr kumimoji="0" lang="zh-CN" altLang="en-US" sz="2400" b="1" i="0" u="none" strike="noStrike" kern="0" cap="none" spc="0" normalizeH="0" baseline="0" noProof="0" dirty="0" smtClean="0">
                <a:ln>
                  <a:noFill/>
                </a:ln>
                <a:solidFill>
                  <a:schemeClr val="tx1"/>
                </a:solidFill>
                <a:effectLst/>
                <a:uLnTx/>
                <a:uFillTx/>
                <a:latin typeface="+mn-lt"/>
                <a:ea typeface="+mn-ea"/>
              </a:rPr>
              <a:t>算法</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xfrm>
            <a:off x="0" y="-34925"/>
            <a:ext cx="9144000" cy="1133475"/>
          </a:xfrm>
          <a:ln/>
        </p:spPr>
        <p:txBody>
          <a:bodyPr vert="horz" wrap="square" lIns="91440" tIns="45720" rIns="91440" bIns="45720" anchor="ctr"/>
          <a:p>
            <a:r>
              <a:rPr lang="zh-CN" altLang="en-US" sz="3600" dirty="0"/>
              <a:t>基于启发式规则的存取路径选择优化（续）</a:t>
            </a:r>
            <a:endParaRPr lang="zh-CN" altLang="en-US" sz="3600" dirty="0"/>
          </a:p>
        </p:txBody>
      </p:sp>
      <p:sp>
        <p:nvSpPr>
          <p:cNvPr id="89090" name="内容占位符 2"/>
          <p:cNvSpPr>
            <a:spLocks noGrp="1"/>
          </p:cNvSpPr>
          <p:nvPr>
            <p:ph idx="1"/>
          </p:nvPr>
        </p:nvSpPr>
        <p:spPr>
          <a:xfrm>
            <a:off x="107950" y="1098550"/>
            <a:ext cx="9036050" cy="4854575"/>
          </a:xfrm>
          <a:ln/>
        </p:spPr>
        <p:txBody>
          <a:bodyPr vert="horz" wrap="square" lIns="91440" tIns="45720" rIns="91440" bIns="45720" anchor="t"/>
          <a:p>
            <a:pPr>
              <a:lnSpc>
                <a:spcPct val="120000"/>
              </a:lnSpc>
              <a:buNone/>
            </a:pPr>
            <a:r>
              <a:rPr lang="zh-CN" altLang="en-US" sz="2400" dirty="0"/>
              <a:t>（</a:t>
            </a:r>
            <a:r>
              <a:rPr lang="en-US" altLang="zh-CN" sz="2400" dirty="0"/>
              <a:t>4</a:t>
            </a:r>
            <a:r>
              <a:rPr lang="zh-CN" altLang="en-US" sz="2400" dirty="0"/>
              <a:t>）可以选用嵌套循环方法，并选择其中较小的表，确切地讲是占用的块数</a:t>
            </a:r>
            <a:r>
              <a:rPr lang="en-US" altLang="zh-CN" sz="2400" dirty="0"/>
              <a:t>(b)</a:t>
            </a:r>
            <a:r>
              <a:rPr lang="zh-CN" altLang="en-US" sz="2400" dirty="0"/>
              <a:t>较少的表，作为外表</a:t>
            </a:r>
            <a:r>
              <a:rPr lang="en-US" altLang="zh-CN" sz="2400" dirty="0"/>
              <a:t>(</a:t>
            </a:r>
            <a:r>
              <a:rPr lang="zh-CN" altLang="en-US" sz="2400" dirty="0"/>
              <a:t>外循环的表</a:t>
            </a:r>
            <a:r>
              <a:rPr lang="en-US" altLang="zh-CN" sz="2400" dirty="0"/>
              <a:t>) </a:t>
            </a:r>
            <a:r>
              <a:rPr lang="zh-CN" altLang="en-US" sz="2400" dirty="0"/>
              <a:t>。</a:t>
            </a:r>
            <a:endParaRPr lang="zh-CN" altLang="en-US" sz="2400" dirty="0"/>
          </a:p>
          <a:p>
            <a:pPr>
              <a:lnSpc>
                <a:spcPct val="120000"/>
              </a:lnSpc>
              <a:buNone/>
            </a:pPr>
            <a:r>
              <a:rPr lang="zh-CN" altLang="en-US" sz="2400" dirty="0"/>
              <a:t>    理由：</a:t>
            </a:r>
            <a:endParaRPr lang="zh-CN" altLang="en-US" sz="2400" dirty="0"/>
          </a:p>
          <a:p>
            <a:pPr lvl="1">
              <a:lnSpc>
                <a:spcPct val="120000"/>
              </a:lnSpc>
            </a:pPr>
            <a:r>
              <a:rPr lang="zh-CN" altLang="en-US" dirty="0"/>
              <a:t>设连接表</a:t>
            </a:r>
            <a:r>
              <a:rPr lang="en-US" altLang="zh-CN" dirty="0"/>
              <a:t>R</a:t>
            </a:r>
            <a:r>
              <a:rPr lang="zh-CN" altLang="en-US" dirty="0"/>
              <a:t>与</a:t>
            </a:r>
            <a:r>
              <a:rPr lang="en-US" altLang="zh-CN" dirty="0"/>
              <a:t>S</a:t>
            </a:r>
            <a:r>
              <a:rPr lang="zh-CN" altLang="en-US" dirty="0"/>
              <a:t>分别占用的块数为</a:t>
            </a:r>
            <a:r>
              <a:rPr lang="en-US" altLang="zh-CN" dirty="0"/>
              <a:t>Br</a:t>
            </a:r>
            <a:r>
              <a:rPr lang="zh-CN" altLang="en-US" dirty="0"/>
              <a:t>与</a:t>
            </a:r>
            <a:r>
              <a:rPr lang="en-US" altLang="zh-CN" dirty="0"/>
              <a:t>Bs</a:t>
            </a:r>
            <a:endParaRPr lang="zh-CN" altLang="en-US" dirty="0"/>
          </a:p>
          <a:p>
            <a:pPr lvl="1">
              <a:lnSpc>
                <a:spcPct val="120000"/>
              </a:lnSpc>
            </a:pPr>
            <a:r>
              <a:rPr lang="zh-CN" altLang="en-US" dirty="0"/>
              <a:t>连接操作使用的内存缓冲区块数为</a:t>
            </a:r>
            <a:r>
              <a:rPr lang="en-US" altLang="zh-CN" dirty="0"/>
              <a:t>K</a:t>
            </a:r>
            <a:endParaRPr lang="zh-CN" altLang="en-US" dirty="0"/>
          </a:p>
          <a:p>
            <a:pPr lvl="1">
              <a:lnSpc>
                <a:spcPct val="120000"/>
              </a:lnSpc>
            </a:pPr>
            <a:r>
              <a:rPr lang="zh-CN" altLang="en-US" dirty="0"/>
              <a:t>分配</a:t>
            </a:r>
            <a:r>
              <a:rPr lang="en-US" altLang="zh-CN" dirty="0"/>
              <a:t>K-1</a:t>
            </a:r>
            <a:r>
              <a:rPr lang="zh-CN" altLang="en-US" dirty="0"/>
              <a:t>块给外表</a:t>
            </a:r>
            <a:endParaRPr lang="zh-CN" altLang="en-US" dirty="0"/>
          </a:p>
          <a:p>
            <a:pPr lvl="1">
              <a:lnSpc>
                <a:spcPct val="120000"/>
              </a:lnSpc>
            </a:pPr>
            <a:r>
              <a:rPr lang="zh-CN" altLang="en-US" dirty="0"/>
              <a:t>如果</a:t>
            </a:r>
            <a:r>
              <a:rPr lang="en-US" altLang="zh-CN" dirty="0"/>
              <a:t>R</a:t>
            </a:r>
            <a:r>
              <a:rPr lang="zh-CN" altLang="en-US" dirty="0"/>
              <a:t>为外表，则嵌套循环法存取的块数为</a:t>
            </a:r>
            <a:r>
              <a:rPr lang="en-US" altLang="zh-CN" dirty="0"/>
              <a:t>Br+BrBs/(K-1)</a:t>
            </a:r>
            <a:endParaRPr lang="zh-CN" altLang="en-US" dirty="0"/>
          </a:p>
          <a:p>
            <a:pPr lvl="1">
              <a:lnSpc>
                <a:spcPct val="120000"/>
              </a:lnSpc>
            </a:pPr>
            <a:r>
              <a:rPr lang="zh-CN" altLang="en-US" dirty="0"/>
              <a:t>显然应该选块数小的表作为外表  </a:t>
            </a:r>
            <a:endParaRPr lang="zh-CN" altLang="en-US" dirty="0"/>
          </a:p>
          <a:p>
            <a:endParaRPr lang="zh-CN" altLang="en-US" dirty="0"/>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ln/>
        </p:spPr>
        <p:txBody>
          <a:bodyPr vert="horz" wrap="square" lIns="91440" tIns="45720" rIns="91440" bIns="45720" anchor="ctr"/>
          <a:p>
            <a:r>
              <a:rPr lang="en-US" altLang="zh-CN" sz="3600" dirty="0"/>
              <a:t>9.4 </a:t>
            </a:r>
            <a:r>
              <a:rPr lang="zh-CN" altLang="en-US" sz="3600" dirty="0"/>
              <a:t>物理优化</a:t>
            </a:r>
            <a:endParaRPr lang="zh-CN" altLang="en-US" sz="3600" dirty="0"/>
          </a:p>
        </p:txBody>
      </p:sp>
      <p:sp>
        <p:nvSpPr>
          <p:cNvPr id="90114" name="内容占位符 2"/>
          <p:cNvSpPr>
            <a:spLocks noGrp="1"/>
          </p:cNvSpPr>
          <p:nvPr>
            <p:ph idx="1"/>
          </p:nvPr>
        </p:nvSpPr>
        <p:spPr>
          <a:ln/>
        </p:spPr>
        <p:txBody>
          <a:bodyPr vert="horz" wrap="square" lIns="91440" tIns="45720" rIns="91440" bIns="45720" anchor="t"/>
          <a:p>
            <a:pPr marL="0" indent="0">
              <a:lnSpc>
                <a:spcPct val="150000"/>
              </a:lnSpc>
              <a:buNone/>
            </a:pPr>
            <a:r>
              <a:rPr lang="en-US" altLang="zh-CN" dirty="0"/>
              <a:t>9.4.1  </a:t>
            </a:r>
            <a:r>
              <a:rPr lang="zh-CN" altLang="en-US" dirty="0"/>
              <a:t>基于启发式规则的存取路径选择优化</a:t>
            </a:r>
            <a:endParaRPr lang="zh-CN" altLang="en-US" dirty="0"/>
          </a:p>
          <a:p>
            <a:pPr marL="0" indent="0">
              <a:lnSpc>
                <a:spcPct val="150000"/>
              </a:lnSpc>
              <a:buNone/>
            </a:pPr>
            <a:r>
              <a:rPr lang="en-US" altLang="zh-CN" dirty="0">
                <a:solidFill>
                  <a:srgbClr val="00B050"/>
                </a:solidFill>
              </a:rPr>
              <a:t>9.4.2  </a:t>
            </a:r>
            <a:r>
              <a:rPr lang="zh-CN" altLang="en-US" dirty="0">
                <a:solidFill>
                  <a:srgbClr val="00B050"/>
                </a:solidFill>
              </a:rPr>
              <a:t>基于代价的优化 </a:t>
            </a:r>
            <a:endParaRPr lang="zh-CN" altLang="en-US" dirty="0">
              <a:solidFill>
                <a:srgbClr val="00B050"/>
              </a:solidFill>
            </a:endParaRPr>
          </a:p>
          <a:p>
            <a:pPr marL="0" indent="0">
              <a:buNone/>
            </a:pP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ln/>
        </p:spPr>
        <p:txBody>
          <a:bodyPr vert="horz" wrap="square" lIns="91440" tIns="45720" rIns="91440" bIns="45720" anchor="ctr"/>
          <a:p>
            <a:r>
              <a:rPr lang="en-US" altLang="zh-CN" sz="3600" dirty="0"/>
              <a:t>9.4.2  </a:t>
            </a:r>
            <a:r>
              <a:rPr lang="zh-CN" altLang="en-US" sz="3600" dirty="0"/>
              <a:t>基于代价的优化 </a:t>
            </a:r>
            <a:endParaRPr lang="zh-CN" altLang="en-US" sz="3600" dirty="0"/>
          </a:p>
        </p:txBody>
      </p:sp>
      <p:sp>
        <p:nvSpPr>
          <p:cNvPr id="91138" name="内容占位符 2"/>
          <p:cNvSpPr>
            <a:spLocks noGrp="1"/>
          </p:cNvSpPr>
          <p:nvPr>
            <p:ph idx="1"/>
          </p:nvPr>
        </p:nvSpPr>
        <p:spPr>
          <a:ln/>
        </p:spPr>
        <p:txBody>
          <a:bodyPr vert="horz" wrap="square" lIns="91440" tIns="45720" rIns="91440" bIns="45720" anchor="t"/>
          <a:p>
            <a:pPr>
              <a:lnSpc>
                <a:spcPct val="120000"/>
              </a:lnSpc>
            </a:pPr>
            <a:r>
              <a:rPr lang="zh-CN" altLang="zh-CN" dirty="0"/>
              <a:t>启发式规则优化是定性的选择，适合解释执行的系统</a:t>
            </a:r>
            <a:endParaRPr lang="zh-CN" altLang="zh-CN" dirty="0"/>
          </a:p>
          <a:p>
            <a:pPr lvl="1">
              <a:lnSpc>
                <a:spcPct val="120000"/>
              </a:lnSpc>
            </a:pPr>
            <a:r>
              <a:rPr lang="zh-CN" altLang="zh-CN" dirty="0"/>
              <a:t>解释执行的系统，优化开销包含在查询总开销之中 </a:t>
            </a:r>
            <a:endParaRPr lang="zh-CN" altLang="zh-CN" dirty="0"/>
          </a:p>
          <a:p>
            <a:pPr>
              <a:lnSpc>
                <a:spcPct val="120000"/>
              </a:lnSpc>
            </a:pPr>
            <a:r>
              <a:rPr lang="zh-CN" altLang="zh-CN" dirty="0"/>
              <a:t>编译执行的系统中查询优化和查询执行是分开的</a:t>
            </a:r>
            <a:endParaRPr lang="zh-CN" altLang="zh-CN" dirty="0"/>
          </a:p>
          <a:p>
            <a:pPr lvl="1">
              <a:lnSpc>
                <a:spcPct val="120000"/>
              </a:lnSpc>
            </a:pPr>
            <a:r>
              <a:rPr lang="zh-CN" altLang="zh-CN" dirty="0"/>
              <a:t>可以采用精细复杂一些的基于代价的优化方法  </a:t>
            </a:r>
            <a:endParaRPr lang="zh-CN" altLang="zh-CN" dirty="0"/>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92162" name="内容占位符 2"/>
          <p:cNvSpPr>
            <a:spLocks noGrp="1"/>
          </p:cNvSpPr>
          <p:nvPr>
            <p:ph idx="1"/>
          </p:nvPr>
        </p:nvSpPr>
        <p:spPr>
          <a:xfrm>
            <a:off x="611188" y="1339850"/>
            <a:ext cx="8075612" cy="4854575"/>
          </a:xfrm>
          <a:ln/>
        </p:spPr>
        <p:txBody>
          <a:bodyPr vert="horz" wrap="square" lIns="91440" tIns="45720" rIns="91440" bIns="45720" anchor="t"/>
          <a:p>
            <a:pPr>
              <a:lnSpc>
                <a:spcPct val="150000"/>
              </a:lnSpc>
              <a:buNone/>
            </a:pPr>
            <a:r>
              <a:rPr lang="en-US" altLang="zh-CN" dirty="0"/>
              <a:t>1.</a:t>
            </a:r>
            <a:r>
              <a:rPr lang="zh-CN" altLang="zh-CN" dirty="0"/>
              <a:t>统计信息 </a:t>
            </a:r>
            <a:endParaRPr lang="zh-CN" altLang="zh-CN" dirty="0"/>
          </a:p>
          <a:p>
            <a:pPr>
              <a:lnSpc>
                <a:spcPct val="150000"/>
              </a:lnSpc>
              <a:buNone/>
            </a:pPr>
            <a:r>
              <a:rPr lang="en-US" altLang="zh-CN" dirty="0"/>
              <a:t>2.</a:t>
            </a:r>
            <a:r>
              <a:rPr lang="zh-CN" altLang="zh-CN" dirty="0"/>
              <a:t>代价估算示例 </a:t>
            </a:r>
            <a:endParaRPr lang="zh-CN" altLang="zh-CN" dirty="0"/>
          </a:p>
          <a:p>
            <a:pPr>
              <a:lnSpc>
                <a:spcPct val="150000"/>
              </a:lnSpc>
              <a:buNone/>
            </a:pPr>
            <a:r>
              <a:rPr lang="en-US" altLang="zh-CN" dirty="0"/>
              <a:t>3.</a:t>
            </a:r>
            <a:r>
              <a:rPr lang="zh-CN" altLang="zh-CN" dirty="0"/>
              <a:t>优化方法</a:t>
            </a:r>
            <a:endParaRPr lang="zh-CN" altLang="zh-CN" dirty="0"/>
          </a:p>
          <a:p>
            <a:endParaRPr lang="zh-CN" altLang="zh-CN" dirty="0"/>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88067"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统计信息</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基于代价的优化方法要计算查询的各种不同执行方案的执行代价，它与数据库的状态密切相关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优化器需要的统计信息 </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914400" marR="0" lvl="2" indent="0" algn="l" defTabSz="914400" rtl="0" eaLnBrk="0" fontAlgn="base" latinLnBrk="0" hangingPunct="0">
              <a:lnSpc>
                <a:spcPct val="120000"/>
              </a:lnSpc>
              <a:spcBef>
                <a:spcPct val="20000"/>
              </a:spcBef>
              <a:spcAft>
                <a:spcPct val="0"/>
              </a:spcAft>
              <a:buClrTx/>
              <a:buSzPct val="87000"/>
              <a:buFont typeface="Arial" panose="020B0604020202020204" pitchFamily="34" charset="0"/>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1</a:t>
            </a:r>
            <a:r>
              <a:rPr kumimoji="0" lang="zh-CN" altLang="en-US" sz="2200" b="1" i="0" u="none" strike="noStrike" kern="0" cap="none" spc="0" normalizeH="0" baseline="0" noProof="0" dirty="0" smtClean="0">
                <a:ln>
                  <a:noFill/>
                </a:ln>
                <a:solidFill>
                  <a:schemeClr val="tx1"/>
                </a:solidFill>
                <a:effectLst/>
                <a:uLnTx/>
                <a:uFillTx/>
                <a:latin typeface="+mn-lt"/>
                <a:ea typeface="+mn-ea"/>
              </a:rPr>
              <a:t>）对每个基本表</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该表的元组总数</a:t>
            </a:r>
            <a:r>
              <a:rPr kumimoji="0" lang="en-US" altLang="zh-CN" sz="2000" b="1" i="0" u="none" strike="noStrike" kern="0" cap="none" spc="0" normalizeH="0" baseline="0" noProof="0" dirty="0" smtClean="0">
                <a:ln>
                  <a:noFill/>
                </a:ln>
                <a:solidFill>
                  <a:schemeClr val="tx1"/>
                </a:solidFill>
                <a:effectLst/>
                <a:uLnTx/>
                <a:uFillTx/>
                <a:latin typeface="+mn-lt"/>
                <a:ea typeface="+mn-ea"/>
              </a:rPr>
              <a:t>(N)</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元组长度</a:t>
            </a:r>
            <a:r>
              <a:rPr kumimoji="0" lang="en-US" altLang="zh-CN" sz="2000" b="1" i="0" u="none" strike="noStrike" kern="0" cap="none" spc="0" normalizeH="0" baseline="0" noProof="0" dirty="0" smtClean="0">
                <a:ln>
                  <a:noFill/>
                </a:ln>
                <a:solidFill>
                  <a:schemeClr val="tx1"/>
                </a:solidFill>
                <a:effectLst/>
                <a:uLnTx/>
                <a:uFillTx/>
                <a:latin typeface="+mn-lt"/>
                <a:ea typeface="+mn-ea"/>
              </a:rPr>
              <a:t>(l)</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占用的块数</a:t>
            </a:r>
            <a:r>
              <a:rPr kumimoji="0" lang="en-US" altLang="zh-CN" sz="2000" b="1" i="0" u="none" strike="noStrike" kern="0" cap="none" spc="0" normalizeH="0" baseline="0" noProof="0" dirty="0" smtClean="0">
                <a:ln>
                  <a:noFill/>
                </a:ln>
                <a:solidFill>
                  <a:schemeClr val="tx1"/>
                </a:solidFill>
                <a:effectLst/>
                <a:uLnTx/>
                <a:uFillTx/>
                <a:latin typeface="+mn-lt"/>
                <a:ea typeface="+mn-ea"/>
              </a:rPr>
              <a:t>(B)</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占用的溢出块数</a:t>
            </a:r>
            <a:r>
              <a:rPr kumimoji="0" lang="en-US" altLang="zh-CN" sz="2000" b="1" i="0" u="none" strike="noStrike" kern="0" cap="none" spc="0" normalizeH="0" baseline="0" noProof="0" dirty="0" smtClean="0">
                <a:ln>
                  <a:noFill/>
                </a:ln>
                <a:solidFill>
                  <a:schemeClr val="tx1"/>
                </a:solidFill>
                <a:effectLst/>
                <a:uLnTx/>
                <a:uFillTx/>
                <a:latin typeface="+mn-lt"/>
                <a:ea typeface="+mn-ea"/>
              </a:rPr>
              <a:t>(BO)</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vert="horz" wrap="square" lIns="91440" tIns="45720" rIns="91440" bIns="45720" anchor="ctr"/>
          <a:p>
            <a:r>
              <a:rPr lang="en-US" altLang="zh-CN" sz="3600" dirty="0"/>
              <a:t> 2. </a:t>
            </a:r>
            <a:r>
              <a:rPr lang="zh-CN" altLang="en-US" sz="3600" dirty="0"/>
              <a:t>查询检查 </a:t>
            </a:r>
            <a:endParaRPr lang="zh-CN" altLang="en-US" sz="3600" dirty="0"/>
          </a:p>
        </p:txBody>
      </p:sp>
      <p:sp>
        <p:nvSpPr>
          <p:cNvPr id="11266"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sym typeface="Times New Roman" panose="02020603050405020304" pitchFamily="18" charset="0"/>
              </a:rPr>
              <a:t>查询检查的任务</a:t>
            </a:r>
            <a:endParaRPr lang="zh-CN" altLang="en-US" dirty="0">
              <a:sym typeface="Times New Roman" panose="02020603050405020304" pitchFamily="18" charset="0"/>
            </a:endParaRPr>
          </a:p>
          <a:p>
            <a:pPr lvl="1">
              <a:lnSpc>
                <a:spcPct val="120000"/>
              </a:lnSpc>
            </a:pPr>
            <a:r>
              <a:rPr lang="zh-CN" altLang="en-US" dirty="0">
                <a:sym typeface="Times New Roman" panose="02020603050405020304" pitchFamily="18" charset="0"/>
              </a:rPr>
              <a:t>合法权检查</a:t>
            </a:r>
            <a:endParaRPr lang="zh-CN" altLang="en-US" dirty="0">
              <a:sym typeface="Times New Roman" panose="02020603050405020304" pitchFamily="18" charset="0"/>
            </a:endParaRPr>
          </a:p>
          <a:p>
            <a:pPr lvl="1">
              <a:lnSpc>
                <a:spcPct val="120000"/>
              </a:lnSpc>
            </a:pPr>
            <a:r>
              <a:rPr lang="zh-CN" altLang="en-US" dirty="0">
                <a:sym typeface="Times New Roman" panose="02020603050405020304" pitchFamily="18" charset="0"/>
              </a:rPr>
              <a:t>视图转换</a:t>
            </a:r>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安全性检查</a:t>
            </a:r>
            <a:endParaRPr lang="zh-CN" altLang="en-US" dirty="0">
              <a:sym typeface="Times New Roman" panose="02020603050405020304" pitchFamily="18" charset="0"/>
            </a:endParaRPr>
          </a:p>
          <a:p>
            <a:pPr lvl="1">
              <a:lnSpc>
                <a:spcPct val="120000"/>
              </a:lnSpc>
            </a:pPr>
            <a:r>
              <a:rPr lang="zh-CN" altLang="en-US" dirty="0">
                <a:sym typeface="Times New Roman" panose="02020603050405020304" pitchFamily="18" charset="0"/>
              </a:rPr>
              <a:t>完整性初步检查</a:t>
            </a:r>
            <a:endParaRPr lang="zh-CN" altLang="en-US" dirty="0">
              <a:sym typeface="Times New Roman" panose="02020603050405020304" pitchFamily="18" charset="0"/>
            </a:endParaRPr>
          </a:p>
          <a:p>
            <a:pPr>
              <a:lnSpc>
                <a:spcPct val="120000"/>
              </a:lnSpc>
            </a:pPr>
            <a:r>
              <a:rPr lang="zh-CN" altLang="en-US" dirty="0">
                <a:sym typeface="Times New Roman" panose="02020603050405020304" pitchFamily="18" charset="0"/>
              </a:rPr>
              <a:t>根据数据字典中有关的模式定义检查语句中的数据库对象，如关系名、属性名是否存在和有效 </a:t>
            </a:r>
            <a:endParaRPr lang="en-US" altLang="zh-CN" dirty="0">
              <a:sym typeface="Times New Roman" panose="02020603050405020304" pitchFamily="18" charset="0"/>
            </a:endParaRPr>
          </a:p>
          <a:p>
            <a:pPr>
              <a:lnSpc>
                <a:spcPct val="120000"/>
              </a:lnSpc>
            </a:pPr>
            <a:r>
              <a:rPr lang="zh-CN" altLang="en-US" dirty="0">
                <a:sym typeface="Times New Roman" panose="02020603050405020304" pitchFamily="18" charset="0"/>
              </a:rPr>
              <a:t>如果是对视图的操作，则要用视图消解方法把对视图的操作转换成对基本表的操作</a:t>
            </a:r>
            <a:endParaRPr lang="en-US" altLang="zh-CN" dirty="0">
              <a:sym typeface="Times New Roman" panose="02020603050405020304" pitchFamily="18" charset="0"/>
            </a:endParaRPr>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914400" marR="0" lvl="2" indent="0" algn="l" defTabSz="914400" rtl="0" eaLnBrk="0" fontAlgn="base" latinLnBrk="0" hangingPunct="0">
              <a:lnSpc>
                <a:spcPct val="120000"/>
              </a:lnSpc>
              <a:spcBef>
                <a:spcPct val="20000"/>
              </a:spcBef>
              <a:spcAft>
                <a:spcPct val="0"/>
              </a:spcAft>
              <a:buClrTx/>
              <a:buSzPct val="87000"/>
              <a:buFont typeface="Arial" panose="020B0604020202020204" pitchFamily="34" charset="0"/>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2</a:t>
            </a:r>
            <a:r>
              <a:rPr kumimoji="0" lang="zh-CN" altLang="en-US" sz="2200" b="1" i="0" u="none" strike="noStrike" kern="0" cap="none" spc="0" normalizeH="0" baseline="0" noProof="0" dirty="0" smtClean="0">
                <a:ln>
                  <a:noFill/>
                </a:ln>
                <a:solidFill>
                  <a:schemeClr val="tx1"/>
                </a:solidFill>
                <a:effectLst/>
                <a:uLnTx/>
                <a:uFillTx/>
                <a:latin typeface="+mn-lt"/>
                <a:ea typeface="+mn-ea"/>
              </a:rPr>
              <a:t>）对基表的每个列</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该列不同值的个数</a:t>
            </a:r>
            <a:r>
              <a:rPr kumimoji="0" lang="en-US" altLang="zh-CN" sz="2200" b="1" i="0" u="none" strike="noStrike" kern="0" cap="none" spc="0" normalizeH="0" baseline="0" noProof="0" dirty="0" smtClean="0">
                <a:ln>
                  <a:noFill/>
                </a:ln>
                <a:solidFill>
                  <a:schemeClr val="tx1"/>
                </a:solidFill>
                <a:effectLst/>
                <a:uLnTx/>
                <a:uFillTx/>
                <a:latin typeface="+mn-lt"/>
                <a:ea typeface="+mn-ea"/>
              </a:rPr>
              <a:t>(m)</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列最大值</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最小值</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列上是否已经建立了索引</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哪种索引</a:t>
            </a:r>
            <a:r>
              <a:rPr kumimoji="0" lang="en-US" altLang="zh-CN" sz="2200" b="1" i="0" u="none" strike="noStrike" kern="0" cap="none" spc="0" normalizeH="0" baseline="0" noProof="0" dirty="0" smtClean="0">
                <a:ln>
                  <a:noFill/>
                </a:ln>
                <a:solidFill>
                  <a:schemeClr val="tx1"/>
                </a:solidFill>
                <a:effectLst/>
                <a:uLnTx/>
                <a:uFillTx/>
                <a:latin typeface="+mn-lt"/>
                <a:ea typeface="+mn-ea"/>
              </a:rPr>
              <a:t>(B+</a:t>
            </a:r>
            <a:r>
              <a:rPr kumimoji="0" lang="zh-CN" altLang="en-US" sz="2200" b="1" i="0" u="none" strike="noStrike" kern="0" cap="none" spc="0" normalizeH="0" baseline="0" noProof="0" dirty="0" smtClean="0">
                <a:ln>
                  <a:noFill/>
                </a:ln>
                <a:solidFill>
                  <a:schemeClr val="tx1"/>
                </a:solidFill>
                <a:effectLst/>
                <a:uLnTx/>
                <a:uFillTx/>
                <a:latin typeface="+mn-lt"/>
                <a:ea typeface="+mn-ea"/>
              </a:rPr>
              <a:t>树索引、</a:t>
            </a:r>
            <a:r>
              <a:rPr kumimoji="0" lang="en-US" altLang="zh-CN" sz="2200" b="1" i="0" u="none" strike="noStrike" kern="0" cap="none" spc="0" normalizeH="0" baseline="0" noProof="0" dirty="0" smtClean="0">
                <a:ln>
                  <a:noFill/>
                </a:ln>
                <a:solidFill>
                  <a:schemeClr val="tx1"/>
                </a:solidFill>
                <a:effectLst/>
                <a:uLnTx/>
                <a:uFillTx/>
                <a:latin typeface="+mn-lt"/>
                <a:ea typeface="+mn-ea"/>
              </a:rPr>
              <a:t>Hash</a:t>
            </a:r>
            <a:r>
              <a:rPr kumimoji="0" lang="zh-CN" altLang="en-US" sz="2200" b="1" i="0" u="none" strike="noStrike" kern="0" cap="none" spc="0" normalizeH="0" baseline="0" noProof="0" dirty="0" smtClean="0">
                <a:ln>
                  <a:noFill/>
                </a:ln>
                <a:solidFill>
                  <a:schemeClr val="tx1"/>
                </a:solidFill>
                <a:effectLst/>
                <a:uLnTx/>
                <a:uFillTx/>
                <a:latin typeface="+mn-lt"/>
                <a:ea typeface="+mn-ea"/>
              </a:rPr>
              <a:t>索引、聚集索引</a:t>
            </a:r>
            <a:r>
              <a:rPr kumimoji="0" lang="en-US" altLang="zh-CN" sz="2200" b="1" i="0" u="none" strike="noStrike" kern="0" cap="none" spc="0" normalizeH="0" baseline="0" noProof="0" dirty="0" smtClean="0">
                <a:ln>
                  <a:noFill/>
                </a:ln>
                <a:solidFill>
                  <a:schemeClr val="tx1"/>
                </a:solidFill>
                <a:effectLst/>
                <a:uLnTx/>
                <a:uFillTx/>
                <a:latin typeface="+mn-lt"/>
                <a:ea typeface="+mn-ea"/>
              </a:rPr>
              <a:t>)</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可以计算选择率</a:t>
            </a:r>
            <a:r>
              <a:rPr kumimoji="0" lang="en-US" altLang="zh-CN" sz="2200" b="1" i="0" u="none" strike="noStrike" kern="0" cap="none" spc="0" normalizeH="0" baseline="0" noProof="0" dirty="0" smtClean="0">
                <a:ln>
                  <a:noFill/>
                </a:ln>
                <a:solidFill>
                  <a:schemeClr val="tx1"/>
                </a:solidFill>
                <a:effectLst/>
                <a:uLnTx/>
                <a:uFillTx/>
                <a:latin typeface="+mn-lt"/>
                <a:ea typeface="+mn-ea"/>
              </a:rPr>
              <a:t>(f)</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2057400" marR="0" lvl="4"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ü"/>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如果不同值的分布是均匀的，</a:t>
            </a:r>
            <a:r>
              <a:rPr kumimoji="0" lang="en-US" altLang="zh-CN" sz="2200" b="1" i="1" u="none" strike="noStrike" kern="0" cap="none" spc="0" normalizeH="0" baseline="0" noProof="0" dirty="0" smtClean="0">
                <a:ln>
                  <a:noFill/>
                </a:ln>
                <a:solidFill>
                  <a:schemeClr val="tx1"/>
                </a:solidFill>
                <a:effectLst/>
                <a:uLnTx/>
                <a:uFillTx/>
                <a:latin typeface="+mn-lt"/>
                <a:ea typeface="+mn-ea"/>
              </a:rPr>
              <a:t>f</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1/m</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2057400" marR="0" lvl="4"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ü"/>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如果不同值的分布不均匀，则要计算每个值的选择率，</a:t>
            </a:r>
            <a:r>
              <a:rPr kumimoji="0" lang="en-US" altLang="zh-CN" sz="2200" b="1" i="1" u="none" strike="noStrike" kern="0" cap="none" spc="0" normalizeH="0" baseline="0" noProof="0" dirty="0" smtClean="0">
                <a:ln>
                  <a:noFill/>
                </a:ln>
                <a:solidFill>
                  <a:schemeClr val="tx1"/>
                </a:solidFill>
                <a:effectLst/>
                <a:uLnTx/>
                <a:uFillTx/>
                <a:latin typeface="+mn-lt"/>
                <a:ea typeface="+mn-ea"/>
              </a:rPr>
              <a:t>f</a:t>
            </a:r>
            <a:r>
              <a:rPr kumimoji="0" lang="zh-CN" altLang="en-US" sz="2200" b="1" i="0" u="none" strike="noStrike" kern="0" cap="none" spc="0" normalizeH="0" baseline="0" noProof="0" dirty="0" smtClean="0">
                <a:ln>
                  <a:noFill/>
                </a:ln>
                <a:solidFill>
                  <a:schemeClr val="tx1"/>
                </a:solidFill>
                <a:effectLst/>
                <a:uLnTx/>
                <a:uFillTx/>
                <a:latin typeface="+mn-lt"/>
                <a:ea typeface="+mn-ea"/>
              </a:rPr>
              <a:t>＝具有该值的元组数</a:t>
            </a:r>
            <a:r>
              <a:rPr kumimoji="0" lang="en-US" altLang="zh-CN" sz="2200" b="1" i="0" u="none" strike="noStrike" kern="0" cap="none" spc="0" normalizeH="0" baseline="0" noProof="0" dirty="0" smtClean="0">
                <a:ln>
                  <a:noFill/>
                </a:ln>
                <a:solidFill>
                  <a:schemeClr val="tx1"/>
                </a:solidFill>
                <a:effectLst/>
                <a:uLnTx/>
                <a:uFillTx/>
                <a:latin typeface="+mn-lt"/>
                <a:ea typeface="+mn-ea"/>
              </a:rPr>
              <a:t>/N</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95234" name="内容占位符 2"/>
          <p:cNvSpPr>
            <a:spLocks noGrp="1"/>
          </p:cNvSpPr>
          <p:nvPr>
            <p:ph idx="1"/>
          </p:nvPr>
        </p:nvSpPr>
        <p:spPr>
          <a:xfrm>
            <a:off x="457200" y="1098550"/>
            <a:ext cx="8229600" cy="5095875"/>
          </a:xfrm>
          <a:ln/>
        </p:spPr>
        <p:txBody>
          <a:bodyPr vert="horz" wrap="square" lIns="91440" tIns="45720" rIns="91440" bIns="45720" anchor="t"/>
          <a:p>
            <a:pPr marL="457200" lvl="1" indent="0">
              <a:lnSpc>
                <a:spcPct val="120000"/>
              </a:lnSpc>
              <a:buNone/>
            </a:pPr>
            <a:r>
              <a:rPr lang="zh-CN" altLang="en-US" dirty="0"/>
              <a:t>（</a:t>
            </a:r>
            <a:r>
              <a:rPr lang="en-US" altLang="zh-CN" dirty="0"/>
              <a:t>3</a:t>
            </a:r>
            <a:r>
              <a:rPr lang="zh-CN" altLang="en-US" dirty="0"/>
              <a:t>）对索引</a:t>
            </a:r>
            <a:endParaRPr lang="zh-CN" altLang="en-US" dirty="0"/>
          </a:p>
          <a:p>
            <a:pPr lvl="2">
              <a:lnSpc>
                <a:spcPct val="120000"/>
              </a:lnSpc>
              <a:buSzPct val="87000"/>
              <a:buFont typeface="Wingdings" panose="05000000000000000000" pitchFamily="2" charset="2"/>
              <a:buChar char="l"/>
            </a:pPr>
            <a:r>
              <a:rPr lang="zh-CN" altLang="en-US" dirty="0"/>
              <a:t>索引的层数</a:t>
            </a:r>
            <a:r>
              <a:rPr lang="en-US" altLang="zh-CN" dirty="0"/>
              <a:t>(L)</a:t>
            </a:r>
            <a:endParaRPr lang="zh-CN" altLang="en-US" dirty="0"/>
          </a:p>
          <a:p>
            <a:pPr lvl="2">
              <a:lnSpc>
                <a:spcPct val="120000"/>
              </a:lnSpc>
              <a:buSzPct val="87000"/>
              <a:buFont typeface="Wingdings" panose="05000000000000000000" pitchFamily="2" charset="2"/>
              <a:buChar char="l"/>
            </a:pPr>
            <a:r>
              <a:rPr lang="zh-CN" altLang="en-US" dirty="0"/>
              <a:t>不同索引值的个数</a:t>
            </a:r>
            <a:endParaRPr lang="zh-CN" altLang="en-US" dirty="0"/>
          </a:p>
          <a:p>
            <a:pPr lvl="2">
              <a:lnSpc>
                <a:spcPct val="120000"/>
              </a:lnSpc>
              <a:buSzPct val="87000"/>
              <a:buFont typeface="Wingdings" panose="05000000000000000000" pitchFamily="2" charset="2"/>
              <a:buChar char="l"/>
            </a:pPr>
            <a:r>
              <a:rPr lang="zh-CN" altLang="en-US" dirty="0"/>
              <a:t>索引的选择基数</a:t>
            </a:r>
            <a:r>
              <a:rPr lang="en-US" altLang="zh-CN" dirty="0"/>
              <a:t>S(</a:t>
            </a:r>
            <a:r>
              <a:rPr lang="zh-CN" altLang="en-US" dirty="0"/>
              <a:t>有</a:t>
            </a:r>
            <a:r>
              <a:rPr lang="en-US" altLang="zh-CN" dirty="0"/>
              <a:t>S</a:t>
            </a:r>
            <a:r>
              <a:rPr lang="zh-CN" altLang="en-US" dirty="0"/>
              <a:t>个元组具有某个索引值</a:t>
            </a:r>
            <a:r>
              <a:rPr lang="en-US" altLang="zh-CN" dirty="0"/>
              <a:t>)</a:t>
            </a:r>
            <a:endParaRPr lang="zh-CN" altLang="en-US" dirty="0"/>
          </a:p>
          <a:p>
            <a:pPr lvl="2">
              <a:lnSpc>
                <a:spcPct val="120000"/>
              </a:lnSpc>
              <a:buSzPct val="87000"/>
              <a:buFont typeface="Wingdings" panose="05000000000000000000" pitchFamily="2" charset="2"/>
              <a:buChar char="l"/>
            </a:pPr>
            <a:r>
              <a:rPr lang="zh-CN" altLang="en-US" dirty="0"/>
              <a:t>索引的叶结点数</a:t>
            </a:r>
            <a:r>
              <a:rPr lang="en-US" altLang="zh-CN" dirty="0"/>
              <a:t>(Y) </a:t>
            </a:r>
            <a:endParaRPr lang="zh-CN" altLang="en-US" dirty="0"/>
          </a:p>
          <a:p>
            <a:endParaRPr lang="zh-CN" altLang="en-US" dirty="0"/>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91139"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代价估算示例 </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）全表扫描算法的代价估算公式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如果基本表大小为</a:t>
            </a:r>
            <a:r>
              <a:rPr kumimoji="0" lang="en-US" altLang="zh-CN" sz="2200" b="1" i="0" u="none" strike="noStrike" kern="0" cap="none" spc="0" normalizeH="0" baseline="0" noProof="0" dirty="0" smtClean="0">
                <a:ln>
                  <a:noFill/>
                </a:ln>
                <a:solidFill>
                  <a:schemeClr val="tx1"/>
                </a:solidFill>
                <a:effectLst/>
                <a:uLnTx/>
                <a:uFillTx/>
                <a:latin typeface="+mn-lt"/>
                <a:ea typeface="+mn-ea"/>
              </a:rPr>
              <a:t>B</a:t>
            </a:r>
            <a:r>
              <a:rPr kumimoji="0" lang="zh-CN" altLang="en-US" sz="2200" b="1" i="0" u="none" strike="noStrike" kern="0" cap="none" spc="0" normalizeH="0" baseline="0" noProof="0" dirty="0" smtClean="0">
                <a:ln>
                  <a:noFill/>
                </a:ln>
                <a:solidFill>
                  <a:schemeClr val="tx1"/>
                </a:solidFill>
                <a:effectLst/>
                <a:uLnTx/>
                <a:uFillTx/>
                <a:latin typeface="+mn-lt"/>
                <a:ea typeface="+mn-ea"/>
              </a:rPr>
              <a:t>块，全表扫描算法的代价 </a:t>
            </a:r>
            <a:r>
              <a:rPr kumimoji="0" lang="en-US" altLang="zh-CN" sz="2200" b="1" i="0" u="none" strike="noStrike" kern="0" cap="none" spc="0" normalizeH="0" baseline="0" noProof="0" dirty="0" smtClean="0">
                <a:ln>
                  <a:noFill/>
                </a:ln>
                <a:solidFill>
                  <a:schemeClr val="tx1"/>
                </a:solidFill>
                <a:effectLst/>
                <a:uLnTx/>
                <a:uFillTx/>
                <a:latin typeface="+mn-lt"/>
                <a:ea typeface="+mn-ea"/>
              </a:rPr>
              <a:t>cost</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B</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如果选择条件是“</a:t>
            </a:r>
            <a:r>
              <a:rPr kumimoji="0" lang="zh-CN" altLang="en-US" sz="2200" b="1" i="0" u="none" strike="noStrike" kern="0" cap="none" spc="0" normalizeH="0" baseline="0" noProof="0" dirty="0" smtClean="0">
                <a:ln>
                  <a:noFill/>
                </a:ln>
                <a:solidFill>
                  <a:srgbClr val="0066FF"/>
                </a:solidFill>
                <a:effectLst/>
                <a:uLnTx/>
                <a:uFillTx/>
                <a:latin typeface="+mn-lt"/>
                <a:ea typeface="+mn-ea"/>
              </a:rPr>
              <a:t>码＝值</a:t>
            </a:r>
            <a:r>
              <a:rPr kumimoji="0" lang="zh-CN" altLang="en-US" sz="2200" b="1" i="0" u="none" strike="noStrike" kern="0" cap="none" spc="0" normalizeH="0" baseline="0" noProof="0" dirty="0" smtClean="0">
                <a:ln>
                  <a:noFill/>
                </a:ln>
                <a:solidFill>
                  <a:schemeClr val="tx1"/>
                </a:solidFill>
                <a:effectLst/>
                <a:uLnTx/>
                <a:uFillTx/>
                <a:latin typeface="+mn-lt"/>
                <a:ea typeface="+mn-ea"/>
              </a:rPr>
              <a:t>”，那么平均搜索代价 </a:t>
            </a:r>
            <a:r>
              <a:rPr kumimoji="0" lang="en-US" altLang="zh-CN" sz="2200" b="1" i="0" u="none" strike="noStrike" kern="0" cap="none" spc="0" normalizeH="0" baseline="0" noProof="0" dirty="0" smtClean="0">
                <a:ln>
                  <a:noFill/>
                </a:ln>
                <a:solidFill>
                  <a:schemeClr val="tx1"/>
                </a:solidFill>
                <a:effectLst/>
                <a:uLnTx/>
                <a:uFillTx/>
                <a:latin typeface="+mn-lt"/>
                <a:ea typeface="+mn-ea"/>
              </a:rPr>
              <a:t>cost</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smtClean="0">
                <a:ln>
                  <a:noFill/>
                </a:ln>
                <a:solidFill>
                  <a:schemeClr val="tx1"/>
                </a:solidFill>
                <a:effectLst/>
                <a:uLnTx/>
                <a:uFillTx/>
                <a:latin typeface="+mn-lt"/>
                <a:ea typeface="+mn-ea"/>
              </a:rPr>
              <a:t>B/2</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97282" name="内容占位符 2"/>
          <p:cNvSpPr>
            <a:spLocks noGrp="1"/>
          </p:cNvSpPr>
          <p:nvPr>
            <p:ph idx="1"/>
          </p:nvPr>
        </p:nvSpPr>
        <p:spPr>
          <a:xfrm>
            <a:off x="457200" y="1098550"/>
            <a:ext cx="8362950" cy="5095875"/>
          </a:xfrm>
          <a:ln/>
        </p:spPr>
        <p:txBody>
          <a:bodyPr vert="horz" wrap="square" lIns="91440" tIns="45720" rIns="91440" bIns="45720" anchor="t"/>
          <a:p>
            <a:pPr marL="457200" lvl="1" indent="0">
              <a:lnSpc>
                <a:spcPct val="120000"/>
              </a:lnSpc>
              <a:buNone/>
            </a:pPr>
            <a:r>
              <a:rPr lang="zh-CN" altLang="en-US" dirty="0"/>
              <a:t>（</a:t>
            </a:r>
            <a:r>
              <a:rPr lang="en-US" altLang="zh-CN" dirty="0"/>
              <a:t>2</a:t>
            </a:r>
            <a:r>
              <a:rPr lang="zh-CN" altLang="en-US" dirty="0"/>
              <a:t>）索引扫描算法的代价估算公式</a:t>
            </a:r>
            <a:endParaRPr lang="zh-CN" altLang="en-US" dirty="0"/>
          </a:p>
          <a:p>
            <a:pPr lvl="2">
              <a:lnSpc>
                <a:spcPct val="120000"/>
              </a:lnSpc>
              <a:buSzPct val="87000"/>
              <a:buFont typeface="Wingdings" panose="05000000000000000000" pitchFamily="2" charset="2"/>
              <a:buChar char="l"/>
            </a:pPr>
            <a:r>
              <a:rPr lang="zh-CN" altLang="en-US" dirty="0"/>
              <a:t>如果选择条件是“</a:t>
            </a:r>
            <a:r>
              <a:rPr lang="zh-CN" altLang="en-US" dirty="0">
                <a:solidFill>
                  <a:srgbClr val="0066FF"/>
                </a:solidFill>
              </a:rPr>
              <a:t>码＝值</a:t>
            </a:r>
            <a:r>
              <a:rPr lang="zh-CN" altLang="en-US" dirty="0"/>
              <a:t>”</a:t>
            </a:r>
            <a:endParaRPr lang="zh-CN" altLang="en-US" dirty="0"/>
          </a:p>
          <a:p>
            <a:pPr lvl="3">
              <a:lnSpc>
                <a:spcPct val="120000"/>
              </a:lnSpc>
              <a:buFont typeface="Wingdings" panose="05000000000000000000" pitchFamily="2" charset="2"/>
              <a:buChar char="Ø"/>
            </a:pPr>
            <a:r>
              <a:rPr lang="zh-CN" altLang="en-US" sz="2200" dirty="0"/>
              <a:t>则采用该表的主索引</a:t>
            </a:r>
            <a:endParaRPr lang="zh-CN" altLang="en-US" sz="2200" dirty="0"/>
          </a:p>
          <a:p>
            <a:pPr lvl="3">
              <a:lnSpc>
                <a:spcPct val="120000"/>
              </a:lnSpc>
              <a:buFont typeface="Wingdings" panose="05000000000000000000" pitchFamily="2" charset="2"/>
              <a:buChar char="Ø"/>
            </a:pPr>
            <a:r>
              <a:rPr lang="zh-CN" altLang="en-US" sz="2200" dirty="0"/>
              <a:t>若为</a:t>
            </a:r>
            <a:r>
              <a:rPr lang="en-US" altLang="zh-CN" sz="2200" dirty="0"/>
              <a:t>B+</a:t>
            </a:r>
            <a:r>
              <a:rPr lang="zh-CN" altLang="en-US" sz="2200" dirty="0"/>
              <a:t>树，层数为</a:t>
            </a:r>
            <a:r>
              <a:rPr lang="en-US" altLang="zh-CN" sz="2200" dirty="0"/>
              <a:t>L</a:t>
            </a:r>
            <a:r>
              <a:rPr lang="zh-CN" altLang="en-US" sz="2200" dirty="0"/>
              <a:t>，需要存取</a:t>
            </a:r>
            <a:r>
              <a:rPr lang="en-US" altLang="zh-CN" sz="2200" dirty="0"/>
              <a:t>B+</a:t>
            </a:r>
            <a:r>
              <a:rPr lang="zh-CN" altLang="en-US" sz="2200" dirty="0"/>
              <a:t>树中从根结点到叶结点</a:t>
            </a:r>
            <a:r>
              <a:rPr lang="en-US" altLang="zh-CN" sz="2200" dirty="0"/>
              <a:t>L</a:t>
            </a:r>
            <a:r>
              <a:rPr lang="zh-CN" altLang="en-US" sz="2200" dirty="0"/>
              <a:t>块，再加上基本表中该元组所在的那一块，所以</a:t>
            </a:r>
            <a:r>
              <a:rPr lang="en-US" altLang="zh-CN" sz="2200" dirty="0"/>
              <a:t>cost=L+1</a:t>
            </a:r>
            <a:endParaRPr lang="zh-CN" altLang="en-US" sz="2200" dirty="0"/>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98306" name="内容占位符 2"/>
          <p:cNvSpPr>
            <a:spLocks noGrp="1"/>
          </p:cNvSpPr>
          <p:nvPr>
            <p:ph idx="1"/>
          </p:nvPr>
        </p:nvSpPr>
        <p:spPr>
          <a:xfrm>
            <a:off x="457200" y="1098550"/>
            <a:ext cx="8362950" cy="5095875"/>
          </a:xfrm>
          <a:ln/>
        </p:spPr>
        <p:txBody>
          <a:bodyPr vert="horz" wrap="square" lIns="91440" tIns="45720" rIns="91440" bIns="45720" anchor="t"/>
          <a:p>
            <a:pPr marL="457200" lvl="1" indent="0">
              <a:lnSpc>
                <a:spcPct val="120000"/>
              </a:lnSpc>
              <a:buNone/>
            </a:pPr>
            <a:r>
              <a:rPr lang="zh-CN" altLang="en-US" dirty="0"/>
              <a:t>（</a:t>
            </a:r>
            <a:r>
              <a:rPr lang="en-US" altLang="zh-CN" dirty="0"/>
              <a:t>2</a:t>
            </a:r>
            <a:r>
              <a:rPr lang="zh-CN" altLang="en-US" dirty="0"/>
              <a:t>）索引扫描算法的代价估算公式（续）</a:t>
            </a:r>
            <a:endParaRPr lang="zh-CN" altLang="en-US" dirty="0"/>
          </a:p>
          <a:p>
            <a:pPr lvl="2">
              <a:lnSpc>
                <a:spcPct val="120000"/>
              </a:lnSpc>
              <a:buSzPct val="87000"/>
              <a:buFont typeface="Wingdings" panose="05000000000000000000" pitchFamily="2" charset="2"/>
              <a:buChar char="l"/>
            </a:pPr>
            <a:r>
              <a:rPr lang="zh-CN" altLang="en-US" dirty="0"/>
              <a:t>如果选择条件涉及非码属性</a:t>
            </a:r>
            <a:endParaRPr lang="zh-CN" altLang="en-US" dirty="0"/>
          </a:p>
          <a:p>
            <a:pPr lvl="3">
              <a:lnSpc>
                <a:spcPct val="120000"/>
              </a:lnSpc>
              <a:buFont typeface="Wingdings" panose="05000000000000000000" pitchFamily="2" charset="2"/>
              <a:buChar char="Ø"/>
            </a:pPr>
            <a:r>
              <a:rPr lang="zh-CN" altLang="en-US" sz="2200" dirty="0"/>
              <a:t>若为</a:t>
            </a:r>
            <a:r>
              <a:rPr lang="en-US" altLang="zh-CN" sz="2200" dirty="0"/>
              <a:t>B+</a:t>
            </a:r>
            <a:r>
              <a:rPr lang="zh-CN" altLang="en-US" sz="2200" dirty="0"/>
              <a:t>树索引，选择条件是相等比较，</a:t>
            </a:r>
            <a:r>
              <a:rPr lang="en-US" altLang="zh-CN" sz="2200" dirty="0"/>
              <a:t>S</a:t>
            </a:r>
            <a:r>
              <a:rPr lang="zh-CN" altLang="en-US" sz="2200" dirty="0"/>
              <a:t>是索引的选择基数</a:t>
            </a:r>
            <a:r>
              <a:rPr lang="en-US" altLang="zh-CN" sz="2200" dirty="0"/>
              <a:t>(</a:t>
            </a:r>
            <a:r>
              <a:rPr lang="zh-CN" altLang="en-US" sz="2200" dirty="0"/>
              <a:t>有</a:t>
            </a:r>
            <a:r>
              <a:rPr lang="en-US" altLang="zh-CN" sz="2200" dirty="0"/>
              <a:t>S</a:t>
            </a:r>
            <a:r>
              <a:rPr lang="zh-CN" altLang="en-US" sz="2200" dirty="0"/>
              <a:t>个元组满足条件</a:t>
            </a:r>
            <a:r>
              <a:rPr lang="en-US" altLang="zh-CN" sz="2200" dirty="0"/>
              <a:t>)</a:t>
            </a:r>
            <a:endParaRPr lang="zh-CN" altLang="en-US" sz="2200" dirty="0"/>
          </a:p>
          <a:p>
            <a:pPr lvl="3">
              <a:lnSpc>
                <a:spcPct val="120000"/>
              </a:lnSpc>
              <a:buFont typeface="Wingdings" panose="05000000000000000000" pitchFamily="2" charset="2"/>
              <a:buChar char="Ø"/>
            </a:pPr>
            <a:r>
              <a:rPr lang="zh-CN" altLang="en-US" sz="2200" dirty="0"/>
              <a:t>满足条件的元组可能会保存在不同的块上，所以</a:t>
            </a:r>
            <a:r>
              <a:rPr lang="en-US" altLang="zh-CN" sz="2200" dirty="0"/>
              <a:t>(</a:t>
            </a:r>
            <a:r>
              <a:rPr lang="zh-CN" altLang="en-US" sz="2200" dirty="0"/>
              <a:t>最坏的情况</a:t>
            </a:r>
            <a:r>
              <a:rPr lang="en-US" altLang="zh-CN" sz="2200" dirty="0"/>
              <a:t>)cost=L+S </a:t>
            </a:r>
            <a:endParaRPr lang="zh-CN" altLang="en-US" sz="2200" dirty="0"/>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99330" name="内容占位符 2"/>
          <p:cNvSpPr>
            <a:spLocks noGrp="1"/>
          </p:cNvSpPr>
          <p:nvPr>
            <p:ph idx="1"/>
          </p:nvPr>
        </p:nvSpPr>
        <p:spPr>
          <a:ln/>
        </p:spPr>
        <p:txBody>
          <a:bodyPr vert="horz" wrap="square" lIns="91440" tIns="45720" rIns="91440" bIns="45720" anchor="t"/>
          <a:p>
            <a:pPr marL="457200" lvl="1" indent="0">
              <a:lnSpc>
                <a:spcPct val="120000"/>
              </a:lnSpc>
              <a:buNone/>
            </a:pPr>
            <a:r>
              <a:rPr lang="zh-CN" altLang="en-US" dirty="0"/>
              <a:t>（</a:t>
            </a:r>
            <a:r>
              <a:rPr lang="en-US" altLang="zh-CN" dirty="0"/>
              <a:t>2</a:t>
            </a:r>
            <a:r>
              <a:rPr lang="zh-CN" altLang="en-US" dirty="0"/>
              <a:t>）索引扫描算法的代价估算公式（续）</a:t>
            </a:r>
            <a:endParaRPr lang="zh-CN" altLang="en-US" dirty="0"/>
          </a:p>
          <a:p>
            <a:pPr lvl="2">
              <a:lnSpc>
                <a:spcPct val="120000"/>
              </a:lnSpc>
              <a:buSzPct val="87000"/>
              <a:buFont typeface="Wingdings" panose="05000000000000000000" pitchFamily="2" charset="2"/>
              <a:buChar char="l"/>
            </a:pPr>
            <a:r>
              <a:rPr lang="zh-CN" altLang="en-US" dirty="0"/>
              <a:t>如果比较条件是＞，＞＝，＜，＜＝操作</a:t>
            </a:r>
            <a:endParaRPr lang="zh-CN" altLang="en-US" dirty="0"/>
          </a:p>
          <a:p>
            <a:pPr lvl="3">
              <a:lnSpc>
                <a:spcPct val="120000"/>
              </a:lnSpc>
              <a:buFont typeface="Wingdings" panose="05000000000000000000" pitchFamily="2" charset="2"/>
              <a:buChar char="Ø"/>
            </a:pPr>
            <a:r>
              <a:rPr lang="zh-CN" altLang="en-US" sz="2200" dirty="0"/>
              <a:t>假设有一半的元组满足条件</a:t>
            </a:r>
            <a:endParaRPr lang="zh-CN" altLang="en-US" sz="2200" dirty="0"/>
          </a:p>
          <a:p>
            <a:pPr lvl="3">
              <a:lnSpc>
                <a:spcPct val="120000"/>
              </a:lnSpc>
              <a:buFont typeface="Wingdings" panose="05000000000000000000" pitchFamily="2" charset="2"/>
              <a:buChar char="Ø"/>
            </a:pPr>
            <a:r>
              <a:rPr lang="zh-CN" altLang="en-US" sz="2200" dirty="0"/>
              <a:t>就要存取一半的叶结点</a:t>
            </a:r>
            <a:endParaRPr lang="zh-CN" altLang="en-US" sz="2200" dirty="0"/>
          </a:p>
          <a:p>
            <a:pPr lvl="3">
              <a:lnSpc>
                <a:spcPct val="120000"/>
              </a:lnSpc>
              <a:buFont typeface="Wingdings" panose="05000000000000000000" pitchFamily="2" charset="2"/>
              <a:buChar char="Ø"/>
            </a:pPr>
            <a:r>
              <a:rPr lang="zh-CN" altLang="en-US" sz="2200" dirty="0"/>
              <a:t>通过索引访问一半的表存储块</a:t>
            </a:r>
            <a:endParaRPr lang="zh-CN" altLang="en-US" sz="2200" dirty="0"/>
          </a:p>
          <a:p>
            <a:pPr lvl="3">
              <a:lnSpc>
                <a:spcPct val="120000"/>
              </a:lnSpc>
              <a:buFont typeface="Wingdings" panose="05000000000000000000" pitchFamily="2" charset="2"/>
              <a:buChar char="Ø"/>
            </a:pPr>
            <a:r>
              <a:rPr lang="en-US" altLang="zh-CN" sz="2200" dirty="0"/>
              <a:t>cost=L+Y/2+B/2</a:t>
            </a:r>
            <a:endParaRPr lang="zh-CN" altLang="en-US" sz="2200" dirty="0"/>
          </a:p>
          <a:p>
            <a:pPr lvl="3">
              <a:lnSpc>
                <a:spcPct val="120000"/>
              </a:lnSpc>
              <a:buFont typeface="Wingdings" panose="05000000000000000000" pitchFamily="2" charset="2"/>
              <a:buChar char="Ø"/>
            </a:pPr>
            <a:r>
              <a:rPr lang="zh-CN" altLang="en-US" sz="2200" dirty="0"/>
              <a:t>如果可以获得更准确的选择基数，可以进一步修正</a:t>
            </a:r>
            <a:r>
              <a:rPr lang="en-US" altLang="zh-CN" sz="2200" dirty="0"/>
              <a:t>Y/2</a:t>
            </a:r>
            <a:r>
              <a:rPr lang="zh-CN" altLang="en-US" sz="2200" dirty="0"/>
              <a:t>与</a:t>
            </a:r>
            <a:r>
              <a:rPr lang="en-US" altLang="zh-CN" sz="2200" dirty="0"/>
              <a:t>B/2</a:t>
            </a:r>
            <a:endParaRPr lang="zh-CN" altLang="en-US" sz="2200" dirty="0"/>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3</a:t>
            </a:r>
            <a:r>
              <a:rPr kumimoji="0" lang="zh-CN" altLang="en-US" sz="2400" b="1" i="0" u="none" strike="noStrike" kern="0" cap="none" spc="0" normalizeH="0" baseline="0" noProof="0" dirty="0" smtClean="0">
                <a:ln>
                  <a:noFill/>
                </a:ln>
                <a:solidFill>
                  <a:schemeClr val="tx1"/>
                </a:solidFill>
                <a:effectLst/>
                <a:uLnTx/>
                <a:uFillTx/>
                <a:latin typeface="+mn-lt"/>
                <a:ea typeface="+mn-ea"/>
              </a:rPr>
              <a:t>）嵌套循环连接算法的代价估算公式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嵌套循环连接算法的代价</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857250" marR="0" lvl="2"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cost</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err="1" smtClean="0">
                <a:ln>
                  <a:noFill/>
                </a:ln>
                <a:solidFill>
                  <a:schemeClr val="tx1"/>
                </a:solidFill>
                <a:effectLst/>
                <a:uLnTx/>
                <a:uFillTx/>
                <a:latin typeface="+mn-lt"/>
                <a:ea typeface="+mn-ea"/>
              </a:rPr>
              <a:t>Br+BrBs</a:t>
            </a:r>
            <a:r>
              <a:rPr kumimoji="0" lang="en-US" altLang="zh-CN" sz="2200" b="1" i="0" u="none" strike="noStrike" kern="0" cap="none" spc="0" normalizeH="0" baseline="0" noProof="0" dirty="0" smtClean="0">
                <a:ln>
                  <a:noFill/>
                </a:ln>
                <a:solidFill>
                  <a:schemeClr val="tx1"/>
                </a:solidFill>
                <a:effectLst/>
                <a:uLnTx/>
                <a:uFillTx/>
                <a:latin typeface="+mn-lt"/>
                <a:ea typeface="+mn-ea"/>
              </a:rPr>
              <a:t>/(K-1)</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如果需要把连接结果写回磁盘</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cost</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err="1" smtClean="0">
                <a:ln>
                  <a:noFill/>
                </a:ln>
                <a:solidFill>
                  <a:schemeClr val="tx1"/>
                </a:solidFill>
                <a:effectLst/>
                <a:uLnTx/>
                <a:uFillTx/>
                <a:latin typeface="+mn-lt"/>
                <a:ea typeface="+mn-ea"/>
              </a:rPr>
              <a:t>Br+Br</a:t>
            </a:r>
            <a:r>
              <a:rPr kumimoji="0" lang="en-US" altLang="zh-CN"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err="1" smtClean="0">
                <a:ln>
                  <a:noFill/>
                </a:ln>
                <a:solidFill>
                  <a:schemeClr val="tx1"/>
                </a:solidFill>
                <a:effectLst/>
                <a:uLnTx/>
                <a:uFillTx/>
                <a:latin typeface="+mn-lt"/>
                <a:ea typeface="+mn-ea"/>
              </a:rPr>
              <a:t>Bs</a:t>
            </a:r>
            <a:r>
              <a:rPr kumimoji="0" lang="en-US" altLang="zh-CN" sz="2200" b="1" i="0" u="none" strike="noStrike" kern="0" cap="none" spc="0" normalizeH="0" baseline="0" noProof="0" dirty="0" smtClean="0">
                <a:ln>
                  <a:noFill/>
                </a:ln>
                <a:solidFill>
                  <a:schemeClr val="tx1"/>
                </a:solidFill>
                <a:effectLst/>
                <a:uLnTx/>
                <a:uFillTx/>
                <a:latin typeface="+mn-lt"/>
                <a:ea typeface="+mn-ea"/>
              </a:rPr>
              <a:t>/(K-1)+(</a:t>
            </a:r>
            <a:r>
              <a:rPr kumimoji="0" lang="en-US" altLang="zh-CN" sz="2200" b="1" i="0" u="none" strike="noStrike" kern="0" cap="none" spc="0" normalizeH="0" baseline="0" noProof="0" dirty="0" err="1" smtClean="0">
                <a:ln>
                  <a:noFill/>
                </a:ln>
                <a:solidFill>
                  <a:schemeClr val="tx1"/>
                </a:solidFill>
                <a:effectLst/>
                <a:uLnTx/>
                <a:uFillTx/>
                <a:latin typeface="+mn-lt"/>
                <a:ea typeface="+mn-ea"/>
              </a:rPr>
              <a:t>Frs</a:t>
            </a:r>
            <a:r>
              <a:rPr kumimoji="0" lang="en-US" altLang="zh-CN" sz="2200" b="1" i="0" u="none" strike="noStrike" kern="0" cap="none" spc="0" normalizeH="0" baseline="0" noProof="0" dirty="0" smtClean="0">
                <a:ln>
                  <a:noFill/>
                </a:ln>
                <a:solidFill>
                  <a:schemeClr val="tx1"/>
                </a:solidFill>
                <a:effectLst/>
                <a:uLnTx/>
                <a:uFillTx/>
                <a:latin typeface="+mn-lt"/>
                <a:ea typeface="+mn-ea"/>
              </a:rPr>
              <a:t>*Nr*Ns)/</a:t>
            </a:r>
            <a:r>
              <a:rPr kumimoji="0" lang="en-US" altLang="zh-CN" sz="2200" b="1" i="0" u="none" strike="noStrike" kern="0" cap="none" spc="0" normalizeH="0" baseline="0" noProof="0" dirty="0" err="1" smtClean="0">
                <a:ln>
                  <a:noFill/>
                </a:ln>
                <a:solidFill>
                  <a:schemeClr val="tx1"/>
                </a:solidFill>
                <a:effectLst/>
                <a:uLnTx/>
                <a:uFillTx/>
                <a:latin typeface="+mn-lt"/>
                <a:ea typeface="+mn-ea"/>
              </a:rPr>
              <a:t>Mrs</a:t>
            </a:r>
            <a:endParaRPr kumimoji="0" lang="en-US" altLang="zh-CN"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其中</a:t>
            </a:r>
            <a:r>
              <a:rPr kumimoji="0" lang="en-US" altLang="zh-CN" sz="2200" b="1" i="0" u="none" strike="noStrike" kern="0" cap="none" spc="0" normalizeH="0" baseline="0" noProof="0" dirty="0" err="1" smtClean="0">
                <a:ln>
                  <a:noFill/>
                </a:ln>
                <a:solidFill>
                  <a:schemeClr val="tx1"/>
                </a:solidFill>
                <a:effectLst/>
                <a:uLnTx/>
                <a:uFillTx/>
                <a:latin typeface="+mn-lt"/>
                <a:ea typeface="+mn-ea"/>
              </a:rPr>
              <a:t>Frs</a:t>
            </a:r>
            <a:r>
              <a:rPr kumimoji="0" lang="zh-CN" altLang="en-US" sz="2200" b="1" i="0" u="none" strike="noStrike" kern="0" cap="none" spc="0" normalizeH="0" baseline="0" noProof="0" dirty="0" smtClean="0">
                <a:ln>
                  <a:noFill/>
                </a:ln>
                <a:solidFill>
                  <a:schemeClr val="tx1"/>
                </a:solidFill>
                <a:effectLst/>
                <a:uLnTx/>
                <a:uFillTx/>
                <a:latin typeface="+mn-lt"/>
                <a:ea typeface="+mn-ea"/>
              </a:rPr>
              <a:t>为连接选择性</a:t>
            </a:r>
            <a:r>
              <a:rPr kumimoji="0" lang="en-US" altLang="zh-CN" sz="2200" b="1" i="0" u="none" strike="noStrike" kern="0" cap="none" spc="0" normalizeH="0" baseline="0" noProof="0" dirty="0" smtClean="0">
                <a:ln>
                  <a:noFill/>
                </a:ln>
                <a:solidFill>
                  <a:schemeClr val="tx1"/>
                </a:solidFill>
                <a:effectLst/>
                <a:uLnTx/>
                <a:uFillTx/>
                <a:latin typeface="+mn-lt"/>
                <a:ea typeface="+mn-ea"/>
              </a:rPr>
              <a:t>(join selectivity)</a:t>
            </a:r>
            <a:r>
              <a:rPr kumimoji="0" lang="zh-CN" altLang="en-US" sz="2200" b="1" i="0" u="none" strike="noStrike" kern="0" cap="none" spc="0" normalizeH="0" baseline="0" noProof="0" dirty="0" smtClean="0">
                <a:ln>
                  <a:noFill/>
                </a:ln>
                <a:solidFill>
                  <a:schemeClr val="tx1"/>
                </a:solidFill>
                <a:effectLst/>
                <a:uLnTx/>
                <a:uFillTx/>
                <a:latin typeface="+mn-lt"/>
                <a:ea typeface="+mn-ea"/>
              </a:rPr>
              <a:t>，表示连接结果元组数的比例</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en-US" altLang="zh-CN" sz="2200" b="1" i="0" u="none" strike="noStrike" kern="0" cap="none" spc="0" normalizeH="0" baseline="0" noProof="0" dirty="0" err="1" smtClean="0">
                <a:ln>
                  <a:noFill/>
                </a:ln>
                <a:solidFill>
                  <a:schemeClr val="tx1"/>
                </a:solidFill>
                <a:effectLst/>
                <a:uLnTx/>
                <a:uFillTx/>
                <a:latin typeface="+mn-lt"/>
                <a:ea typeface="+mn-ea"/>
              </a:rPr>
              <a:t>Mrs</a:t>
            </a:r>
            <a:r>
              <a:rPr kumimoji="0" lang="zh-CN" altLang="en-US" sz="2200" b="1" i="0" u="none" strike="noStrike" kern="0" cap="none" spc="0" normalizeH="0" baseline="0" noProof="0" dirty="0" smtClean="0">
                <a:ln>
                  <a:noFill/>
                </a:ln>
                <a:solidFill>
                  <a:schemeClr val="tx1"/>
                </a:solidFill>
                <a:effectLst/>
                <a:uLnTx/>
                <a:uFillTx/>
                <a:latin typeface="+mn-lt"/>
                <a:ea typeface="+mn-ea"/>
              </a:rPr>
              <a:t>是存放连接结果的块因子，表示每块中可以存放的结果元组数目</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a:ln/>
        </p:spPr>
        <p:txBody>
          <a:bodyPr vert="horz" wrap="square" lIns="91440" tIns="45720" rIns="91440" bIns="45720" anchor="ctr"/>
          <a:p>
            <a:r>
              <a:rPr lang="zh-CN" altLang="zh-CN" sz="3600" dirty="0"/>
              <a:t>基于代价的优化（续）</a:t>
            </a:r>
            <a:endParaRPr lang="zh-CN" altLang="en-US" sz="3600" dirty="0"/>
          </a:p>
        </p:txBody>
      </p:sp>
      <p:sp>
        <p:nvSpPr>
          <p:cNvPr id="3" name="内容占位符 2"/>
          <p:cNvSpPr>
            <a:spLocks noGrp="1"/>
          </p:cNvSpPr>
          <p:nvPr>
            <p:ph idx="1"/>
          </p:nvPr>
        </p:nvSpPr>
        <p:spPr>
          <a:xfrm>
            <a:off x="457200" y="1098550"/>
            <a:ext cx="8229600" cy="5095875"/>
          </a:xfrm>
        </p:spPr>
        <p:txBody>
          <a:bodyPr vert="horz" wrap="square" lIns="91440" tIns="45720" rIns="91440" bIns="45720" numCol="1" anchor="t" anchorCtr="0" compatLnSpc="1"/>
          <a:lstStyle/>
          <a:p>
            <a:pPr marL="457200" marR="0" lvl="1" indent="0" algn="l" defTabSz="914400" rtl="0" eaLnBrk="0" fontAlgn="base" latinLnBrk="0" hangingPunct="0">
              <a:lnSpc>
                <a:spcPct val="120000"/>
              </a:lnSpc>
              <a:spcBef>
                <a:spcPct val="20000"/>
              </a:spcBef>
              <a:spcAft>
                <a:spcPct val="0"/>
              </a:spcAft>
              <a:buClrTx/>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rPr>
              <a:t>（</a:t>
            </a:r>
            <a:r>
              <a:rPr kumimoji="0" lang="en-US" altLang="zh-CN" sz="2400" b="1" i="0" u="none" strike="noStrike" kern="0" cap="none" spc="0" normalizeH="0" baseline="0" noProof="0" dirty="0" smtClean="0">
                <a:ln>
                  <a:noFill/>
                </a:ln>
                <a:solidFill>
                  <a:schemeClr val="tx1"/>
                </a:solidFill>
                <a:effectLst/>
                <a:uLnTx/>
                <a:uFillTx/>
                <a:latin typeface="+mn-lt"/>
                <a:ea typeface="+mn-ea"/>
              </a:rPr>
              <a:t>4</a:t>
            </a:r>
            <a:r>
              <a:rPr kumimoji="0" lang="zh-CN" altLang="en-US" sz="2400" b="1" i="0" u="none" strike="noStrike" kern="0" cap="none" spc="0" normalizeH="0" baseline="0" noProof="0" dirty="0" smtClean="0">
                <a:ln>
                  <a:noFill/>
                </a:ln>
                <a:solidFill>
                  <a:schemeClr val="tx1"/>
                </a:solidFill>
                <a:effectLst/>
                <a:uLnTx/>
                <a:uFillTx/>
                <a:latin typeface="+mn-lt"/>
                <a:ea typeface="+mn-ea"/>
              </a:rPr>
              <a:t>）排序</a:t>
            </a:r>
            <a:r>
              <a:rPr kumimoji="0" lang="en-US" altLang="zh-CN" sz="2400" b="1" i="0" u="none" strike="noStrike" kern="0" cap="none" spc="0" normalizeH="0" baseline="0" noProof="0" dirty="0" smtClean="0">
                <a:ln>
                  <a:noFill/>
                </a:ln>
                <a:solidFill>
                  <a:schemeClr val="tx1"/>
                </a:solidFill>
                <a:effectLst/>
                <a:uLnTx/>
                <a:uFillTx/>
                <a:latin typeface="+mn-lt"/>
                <a:ea typeface="+mn-ea"/>
              </a:rPr>
              <a:t>-</a:t>
            </a:r>
            <a:r>
              <a:rPr kumimoji="0" lang="zh-CN" altLang="en-US" sz="2400" b="1" i="0" u="none" strike="noStrike" kern="0" cap="none" spc="0" normalizeH="0" baseline="0" noProof="0" dirty="0" smtClean="0">
                <a:ln>
                  <a:noFill/>
                </a:ln>
                <a:solidFill>
                  <a:schemeClr val="tx1"/>
                </a:solidFill>
                <a:effectLst/>
                <a:uLnTx/>
                <a:uFillTx/>
                <a:latin typeface="+mn-lt"/>
                <a:ea typeface="+mn-ea"/>
              </a:rPr>
              <a:t>合并连接算法的代价估算公式</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如果连接表已经按照连接属性排好序，则</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857250" marR="0" lvl="2"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       </a:t>
            </a:r>
            <a:r>
              <a:rPr kumimoji="0" lang="en-US" altLang="zh-CN" sz="2200" b="1" i="0" u="none" strike="noStrike" kern="0" cap="none" spc="0" normalizeH="0" baseline="0" noProof="0" dirty="0" smtClean="0">
                <a:ln>
                  <a:noFill/>
                </a:ln>
                <a:solidFill>
                  <a:schemeClr val="tx1"/>
                </a:solidFill>
                <a:effectLst/>
                <a:uLnTx/>
                <a:uFillTx/>
                <a:latin typeface="+mn-lt"/>
                <a:ea typeface="+mn-ea"/>
              </a:rPr>
              <a:t>cost</a:t>
            </a:r>
            <a:r>
              <a:rPr kumimoji="0" lang="zh-CN" altLang="en-US"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err="1" smtClean="0">
                <a:ln>
                  <a:noFill/>
                </a:ln>
                <a:solidFill>
                  <a:schemeClr val="tx1"/>
                </a:solidFill>
                <a:effectLst/>
                <a:uLnTx/>
                <a:uFillTx/>
                <a:latin typeface="+mn-lt"/>
                <a:ea typeface="+mn-ea"/>
              </a:rPr>
              <a:t>Br+Bs</a:t>
            </a:r>
            <a:r>
              <a:rPr kumimoji="0" lang="en-US" altLang="zh-CN" sz="2200" b="1" i="0" u="none" strike="noStrike" kern="0" cap="none" spc="0" normalizeH="0" baseline="0" noProof="0" dirty="0" smtClean="0">
                <a:ln>
                  <a:noFill/>
                </a:ln>
                <a:solidFill>
                  <a:schemeClr val="tx1"/>
                </a:solidFill>
                <a:effectLst/>
                <a:uLnTx/>
                <a:uFillTx/>
                <a:latin typeface="+mn-lt"/>
                <a:ea typeface="+mn-ea"/>
              </a:rPr>
              <a:t>+(</a:t>
            </a:r>
            <a:r>
              <a:rPr kumimoji="0" lang="en-US" altLang="zh-CN" sz="2200" b="1" i="0" u="none" strike="noStrike" kern="0" cap="none" spc="0" normalizeH="0" baseline="0" noProof="0" dirty="0" err="1" smtClean="0">
                <a:ln>
                  <a:noFill/>
                </a:ln>
                <a:solidFill>
                  <a:schemeClr val="tx1"/>
                </a:solidFill>
                <a:effectLst/>
                <a:uLnTx/>
                <a:uFillTx/>
                <a:latin typeface="+mn-lt"/>
                <a:ea typeface="+mn-ea"/>
              </a:rPr>
              <a:t>Frs</a:t>
            </a:r>
            <a:r>
              <a:rPr kumimoji="0" lang="en-US" altLang="zh-CN" sz="2200" b="1" i="0" u="none" strike="noStrike" kern="0" cap="none" spc="0" normalizeH="0" baseline="0" noProof="0" dirty="0" smtClean="0">
                <a:ln>
                  <a:noFill/>
                </a:ln>
                <a:solidFill>
                  <a:schemeClr val="tx1"/>
                </a:solidFill>
                <a:effectLst/>
                <a:uLnTx/>
                <a:uFillTx/>
                <a:latin typeface="+mn-lt"/>
                <a:ea typeface="+mn-ea"/>
              </a:rPr>
              <a:t>*Nr*Ns)/</a:t>
            </a:r>
            <a:r>
              <a:rPr kumimoji="0" lang="en-US" altLang="zh-CN" sz="2200" b="1" i="0" u="none" strike="noStrike" kern="0" cap="none" spc="0" normalizeH="0" baseline="0" noProof="0" dirty="0" err="1" smtClean="0">
                <a:ln>
                  <a:noFill/>
                </a:ln>
                <a:solidFill>
                  <a:schemeClr val="tx1"/>
                </a:solidFill>
                <a:effectLst/>
                <a:uLnTx/>
                <a:uFillTx/>
                <a:latin typeface="+mn-lt"/>
                <a:ea typeface="+mn-ea"/>
              </a:rPr>
              <a:t>Mrs</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20000"/>
              </a:lnSpc>
              <a:spcBef>
                <a:spcPct val="20000"/>
              </a:spcBef>
              <a:spcAft>
                <a:spcPct val="0"/>
              </a:spcAft>
              <a:buClrTx/>
              <a:buSzPct val="87000"/>
              <a:buFont typeface="Wingdings" panose="05000000000000000000" pitchFamily="2" charset="2"/>
              <a:buChar char="l"/>
              <a:defRPr/>
            </a:pPr>
            <a:r>
              <a:rPr kumimoji="0" lang="zh-CN" altLang="en-US" sz="2200" b="1" i="0" u="none" strike="noStrike" kern="0" cap="none" spc="0" normalizeH="0" baseline="0" noProof="0" dirty="0" smtClean="0">
                <a:ln>
                  <a:noFill/>
                </a:ln>
                <a:solidFill>
                  <a:schemeClr val="tx1"/>
                </a:solidFill>
                <a:effectLst/>
                <a:uLnTx/>
                <a:uFillTx/>
                <a:latin typeface="+mn-lt"/>
                <a:ea typeface="+mn-ea"/>
              </a:rPr>
              <a:t>如果必须对文件排序</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还需要在代价函数中加上排序的代价</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对于包含</a:t>
            </a:r>
            <a:r>
              <a:rPr kumimoji="0" lang="en-US" altLang="zh-CN" sz="2000" b="1" i="0" u="none" strike="noStrike" kern="0" cap="none" spc="0" normalizeH="0" baseline="0" noProof="0" dirty="0" smtClean="0">
                <a:ln>
                  <a:noFill/>
                </a:ln>
                <a:solidFill>
                  <a:schemeClr val="tx1"/>
                </a:solidFill>
                <a:effectLst/>
                <a:uLnTx/>
                <a:uFillTx/>
                <a:latin typeface="+mn-lt"/>
                <a:ea typeface="+mn-ea"/>
              </a:rPr>
              <a:t>B</a:t>
            </a:r>
            <a:r>
              <a:rPr kumimoji="0" lang="zh-CN" altLang="en-US" sz="2000" b="1" i="0" u="none" strike="noStrike" kern="0" cap="none" spc="0" normalizeH="0" baseline="0" noProof="0" dirty="0" smtClean="0">
                <a:ln>
                  <a:noFill/>
                </a:ln>
                <a:solidFill>
                  <a:schemeClr val="tx1"/>
                </a:solidFill>
                <a:effectLst/>
                <a:uLnTx/>
                <a:uFillTx/>
                <a:latin typeface="+mn-lt"/>
                <a:ea typeface="+mn-ea"/>
              </a:rPr>
              <a:t>个块的文件排序的代价大约是</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1600200" marR="0" lvl="3" indent="-228600" algn="l" defTabSz="914400" rtl="0" eaLnBrk="0" fontAlgn="base" latinLnBrk="0" hangingPunct="0">
              <a:lnSpc>
                <a:spcPct val="120000"/>
              </a:lnSpc>
              <a:spcBef>
                <a:spcPct val="20000"/>
              </a:spcBef>
              <a:spcAft>
                <a:spcPct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mn-lt"/>
                <a:ea typeface="+mn-ea"/>
              </a:rPr>
              <a:t>     </a:t>
            </a:r>
            <a:r>
              <a:rPr kumimoji="0" lang="en-US" altLang="zh-CN" sz="2000" b="1" i="0" u="none" strike="noStrike" kern="0" cap="none" spc="0" normalizeH="0" baseline="0" noProof="0" dirty="0" smtClean="0">
                <a:ln>
                  <a:noFill/>
                </a:ln>
                <a:solidFill>
                  <a:schemeClr val="tx1"/>
                </a:solidFill>
                <a:effectLst/>
                <a:uLnTx/>
                <a:uFillTx/>
                <a:latin typeface="+mn-lt"/>
                <a:ea typeface="+mn-ea"/>
              </a:rPr>
              <a:t>(2*B)+(2*B*log</a:t>
            </a:r>
            <a:r>
              <a:rPr kumimoji="0" lang="en-US" altLang="zh-CN" sz="2000" b="1" i="0" u="none" strike="noStrike" kern="0" cap="none" spc="0" normalizeH="0" baseline="-25000" noProof="0" dirty="0" smtClean="0">
                <a:ln>
                  <a:noFill/>
                </a:ln>
                <a:solidFill>
                  <a:schemeClr val="tx1"/>
                </a:solidFill>
                <a:effectLst/>
                <a:uLnTx/>
                <a:uFillTx/>
                <a:latin typeface="+mn-lt"/>
                <a:ea typeface="+mn-ea"/>
              </a:rPr>
              <a:t>2</a:t>
            </a:r>
            <a:r>
              <a:rPr kumimoji="0" lang="en-US" altLang="zh-CN" sz="2000" b="1" i="0" u="none" strike="noStrike" kern="0" cap="none" spc="0" normalizeH="0" baseline="0" noProof="0" dirty="0" smtClean="0">
                <a:ln>
                  <a:noFill/>
                </a:ln>
                <a:solidFill>
                  <a:schemeClr val="tx1"/>
                </a:solidFill>
                <a:effectLst/>
                <a:uLnTx/>
                <a:uFillTx/>
                <a:latin typeface="+mn-lt"/>
                <a:ea typeface="+mn-ea"/>
              </a:rPr>
              <a:t>B)</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1"/>
          <p:cNvSpPr>
            <a:spLocks noGrp="1"/>
          </p:cNvSpPr>
          <p:nvPr>
            <p:ph type="title"/>
          </p:nvPr>
        </p:nvSpPr>
        <p:spPr>
          <a:ln/>
        </p:spPr>
        <p:txBody>
          <a:bodyPr vert="horz" wrap="square" lIns="91440" tIns="45720" rIns="91440" bIns="45720" anchor="ctr"/>
          <a:p>
            <a:r>
              <a:rPr lang="zh-CN" altLang="zh-CN" sz="3600" dirty="0">
                <a:sym typeface="宋体" panose="02010600030101010101" pitchFamily="2" charset="-122"/>
              </a:rPr>
              <a:t>第九章</a:t>
            </a:r>
            <a:r>
              <a:rPr lang="zh-CN" altLang="zh-CN" sz="3600" dirty="0"/>
              <a:t>  </a:t>
            </a:r>
            <a:r>
              <a:rPr lang="zh-CN" altLang="zh-CN" sz="3600" dirty="0">
                <a:sym typeface="宋体" panose="02010600030101010101" pitchFamily="2" charset="-122"/>
              </a:rPr>
              <a:t>关系</a:t>
            </a:r>
            <a:r>
              <a:rPr lang="zh-CN" altLang="en-US" sz="3600" dirty="0">
                <a:sym typeface="宋体" panose="02010600030101010101" pitchFamily="2" charset="-122"/>
              </a:rPr>
              <a:t>查询处理和查询</a:t>
            </a:r>
            <a:r>
              <a:rPr lang="zh-CN" altLang="zh-CN" sz="3600" dirty="0">
                <a:sym typeface="宋体" panose="02010600030101010101" pitchFamily="2" charset="-122"/>
              </a:rPr>
              <a:t>优化</a:t>
            </a:r>
            <a:endParaRPr lang="zh-CN" altLang="en-US" sz="3600" dirty="0"/>
          </a:p>
        </p:txBody>
      </p:sp>
      <p:sp>
        <p:nvSpPr>
          <p:cNvPr id="102402" name="内容占位符 2"/>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t>9.1 </a:t>
            </a:r>
            <a:r>
              <a:rPr lang="zh-CN" altLang="en-US" sz="2800" dirty="0"/>
              <a:t>关系数据库系统的查询处理 </a:t>
            </a:r>
            <a:endParaRPr lang="zh-CN" altLang="en-US" sz="2800" dirty="0"/>
          </a:p>
          <a:p>
            <a:pPr lvl="1" eaLnBrk="1" hangingPunct="1">
              <a:lnSpc>
                <a:spcPct val="140000"/>
              </a:lnSpc>
              <a:buNone/>
            </a:pPr>
            <a:r>
              <a:rPr lang="en-US" altLang="zh-CN" sz="2800" dirty="0"/>
              <a:t>9.2 </a:t>
            </a:r>
            <a:r>
              <a:rPr lang="zh-CN" altLang="en-US" sz="2800" dirty="0"/>
              <a:t>关系数据库系统的查询优化 </a:t>
            </a:r>
            <a:endParaRPr lang="zh-CN" altLang="en-US" sz="2800" dirty="0"/>
          </a:p>
          <a:p>
            <a:pPr lvl="1" eaLnBrk="1" hangingPunct="1">
              <a:lnSpc>
                <a:spcPct val="140000"/>
              </a:lnSpc>
              <a:buNone/>
            </a:pPr>
            <a:r>
              <a:rPr lang="en-US" altLang="zh-CN" sz="2800" dirty="0"/>
              <a:t>9.3 </a:t>
            </a:r>
            <a:r>
              <a:rPr lang="zh-CN" altLang="en-US" sz="2800" dirty="0"/>
              <a:t>代数优化 </a:t>
            </a:r>
            <a:endParaRPr lang="zh-CN" altLang="en-US" sz="2800" dirty="0"/>
          </a:p>
          <a:p>
            <a:pPr lvl="1" eaLnBrk="1" hangingPunct="1">
              <a:lnSpc>
                <a:spcPct val="140000"/>
              </a:lnSpc>
              <a:buNone/>
            </a:pPr>
            <a:r>
              <a:rPr lang="en-US" altLang="zh-CN" sz="2800" dirty="0"/>
              <a:t>9.4 </a:t>
            </a:r>
            <a:r>
              <a:rPr lang="zh-CN" altLang="en-US" sz="2800" dirty="0"/>
              <a:t>物理优化 </a:t>
            </a:r>
            <a:endParaRPr lang="zh-CN" altLang="en-US" sz="2800" dirty="0"/>
          </a:p>
          <a:p>
            <a:pPr lvl="1" eaLnBrk="1" hangingPunct="1">
              <a:lnSpc>
                <a:spcPct val="140000"/>
              </a:lnSpc>
              <a:buNone/>
            </a:pPr>
            <a:r>
              <a:rPr lang="en-US" altLang="zh-CN" sz="2800" dirty="0"/>
              <a:t>*9.5 </a:t>
            </a:r>
            <a:r>
              <a:rPr lang="zh-CN" altLang="en-US" sz="2800" dirty="0"/>
              <a:t>查询计划的执行</a:t>
            </a:r>
            <a:endParaRPr lang="zh-CN" altLang="en-US" sz="2800" dirty="0"/>
          </a:p>
          <a:p>
            <a:pPr lvl="1" eaLnBrk="1" hangingPunct="1">
              <a:lnSpc>
                <a:spcPct val="140000"/>
              </a:lnSpc>
              <a:buNone/>
            </a:pPr>
            <a:r>
              <a:rPr lang="en-US" altLang="zh-CN" sz="2800" dirty="0">
                <a:solidFill>
                  <a:srgbClr val="0066FF"/>
                </a:solidFill>
              </a:rPr>
              <a:t>9.6 </a:t>
            </a:r>
            <a:r>
              <a:rPr lang="zh-CN" altLang="en-US" sz="2800" dirty="0">
                <a:solidFill>
                  <a:srgbClr val="0066FF"/>
                </a:solidFill>
              </a:rPr>
              <a:t>小 结 </a:t>
            </a:r>
            <a:endParaRPr lang="zh-CN" altLang="en-US" sz="2800" dirty="0">
              <a:solidFill>
                <a:srgbClr val="0066FF"/>
              </a:solidFill>
            </a:endParaRPr>
          </a:p>
          <a:p>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p:nvPr>
        </p:nvSpPr>
        <p:spPr>
          <a:ln/>
        </p:spPr>
        <p:txBody>
          <a:bodyPr vert="horz" wrap="square" lIns="91440" tIns="45720" rIns="91440" bIns="45720" anchor="ctr"/>
          <a:p>
            <a:r>
              <a:rPr lang="en-US" altLang="zh-CN" sz="3600" dirty="0"/>
              <a:t>9.6 </a:t>
            </a:r>
            <a:r>
              <a:rPr lang="zh-CN" altLang="en-US" sz="3600" dirty="0"/>
              <a:t>小  结</a:t>
            </a:r>
            <a:endParaRPr lang="zh-CN" altLang="en-US" sz="3600" dirty="0"/>
          </a:p>
        </p:txBody>
      </p:sp>
      <p:sp>
        <p:nvSpPr>
          <p:cNvPr id="103426" name="内容占位符 2"/>
          <p:cNvSpPr>
            <a:spLocks noGrp="1"/>
          </p:cNvSpPr>
          <p:nvPr>
            <p:ph idx="1"/>
          </p:nvPr>
        </p:nvSpPr>
        <p:spPr>
          <a:xfrm>
            <a:off x="457200" y="1098550"/>
            <a:ext cx="8229600" cy="5095875"/>
          </a:xfrm>
          <a:ln/>
        </p:spPr>
        <p:txBody>
          <a:bodyPr vert="horz" wrap="square" lIns="91440" tIns="45720" rIns="91440" bIns="45720" anchor="t"/>
          <a:p>
            <a:pPr>
              <a:lnSpc>
                <a:spcPct val="120000"/>
              </a:lnSpc>
            </a:pPr>
            <a:r>
              <a:rPr lang="zh-CN" altLang="en-US" dirty="0"/>
              <a:t>查询处理是关系数据库管理系统的核心，查询优化技术是查询处理的关键技术 </a:t>
            </a:r>
            <a:endParaRPr lang="zh-CN" altLang="en-US" dirty="0"/>
          </a:p>
          <a:p>
            <a:pPr>
              <a:lnSpc>
                <a:spcPct val="120000"/>
              </a:lnSpc>
            </a:pPr>
            <a:r>
              <a:rPr lang="zh-CN" altLang="en-US" dirty="0"/>
              <a:t>本章主要内容</a:t>
            </a:r>
            <a:endParaRPr lang="en-US" altLang="zh-CN" dirty="0"/>
          </a:p>
          <a:p>
            <a:pPr lvl="1">
              <a:lnSpc>
                <a:spcPct val="120000"/>
              </a:lnSpc>
            </a:pPr>
            <a:r>
              <a:rPr lang="zh-CN" altLang="en-US" dirty="0"/>
              <a:t>查询处理过程</a:t>
            </a:r>
            <a:endParaRPr lang="en-US" altLang="zh-CN" dirty="0"/>
          </a:p>
          <a:p>
            <a:pPr lvl="1">
              <a:lnSpc>
                <a:spcPct val="120000"/>
              </a:lnSpc>
            </a:pPr>
            <a:r>
              <a:rPr lang="zh-CN" altLang="en-US" dirty="0"/>
              <a:t>查询优化</a:t>
            </a:r>
            <a:endParaRPr lang="en-US" altLang="zh-CN" dirty="0"/>
          </a:p>
          <a:p>
            <a:pPr lvl="2">
              <a:lnSpc>
                <a:spcPct val="120000"/>
              </a:lnSpc>
              <a:buSzPct val="87000"/>
              <a:buFont typeface="Wingdings" panose="05000000000000000000" pitchFamily="2" charset="2"/>
              <a:buChar char="l"/>
            </a:pPr>
            <a:r>
              <a:rPr lang="zh-CN" altLang="en-US" dirty="0"/>
              <a:t>代数优化</a:t>
            </a:r>
            <a:endParaRPr lang="en-US" altLang="zh-CN" dirty="0"/>
          </a:p>
          <a:p>
            <a:pPr lvl="2">
              <a:lnSpc>
                <a:spcPct val="120000"/>
              </a:lnSpc>
              <a:buSzPct val="87000"/>
              <a:buFont typeface="Wingdings" panose="05000000000000000000" pitchFamily="2" charset="2"/>
              <a:buChar char="l"/>
            </a:pPr>
            <a:r>
              <a:rPr lang="zh-CN" altLang="en-US" dirty="0"/>
              <a:t>物理优化</a:t>
            </a:r>
            <a:endParaRPr lang="en-US" altLang="zh-CN" dirty="0"/>
          </a:p>
          <a:p>
            <a:pPr lvl="1">
              <a:lnSpc>
                <a:spcPct val="120000"/>
              </a:lnSpc>
            </a:pPr>
            <a:r>
              <a:rPr lang="zh-CN" altLang="en-US" dirty="0"/>
              <a:t>查询执行</a:t>
            </a:r>
            <a:endParaRPr lang="zh-CN" altLang="en-US" dirty="0"/>
          </a:p>
          <a:p>
            <a:endParaRPr lang="zh-CN" altLang="en-US" dirty="0"/>
          </a:p>
        </p:txBody>
      </p:sp>
      <p:sp>
        <p:nvSpPr>
          <p:cNvPr id="4" name="圆角矩形标注 3"/>
          <p:cNvSpPr/>
          <p:nvPr/>
        </p:nvSpPr>
        <p:spPr>
          <a:xfrm>
            <a:off x="4572000" y="1571625"/>
            <a:ext cx="2016125" cy="1785938"/>
          </a:xfrm>
          <a:prstGeom prst="wedgeRoundRectCallout">
            <a:avLst>
              <a:gd name="adj1" fmla="val -117625"/>
              <a:gd name="adj2" fmla="val 35315"/>
              <a:gd name="adj3" fmla="val 1666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tIns="72000" anchor="ctr"/>
          <a:p>
            <a:pPr marL="342900" indent="-342900"/>
            <a:r>
              <a:rPr lang="zh-CN" altLang="en-US" sz="2400" b="1" dirty="0">
                <a:latin typeface="Arial" panose="020B0604020202020204" pitchFamily="34" charset="0"/>
                <a:ea typeface="宋体" panose="02010600030101010101" pitchFamily="2" charset="-122"/>
              </a:rPr>
              <a:t>查询分析</a:t>
            </a:r>
            <a:endParaRPr lang="en-US" altLang="zh-CN"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查询检查</a:t>
            </a:r>
            <a:endParaRPr lang="en-US" altLang="zh-CN"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查询优化</a:t>
            </a:r>
            <a:endParaRPr lang="en-US" altLang="zh-CN" sz="2400" b="1" dirty="0">
              <a:latin typeface="Arial" panose="020B0604020202020204" pitchFamily="34" charset="0"/>
              <a:ea typeface="宋体" panose="02010600030101010101" pitchFamily="2" charset="-122"/>
            </a:endParaRPr>
          </a:p>
          <a:p>
            <a:pPr marL="342900" indent="-342900"/>
            <a:r>
              <a:rPr lang="zh-CN" altLang="en-US" sz="2400" b="1" dirty="0">
                <a:latin typeface="Arial" panose="020B0604020202020204" pitchFamily="34" charset="0"/>
                <a:ea typeface="宋体" panose="02010600030101010101" pitchFamily="2" charset="-122"/>
              </a:rPr>
              <a:t>查询执行</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13132</Words>
  <Application>WPS 演示</Application>
  <PresentationFormat>全屏显示(4:3)</PresentationFormat>
  <Paragraphs>1077</Paragraphs>
  <Slides>103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33</vt:i4>
      </vt:variant>
      <vt:variant>
        <vt:lpstr>幻灯片标题</vt:lpstr>
      </vt:variant>
      <vt:variant>
        <vt:i4>103</vt:i4>
      </vt:variant>
    </vt:vector>
  </HeadingPairs>
  <TitlesOfParts>
    <vt:vector size="147" baseType="lpstr">
      <vt:lpstr>Arial</vt:lpstr>
      <vt:lpstr>宋体</vt:lpstr>
      <vt:lpstr>Wingdings</vt:lpstr>
      <vt:lpstr>Calibri</vt:lpstr>
      <vt:lpstr>黑体</vt:lpstr>
      <vt:lpstr>Times New Roman</vt:lpstr>
      <vt:lpstr>微软雅黑</vt:lpstr>
      <vt:lpstr>华文楷体</vt:lpstr>
      <vt:lpstr>华文琥珀</vt:lpstr>
      <vt:lpstr>Arial Unicode MS</vt:lpstr>
      <vt:lpstr>数据库系统概论</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win</cp:lastModifiedBy>
  <cp:revision>174</cp:revision>
  <dcterms:created xsi:type="dcterms:W3CDTF">2019-02-23T14:02:19Z</dcterms:created>
  <dcterms:modified xsi:type="dcterms:W3CDTF">2019-02-23T14:11:17Z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