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5"/>
  </p:handoutMasterIdLst>
  <p:sldIdLst>
    <p:sldId id="282" r:id="rId3"/>
    <p:sldId id="283" r:id="rId5"/>
    <p:sldId id="286" r:id="rId6"/>
    <p:sldId id="593" r:id="rId7"/>
    <p:sldId id="594" r:id="rId8"/>
    <p:sldId id="285" r:id="rId9"/>
    <p:sldId id="288" r:id="rId10"/>
    <p:sldId id="292" r:id="rId11"/>
    <p:sldId id="493" r:id="rId12"/>
    <p:sldId id="494" r:id="rId13"/>
    <p:sldId id="595" r:id="rId14"/>
    <p:sldId id="301" r:id="rId15"/>
    <p:sldId id="419" r:id="rId16"/>
    <p:sldId id="420" r:id="rId17"/>
    <p:sldId id="421" r:id="rId18"/>
    <p:sldId id="423" r:id="rId19"/>
    <p:sldId id="303" r:id="rId20"/>
    <p:sldId id="596" r:id="rId21"/>
    <p:sldId id="597" r:id="rId22"/>
    <p:sldId id="598" r:id="rId23"/>
    <p:sldId id="302" r:id="rId24"/>
    <p:sldId id="304" r:id="rId25"/>
    <p:sldId id="503" r:id="rId26"/>
    <p:sldId id="601" r:id="rId27"/>
    <p:sldId id="602" r:id="rId28"/>
    <p:sldId id="603" r:id="rId29"/>
    <p:sldId id="605" r:id="rId30"/>
    <p:sldId id="326" r:id="rId31"/>
    <p:sldId id="606" r:id="rId32"/>
    <p:sldId id="610" r:id="rId33"/>
    <p:sldId id="611" r:id="rId34"/>
    <p:sldId id="628" r:id="rId35"/>
    <p:sldId id="638" r:id="rId36"/>
    <p:sldId id="640" r:id="rId37"/>
    <p:sldId id="641" r:id="rId38"/>
    <p:sldId id="630" r:id="rId39"/>
    <p:sldId id="585" r:id="rId40"/>
    <p:sldId id="586" r:id="rId41"/>
    <p:sldId id="660" r:id="rId42"/>
    <p:sldId id="661" r:id="rId43"/>
    <p:sldId id="662" r:id="rId44"/>
    <p:sldId id="663" r:id="rId45"/>
    <p:sldId id="659" r:id="rId46"/>
    <p:sldId id="665" r:id="rId47"/>
    <p:sldId id="666" r:id="rId48"/>
    <p:sldId id="670" r:id="rId49"/>
    <p:sldId id="671" r:id="rId50"/>
    <p:sldId id="667" r:id="rId51"/>
    <p:sldId id="672" r:id="rId52"/>
    <p:sldId id="590" r:id="rId53"/>
    <p:sldId id="591" r:id="rId5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FFCCFF"/>
    <a:srgbClr val="FFFF99"/>
    <a:srgbClr val="CCECFF"/>
    <a:srgbClr val="CCFF99"/>
    <a:srgbClr val="CCCC00"/>
    <a:srgbClr val="00FF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40"/>
    <p:restoredTop sz="94511"/>
  </p:normalViewPr>
  <p:slideViewPr>
    <p:cSldViewPr showGuides="1">
      <p:cViewPr varScale="1">
        <p:scale>
          <a:sx n="74" d="100"/>
          <a:sy n="74" d="100"/>
        </p:scale>
        <p:origin x="-876" y="-102"/>
      </p:cViewPr>
      <p:guideLst>
        <p:guide orient="horz" pos="2150"/>
        <p:guide pos="2906"/>
      </p:guideLst>
    </p:cSldViewPr>
  </p:slideViewPr>
  <p:notesTextViewPr>
    <p:cViewPr>
      <p:scale>
        <a:sx n="100" d="100"/>
        <a:sy n="100" d="100"/>
      </p:scale>
      <p:origin x="0" y="0"/>
    </p:cViewPr>
  </p:notesTextViewPr>
  <p:sorterViewPr showFormatting="0">
    <p:cViewPr>
      <p:scale>
        <a:sx n="66" d="100"/>
        <a:sy n="66" d="100"/>
      </p:scale>
      <p:origin x="0" y="201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69346" name="页眉占位符 569345"/>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569347" name="日期占位符 569346"/>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569348" name="幻灯片图像占位符 569347"/>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69349" name="文本占位符 569348"/>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69350" name="页脚占位符 569349"/>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569351" name="灯片编号占位符 569350"/>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0370" name="幻灯片图像占位符 570369"/>
          <p:cNvSpPr>
            <a:spLocks noRot="1" noTextEdit="1"/>
          </p:cNvSpPr>
          <p:nvPr>
            <p:ph type="sldImg"/>
          </p:nvPr>
        </p:nvSpPr>
        <p:spPr>
          <a:ln/>
        </p:spPr>
      </p:sp>
      <p:sp>
        <p:nvSpPr>
          <p:cNvPr id="570371" name="文本占位符 570370"/>
          <p:cNvSpPr>
            <a:spLocks noGrp="1"/>
          </p:cNvSpPr>
          <p:nvPr>
            <p:ph type="body" idx="1"/>
          </p:nvPr>
        </p:nvSpPr>
        <p:spPr>
          <a:ln/>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7538" name="幻灯片图像占位符 577537"/>
          <p:cNvSpPr>
            <a:spLocks noRot="1" noTextEdit="1"/>
          </p:cNvSpPr>
          <p:nvPr>
            <p:ph type="sldImg"/>
          </p:nvPr>
        </p:nvSpPr>
        <p:spPr>
          <a:ln/>
        </p:spPr>
      </p:sp>
      <p:sp>
        <p:nvSpPr>
          <p:cNvPr id="577539" name="文本占位符 577538"/>
          <p:cNvSpPr>
            <a:spLocks noGrp="1"/>
          </p:cNvSpPr>
          <p:nvPr>
            <p:ph type="body" idx="1"/>
          </p:nvPr>
        </p:nvSpPr>
        <p:spPr>
          <a:ln/>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69698" name="幻灯片图像占位符 669697"/>
          <p:cNvSpPr>
            <a:spLocks noRot="1" noTextEdit="1"/>
          </p:cNvSpPr>
          <p:nvPr>
            <p:ph type="sldImg"/>
          </p:nvPr>
        </p:nvSpPr>
        <p:spPr>
          <a:ln/>
        </p:spPr>
      </p:sp>
      <p:sp>
        <p:nvSpPr>
          <p:cNvPr id="669699" name="文本占位符 669698"/>
          <p:cNvSpPr>
            <a:spLocks noGrp="1"/>
          </p:cNvSpPr>
          <p:nvPr>
            <p:ph type="body" idx="1"/>
          </p:nvPr>
        </p:nvSpPr>
        <p:spPr>
          <a:ln/>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0610" name="幻灯片图像占位符 580609"/>
          <p:cNvSpPr>
            <a:spLocks noRot="1" noTextEdit="1"/>
          </p:cNvSpPr>
          <p:nvPr>
            <p:ph type="sldImg"/>
          </p:nvPr>
        </p:nvSpPr>
        <p:spPr>
          <a:ln/>
        </p:spPr>
      </p:sp>
      <p:sp>
        <p:nvSpPr>
          <p:cNvPr id="580611" name="文本占位符 580610"/>
          <p:cNvSpPr>
            <a:spLocks noGrp="1"/>
          </p:cNvSpPr>
          <p:nvPr>
            <p:ph type="body" idx="1"/>
          </p:nvPr>
        </p:nvSpPr>
        <p:spPr>
          <a:ln/>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1634" name="幻灯片图像占位符 581633"/>
          <p:cNvSpPr>
            <a:spLocks noRot="1" noTextEdit="1"/>
          </p:cNvSpPr>
          <p:nvPr>
            <p:ph type="sldImg"/>
          </p:nvPr>
        </p:nvSpPr>
        <p:spPr>
          <a:ln/>
        </p:spPr>
      </p:sp>
      <p:sp>
        <p:nvSpPr>
          <p:cNvPr id="581635" name="文本占位符 581634"/>
          <p:cNvSpPr>
            <a:spLocks noGrp="1"/>
          </p:cNvSpPr>
          <p:nvPr>
            <p:ph type="body" idx="1"/>
          </p:nvPr>
        </p:nvSpPr>
        <p:spPr>
          <a:ln/>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2658" name="幻灯片图像占位符 582657"/>
          <p:cNvSpPr>
            <a:spLocks noRot="1" noTextEdit="1"/>
          </p:cNvSpPr>
          <p:nvPr>
            <p:ph type="sldImg"/>
          </p:nvPr>
        </p:nvSpPr>
        <p:spPr>
          <a:ln/>
        </p:spPr>
      </p:sp>
      <p:sp>
        <p:nvSpPr>
          <p:cNvPr id="582659" name="文本占位符 582658"/>
          <p:cNvSpPr>
            <a:spLocks noGrp="1"/>
          </p:cNvSpPr>
          <p:nvPr>
            <p:ph type="body" idx="1"/>
          </p:nvPr>
        </p:nvSpPr>
        <p:spPr>
          <a:ln/>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3682" name="幻灯片图像占位符 583681"/>
          <p:cNvSpPr>
            <a:spLocks noRot="1" noTextEdit="1"/>
          </p:cNvSpPr>
          <p:nvPr>
            <p:ph type="sldImg"/>
          </p:nvPr>
        </p:nvSpPr>
        <p:spPr>
          <a:ln/>
        </p:spPr>
      </p:sp>
      <p:sp>
        <p:nvSpPr>
          <p:cNvPr id="583683" name="文本占位符 583682"/>
          <p:cNvSpPr>
            <a:spLocks noGrp="1"/>
          </p:cNvSpPr>
          <p:nvPr>
            <p:ph type="body" idx="1"/>
          </p:nvPr>
        </p:nvSpPr>
        <p:spPr>
          <a:ln/>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4706" name="幻灯片图像占位符 584705"/>
          <p:cNvSpPr>
            <a:spLocks noRot="1" noTextEdit="1"/>
          </p:cNvSpPr>
          <p:nvPr>
            <p:ph type="sldImg"/>
          </p:nvPr>
        </p:nvSpPr>
        <p:spPr>
          <a:ln/>
        </p:spPr>
      </p:sp>
      <p:sp>
        <p:nvSpPr>
          <p:cNvPr id="584707" name="文本占位符 584706"/>
          <p:cNvSpPr>
            <a:spLocks noGrp="1"/>
          </p:cNvSpPr>
          <p:nvPr>
            <p:ph type="body" idx="1"/>
          </p:nvPr>
        </p:nvSpPr>
        <p:spPr>
          <a:ln/>
        </p:spPr>
        <p:txBody>
          <a:bodyPr/>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5730" name="幻灯片图像占位符 585729"/>
          <p:cNvSpPr>
            <a:spLocks noRot="1" noTextEdit="1"/>
          </p:cNvSpPr>
          <p:nvPr>
            <p:ph type="sldImg"/>
          </p:nvPr>
        </p:nvSpPr>
        <p:spPr>
          <a:ln/>
        </p:spPr>
      </p:sp>
      <p:sp>
        <p:nvSpPr>
          <p:cNvPr id="585731" name="文本占位符 585730"/>
          <p:cNvSpPr>
            <a:spLocks noGrp="1"/>
          </p:cNvSpPr>
          <p:nvPr>
            <p:ph type="body" idx="1"/>
          </p:nvPr>
        </p:nvSpPr>
        <p:spPr>
          <a:ln/>
        </p:spPr>
        <p:txBody>
          <a:bodyPr/>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3794" name="幻灯片图像占位符 673793"/>
          <p:cNvSpPr>
            <a:spLocks noRot="1" noTextEdit="1"/>
          </p:cNvSpPr>
          <p:nvPr>
            <p:ph type="sldImg"/>
          </p:nvPr>
        </p:nvSpPr>
        <p:spPr>
          <a:ln/>
        </p:spPr>
      </p:sp>
      <p:sp>
        <p:nvSpPr>
          <p:cNvPr id="673795" name="文本占位符 673794"/>
          <p:cNvSpPr>
            <a:spLocks noGrp="1"/>
          </p:cNvSpPr>
          <p:nvPr>
            <p:ph type="body" idx="1"/>
          </p:nvPr>
        </p:nvSpPr>
        <p:spPr>
          <a:ln/>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4818" name="幻灯片图像占位符 674817"/>
          <p:cNvSpPr>
            <a:spLocks noRot="1" noTextEdit="1"/>
          </p:cNvSpPr>
          <p:nvPr>
            <p:ph type="sldImg"/>
          </p:nvPr>
        </p:nvSpPr>
        <p:spPr>
          <a:ln/>
        </p:spPr>
      </p:sp>
      <p:sp>
        <p:nvSpPr>
          <p:cNvPr id="674819" name="文本占位符 674818"/>
          <p:cNvSpPr>
            <a:spLocks noGrp="1"/>
          </p:cNvSpPr>
          <p:nvPr>
            <p:ph type="body" idx="1"/>
          </p:nvPr>
        </p:nvSpPr>
        <p:spPr>
          <a:ln/>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1394" name="幻灯片图像占位符 571393"/>
          <p:cNvSpPr>
            <a:spLocks noRot="1" noTextEdit="1"/>
          </p:cNvSpPr>
          <p:nvPr>
            <p:ph type="sldImg"/>
          </p:nvPr>
        </p:nvSpPr>
        <p:spPr>
          <a:ln/>
        </p:spPr>
      </p:sp>
      <p:sp>
        <p:nvSpPr>
          <p:cNvPr id="571395" name="文本占位符 571394"/>
          <p:cNvSpPr>
            <a:spLocks noGrp="1"/>
          </p:cNvSpPr>
          <p:nvPr>
            <p:ph type="body" idx="1"/>
          </p:nvPr>
        </p:nvSpPr>
        <p:spPr>
          <a:ln/>
        </p:spPr>
        <p:txBody>
          <a:bodyPr/>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5842" name="幻灯片图像占位符 675841"/>
          <p:cNvSpPr>
            <a:spLocks noRot="1" noTextEdit="1"/>
          </p:cNvSpPr>
          <p:nvPr>
            <p:ph type="sldImg"/>
          </p:nvPr>
        </p:nvSpPr>
        <p:spPr>
          <a:ln/>
        </p:spPr>
      </p:sp>
      <p:sp>
        <p:nvSpPr>
          <p:cNvPr id="675843" name="文本占位符 675842"/>
          <p:cNvSpPr>
            <a:spLocks noGrp="1"/>
          </p:cNvSpPr>
          <p:nvPr>
            <p:ph type="body" idx="1"/>
          </p:nvPr>
        </p:nvSpPr>
        <p:spPr>
          <a:ln/>
        </p:spPr>
        <p:txBody>
          <a:bodyPr/>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7778" name="幻灯片图像占位符 587777"/>
          <p:cNvSpPr>
            <a:spLocks noRot="1" noTextEdit="1"/>
          </p:cNvSpPr>
          <p:nvPr>
            <p:ph type="sldImg"/>
          </p:nvPr>
        </p:nvSpPr>
        <p:spPr>
          <a:ln/>
        </p:spPr>
      </p:sp>
      <p:sp>
        <p:nvSpPr>
          <p:cNvPr id="587779" name="文本占位符 587778"/>
          <p:cNvSpPr>
            <a:spLocks noGrp="1"/>
          </p:cNvSpPr>
          <p:nvPr>
            <p:ph type="body" idx="1"/>
          </p:nvPr>
        </p:nvSpPr>
        <p:spPr>
          <a:ln/>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8802" name="幻灯片图像占位符 588801"/>
          <p:cNvSpPr>
            <a:spLocks noRot="1" noTextEdit="1"/>
          </p:cNvSpPr>
          <p:nvPr>
            <p:ph type="sldImg"/>
          </p:nvPr>
        </p:nvSpPr>
        <p:spPr>
          <a:ln/>
        </p:spPr>
      </p:sp>
      <p:sp>
        <p:nvSpPr>
          <p:cNvPr id="588803" name="文本占位符 588802"/>
          <p:cNvSpPr>
            <a:spLocks noGrp="1"/>
          </p:cNvSpPr>
          <p:nvPr>
            <p:ph type="body" idx="1"/>
          </p:nvPr>
        </p:nvSpPr>
        <p:spPr>
          <a:ln/>
        </p:spPr>
        <p:txBody>
          <a:bodyPr/>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1874" name="幻灯片图像占位符 591873"/>
          <p:cNvSpPr>
            <a:spLocks noRot="1" noTextEdit="1"/>
          </p:cNvSpPr>
          <p:nvPr>
            <p:ph type="sldImg"/>
          </p:nvPr>
        </p:nvSpPr>
        <p:spPr>
          <a:ln/>
        </p:spPr>
      </p:sp>
      <p:sp>
        <p:nvSpPr>
          <p:cNvPr id="591875" name="文本占位符 591874"/>
          <p:cNvSpPr>
            <a:spLocks noGrp="1"/>
          </p:cNvSpPr>
          <p:nvPr>
            <p:ph type="body" idx="1"/>
          </p:nvPr>
        </p:nvSpPr>
        <p:spPr>
          <a:ln/>
        </p:spPr>
        <p:txBody>
          <a:bodyPr/>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3010" name="幻灯片图像占位符 683009"/>
          <p:cNvSpPr>
            <a:spLocks noRot="1" noTextEdit="1"/>
          </p:cNvSpPr>
          <p:nvPr>
            <p:ph type="sldImg"/>
          </p:nvPr>
        </p:nvSpPr>
        <p:spPr>
          <a:ln/>
        </p:spPr>
      </p:sp>
      <p:sp>
        <p:nvSpPr>
          <p:cNvPr id="683011" name="文本占位符 683010"/>
          <p:cNvSpPr>
            <a:spLocks noGrp="1"/>
          </p:cNvSpPr>
          <p:nvPr>
            <p:ph type="body" idx="1"/>
          </p:nvPr>
        </p:nvSpPr>
        <p:spPr>
          <a:ln/>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4034" name="幻灯片图像占位符 684033"/>
          <p:cNvSpPr>
            <a:spLocks noRot="1" noTextEdit="1"/>
          </p:cNvSpPr>
          <p:nvPr>
            <p:ph type="sldImg"/>
          </p:nvPr>
        </p:nvSpPr>
        <p:spPr>
          <a:ln/>
        </p:spPr>
      </p:sp>
      <p:sp>
        <p:nvSpPr>
          <p:cNvPr id="684035" name="文本占位符 684034"/>
          <p:cNvSpPr>
            <a:spLocks noGrp="1"/>
          </p:cNvSpPr>
          <p:nvPr>
            <p:ph type="body" idx="1"/>
          </p:nvPr>
        </p:nvSpPr>
        <p:spPr>
          <a:ln/>
        </p:spPr>
        <p:txBody>
          <a:bodyPr/>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6082" name="幻灯片图像占位符 686081"/>
          <p:cNvSpPr>
            <a:spLocks noRot="1" noTextEdit="1"/>
          </p:cNvSpPr>
          <p:nvPr>
            <p:ph type="sldImg"/>
          </p:nvPr>
        </p:nvSpPr>
        <p:spPr>
          <a:ln/>
        </p:spPr>
      </p:sp>
      <p:sp>
        <p:nvSpPr>
          <p:cNvPr id="686083" name="文本占位符 686082"/>
          <p:cNvSpPr>
            <a:spLocks noGrp="1"/>
          </p:cNvSpPr>
          <p:nvPr>
            <p:ph type="body" idx="1"/>
          </p:nvPr>
        </p:nvSpPr>
        <p:spPr>
          <a:ln/>
        </p:spPr>
        <p:txBody>
          <a:bodyPr/>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0178" name="幻灯片图像占位符 690177"/>
          <p:cNvSpPr>
            <a:spLocks noRot="1" noTextEdit="1"/>
          </p:cNvSpPr>
          <p:nvPr>
            <p:ph type="sldImg"/>
          </p:nvPr>
        </p:nvSpPr>
        <p:spPr>
          <a:ln/>
        </p:spPr>
      </p:sp>
      <p:sp>
        <p:nvSpPr>
          <p:cNvPr id="690179" name="文本占位符 690178"/>
          <p:cNvSpPr>
            <a:spLocks noGrp="1"/>
          </p:cNvSpPr>
          <p:nvPr>
            <p:ph type="body" idx="1"/>
          </p:nvPr>
        </p:nvSpPr>
        <p:spPr>
          <a:ln/>
        </p:spPr>
        <p:txBody>
          <a:bodyPr/>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8018" name="幻灯片图像占位符 598017"/>
          <p:cNvSpPr>
            <a:spLocks noRot="1" noTextEdit="1"/>
          </p:cNvSpPr>
          <p:nvPr>
            <p:ph type="sldImg"/>
          </p:nvPr>
        </p:nvSpPr>
        <p:spPr>
          <a:ln/>
        </p:spPr>
      </p:sp>
      <p:sp>
        <p:nvSpPr>
          <p:cNvPr id="598019" name="文本占位符 598018"/>
          <p:cNvSpPr>
            <a:spLocks noGrp="1"/>
          </p:cNvSpPr>
          <p:nvPr>
            <p:ph type="body" idx="1"/>
          </p:nvPr>
        </p:nvSpPr>
        <p:spPr>
          <a:ln/>
        </p:spPr>
        <p:txBody>
          <a:bodyPr/>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2226" name="幻灯片图像占位符 692225"/>
          <p:cNvSpPr>
            <a:spLocks noRot="1" noTextEdit="1"/>
          </p:cNvSpPr>
          <p:nvPr>
            <p:ph type="sldImg"/>
          </p:nvPr>
        </p:nvSpPr>
        <p:spPr>
          <a:ln/>
        </p:spPr>
      </p:sp>
      <p:sp>
        <p:nvSpPr>
          <p:cNvPr id="692227" name="文本占位符 692226"/>
          <p:cNvSpPr>
            <a:spLocks noGrp="1"/>
          </p:cNvSpPr>
          <p:nvPr>
            <p:ph type="body" idx="1"/>
          </p:nvPr>
        </p:nvSpPr>
        <p:spPr>
          <a:ln/>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2418" name="幻灯片图像占位符 572417"/>
          <p:cNvSpPr>
            <a:spLocks noRot="1" noTextEdit="1"/>
          </p:cNvSpPr>
          <p:nvPr>
            <p:ph type="sldImg"/>
          </p:nvPr>
        </p:nvSpPr>
        <p:spPr>
          <a:ln/>
        </p:spPr>
      </p:sp>
      <p:sp>
        <p:nvSpPr>
          <p:cNvPr id="572419" name="文本占位符 572418"/>
          <p:cNvSpPr>
            <a:spLocks noGrp="1"/>
          </p:cNvSpPr>
          <p:nvPr>
            <p:ph type="body" idx="1"/>
          </p:nvPr>
        </p:nvSpPr>
        <p:spPr>
          <a:ln/>
        </p:spPr>
        <p:txBody>
          <a:bodyPr/>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0418" name="幻灯片图像占位符 700417"/>
          <p:cNvSpPr>
            <a:spLocks noRot="1" noTextEdit="1"/>
          </p:cNvSpPr>
          <p:nvPr>
            <p:ph type="sldImg"/>
          </p:nvPr>
        </p:nvSpPr>
        <p:spPr>
          <a:ln/>
        </p:spPr>
      </p:sp>
      <p:sp>
        <p:nvSpPr>
          <p:cNvPr id="700419" name="文本占位符 700418"/>
          <p:cNvSpPr>
            <a:spLocks noGrp="1"/>
          </p:cNvSpPr>
          <p:nvPr>
            <p:ph type="body" idx="1"/>
          </p:nvPr>
        </p:nvSpPr>
        <p:spPr>
          <a:ln/>
        </p:spPr>
        <p:txBody>
          <a:bodyPr/>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3490" name="幻灯片图像占位符 703489"/>
          <p:cNvSpPr>
            <a:spLocks noRot="1" noTextEdit="1"/>
          </p:cNvSpPr>
          <p:nvPr>
            <p:ph type="sldImg"/>
          </p:nvPr>
        </p:nvSpPr>
        <p:spPr>
          <a:ln/>
        </p:spPr>
      </p:sp>
      <p:sp>
        <p:nvSpPr>
          <p:cNvPr id="703491" name="文本占位符 703490"/>
          <p:cNvSpPr>
            <a:spLocks noGrp="1"/>
          </p:cNvSpPr>
          <p:nvPr>
            <p:ph type="body" idx="1"/>
          </p:nvPr>
        </p:nvSpPr>
        <p:spPr>
          <a:ln/>
        </p:spPr>
        <p:txBody>
          <a:bodyPr/>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41378" name="幻灯片图像占位符 741377"/>
          <p:cNvSpPr>
            <a:spLocks noRot="1" noTextEdit="1"/>
          </p:cNvSpPr>
          <p:nvPr>
            <p:ph type="sldImg"/>
          </p:nvPr>
        </p:nvSpPr>
        <p:spPr>
          <a:ln/>
        </p:spPr>
      </p:sp>
      <p:sp>
        <p:nvSpPr>
          <p:cNvPr id="741379" name="文本占位符 741378"/>
          <p:cNvSpPr>
            <a:spLocks noGrp="1"/>
          </p:cNvSpPr>
          <p:nvPr>
            <p:ph type="body" idx="1"/>
          </p:nvPr>
        </p:nvSpPr>
        <p:spPr>
          <a:ln/>
        </p:spPr>
        <p:txBody>
          <a:bodyPr/>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56738" name="幻灯片图像占位符 756737"/>
          <p:cNvSpPr>
            <a:spLocks noRot="1" noTextEdit="1"/>
          </p:cNvSpPr>
          <p:nvPr>
            <p:ph type="sldImg"/>
          </p:nvPr>
        </p:nvSpPr>
        <p:spPr>
          <a:ln/>
        </p:spPr>
      </p:sp>
      <p:sp>
        <p:nvSpPr>
          <p:cNvPr id="756739" name="文本占位符 756738"/>
          <p:cNvSpPr>
            <a:spLocks noGrp="1"/>
          </p:cNvSpPr>
          <p:nvPr>
            <p:ph type="body" idx="1"/>
          </p:nvPr>
        </p:nvSpPr>
        <p:spPr>
          <a:ln/>
        </p:spPr>
        <p:txBody>
          <a:bodyPr/>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43426" name="幻灯片图像占位符 743425"/>
          <p:cNvSpPr>
            <a:spLocks noRot="1" noTextEdit="1"/>
          </p:cNvSpPr>
          <p:nvPr>
            <p:ph type="sldImg"/>
          </p:nvPr>
        </p:nvSpPr>
        <p:spPr>
          <a:ln/>
        </p:spPr>
      </p:sp>
      <p:sp>
        <p:nvSpPr>
          <p:cNvPr id="743427" name="文本占位符 743426"/>
          <p:cNvSpPr>
            <a:spLocks noGrp="1"/>
          </p:cNvSpPr>
          <p:nvPr>
            <p:ph type="body" idx="1"/>
          </p:nvPr>
        </p:nvSpPr>
        <p:spPr>
          <a:ln/>
        </p:spPr>
        <p:txBody>
          <a:bodyPr/>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56386" name="幻灯片图像占位符 656385"/>
          <p:cNvSpPr>
            <a:spLocks noRot="1" noTextEdit="1"/>
          </p:cNvSpPr>
          <p:nvPr>
            <p:ph type="sldImg"/>
          </p:nvPr>
        </p:nvSpPr>
        <p:spPr>
          <a:ln/>
        </p:spPr>
      </p:sp>
      <p:sp>
        <p:nvSpPr>
          <p:cNvPr id="656387" name="文本占位符 656386"/>
          <p:cNvSpPr>
            <a:spLocks noGrp="1"/>
          </p:cNvSpPr>
          <p:nvPr>
            <p:ph type="body" idx="1"/>
          </p:nvPr>
        </p:nvSpPr>
        <p:spPr>
          <a:ln/>
        </p:spPr>
        <p:txBody>
          <a:bodyPr/>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57410" name="幻灯片图像占位符 657409"/>
          <p:cNvSpPr>
            <a:spLocks noRot="1" noTextEdit="1"/>
          </p:cNvSpPr>
          <p:nvPr>
            <p:ph type="sldImg"/>
          </p:nvPr>
        </p:nvSpPr>
        <p:spPr>
          <a:ln/>
        </p:spPr>
      </p:sp>
      <p:sp>
        <p:nvSpPr>
          <p:cNvPr id="657411" name="文本占位符 657410"/>
          <p:cNvSpPr>
            <a:spLocks noGrp="1"/>
          </p:cNvSpPr>
          <p:nvPr>
            <p:ph type="body" idx="1"/>
          </p:nvPr>
        </p:nvSpPr>
        <p:spPr>
          <a:ln/>
        </p:spPr>
        <p:txBody>
          <a:bodyPr/>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5410" name="幻灯片图像占位符 785409"/>
          <p:cNvSpPr>
            <a:spLocks noRot="1" noTextEdit="1"/>
          </p:cNvSpPr>
          <p:nvPr>
            <p:ph type="sldImg"/>
          </p:nvPr>
        </p:nvSpPr>
        <p:spPr>
          <a:ln/>
        </p:spPr>
      </p:sp>
      <p:sp>
        <p:nvSpPr>
          <p:cNvPr id="785411" name="文本占位符 785410"/>
          <p:cNvSpPr>
            <a:spLocks noGrp="1"/>
          </p:cNvSpPr>
          <p:nvPr>
            <p:ph type="body" idx="1"/>
          </p:nvPr>
        </p:nvSpPr>
        <p:spPr>
          <a:ln/>
        </p:spPr>
        <p:txBody>
          <a:bodyPr/>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7458" name="幻灯片图像占位符 787457"/>
          <p:cNvSpPr>
            <a:spLocks noRot="1" noTextEdit="1"/>
          </p:cNvSpPr>
          <p:nvPr>
            <p:ph type="sldImg"/>
          </p:nvPr>
        </p:nvSpPr>
        <p:spPr>
          <a:ln/>
        </p:spPr>
      </p:sp>
      <p:sp>
        <p:nvSpPr>
          <p:cNvPr id="787459" name="文本占位符 787458"/>
          <p:cNvSpPr>
            <a:spLocks noGrp="1"/>
          </p:cNvSpPr>
          <p:nvPr>
            <p:ph type="body" idx="1"/>
          </p:nvPr>
        </p:nvSpPr>
        <p:spPr>
          <a:ln/>
        </p:spPr>
        <p:txBody>
          <a:bodyPr/>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9506" name="幻灯片图像占位符 789505"/>
          <p:cNvSpPr>
            <a:spLocks noRot="1" noTextEdit="1"/>
          </p:cNvSpPr>
          <p:nvPr>
            <p:ph type="sldImg"/>
          </p:nvPr>
        </p:nvSpPr>
        <p:spPr>
          <a:ln/>
        </p:spPr>
      </p:sp>
      <p:sp>
        <p:nvSpPr>
          <p:cNvPr id="789507" name="文本占位符 789506"/>
          <p:cNvSpPr>
            <a:spLocks noGrp="1"/>
          </p:cNvSpPr>
          <p:nvPr>
            <p:ph type="body" idx="1"/>
          </p:nvPr>
        </p:nvSpPr>
        <p:spPr>
          <a:ln/>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65602" name="幻灯片图像占位符 665601"/>
          <p:cNvSpPr>
            <a:spLocks noRot="1" noTextEdit="1"/>
          </p:cNvSpPr>
          <p:nvPr>
            <p:ph type="sldImg"/>
          </p:nvPr>
        </p:nvSpPr>
        <p:spPr>
          <a:ln/>
        </p:spPr>
      </p:sp>
      <p:sp>
        <p:nvSpPr>
          <p:cNvPr id="665603" name="文本占位符 665602"/>
          <p:cNvSpPr>
            <a:spLocks noGrp="1"/>
          </p:cNvSpPr>
          <p:nvPr>
            <p:ph type="body" idx="1"/>
          </p:nvPr>
        </p:nvSpPr>
        <p:spPr>
          <a:ln/>
        </p:spPr>
        <p:txBody>
          <a:bodyPr/>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1554" name="幻灯片图像占位符 791553"/>
          <p:cNvSpPr>
            <a:spLocks noRot="1" noTextEdit="1"/>
          </p:cNvSpPr>
          <p:nvPr>
            <p:ph type="sldImg"/>
          </p:nvPr>
        </p:nvSpPr>
        <p:spPr>
          <a:ln/>
        </p:spPr>
      </p:sp>
      <p:sp>
        <p:nvSpPr>
          <p:cNvPr id="791555" name="文本占位符 791554"/>
          <p:cNvSpPr>
            <a:spLocks noGrp="1"/>
          </p:cNvSpPr>
          <p:nvPr>
            <p:ph type="body" idx="1"/>
          </p:nvPr>
        </p:nvSpPr>
        <p:spPr>
          <a:ln/>
        </p:spPr>
        <p:txBody>
          <a:bodyPr/>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60482" name="幻灯片图像占位符 660481"/>
          <p:cNvSpPr>
            <a:spLocks noRot="1" noTextEdit="1"/>
          </p:cNvSpPr>
          <p:nvPr>
            <p:ph type="sldImg"/>
          </p:nvPr>
        </p:nvSpPr>
        <p:spPr>
          <a:ln/>
        </p:spPr>
      </p:sp>
      <p:sp>
        <p:nvSpPr>
          <p:cNvPr id="660483" name="文本占位符 660482"/>
          <p:cNvSpPr>
            <a:spLocks noGrp="1"/>
          </p:cNvSpPr>
          <p:nvPr>
            <p:ph type="body" idx="1"/>
          </p:nvPr>
        </p:nvSpPr>
        <p:spPr>
          <a:ln/>
        </p:spPr>
        <p:txBody>
          <a:bodyPr/>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61506" name="幻灯片图像占位符 661505"/>
          <p:cNvSpPr>
            <a:spLocks noRot="1" noTextEdit="1"/>
          </p:cNvSpPr>
          <p:nvPr>
            <p:ph type="sldImg"/>
          </p:nvPr>
        </p:nvSpPr>
        <p:spPr>
          <a:ln/>
        </p:spPr>
      </p:sp>
      <p:sp>
        <p:nvSpPr>
          <p:cNvPr id="661507" name="文本占位符 661506"/>
          <p:cNvSpPr>
            <a:spLocks noGrp="1"/>
          </p:cNvSpPr>
          <p:nvPr>
            <p:ph type="body" idx="1"/>
          </p:nvPr>
        </p:nvSpPr>
        <p:spPr>
          <a:ln/>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66626" name="幻灯片图像占位符 666625"/>
          <p:cNvSpPr>
            <a:spLocks noRot="1" noTextEdit="1"/>
          </p:cNvSpPr>
          <p:nvPr>
            <p:ph type="sldImg"/>
          </p:nvPr>
        </p:nvSpPr>
        <p:spPr>
          <a:ln/>
        </p:spPr>
      </p:sp>
      <p:sp>
        <p:nvSpPr>
          <p:cNvPr id="666627" name="文本占位符 666626"/>
          <p:cNvSpPr>
            <a:spLocks noGrp="1"/>
          </p:cNvSpPr>
          <p:nvPr>
            <p:ph type="body" idx="1"/>
          </p:nvPr>
        </p:nvSpPr>
        <p:spPr>
          <a:ln/>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3442" name="幻灯片图像占位符 573441"/>
          <p:cNvSpPr>
            <a:spLocks noRot="1" noTextEdit="1"/>
          </p:cNvSpPr>
          <p:nvPr>
            <p:ph type="sldImg"/>
          </p:nvPr>
        </p:nvSpPr>
        <p:spPr>
          <a:ln/>
        </p:spPr>
      </p:sp>
      <p:sp>
        <p:nvSpPr>
          <p:cNvPr id="573443" name="文本占位符 573442"/>
          <p:cNvSpPr>
            <a:spLocks noGrp="1"/>
          </p:cNvSpPr>
          <p:nvPr>
            <p:ph type="body" idx="1"/>
          </p:nvPr>
        </p:nvSpPr>
        <p:spPr>
          <a:ln/>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4466" name="幻灯片图像占位符 574465"/>
          <p:cNvSpPr>
            <a:spLocks noRot="1" noTextEdit="1"/>
          </p:cNvSpPr>
          <p:nvPr>
            <p:ph type="sldImg"/>
          </p:nvPr>
        </p:nvSpPr>
        <p:spPr>
          <a:ln/>
        </p:spPr>
      </p:sp>
      <p:sp>
        <p:nvSpPr>
          <p:cNvPr id="574467" name="文本占位符 574466"/>
          <p:cNvSpPr>
            <a:spLocks noGrp="1"/>
          </p:cNvSpPr>
          <p:nvPr>
            <p:ph type="body" idx="1"/>
          </p:nvPr>
        </p:nvSpPr>
        <p:spPr>
          <a:ln/>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5490" name="幻灯片图像占位符 575489"/>
          <p:cNvSpPr>
            <a:spLocks noRot="1" noTextEdit="1"/>
          </p:cNvSpPr>
          <p:nvPr>
            <p:ph type="sldImg"/>
          </p:nvPr>
        </p:nvSpPr>
        <p:spPr>
          <a:ln/>
        </p:spPr>
      </p:sp>
      <p:sp>
        <p:nvSpPr>
          <p:cNvPr id="575491" name="文本占位符 575490"/>
          <p:cNvSpPr>
            <a:spLocks noGrp="1"/>
          </p:cNvSpPr>
          <p:nvPr>
            <p:ph type="body" idx="1"/>
          </p:nvPr>
        </p:nvSpPr>
        <p:spPr>
          <a:ln/>
        </p:spPr>
        <p:txBody>
          <a:bodyPr/>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6514" name="幻灯片图像占位符 576513"/>
          <p:cNvSpPr>
            <a:spLocks noRot="1" noTextEdit="1"/>
          </p:cNvSpPr>
          <p:nvPr>
            <p:ph type="sldImg"/>
          </p:nvPr>
        </p:nvSpPr>
        <p:spPr>
          <a:ln/>
        </p:spPr>
      </p:sp>
      <p:sp>
        <p:nvSpPr>
          <p:cNvPr id="576515" name="文本占位符 576514"/>
          <p:cNvSpPr>
            <a:spLocks noGrp="1"/>
          </p:cNvSpPr>
          <p:nvPr>
            <p:ph type="body" idx="1"/>
          </p:nvPr>
        </p:nvSpPr>
        <p:spPr>
          <a:ln/>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5602" name="组合 25601"/>
          <p:cNvGrpSpPr/>
          <p:nvPr/>
        </p:nvGrpSpPr>
        <p:grpSpPr>
          <a:xfrm>
            <a:off x="0" y="2438400"/>
            <a:ext cx="9009063" cy="1052513"/>
            <a:chOff x="0" y="1536"/>
            <a:chExt cx="5675" cy="663"/>
          </a:xfrm>
        </p:grpSpPr>
        <p:grpSp>
          <p:nvGrpSpPr>
            <p:cNvPr id="25603" name="组合 25602"/>
            <p:cNvGrpSpPr/>
            <p:nvPr/>
          </p:nvGrpSpPr>
          <p:grpSpPr>
            <a:xfrm>
              <a:off x="183" y="1604"/>
              <a:ext cx="448" cy="299"/>
              <a:chOff x="720" y="336"/>
              <a:chExt cx="624" cy="432"/>
            </a:xfrm>
          </p:grpSpPr>
          <p:sp>
            <p:nvSpPr>
              <p:cNvPr id="25604" name="矩形 25603"/>
              <p:cNvSpPr/>
              <p:nvPr/>
            </p:nvSpPr>
            <p:spPr>
              <a:xfrm>
                <a:off x="720" y="336"/>
                <a:ext cx="384" cy="432"/>
              </a:xfrm>
              <a:prstGeom prst="rect">
                <a:avLst/>
              </a:prstGeom>
              <a:solidFill>
                <a:schemeClr val="folHlink"/>
              </a:solidFill>
              <a:ln w="9525">
                <a:noFill/>
              </a:ln>
            </p:spPr>
            <p:txBody>
              <a:bodyPr/>
              <a:p>
                <a:endParaRPr lang="zh-CN" altLang="en-US"/>
              </a:p>
            </p:txBody>
          </p:sp>
          <p:sp>
            <p:nvSpPr>
              <p:cNvPr id="25605"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25606" name="组合 25605"/>
            <p:cNvGrpSpPr/>
            <p:nvPr/>
          </p:nvGrpSpPr>
          <p:grpSpPr>
            <a:xfrm>
              <a:off x="261" y="1870"/>
              <a:ext cx="465" cy="299"/>
              <a:chOff x="912" y="2640"/>
              <a:chExt cx="672" cy="432"/>
            </a:xfrm>
          </p:grpSpPr>
          <p:sp>
            <p:nvSpPr>
              <p:cNvPr id="25607" name="矩形 25606"/>
              <p:cNvSpPr/>
              <p:nvPr/>
            </p:nvSpPr>
            <p:spPr>
              <a:xfrm>
                <a:off x="912" y="2640"/>
                <a:ext cx="384" cy="432"/>
              </a:xfrm>
              <a:prstGeom prst="rect">
                <a:avLst/>
              </a:prstGeom>
              <a:solidFill>
                <a:schemeClr val="accent2"/>
              </a:solidFill>
              <a:ln w="9525">
                <a:noFill/>
              </a:ln>
            </p:spPr>
            <p:txBody>
              <a:bodyPr/>
              <a:p>
                <a:endParaRPr lang="zh-CN" altLang="en-US"/>
              </a:p>
            </p:txBody>
          </p:sp>
          <p:sp>
            <p:nvSpPr>
              <p:cNvPr id="25608"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25609"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25610" name="矩形 25609"/>
            <p:cNvSpPr/>
            <p:nvPr/>
          </p:nvSpPr>
          <p:spPr>
            <a:xfrm>
              <a:off x="400" y="1536"/>
              <a:ext cx="20" cy="663"/>
            </a:xfrm>
            <a:prstGeom prst="rect">
              <a:avLst/>
            </a:prstGeom>
            <a:solidFill>
              <a:schemeClr val="bg2"/>
            </a:solidFill>
            <a:ln w="9525">
              <a:noFill/>
            </a:ln>
          </p:spPr>
          <p:txBody>
            <a:bodyPr/>
            <a:p>
              <a:endParaRPr lang="zh-CN" altLang="en-US"/>
            </a:p>
          </p:txBody>
        </p:sp>
        <p:sp>
          <p:nvSpPr>
            <p:cNvPr id="25611"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fld id="{BB962C8B-B14F-4D97-AF65-F5344CB8AC3E}" type="datetime1">
              <a:rPr lang="zh-CN" altLang="en-US" dirty="0"/>
            </a:fld>
            <a:endParaRPr lang="zh-CN" altLang="en-US" dirty="0">
              <a:latin typeface="Arial" panose="020B0604020202020204" pitchFamily="34" charset="0"/>
            </a:endParaRPr>
          </a:p>
        </p:txBody>
      </p:sp>
      <p:sp>
        <p:nvSpPr>
          <p:cNvPr id="25615" name="页脚占位符 25614"/>
          <p:cNvSpPr>
            <a:spLocks noGrp="1"/>
          </p:cNvSpPr>
          <p:nvPr>
            <p:ph type="ftr" sz="quarter" idx="3"/>
          </p:nvPr>
        </p:nvSpPr>
        <p:spPr>
          <a:xfrm>
            <a:off x="5853113"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25616" name="灯片编号占位符 2561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811233" cy="5673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6912"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sz="2400" dirty="0">
              <a:latin typeface="Tahoma" panose="020B0604030504040204" pitchFamily="34" charset="0"/>
            </a:endParaRPr>
          </a:p>
        </p:txBody>
      </p:sp>
      <p:sp>
        <p:nvSpPr>
          <p:cNvPr id="24579"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0"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sz="2400" dirty="0">
              <a:latin typeface="Tahoma" panose="020B0604030504040204" pitchFamily="34" charset="0"/>
            </a:endParaRPr>
          </a:p>
        </p:txBody>
      </p:sp>
      <p:sp>
        <p:nvSpPr>
          <p:cNvPr id="24581"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2"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sz="2400" dirty="0">
              <a:latin typeface="Tahoma" panose="020B0604030504040204" pitchFamily="34" charset="0"/>
            </a:endParaRPr>
          </a:p>
        </p:txBody>
      </p:sp>
      <p:sp>
        <p:nvSpPr>
          <p:cNvPr id="24583" name="矩形 24582"/>
          <p:cNvSpPr/>
          <p:nvPr/>
        </p:nvSpPr>
        <p:spPr>
          <a:xfrm>
            <a:off x="762000" y="990600"/>
            <a:ext cx="31750" cy="1052513"/>
          </a:xfrm>
          <a:prstGeom prst="rect">
            <a:avLst/>
          </a:prstGeom>
          <a:solidFill>
            <a:schemeClr val="bg2"/>
          </a:solidFill>
          <a:ln w="9525">
            <a:noFill/>
          </a:ln>
        </p:spPr>
        <p:txBody>
          <a:bodyPr wrap="none" anchor="ctr"/>
          <a:p>
            <a:pPr lvl="0" algn="ctr"/>
            <a:endParaRPr sz="2400" dirty="0">
              <a:latin typeface="Tahoma" panose="020B0604030504040204" pitchFamily="34" charset="0"/>
            </a:endParaRPr>
          </a:p>
        </p:txBody>
      </p:sp>
      <p:sp>
        <p:nvSpPr>
          <p:cNvPr id="24584"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5"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4586" name="文本占位符 24585"/>
          <p:cNvSpPr>
            <a:spLocks noGrp="1"/>
          </p:cNvSpPr>
          <p:nvPr>
            <p:ph type="body" idx="1"/>
          </p:nvPr>
        </p:nvSpPr>
        <p:spPr>
          <a:xfrm>
            <a:off x="1042988" y="1773238"/>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a:endParaRPr lang="zh-CN" altLang="en-US"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3"/>
          </p:nvPr>
        </p:nvSpPr>
        <p:spPr/>
        <p:txBody>
          <a:bodyPr/>
          <a:p>
            <a:endParaRPr lang="zh-CN" altLang="en-US" dirty="0"/>
          </a:p>
        </p:txBody>
      </p:sp>
      <p:sp>
        <p:nvSpPr>
          <p:cNvPr id="120834" name="标题 120833"/>
          <p:cNvSpPr>
            <a:spLocks noGrp="1"/>
          </p:cNvSpPr>
          <p:nvPr>
            <p:ph type="ctrTitle"/>
          </p:nvPr>
        </p:nvSpPr>
        <p:spPr>
          <a:xfrm>
            <a:off x="990600" y="1676400"/>
            <a:ext cx="7253288" cy="1462088"/>
          </a:xfrm>
          <a:ln/>
        </p:spPr>
        <p:txBody>
          <a:bodyPr anchor="b"/>
          <a:p>
            <a:pPr algn="ctr" defTabSz="914400">
              <a:buSzTx/>
            </a:pPr>
            <a:r>
              <a:rPr lang="zh-CN" altLang="en-US" kern="1200" baseline="0" dirty="0">
                <a:latin typeface="Arial" panose="020B0604020202020204" pitchFamily="34" charset="0"/>
                <a:ea typeface="黑体" panose="02010609060101010101" pitchFamily="2" charset="-122"/>
              </a:rPr>
              <a:t>计算机网络</a:t>
            </a:r>
            <a:endParaRPr lang="zh-CN" altLang="en-US" kern="1200" baseline="0" dirty="0">
              <a:latin typeface="Arial" panose="020B0604020202020204" pitchFamily="34" charset="0"/>
              <a:ea typeface="黑体" panose="02010609060101010101" pitchFamily="2" charset="-122"/>
            </a:endParaRPr>
          </a:p>
        </p:txBody>
      </p:sp>
      <p:sp>
        <p:nvSpPr>
          <p:cNvPr id="120835" name="副标题 120834"/>
          <p:cNvSpPr>
            <a:spLocks noGrp="1"/>
          </p:cNvSpPr>
          <p:nvPr>
            <p:ph type="subTitle" idx="1"/>
          </p:nvPr>
        </p:nvSpPr>
        <p:spPr>
          <a:ln/>
        </p:spPr>
        <p:txBody>
          <a:bodyPr anchor="t"/>
          <a:p>
            <a:pPr defTabSz="914400">
              <a:buSzPct val="60000"/>
            </a:pPr>
            <a:r>
              <a:rPr lang="zh-CN" altLang="en-US" kern="1200" baseline="0" dirty="0">
                <a:latin typeface="Arial" panose="020B0604020202020204" pitchFamily="34" charset="0"/>
                <a:ea typeface="黑体" panose="02010609060101010101" pitchFamily="2" charset="-122"/>
              </a:rPr>
              <a:t>第 </a:t>
            </a:r>
            <a:r>
              <a:rPr lang="en-US" altLang="zh-CN" kern="1200" baseline="0" dirty="0">
                <a:latin typeface="Arial" panose="020B0604020202020204" pitchFamily="34" charset="0"/>
                <a:ea typeface="黑体" panose="02010609060101010101" pitchFamily="2" charset="-122"/>
              </a:rPr>
              <a:t>5 </a:t>
            </a:r>
            <a:r>
              <a:rPr lang="zh-CN" altLang="en-US" kern="1200" baseline="0" dirty="0">
                <a:latin typeface="Arial" panose="020B0604020202020204" pitchFamily="34" charset="0"/>
                <a:ea typeface="黑体" panose="02010609060101010101" pitchFamily="2" charset="-122"/>
              </a:rPr>
              <a:t>章  运输层</a:t>
            </a:r>
            <a:endParaRPr lang="zh-CN" altLang="en-US" kern="1200" baseline="0" dirty="0">
              <a:latin typeface="Arial" panose="020B0604020202020204" pitchFamily="34" charset="0"/>
              <a:ea typeface="黑体" panose="0201060906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35202" name="标题 435201"/>
          <p:cNvSpPr>
            <a:spLocks noGrp="1"/>
          </p:cNvSpPr>
          <p:nvPr>
            <p:ph type="title"/>
          </p:nvPr>
        </p:nvSpPr>
        <p:spPr>
          <a:xfrm>
            <a:off x="1387475" y="931863"/>
            <a:ext cx="6856413" cy="768350"/>
          </a:xfrm>
          <a:ln/>
        </p:spPr>
        <p:txBody>
          <a:bodyPr anchor="b"/>
          <a:p>
            <a:pPr algn="ctr"/>
            <a:r>
              <a:rPr lang="zh-CN" altLang="en-US" dirty="0"/>
              <a:t>运输层的主要功能 </a:t>
            </a:r>
            <a:endParaRPr lang="zh-CN" altLang="en-US" dirty="0"/>
          </a:p>
        </p:txBody>
      </p:sp>
      <p:sp>
        <p:nvSpPr>
          <p:cNvPr id="435203" name="文本占位符 435202"/>
          <p:cNvSpPr>
            <a:spLocks noGrp="1"/>
          </p:cNvSpPr>
          <p:nvPr>
            <p:ph type="body" idx="1"/>
          </p:nvPr>
        </p:nvSpPr>
        <p:spPr>
          <a:xfrm>
            <a:off x="1042988" y="1916113"/>
            <a:ext cx="7772400" cy="4465637"/>
          </a:xfrm>
          <a:ln/>
        </p:spPr>
        <p:txBody>
          <a:bodyPr/>
          <a:p>
            <a:pPr algn="just"/>
            <a:r>
              <a:rPr lang="zh-CN" altLang="en-US" sz="2800" dirty="0"/>
              <a:t>运输层为</a:t>
            </a:r>
            <a:r>
              <a:rPr lang="zh-CN" altLang="en-US" sz="2800" dirty="0">
                <a:solidFill>
                  <a:schemeClr val="hlink"/>
                </a:solidFill>
              </a:rPr>
              <a:t>应用进程之间</a:t>
            </a:r>
            <a:r>
              <a:rPr lang="zh-CN" altLang="en-US" sz="2800" dirty="0"/>
              <a:t>提供</a:t>
            </a:r>
            <a:r>
              <a:rPr lang="zh-CN" altLang="en-US" sz="2800" dirty="0">
                <a:solidFill>
                  <a:schemeClr val="hlink"/>
                </a:solidFill>
              </a:rPr>
              <a:t>端到端的</a:t>
            </a:r>
            <a:r>
              <a:rPr lang="zh-CN" altLang="en-US" sz="2800" dirty="0"/>
              <a:t>逻辑通信（但网络层是为</a:t>
            </a:r>
            <a:r>
              <a:rPr lang="zh-CN" altLang="en-US" sz="2800" dirty="0">
                <a:solidFill>
                  <a:schemeClr val="hlink"/>
                </a:solidFill>
              </a:rPr>
              <a:t>主机之间</a:t>
            </a:r>
            <a:r>
              <a:rPr lang="zh-CN" altLang="en-US" sz="2800" dirty="0"/>
              <a:t>提供逻辑通信）。</a:t>
            </a:r>
            <a:endParaRPr lang="zh-CN" altLang="en-US" sz="2800" dirty="0"/>
          </a:p>
          <a:p>
            <a:pPr algn="just"/>
            <a:r>
              <a:rPr lang="zh-CN" altLang="en-US" sz="2800" dirty="0"/>
              <a:t>运输层还要对收到的报文进行差错检测。</a:t>
            </a:r>
            <a:endParaRPr lang="zh-CN" altLang="en-US" sz="2800" dirty="0"/>
          </a:p>
          <a:p>
            <a:pPr algn="just"/>
            <a:r>
              <a:rPr lang="zh-CN" altLang="en-US" sz="2800" dirty="0"/>
              <a:t>运输层需要有两种不同的运输协议，即面向连接的 </a:t>
            </a:r>
            <a:r>
              <a:rPr lang="en-US" altLang="zh-CN" sz="2800" dirty="0"/>
              <a:t>TCP </a:t>
            </a:r>
            <a:r>
              <a:rPr lang="zh-CN" altLang="en-US" sz="2800" dirty="0"/>
              <a:t>和无连接的 </a:t>
            </a:r>
            <a:r>
              <a:rPr lang="en-US" altLang="zh-CN" sz="2800" dirty="0"/>
              <a:t>UDP</a:t>
            </a:r>
            <a:r>
              <a:rPr lang="zh-CN" altLang="en-US" sz="2800" dirty="0"/>
              <a:t>。</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charRg st="40" end="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3">
                                            <p:txEl>
                                              <p:charRg st="59" end="1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68674" name="标题 668673"/>
          <p:cNvSpPr>
            <a:spLocks noGrp="1"/>
          </p:cNvSpPr>
          <p:nvPr>
            <p:ph type="title"/>
          </p:nvPr>
        </p:nvSpPr>
        <p:spPr>
          <a:ln/>
        </p:spPr>
        <p:txBody>
          <a:bodyPr anchor="b"/>
          <a:p>
            <a:pPr algn="ctr"/>
            <a:r>
              <a:rPr lang="zh-CN" altLang="en-US" sz="4000" dirty="0"/>
              <a:t>两种不同的运输协议</a:t>
            </a:r>
            <a:endParaRPr lang="zh-CN" altLang="en-US" sz="4000" dirty="0"/>
          </a:p>
        </p:txBody>
      </p:sp>
      <p:sp>
        <p:nvSpPr>
          <p:cNvPr id="668675" name="文本占位符 668674"/>
          <p:cNvSpPr>
            <a:spLocks noGrp="1"/>
          </p:cNvSpPr>
          <p:nvPr>
            <p:ph type="body" idx="1"/>
          </p:nvPr>
        </p:nvSpPr>
        <p:spPr>
          <a:xfrm>
            <a:off x="1042988" y="1773238"/>
            <a:ext cx="7772400" cy="4679950"/>
          </a:xfrm>
          <a:ln/>
        </p:spPr>
        <p:txBody>
          <a:bodyPr/>
          <a:p>
            <a:r>
              <a:rPr lang="zh-CN" altLang="en-US" sz="2800" dirty="0"/>
              <a:t>运输层向高层用户</a:t>
            </a:r>
            <a:r>
              <a:rPr lang="zh-CN" altLang="en-US" sz="2800" dirty="0">
                <a:solidFill>
                  <a:schemeClr val="hlink"/>
                </a:solidFill>
              </a:rPr>
              <a:t>屏蔽</a:t>
            </a:r>
            <a:r>
              <a:rPr lang="zh-CN" altLang="en-US" sz="2800" dirty="0"/>
              <a:t>了下面网络核心的细节（如网络拓扑、所采用的路由选择协议等），它使应用进程看见的就是好像在两个运输层实体之间有一条端到端的逻辑通信信道。</a:t>
            </a:r>
            <a:endParaRPr lang="zh-CN" altLang="en-US" sz="2800" dirty="0"/>
          </a:p>
          <a:p>
            <a:r>
              <a:rPr lang="zh-CN" altLang="en-US" sz="2800" dirty="0"/>
              <a:t>当运输层采用面向连接的 </a:t>
            </a:r>
            <a:r>
              <a:rPr lang="en-US" altLang="zh-CN" sz="2800" dirty="0"/>
              <a:t>TCP </a:t>
            </a:r>
            <a:r>
              <a:rPr lang="zh-CN" altLang="en-US" sz="2800" dirty="0"/>
              <a:t>协议时，尽管下面的网络是不可靠的（只提供尽最大努力服务），但这种逻辑通信信道就相当于一条全双工的</a:t>
            </a:r>
            <a:r>
              <a:rPr lang="zh-CN" altLang="en-US" sz="2800" dirty="0">
                <a:solidFill>
                  <a:schemeClr val="hlink"/>
                </a:solidFill>
              </a:rPr>
              <a:t>可靠信道</a:t>
            </a:r>
            <a:r>
              <a:rPr lang="zh-CN" altLang="en-US" sz="2800" dirty="0"/>
              <a:t>。</a:t>
            </a:r>
            <a:endParaRPr lang="zh-CN" altLang="en-US" sz="2800" dirty="0"/>
          </a:p>
          <a:p>
            <a:r>
              <a:rPr lang="zh-CN" altLang="en-US" sz="2800" dirty="0"/>
              <a:t>当运输层采用无连接的 </a:t>
            </a:r>
            <a:r>
              <a:rPr lang="en-US" altLang="zh-CN" sz="2800"/>
              <a:t>UDP</a:t>
            </a:r>
            <a:r>
              <a:rPr lang="en-US" altLang="zh-CN" sz="2800" b="1"/>
              <a:t> </a:t>
            </a:r>
            <a:r>
              <a:rPr lang="zh-CN" altLang="en-US" sz="2800" dirty="0"/>
              <a:t>协议时，这种逻辑通信信道是一条</a:t>
            </a:r>
            <a:r>
              <a:rPr lang="zh-CN" altLang="en-US" sz="2800" dirty="0">
                <a:solidFill>
                  <a:schemeClr val="hlink"/>
                </a:solidFill>
              </a:rPr>
              <a:t>不可靠信道</a:t>
            </a:r>
            <a:r>
              <a:rPr lang="zh-CN" altLang="en-US" sz="2800" dirty="0"/>
              <a:t>。 </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0291" name="文本占位符 140290"/>
          <p:cNvSpPr>
            <a:spLocks noGrp="1"/>
          </p:cNvSpPr>
          <p:nvPr>
            <p:ph type="body" idx="1"/>
          </p:nvPr>
        </p:nvSpPr>
        <p:spPr>
          <a:xfrm>
            <a:off x="1042988" y="1916113"/>
            <a:ext cx="7772400" cy="4537075"/>
          </a:xfrm>
          <a:ln/>
        </p:spPr>
        <p:txBody>
          <a:bodyPr/>
          <a:p>
            <a:pPr>
              <a:lnSpc>
                <a:spcPct val="90000"/>
              </a:lnSpc>
              <a:buNone/>
            </a:pPr>
            <a:r>
              <a:rPr lang="en-US" altLang="zh-CN" sz="3600" dirty="0"/>
              <a:t>TCP/IP </a:t>
            </a:r>
            <a:r>
              <a:rPr lang="zh-CN" altLang="en-US" sz="3600" dirty="0"/>
              <a:t>的运输层有两个不同的协议：</a:t>
            </a:r>
            <a:endParaRPr lang="zh-CN" altLang="en-US" sz="3600" dirty="0"/>
          </a:p>
          <a:p>
            <a:pPr>
              <a:lnSpc>
                <a:spcPct val="90000"/>
              </a:lnSpc>
              <a:buNone/>
            </a:pPr>
            <a:r>
              <a:rPr lang="en-US" altLang="zh-CN" sz="3600" dirty="0"/>
              <a:t>(1) </a:t>
            </a:r>
            <a:r>
              <a:rPr lang="zh-CN" altLang="en-US" sz="3600" dirty="0"/>
              <a:t>用户数据报协议 </a:t>
            </a:r>
            <a:r>
              <a:rPr lang="en-US" altLang="zh-CN" sz="3600"/>
              <a:t>UDP             	(User Datagram Protocol)</a:t>
            </a:r>
            <a:endParaRPr lang="en-US" altLang="zh-CN" sz="3600"/>
          </a:p>
          <a:p>
            <a:pPr>
              <a:lnSpc>
                <a:spcPct val="90000"/>
              </a:lnSpc>
              <a:buNone/>
            </a:pPr>
            <a:r>
              <a:rPr lang="en-US" altLang="zh-CN" sz="3600" dirty="0"/>
              <a:t>(2) </a:t>
            </a:r>
            <a:r>
              <a:rPr lang="zh-CN" altLang="en-US" sz="3600" dirty="0"/>
              <a:t>传输控制协议 </a:t>
            </a:r>
            <a:r>
              <a:rPr lang="en-US" altLang="zh-CN" sz="3600"/>
              <a:t>TCP     	(Transmission Control Protocol)</a:t>
            </a:r>
            <a:endParaRPr lang="en-US" altLang="zh-CN" sz="3600"/>
          </a:p>
        </p:txBody>
      </p:sp>
      <p:sp>
        <p:nvSpPr>
          <p:cNvPr id="140290" name="标题 140289"/>
          <p:cNvSpPr>
            <a:spLocks noGrp="1"/>
          </p:cNvSpPr>
          <p:nvPr>
            <p:ph type="title"/>
          </p:nvPr>
        </p:nvSpPr>
        <p:spPr>
          <a:ln/>
        </p:spPr>
        <p:txBody>
          <a:bodyPr anchor="b"/>
          <a:p>
            <a:pPr algn="ctr"/>
            <a:r>
              <a:rPr lang="en-US" altLang="zh-CN" dirty="0"/>
              <a:t>5.1.2 </a:t>
            </a:r>
            <a:r>
              <a:rPr lang="zh-CN" altLang="en-US" dirty="0"/>
              <a:t>运输层的两个主要协议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1234" name="文本占位符 351233"/>
          <p:cNvSpPr>
            <a:spLocks noGrp="1"/>
          </p:cNvSpPr>
          <p:nvPr>
            <p:ph type="body" idx="1"/>
          </p:nvPr>
        </p:nvSpPr>
        <p:spPr>
          <a:xfrm>
            <a:off x="468313" y="2132013"/>
            <a:ext cx="8207375" cy="4321175"/>
          </a:xfrm>
          <a:ln/>
        </p:spPr>
        <p:txBody>
          <a:bodyPr/>
          <a:p>
            <a:pPr>
              <a:lnSpc>
                <a:spcPct val="120000"/>
              </a:lnSpc>
            </a:pPr>
            <a:r>
              <a:rPr lang="zh-CN" altLang="en-US" sz="2800" dirty="0"/>
              <a:t>两个对等运输实体在通信时传送的数据单位叫作</a:t>
            </a:r>
            <a:r>
              <a:rPr lang="zh-CN" altLang="en-US" sz="2800" dirty="0">
                <a:solidFill>
                  <a:srgbClr val="FF0000"/>
                </a:solidFill>
              </a:rPr>
              <a:t>运输协议数据单元</a:t>
            </a:r>
            <a:r>
              <a:rPr lang="zh-CN" altLang="en-US" sz="2800" dirty="0"/>
              <a:t> </a:t>
            </a:r>
            <a:r>
              <a:rPr lang="en-US" altLang="zh-CN" sz="2800" dirty="0"/>
              <a:t>TPDU (Transport Protocol Data Unit)</a:t>
            </a:r>
            <a:r>
              <a:rPr lang="zh-CN" altLang="en-US" sz="2800" dirty="0"/>
              <a:t>。</a:t>
            </a:r>
            <a:endParaRPr lang="zh-CN" altLang="en-US" sz="2800" dirty="0"/>
          </a:p>
          <a:p>
            <a:pPr>
              <a:lnSpc>
                <a:spcPct val="120000"/>
              </a:lnSpc>
            </a:pPr>
            <a:r>
              <a:rPr lang="en-US" altLang="zh-CN" sz="2800" dirty="0"/>
              <a:t>TCP </a:t>
            </a:r>
            <a:r>
              <a:rPr lang="zh-CN" altLang="en-US" sz="2800" dirty="0"/>
              <a:t>传送的数据单位协议是 </a:t>
            </a:r>
            <a:r>
              <a:rPr lang="en-US" altLang="zh-CN" sz="2800" dirty="0">
                <a:solidFill>
                  <a:srgbClr val="FF0000"/>
                </a:solidFill>
              </a:rPr>
              <a:t>TCP </a:t>
            </a:r>
            <a:r>
              <a:rPr lang="zh-CN" altLang="en-US" sz="2800" dirty="0">
                <a:solidFill>
                  <a:srgbClr val="FF0000"/>
                </a:solidFill>
              </a:rPr>
              <a:t>报文段</a:t>
            </a:r>
            <a:r>
              <a:rPr lang="en-US" altLang="zh-CN" sz="2800"/>
              <a:t>(segment)</a:t>
            </a:r>
            <a:endParaRPr lang="en-US" altLang="zh-CN" sz="2800"/>
          </a:p>
          <a:p>
            <a:pPr>
              <a:lnSpc>
                <a:spcPct val="120000"/>
              </a:lnSpc>
            </a:pPr>
            <a:r>
              <a:rPr lang="en-US" altLang="zh-CN" sz="2800" dirty="0"/>
              <a:t> UDP </a:t>
            </a:r>
            <a:r>
              <a:rPr lang="zh-CN" altLang="en-US" sz="2800" dirty="0"/>
              <a:t>传送的数据单位协议是 </a:t>
            </a:r>
            <a:r>
              <a:rPr lang="en-US" altLang="zh-CN" sz="2800" dirty="0">
                <a:solidFill>
                  <a:srgbClr val="FF0000"/>
                </a:solidFill>
              </a:rPr>
              <a:t>UDP </a:t>
            </a:r>
            <a:r>
              <a:rPr lang="zh-CN" altLang="en-US" sz="2800" dirty="0">
                <a:solidFill>
                  <a:srgbClr val="FF0000"/>
                </a:solidFill>
              </a:rPr>
              <a:t>报文</a:t>
            </a:r>
            <a:r>
              <a:rPr lang="zh-CN" altLang="en-US" sz="2800" dirty="0"/>
              <a:t>或</a:t>
            </a:r>
            <a:r>
              <a:rPr lang="zh-CN" altLang="en-US" sz="2800" dirty="0">
                <a:solidFill>
                  <a:srgbClr val="FF0000"/>
                </a:solidFill>
              </a:rPr>
              <a:t>用户数据报</a:t>
            </a:r>
            <a:r>
              <a:rPr lang="zh-CN" altLang="en-US" sz="2800" dirty="0"/>
              <a:t>。 </a:t>
            </a:r>
            <a:endParaRPr lang="zh-CN" altLang="en-US" sz="2800" dirty="0"/>
          </a:p>
        </p:txBody>
      </p:sp>
      <p:sp>
        <p:nvSpPr>
          <p:cNvPr id="351235" name="标题 351234"/>
          <p:cNvSpPr>
            <a:spLocks noGrp="1"/>
          </p:cNvSpPr>
          <p:nvPr>
            <p:ph type="title"/>
          </p:nvPr>
        </p:nvSpPr>
        <p:spPr>
          <a:ln/>
        </p:spPr>
        <p:txBody>
          <a:bodyPr anchor="b"/>
          <a:p>
            <a:pPr algn="ctr"/>
            <a:r>
              <a:rPr lang="en-US" altLang="zh-CN" dirty="0"/>
              <a:t>TCP </a:t>
            </a:r>
            <a:r>
              <a:rPr lang="zh-CN" altLang="en-US" dirty="0"/>
              <a:t>与 </a:t>
            </a:r>
            <a:r>
              <a:rPr lang="en-US" altLang="zh-CN"/>
              <a:t>UDP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charRg st="67" end="9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charRg st="99" end="1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2259" name="标题 352258"/>
          <p:cNvSpPr>
            <a:spLocks noGrp="1"/>
          </p:cNvSpPr>
          <p:nvPr>
            <p:ph type="title"/>
          </p:nvPr>
        </p:nvSpPr>
        <p:spPr>
          <a:ln/>
        </p:spPr>
        <p:txBody>
          <a:bodyPr anchor="b"/>
          <a:p>
            <a:pPr algn="ctr"/>
            <a:r>
              <a:rPr lang="en-US" altLang="zh-CN" dirty="0"/>
              <a:t>TCP/IP </a:t>
            </a:r>
            <a:r>
              <a:rPr lang="zh-CN" altLang="en-US" dirty="0"/>
              <a:t>体系中的运输层协议 </a:t>
            </a:r>
            <a:endParaRPr lang="zh-CN" altLang="en-US" dirty="0"/>
          </a:p>
        </p:txBody>
      </p:sp>
      <p:sp>
        <p:nvSpPr>
          <p:cNvPr id="352261" name="矩形 352260"/>
          <p:cNvSpPr/>
          <p:nvPr/>
        </p:nvSpPr>
        <p:spPr>
          <a:xfrm>
            <a:off x="3057525" y="2197100"/>
            <a:ext cx="3021013" cy="2417763"/>
          </a:xfrm>
          <a:prstGeom prst="rect">
            <a:avLst/>
          </a:prstGeom>
          <a:solidFill>
            <a:schemeClr val="bg1"/>
          </a:solidFill>
          <a:ln w="25400" cap="flat" cmpd="sng">
            <a:solidFill>
              <a:schemeClr val="tx1"/>
            </a:solidFill>
            <a:prstDash val="solid"/>
            <a:miter/>
            <a:headEnd type="none" w="med" len="med"/>
            <a:tailEnd type="none" w="med" len="med"/>
          </a:ln>
        </p:spPr>
        <p:txBody>
          <a:bodyPr/>
          <a:p>
            <a:endParaRPr lang="zh-CN" altLang="en-US"/>
          </a:p>
        </p:txBody>
      </p:sp>
      <p:sp>
        <p:nvSpPr>
          <p:cNvPr id="352262" name="直接连接符 352261"/>
          <p:cNvSpPr/>
          <p:nvPr/>
        </p:nvSpPr>
        <p:spPr>
          <a:xfrm>
            <a:off x="3055938" y="2706688"/>
            <a:ext cx="3017837" cy="0"/>
          </a:xfrm>
          <a:prstGeom prst="line">
            <a:avLst/>
          </a:prstGeom>
          <a:ln w="12700" cap="flat" cmpd="sng">
            <a:solidFill>
              <a:schemeClr val="tx1"/>
            </a:solidFill>
            <a:prstDash val="solid"/>
            <a:headEnd type="none" w="med" len="med"/>
            <a:tailEnd type="none" w="med" len="med"/>
          </a:ln>
        </p:spPr>
      </p:sp>
      <p:sp>
        <p:nvSpPr>
          <p:cNvPr id="352263" name="直接连接符 352262"/>
          <p:cNvSpPr/>
          <p:nvPr/>
        </p:nvSpPr>
        <p:spPr>
          <a:xfrm>
            <a:off x="3055938" y="3225800"/>
            <a:ext cx="3028950" cy="0"/>
          </a:xfrm>
          <a:prstGeom prst="line">
            <a:avLst/>
          </a:prstGeom>
          <a:ln w="12700" cap="flat" cmpd="sng">
            <a:solidFill>
              <a:schemeClr val="tx1"/>
            </a:solidFill>
            <a:prstDash val="solid"/>
            <a:headEnd type="none" w="med" len="med"/>
            <a:tailEnd type="none" w="med" len="med"/>
          </a:ln>
        </p:spPr>
      </p:sp>
      <p:sp>
        <p:nvSpPr>
          <p:cNvPr id="352264" name="矩形 352263"/>
          <p:cNvSpPr/>
          <p:nvPr/>
        </p:nvSpPr>
        <p:spPr>
          <a:xfrm>
            <a:off x="3081338" y="2224088"/>
            <a:ext cx="2986087" cy="461962"/>
          </a:xfrm>
          <a:prstGeom prst="rect">
            <a:avLst/>
          </a:prstGeom>
          <a:solidFill>
            <a:srgbClr val="CCECFF"/>
          </a:solidFill>
          <a:ln w="12700">
            <a:noFill/>
          </a:ln>
        </p:spPr>
        <p:txBody>
          <a:bodyPr/>
          <a:p>
            <a:endParaRPr lang="zh-CN" altLang="en-US"/>
          </a:p>
        </p:txBody>
      </p:sp>
      <p:sp>
        <p:nvSpPr>
          <p:cNvPr id="352265" name="矩形 352264"/>
          <p:cNvSpPr/>
          <p:nvPr/>
        </p:nvSpPr>
        <p:spPr>
          <a:xfrm>
            <a:off x="3081338" y="3244850"/>
            <a:ext cx="2978150" cy="1346200"/>
          </a:xfrm>
          <a:prstGeom prst="rect">
            <a:avLst/>
          </a:prstGeom>
          <a:solidFill>
            <a:srgbClr val="CCECFF"/>
          </a:solidFill>
          <a:ln w="12700">
            <a:noFill/>
          </a:ln>
        </p:spPr>
        <p:txBody>
          <a:bodyPr/>
          <a:p>
            <a:endParaRPr lang="zh-CN" altLang="en-US"/>
          </a:p>
        </p:txBody>
      </p:sp>
      <p:sp>
        <p:nvSpPr>
          <p:cNvPr id="352266" name="直接连接符 352265"/>
          <p:cNvSpPr/>
          <p:nvPr/>
        </p:nvSpPr>
        <p:spPr>
          <a:xfrm>
            <a:off x="4554538" y="2711450"/>
            <a:ext cx="0" cy="508000"/>
          </a:xfrm>
          <a:prstGeom prst="line">
            <a:avLst/>
          </a:prstGeom>
          <a:ln w="12700" cap="flat" cmpd="sng">
            <a:solidFill>
              <a:schemeClr val="tx1"/>
            </a:solidFill>
            <a:prstDash val="solid"/>
            <a:headEnd type="none" w="med" len="med"/>
            <a:tailEnd type="none" w="med" len="med"/>
          </a:ln>
        </p:spPr>
      </p:sp>
      <p:sp>
        <p:nvSpPr>
          <p:cNvPr id="352267" name="矩形 352266"/>
          <p:cNvSpPr/>
          <p:nvPr/>
        </p:nvSpPr>
        <p:spPr>
          <a:xfrm>
            <a:off x="4859338" y="2708275"/>
            <a:ext cx="892175" cy="515938"/>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TCP</a:t>
            </a:r>
            <a:endParaRPr lang="en-US" altLang="zh-CN">
              <a:solidFill>
                <a:srgbClr val="333399"/>
              </a:solidFill>
              <a:latin typeface="Arial" panose="020B0604020202020204" pitchFamily="34" charset="0"/>
              <a:ea typeface="黑体" panose="02010609060101010101" pitchFamily="2" charset="-122"/>
            </a:endParaRPr>
          </a:p>
        </p:txBody>
      </p:sp>
      <p:sp>
        <p:nvSpPr>
          <p:cNvPr id="352268" name="矩形 352267"/>
          <p:cNvSpPr/>
          <p:nvPr/>
        </p:nvSpPr>
        <p:spPr>
          <a:xfrm>
            <a:off x="3348038" y="2708275"/>
            <a:ext cx="931862" cy="515938"/>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UDP</a:t>
            </a:r>
            <a:endParaRPr lang="en-US" altLang="zh-CN">
              <a:solidFill>
                <a:srgbClr val="333399"/>
              </a:solidFill>
              <a:latin typeface="Arial" panose="020B0604020202020204" pitchFamily="34" charset="0"/>
              <a:ea typeface="黑体" panose="02010609060101010101" pitchFamily="2" charset="-122"/>
            </a:endParaRPr>
          </a:p>
        </p:txBody>
      </p:sp>
      <p:sp>
        <p:nvSpPr>
          <p:cNvPr id="352271" name="矩形 352270"/>
          <p:cNvSpPr/>
          <p:nvPr/>
        </p:nvSpPr>
        <p:spPr>
          <a:xfrm>
            <a:off x="4316413" y="3260725"/>
            <a:ext cx="420687" cy="393700"/>
          </a:xfrm>
          <a:prstGeom prst="rect">
            <a:avLst/>
          </a:prstGeom>
          <a:solidFill>
            <a:srgbClr val="CCECFF"/>
          </a:solid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IP</a:t>
            </a:r>
            <a:endParaRPr lang="en-US" altLang="zh-CN" sz="2000">
              <a:solidFill>
                <a:srgbClr val="333399"/>
              </a:solidFill>
              <a:latin typeface="Arial" panose="020B0604020202020204" pitchFamily="34" charset="0"/>
              <a:ea typeface="黑体" panose="02010609060101010101" pitchFamily="2" charset="-122"/>
            </a:endParaRPr>
          </a:p>
        </p:txBody>
      </p:sp>
      <p:sp>
        <p:nvSpPr>
          <p:cNvPr id="352274" name="矩形 352273"/>
          <p:cNvSpPr/>
          <p:nvPr/>
        </p:nvSpPr>
        <p:spPr>
          <a:xfrm>
            <a:off x="4067175" y="2276475"/>
            <a:ext cx="944563" cy="395288"/>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2275" name="矩形 352274"/>
          <p:cNvSpPr/>
          <p:nvPr/>
        </p:nvSpPr>
        <p:spPr>
          <a:xfrm>
            <a:off x="3494088" y="3932238"/>
            <a:ext cx="2303462" cy="393700"/>
          </a:xfrm>
          <a:prstGeom prst="rect">
            <a:avLst/>
          </a:prstGeom>
          <a:noFill/>
          <a:ln w="12700">
            <a:noFill/>
          </a:ln>
        </p:spPr>
        <p:txBody>
          <a:bodyPr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与各种网络接口</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2276" name="直接连接符 352275"/>
          <p:cNvSpPr/>
          <p:nvPr/>
        </p:nvSpPr>
        <p:spPr>
          <a:xfrm>
            <a:off x="3055938" y="3725863"/>
            <a:ext cx="3017837" cy="0"/>
          </a:xfrm>
          <a:prstGeom prst="line">
            <a:avLst/>
          </a:prstGeom>
          <a:ln w="12700" cap="flat" cmpd="sng">
            <a:solidFill>
              <a:schemeClr val="tx1"/>
            </a:solidFill>
            <a:prstDash val="solid"/>
            <a:headEnd type="none" w="med" len="med"/>
            <a:tailEnd type="none" w="med" len="med"/>
          </a:ln>
        </p:spPr>
      </p:sp>
      <p:sp>
        <p:nvSpPr>
          <p:cNvPr id="352278" name="文本框 352277"/>
          <p:cNvSpPr txBox="1"/>
          <p:nvPr/>
        </p:nvSpPr>
        <p:spPr>
          <a:xfrm>
            <a:off x="1692275" y="2708275"/>
            <a:ext cx="1250950" cy="519113"/>
          </a:xfrm>
          <a:prstGeom prst="rect">
            <a:avLst/>
          </a:prstGeom>
          <a:noFill/>
          <a:ln w="9525">
            <a:noFill/>
          </a:ln>
        </p:spPr>
        <p:txBody>
          <a:bodyPr wrap="none" anchor="t">
            <a:spAutoFit/>
          </a:bodyPr>
          <a:p>
            <a:r>
              <a:rPr lang="zh-CN" altLang="en-US" dirty="0">
                <a:solidFill>
                  <a:srgbClr val="333399"/>
                </a:solidFill>
                <a:latin typeface="Tahoma" panose="020B0604030504040204" pitchFamily="34" charset="0"/>
                <a:ea typeface="黑体" panose="02010609060101010101" pitchFamily="2" charset="-122"/>
              </a:rPr>
              <a:t>运输层</a:t>
            </a:r>
            <a:endParaRPr lang="zh-CN" altLang="en-US" dirty="0">
              <a:solidFill>
                <a:srgbClr val="333399"/>
              </a:solidFill>
              <a:latin typeface="Tahoma" panose="020B0604030504040204" pitchFamily="34" charset="0"/>
              <a:ea typeface="黑体" panose="0201060906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3283" name="标题 353282"/>
          <p:cNvSpPr>
            <a:spLocks noGrp="1"/>
          </p:cNvSpPr>
          <p:nvPr>
            <p:ph type="title"/>
          </p:nvPr>
        </p:nvSpPr>
        <p:spPr>
          <a:ln/>
        </p:spPr>
        <p:txBody>
          <a:bodyPr anchor="b"/>
          <a:p>
            <a:pPr algn="ctr"/>
            <a:r>
              <a:rPr lang="en-US" altLang="zh-CN" dirty="0"/>
              <a:t>TCP </a:t>
            </a:r>
            <a:r>
              <a:rPr lang="zh-CN" altLang="en-US" dirty="0"/>
              <a:t>与 </a:t>
            </a:r>
            <a:r>
              <a:rPr lang="en-US" altLang="zh-CN"/>
              <a:t>UDP </a:t>
            </a:r>
            <a:endParaRPr lang="en-US" altLang="zh-CN"/>
          </a:p>
        </p:txBody>
      </p:sp>
      <p:sp>
        <p:nvSpPr>
          <p:cNvPr id="353295" name="文本占位符 353294"/>
          <p:cNvSpPr>
            <a:spLocks noGrp="1"/>
          </p:cNvSpPr>
          <p:nvPr>
            <p:ph type="body" idx="1"/>
          </p:nvPr>
        </p:nvSpPr>
        <p:spPr>
          <a:xfrm>
            <a:off x="1042988" y="1844675"/>
            <a:ext cx="7772400" cy="4679950"/>
          </a:xfrm>
          <a:ln/>
        </p:spPr>
        <p:txBody>
          <a:bodyPr/>
          <a:p>
            <a:pPr algn="just">
              <a:lnSpc>
                <a:spcPct val="105000"/>
              </a:lnSpc>
            </a:pPr>
            <a:r>
              <a:rPr lang="en-US" altLang="zh-CN" sz="2800" dirty="0"/>
              <a:t>UDP </a:t>
            </a:r>
            <a:r>
              <a:rPr lang="zh-CN" altLang="en-US" sz="2800" dirty="0"/>
              <a:t>在传送数据之前不需要先建立连接。对方的运输层在收到 </a:t>
            </a:r>
            <a:r>
              <a:rPr lang="en-US" altLang="zh-CN" sz="2800" dirty="0"/>
              <a:t>UDP </a:t>
            </a:r>
            <a:r>
              <a:rPr lang="zh-CN" altLang="en-US" sz="2800" dirty="0"/>
              <a:t>报文后，不需要给出任何确认。虽然 </a:t>
            </a:r>
            <a:r>
              <a:rPr lang="en-US" altLang="zh-CN" sz="2800" dirty="0"/>
              <a:t>UDP </a:t>
            </a:r>
            <a:r>
              <a:rPr lang="zh-CN" altLang="en-US" sz="2800" dirty="0"/>
              <a:t>不提供可靠交付，但在某些情况下 </a:t>
            </a:r>
            <a:r>
              <a:rPr lang="en-US" altLang="zh-CN" sz="2800" dirty="0"/>
              <a:t>UDP </a:t>
            </a:r>
            <a:r>
              <a:rPr lang="zh-CN" altLang="en-US" sz="2800" dirty="0"/>
              <a:t>是一种最有效的工作方式。</a:t>
            </a:r>
            <a:endParaRPr lang="zh-CN" altLang="en-US" sz="2800" dirty="0"/>
          </a:p>
          <a:p>
            <a:pPr algn="just">
              <a:lnSpc>
                <a:spcPct val="105000"/>
              </a:lnSpc>
            </a:pPr>
            <a:r>
              <a:rPr lang="en-US" altLang="zh-CN" sz="2800" dirty="0"/>
              <a:t>TCP </a:t>
            </a:r>
            <a:r>
              <a:rPr lang="zh-CN" altLang="en-US" sz="2800" dirty="0"/>
              <a:t>则提供面向连接的服务。</a:t>
            </a:r>
            <a:r>
              <a:rPr lang="en-US" altLang="zh-CN" sz="2800" dirty="0"/>
              <a:t>TCP </a:t>
            </a:r>
            <a:r>
              <a:rPr lang="zh-CN" altLang="en-US" sz="2800" dirty="0"/>
              <a:t>不提供广播或多播服务。由于 </a:t>
            </a:r>
            <a:r>
              <a:rPr lang="en-US" altLang="zh-CN" sz="2800" dirty="0"/>
              <a:t>TCP </a:t>
            </a:r>
            <a:r>
              <a:rPr lang="zh-CN" altLang="en-US" sz="2800" dirty="0"/>
              <a:t>要提供可靠的、面向连接的运输服务，因此不可避免地增加了许多的开销。这不仅使协议数据单元的首部增大很多，还要占用许多的处理机资源。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charRg st="88" end="1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5330" name="标题 355329"/>
          <p:cNvSpPr>
            <a:spLocks noGrp="1"/>
          </p:cNvSpPr>
          <p:nvPr>
            <p:ph type="title"/>
          </p:nvPr>
        </p:nvSpPr>
        <p:spPr>
          <a:ln/>
        </p:spPr>
        <p:txBody>
          <a:bodyPr anchor="b"/>
          <a:p>
            <a:pPr algn="ctr"/>
            <a:r>
              <a:rPr lang="zh-CN" altLang="en-US" dirty="0"/>
              <a:t>还要强调两点 </a:t>
            </a:r>
            <a:endParaRPr lang="zh-CN" altLang="en-US" dirty="0"/>
          </a:p>
        </p:txBody>
      </p:sp>
      <p:sp>
        <p:nvSpPr>
          <p:cNvPr id="355339" name="文本占位符 355338"/>
          <p:cNvSpPr>
            <a:spLocks noGrp="1"/>
          </p:cNvSpPr>
          <p:nvPr>
            <p:ph type="body" idx="1"/>
          </p:nvPr>
        </p:nvSpPr>
        <p:spPr>
          <a:xfrm>
            <a:off x="1042988" y="1906588"/>
            <a:ext cx="7772400" cy="4475162"/>
          </a:xfrm>
          <a:ln/>
        </p:spPr>
        <p:txBody>
          <a:bodyPr/>
          <a:p>
            <a:pPr algn="just">
              <a:lnSpc>
                <a:spcPct val="110000"/>
              </a:lnSpc>
            </a:pPr>
            <a:r>
              <a:rPr lang="zh-CN" altLang="en-US" sz="2800" dirty="0"/>
              <a:t>运输层的</a:t>
            </a:r>
            <a:r>
              <a:rPr lang="zh-CN" altLang="en-US" sz="1400" dirty="0"/>
              <a:t> </a:t>
            </a:r>
            <a:r>
              <a:rPr lang="en-US" altLang="zh-CN" sz="2800"/>
              <a:t>UDP</a:t>
            </a:r>
            <a:r>
              <a:rPr lang="en-US" altLang="zh-CN" sz="700"/>
              <a:t> </a:t>
            </a:r>
            <a:r>
              <a:rPr lang="zh-CN" altLang="en-US" sz="2800" dirty="0"/>
              <a:t>用户数据报与网际层的</a:t>
            </a:r>
            <a:r>
              <a:rPr lang="en-US" altLang="zh-CN" sz="2800" dirty="0"/>
              <a:t>IP</a:t>
            </a:r>
            <a:r>
              <a:rPr lang="zh-CN" altLang="en-US" sz="2800" dirty="0"/>
              <a:t>数据报有很大区别。</a:t>
            </a:r>
            <a:r>
              <a:rPr lang="en-US" altLang="zh-CN" sz="2800"/>
              <a:t>IP</a:t>
            </a:r>
            <a:r>
              <a:rPr lang="en-US" altLang="zh-CN" sz="700"/>
              <a:t> </a:t>
            </a:r>
            <a:r>
              <a:rPr lang="zh-CN" altLang="en-US" sz="2800" dirty="0"/>
              <a:t>数据报要经过互连网中许多路由器的存储转发，但</a:t>
            </a:r>
            <a:r>
              <a:rPr lang="zh-CN" altLang="en-US" sz="900" dirty="0"/>
              <a:t> </a:t>
            </a:r>
            <a:r>
              <a:rPr lang="en-US" altLang="zh-CN" sz="2800"/>
              <a:t>UDP</a:t>
            </a:r>
            <a:r>
              <a:rPr lang="en-US" altLang="zh-CN" sz="1000"/>
              <a:t> </a:t>
            </a:r>
            <a:r>
              <a:rPr lang="zh-CN" altLang="en-US" sz="2800" dirty="0"/>
              <a:t>用户数据报是在运输层的端到端抽象的逻辑信道中传送的。</a:t>
            </a:r>
            <a:endParaRPr lang="zh-CN" altLang="en-US" sz="2800" dirty="0"/>
          </a:p>
          <a:p>
            <a:pPr algn="just">
              <a:lnSpc>
                <a:spcPct val="110000"/>
              </a:lnSpc>
            </a:pPr>
            <a:r>
              <a:rPr lang="en-US" altLang="zh-CN" sz="2800"/>
              <a:t>TCP</a:t>
            </a:r>
            <a:r>
              <a:rPr lang="en-US" altLang="zh-CN" sz="1600"/>
              <a:t> </a:t>
            </a:r>
            <a:r>
              <a:rPr lang="zh-CN" altLang="en-US" sz="2800" dirty="0"/>
              <a:t>报文段是在运输层抽象的端到端逻辑信道中传送，这种信道是可靠的全双工信道。但这样的信道却不知道究竟经过了哪些路由器，而这些路由器也根本不知道上面的运输层是否建立了 </a:t>
            </a:r>
            <a:r>
              <a:rPr lang="en-US" altLang="zh-CN" sz="2800" dirty="0"/>
              <a:t>TCP </a:t>
            </a:r>
            <a:r>
              <a:rPr lang="zh-CN" altLang="en-US" sz="2800" dirty="0"/>
              <a:t>连接。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339">
                                            <p:txEl>
                                              <p:charRg st="87" end="1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2338" name="标题 142337"/>
          <p:cNvSpPr>
            <a:spLocks noGrp="1"/>
          </p:cNvSpPr>
          <p:nvPr>
            <p:ph type="title"/>
          </p:nvPr>
        </p:nvSpPr>
        <p:spPr>
          <a:ln/>
        </p:spPr>
        <p:txBody>
          <a:bodyPr anchor="b"/>
          <a:p>
            <a:pPr algn="ctr"/>
            <a:r>
              <a:rPr lang="en-US" altLang="zh-CN" dirty="0"/>
              <a:t>5.1.3  </a:t>
            </a:r>
            <a:r>
              <a:rPr lang="zh-CN" altLang="en-US" dirty="0"/>
              <a:t>运输层的端口 </a:t>
            </a:r>
            <a:endParaRPr lang="zh-CN" altLang="en-US" dirty="0"/>
          </a:p>
        </p:txBody>
      </p:sp>
      <p:sp>
        <p:nvSpPr>
          <p:cNvPr id="142339" name="文本占位符 142338"/>
          <p:cNvSpPr>
            <a:spLocks noGrp="1"/>
          </p:cNvSpPr>
          <p:nvPr>
            <p:ph type="body" idx="1"/>
          </p:nvPr>
        </p:nvSpPr>
        <p:spPr>
          <a:xfrm>
            <a:off x="468313" y="1916113"/>
            <a:ext cx="8604250" cy="4752975"/>
          </a:xfrm>
          <a:ln/>
        </p:spPr>
        <p:txBody>
          <a:bodyPr/>
          <a:p>
            <a:r>
              <a:rPr lang="zh-CN" altLang="en-US" sz="2800" dirty="0"/>
              <a:t>运行在计算机中的进程是用</a:t>
            </a:r>
            <a:r>
              <a:rPr lang="zh-CN" altLang="en-US" sz="2800" dirty="0">
                <a:solidFill>
                  <a:schemeClr val="hlink"/>
                </a:solidFill>
              </a:rPr>
              <a:t>进程标识符</a:t>
            </a:r>
            <a:r>
              <a:rPr lang="zh-CN" altLang="en-US" sz="2800" dirty="0"/>
              <a:t>来标志的。</a:t>
            </a:r>
            <a:endParaRPr lang="zh-CN" altLang="en-US" sz="2800" dirty="0"/>
          </a:p>
          <a:p>
            <a:r>
              <a:rPr lang="zh-CN" altLang="en-US" sz="2800" dirty="0"/>
              <a:t>运行在应用层的各种应用进程却不应当让计算机操作系统指派它的进程标识符。这是因为在因特网上使用的计算机的操作系统种类很多，而不同的操作系统又使用不同格式的进程标识符。</a:t>
            </a:r>
            <a:endParaRPr lang="zh-CN" altLang="en-US" sz="2800" dirty="0"/>
          </a:p>
          <a:p>
            <a:r>
              <a:rPr lang="zh-CN" altLang="en-US" sz="2800" dirty="0"/>
              <a:t>为了使运行不同操作系统的计算机的应用进程能够互相通信，就</a:t>
            </a:r>
            <a:r>
              <a:rPr lang="zh-CN" altLang="en-US" sz="2800" dirty="0">
                <a:solidFill>
                  <a:schemeClr val="hlink"/>
                </a:solidFill>
              </a:rPr>
              <a:t>必须用统一的方法</a:t>
            </a:r>
            <a:r>
              <a:rPr lang="zh-CN" altLang="en-US" sz="2800" dirty="0"/>
              <a:t>对 </a:t>
            </a:r>
            <a:r>
              <a:rPr lang="en-US" altLang="zh-CN" sz="2800" dirty="0"/>
              <a:t>TCP/IP </a:t>
            </a:r>
            <a:r>
              <a:rPr lang="zh-CN" altLang="en-US" sz="2800" dirty="0"/>
              <a:t>体系的应用进程进行标志。 </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70722" name="标题 670721"/>
          <p:cNvSpPr>
            <a:spLocks noGrp="1"/>
          </p:cNvSpPr>
          <p:nvPr>
            <p:ph type="title"/>
          </p:nvPr>
        </p:nvSpPr>
        <p:spPr>
          <a:xfrm>
            <a:off x="1150938" y="214313"/>
            <a:ext cx="7165975" cy="1462087"/>
          </a:xfrm>
          <a:ln/>
        </p:spPr>
        <p:txBody>
          <a:bodyPr anchor="b"/>
          <a:p>
            <a:pPr algn="ctr"/>
            <a:r>
              <a:rPr lang="zh-CN" altLang="en-US" dirty="0"/>
              <a:t>需要解决的问题 </a:t>
            </a:r>
            <a:endParaRPr lang="zh-CN" altLang="en-US" dirty="0"/>
          </a:p>
        </p:txBody>
      </p:sp>
      <p:sp>
        <p:nvSpPr>
          <p:cNvPr id="670723" name="文本占位符 670722"/>
          <p:cNvSpPr>
            <a:spLocks noGrp="1"/>
          </p:cNvSpPr>
          <p:nvPr>
            <p:ph type="body" idx="1"/>
          </p:nvPr>
        </p:nvSpPr>
        <p:spPr>
          <a:ln/>
        </p:spPr>
        <p:txBody>
          <a:bodyPr/>
          <a:p>
            <a:r>
              <a:rPr lang="zh-CN" altLang="en-US" dirty="0"/>
              <a:t>由于进程的创建和撤销都是动态的，发送方几乎无法识别其他机器上的进程。</a:t>
            </a:r>
            <a:endParaRPr lang="zh-CN" altLang="en-US" dirty="0"/>
          </a:p>
          <a:p>
            <a:r>
              <a:rPr lang="zh-CN" altLang="en-US" dirty="0"/>
              <a:t>有时我们会改换接收报文的进程，但并不需要通知所有发送方。</a:t>
            </a:r>
            <a:endParaRPr lang="zh-CN" altLang="en-US" dirty="0"/>
          </a:p>
          <a:p>
            <a:r>
              <a:rPr lang="zh-CN" altLang="en-US" dirty="0"/>
              <a:t>我们往往需要利用目的主机提供的功能来识别终点，而不需要知道实现这个功能的进程。</a:t>
            </a:r>
            <a:endParaRPr lang="zh-CN" altLang="en-US"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71746" name="标题 671745"/>
          <p:cNvSpPr>
            <a:spLocks noGrp="1"/>
          </p:cNvSpPr>
          <p:nvPr>
            <p:ph type="title"/>
          </p:nvPr>
        </p:nvSpPr>
        <p:spPr>
          <a:ln/>
        </p:spPr>
        <p:txBody>
          <a:bodyPr anchor="b"/>
          <a:p>
            <a:pPr algn="ctr"/>
            <a:r>
              <a:rPr lang="zh-CN" altLang="en-US" sz="4000" dirty="0"/>
              <a:t>端口号</a:t>
            </a:r>
            <a:r>
              <a:rPr lang="en-US" altLang="zh-CN" sz="4000" dirty="0"/>
              <a:t>(protocol port number)</a:t>
            </a:r>
            <a:br>
              <a:rPr lang="en-US" altLang="zh-CN" sz="4000" dirty="0"/>
            </a:br>
            <a:r>
              <a:rPr lang="zh-CN" altLang="en-US" sz="4000" dirty="0"/>
              <a:t>简称为端口</a:t>
            </a:r>
            <a:r>
              <a:rPr lang="en-US" altLang="zh-CN" sz="4000"/>
              <a:t>(port)</a:t>
            </a:r>
            <a:endParaRPr lang="en-US" altLang="zh-CN" sz="4000"/>
          </a:p>
        </p:txBody>
      </p:sp>
      <p:sp>
        <p:nvSpPr>
          <p:cNvPr id="671747" name="文本占位符 671746"/>
          <p:cNvSpPr>
            <a:spLocks noGrp="1"/>
          </p:cNvSpPr>
          <p:nvPr>
            <p:ph type="body" idx="1"/>
          </p:nvPr>
        </p:nvSpPr>
        <p:spPr>
          <a:xfrm>
            <a:off x="1042988" y="1906588"/>
            <a:ext cx="7772400" cy="4114800"/>
          </a:xfrm>
          <a:ln/>
        </p:spPr>
        <p:txBody>
          <a:bodyPr/>
          <a:p>
            <a:r>
              <a:rPr lang="zh-CN" altLang="en-US" sz="2800" dirty="0"/>
              <a:t>解决这个问题的方法就是在运输层使用</a:t>
            </a:r>
            <a:r>
              <a:rPr lang="zh-CN" altLang="en-US" sz="2800" dirty="0">
                <a:solidFill>
                  <a:schemeClr val="hlink"/>
                </a:solidFill>
              </a:rPr>
              <a:t>协议端口号</a:t>
            </a:r>
            <a:r>
              <a:rPr lang="en-US" altLang="zh-CN" sz="2800" dirty="0"/>
              <a:t>(protocol port number)</a:t>
            </a:r>
            <a:r>
              <a:rPr lang="zh-CN" altLang="en-US" sz="2800" dirty="0"/>
              <a:t>，或通常简称为</a:t>
            </a:r>
            <a:r>
              <a:rPr lang="zh-CN" altLang="en-US" sz="2800" dirty="0">
                <a:solidFill>
                  <a:schemeClr val="hlink"/>
                </a:solidFill>
              </a:rPr>
              <a:t>端口</a:t>
            </a:r>
            <a:r>
              <a:rPr lang="en-US" altLang="zh-CN" sz="2800" dirty="0"/>
              <a:t>(port)</a:t>
            </a:r>
            <a:r>
              <a:rPr lang="zh-CN" altLang="en-US" sz="2800" dirty="0"/>
              <a:t>。</a:t>
            </a:r>
            <a:endParaRPr lang="zh-CN" altLang="en-US" sz="2800" dirty="0"/>
          </a:p>
          <a:p>
            <a:r>
              <a:rPr lang="zh-CN" altLang="en-US" sz="2800" dirty="0"/>
              <a:t>虽然通信的终点是应用进程，但我们可以把端口想象是通信的终点，因为我们只要把要传送的报文交到目的主机的某一个合适的目的端口，剩下的工作（即最后交付目的进程）就由 </a:t>
            </a:r>
            <a:r>
              <a:rPr lang="en-US" altLang="zh-CN" sz="2800" dirty="0"/>
              <a:t>TCP </a:t>
            </a:r>
            <a:r>
              <a:rPr lang="zh-CN" altLang="en-US" sz="2800" dirty="0"/>
              <a:t>来完成。</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1858" name="标题 121857"/>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5 </a:t>
            </a:r>
            <a:r>
              <a:rPr lang="zh-CN" altLang="en-US" dirty="0">
                <a:ea typeface="Arial Unicode MS" pitchFamily="34" charset="-122"/>
              </a:rPr>
              <a:t>章  </a:t>
            </a:r>
            <a:r>
              <a:rPr lang="zh-CN" altLang="en-US" dirty="0"/>
              <a:t>运输层</a:t>
            </a:r>
            <a:endParaRPr lang="zh-CN" altLang="en-US" dirty="0"/>
          </a:p>
        </p:txBody>
      </p:sp>
      <p:sp>
        <p:nvSpPr>
          <p:cNvPr id="121859" name="文本占位符 121858"/>
          <p:cNvSpPr>
            <a:spLocks noGrp="1"/>
          </p:cNvSpPr>
          <p:nvPr>
            <p:ph type="body" idx="1"/>
          </p:nvPr>
        </p:nvSpPr>
        <p:spPr>
          <a:xfrm>
            <a:off x="755650" y="2017713"/>
            <a:ext cx="8204200" cy="4003675"/>
          </a:xfrm>
          <a:ln/>
        </p:spPr>
        <p:txBody>
          <a:bodyPr/>
          <a:p>
            <a:pPr>
              <a:lnSpc>
                <a:spcPct val="90000"/>
              </a:lnSpc>
              <a:buNone/>
            </a:pPr>
            <a:r>
              <a:rPr lang="en-US" altLang="zh-CN" sz="600" dirty="0"/>
              <a:t> </a:t>
            </a:r>
            <a:r>
              <a:rPr lang="en-US" altLang="zh-CN" sz="2800" dirty="0"/>
              <a:t>5.1  </a:t>
            </a:r>
            <a:r>
              <a:rPr lang="zh-CN" altLang="en-US" sz="2800" dirty="0"/>
              <a:t>运输层协议概述</a:t>
            </a:r>
            <a:endParaRPr lang="zh-CN" altLang="en-US" sz="2800" dirty="0"/>
          </a:p>
          <a:p>
            <a:pPr>
              <a:lnSpc>
                <a:spcPct val="90000"/>
              </a:lnSpc>
              <a:buNone/>
            </a:pPr>
            <a:r>
              <a:rPr lang="zh-CN" altLang="en-US" sz="2800" dirty="0"/>
              <a:t>        </a:t>
            </a:r>
            <a:r>
              <a:rPr lang="en-US" altLang="zh-CN" sz="2800" dirty="0"/>
              <a:t>5.1.1  </a:t>
            </a:r>
            <a:r>
              <a:rPr lang="zh-CN" altLang="en-US" sz="2800" dirty="0"/>
              <a:t>进程之间的通信</a:t>
            </a:r>
            <a:endParaRPr lang="zh-CN" altLang="en-US" sz="2800" dirty="0"/>
          </a:p>
          <a:p>
            <a:pPr>
              <a:lnSpc>
                <a:spcPct val="90000"/>
              </a:lnSpc>
              <a:buNone/>
            </a:pPr>
            <a:r>
              <a:rPr lang="zh-CN" altLang="en-US" sz="2800" dirty="0"/>
              <a:t>	     </a:t>
            </a:r>
            <a:r>
              <a:rPr lang="en-US" altLang="zh-CN" sz="2800" dirty="0"/>
              <a:t>5.1.2  </a:t>
            </a:r>
            <a:r>
              <a:rPr lang="zh-CN" altLang="en-US" sz="2800" dirty="0"/>
              <a:t>运输层的两个主要协议</a:t>
            </a:r>
            <a:endParaRPr lang="zh-CN" altLang="en-US" sz="2800" dirty="0"/>
          </a:p>
          <a:p>
            <a:pPr>
              <a:lnSpc>
                <a:spcPct val="90000"/>
              </a:lnSpc>
              <a:buNone/>
            </a:pPr>
            <a:r>
              <a:rPr lang="zh-CN" altLang="en-US" sz="2800" dirty="0"/>
              <a:t>        </a:t>
            </a:r>
            <a:r>
              <a:rPr lang="en-US" altLang="zh-CN" sz="2800" dirty="0"/>
              <a:t>5.1.3  </a:t>
            </a:r>
            <a:r>
              <a:rPr lang="zh-CN" altLang="en-US" sz="2800" dirty="0"/>
              <a:t>运输层的端口</a:t>
            </a:r>
            <a:endParaRPr lang="zh-CN" altLang="en-US" sz="2800" dirty="0"/>
          </a:p>
          <a:p>
            <a:pPr>
              <a:lnSpc>
                <a:spcPct val="90000"/>
              </a:lnSpc>
              <a:buNone/>
            </a:pPr>
            <a:r>
              <a:rPr lang="en-US" altLang="zh-CN" sz="2800" dirty="0"/>
              <a:t>5.2  </a:t>
            </a:r>
            <a:r>
              <a:rPr lang="zh-CN" altLang="en-US" sz="2800" dirty="0"/>
              <a:t>用户数据报协议 </a:t>
            </a:r>
            <a:r>
              <a:rPr lang="en-US" altLang="zh-CN" sz="2800"/>
              <a:t>UDP </a:t>
            </a:r>
            <a:endParaRPr lang="en-US" altLang="zh-CN" sz="2800"/>
          </a:p>
          <a:p>
            <a:pPr>
              <a:lnSpc>
                <a:spcPct val="90000"/>
              </a:lnSpc>
              <a:buNone/>
            </a:pPr>
            <a:r>
              <a:rPr lang="en-US" altLang="zh-CN" sz="2800" dirty="0"/>
              <a:t>		5.2.1  UDP </a:t>
            </a:r>
            <a:r>
              <a:rPr lang="zh-CN" altLang="en-US" sz="2800" dirty="0"/>
              <a:t>概述</a:t>
            </a:r>
            <a:endParaRPr lang="zh-CN" altLang="en-US" sz="2800" dirty="0"/>
          </a:p>
          <a:p>
            <a:pPr>
              <a:lnSpc>
                <a:spcPct val="90000"/>
              </a:lnSpc>
              <a:buNone/>
            </a:pPr>
            <a:r>
              <a:rPr lang="zh-CN" altLang="en-US" sz="2800" dirty="0"/>
              <a:t>		</a:t>
            </a:r>
            <a:r>
              <a:rPr lang="en-US" altLang="zh-CN" sz="2800" dirty="0"/>
              <a:t>5.2.2  UDP </a:t>
            </a:r>
            <a:r>
              <a:rPr lang="zh-CN" altLang="en-US" sz="2800" dirty="0"/>
              <a:t>的首部格式</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72770" name="标题 672769"/>
          <p:cNvSpPr>
            <a:spLocks noGrp="1"/>
          </p:cNvSpPr>
          <p:nvPr>
            <p:ph type="title"/>
          </p:nvPr>
        </p:nvSpPr>
        <p:spPr>
          <a:xfrm>
            <a:off x="1150938" y="214313"/>
            <a:ext cx="6950075" cy="1462087"/>
          </a:xfrm>
          <a:ln/>
        </p:spPr>
        <p:txBody>
          <a:bodyPr anchor="b"/>
          <a:p>
            <a:pPr algn="ctr"/>
            <a:r>
              <a:rPr lang="zh-CN" altLang="en-US" dirty="0"/>
              <a:t>软件端口与硬件端口</a:t>
            </a:r>
            <a:endParaRPr lang="zh-CN" altLang="en-US" dirty="0"/>
          </a:p>
        </p:txBody>
      </p:sp>
      <p:sp>
        <p:nvSpPr>
          <p:cNvPr id="672771" name="文本占位符 672770"/>
          <p:cNvSpPr>
            <a:spLocks noGrp="1"/>
          </p:cNvSpPr>
          <p:nvPr>
            <p:ph type="body" idx="1"/>
          </p:nvPr>
        </p:nvSpPr>
        <p:spPr>
          <a:ln/>
        </p:spPr>
        <p:txBody>
          <a:bodyPr/>
          <a:p>
            <a:r>
              <a:rPr lang="zh-CN" altLang="en-US" dirty="0"/>
              <a:t>在协议栈层间的抽象的协议端口是</a:t>
            </a:r>
            <a:r>
              <a:rPr lang="zh-CN" altLang="en-US" dirty="0">
                <a:solidFill>
                  <a:schemeClr val="hlink"/>
                </a:solidFill>
              </a:rPr>
              <a:t>软件端口</a:t>
            </a:r>
            <a:r>
              <a:rPr lang="zh-CN" altLang="en-US" dirty="0"/>
              <a:t>。</a:t>
            </a:r>
            <a:endParaRPr lang="zh-CN" altLang="en-US" dirty="0"/>
          </a:p>
          <a:p>
            <a:r>
              <a:rPr lang="zh-CN" altLang="en-US" dirty="0"/>
              <a:t>路由器或交换机上的端口是</a:t>
            </a:r>
            <a:r>
              <a:rPr lang="zh-CN" altLang="en-US" dirty="0">
                <a:solidFill>
                  <a:schemeClr val="hlink"/>
                </a:solidFill>
              </a:rPr>
              <a:t>硬件端口</a:t>
            </a:r>
            <a:r>
              <a:rPr lang="zh-CN" altLang="en-US" dirty="0"/>
              <a:t>。</a:t>
            </a:r>
            <a:endParaRPr lang="zh-CN" altLang="en-US" dirty="0"/>
          </a:p>
          <a:p>
            <a:r>
              <a:rPr lang="zh-CN" altLang="en-US" dirty="0"/>
              <a:t>硬件端口是不同硬件设备进行交互的接口，而软件端口是应用层的各种协议进程与运输实体进行层间交互的一种地址。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1314" name="标题 141313"/>
          <p:cNvSpPr>
            <a:spLocks noGrp="1"/>
          </p:cNvSpPr>
          <p:nvPr>
            <p:ph type="title"/>
          </p:nvPr>
        </p:nvSpPr>
        <p:spPr>
          <a:xfrm>
            <a:off x="250825" y="214313"/>
            <a:ext cx="8642350" cy="1462087"/>
          </a:xfrm>
          <a:ln/>
        </p:spPr>
        <p:txBody>
          <a:bodyPr anchor="b"/>
          <a:p>
            <a:pPr algn="ctr"/>
            <a:r>
              <a:rPr lang="en-US" altLang="zh-CN" dirty="0"/>
              <a:t>TCP </a:t>
            </a:r>
            <a:r>
              <a:rPr lang="zh-CN" altLang="en-US" dirty="0"/>
              <a:t>的端口 </a:t>
            </a:r>
            <a:endParaRPr lang="zh-CN" altLang="en-US" dirty="0"/>
          </a:p>
        </p:txBody>
      </p:sp>
      <p:sp>
        <p:nvSpPr>
          <p:cNvPr id="141315" name="文本占位符 141314"/>
          <p:cNvSpPr>
            <a:spLocks noGrp="1"/>
          </p:cNvSpPr>
          <p:nvPr>
            <p:ph type="body" idx="1"/>
          </p:nvPr>
        </p:nvSpPr>
        <p:spPr>
          <a:xfrm>
            <a:off x="755650" y="1906588"/>
            <a:ext cx="8064500" cy="4114800"/>
          </a:xfrm>
          <a:ln/>
        </p:spPr>
        <p:txBody>
          <a:bodyPr/>
          <a:p>
            <a:pPr algn="just"/>
            <a:r>
              <a:rPr lang="zh-CN" altLang="en-US" dirty="0"/>
              <a:t>端口用一个 </a:t>
            </a:r>
            <a:r>
              <a:rPr lang="en-US" altLang="zh-CN" dirty="0"/>
              <a:t>16 </a:t>
            </a:r>
            <a:r>
              <a:rPr lang="zh-CN" altLang="en-US" dirty="0"/>
              <a:t>位端口号进行标志。</a:t>
            </a:r>
            <a:endParaRPr lang="zh-CN" altLang="en-US" dirty="0"/>
          </a:p>
          <a:p>
            <a:pPr algn="just"/>
            <a:r>
              <a:rPr lang="zh-CN" altLang="en-US" dirty="0"/>
              <a:t>端口号只具有</a:t>
            </a:r>
            <a:r>
              <a:rPr lang="zh-CN" altLang="en-US" dirty="0">
                <a:solidFill>
                  <a:schemeClr val="hlink"/>
                </a:solidFill>
              </a:rPr>
              <a:t>本地</a:t>
            </a:r>
            <a:r>
              <a:rPr lang="zh-CN" altLang="en-US" dirty="0"/>
              <a:t>意义，即端口号只是为了标志本计算机应用层中的各进程。在因特网中不同计算机的相同端口号是没有联系的。</a:t>
            </a:r>
            <a:endParaRPr lang="zh-CN" altLang="en-US" dirty="0"/>
          </a:p>
          <a:p>
            <a:pPr algn="just"/>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charRg st="19" end="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3362" name="标题 143361"/>
          <p:cNvSpPr>
            <a:spLocks noGrp="1"/>
          </p:cNvSpPr>
          <p:nvPr>
            <p:ph type="title"/>
          </p:nvPr>
        </p:nvSpPr>
        <p:spPr>
          <a:ln/>
        </p:spPr>
        <p:txBody>
          <a:bodyPr anchor="b"/>
          <a:p>
            <a:pPr algn="ctr"/>
            <a:r>
              <a:rPr lang="zh-CN" altLang="en-US" dirty="0"/>
              <a:t>三类端口 </a:t>
            </a:r>
            <a:endParaRPr lang="zh-CN" altLang="en-US" dirty="0"/>
          </a:p>
        </p:txBody>
      </p:sp>
      <p:sp>
        <p:nvSpPr>
          <p:cNvPr id="143372" name="文本占位符 143371"/>
          <p:cNvSpPr>
            <a:spLocks noGrp="1"/>
          </p:cNvSpPr>
          <p:nvPr>
            <p:ph type="body" idx="1"/>
          </p:nvPr>
        </p:nvSpPr>
        <p:spPr>
          <a:xfrm>
            <a:off x="1042988" y="1906588"/>
            <a:ext cx="7772400" cy="4114800"/>
          </a:xfrm>
          <a:ln/>
        </p:spPr>
        <p:txBody>
          <a:bodyPr/>
          <a:p>
            <a:r>
              <a:rPr lang="zh-CN" altLang="en-US" sz="2800" dirty="0">
                <a:solidFill>
                  <a:schemeClr val="hlink"/>
                </a:solidFill>
              </a:rPr>
              <a:t>熟知端口</a:t>
            </a:r>
            <a:r>
              <a:rPr lang="zh-CN" altLang="en-US" sz="2800" dirty="0"/>
              <a:t>，数值一般为 </a:t>
            </a:r>
            <a:r>
              <a:rPr lang="en-US" altLang="zh-CN" sz="2800" dirty="0"/>
              <a:t>0~1023</a:t>
            </a:r>
            <a:r>
              <a:rPr lang="zh-CN" altLang="en-US" sz="2800" dirty="0"/>
              <a:t>。</a:t>
            </a:r>
            <a:endParaRPr lang="zh-CN" altLang="en-US" sz="2800" dirty="0"/>
          </a:p>
          <a:p>
            <a:r>
              <a:rPr lang="zh-CN" altLang="en-US" sz="2800" dirty="0">
                <a:solidFill>
                  <a:schemeClr val="hlink"/>
                </a:solidFill>
              </a:rPr>
              <a:t>登记端口号</a:t>
            </a:r>
            <a:r>
              <a:rPr lang="zh-CN" altLang="en-US" sz="2800" dirty="0"/>
              <a:t>，数值为</a:t>
            </a:r>
            <a:r>
              <a:rPr lang="en-US" altLang="zh-CN" sz="2800" dirty="0"/>
              <a:t>1024~49151</a:t>
            </a:r>
            <a:r>
              <a:rPr lang="zh-CN" altLang="en-US" sz="2800" dirty="0"/>
              <a:t>，为没有熟知端口号的应用程序使用的。使用这个范围的端口号必须在 </a:t>
            </a:r>
            <a:r>
              <a:rPr lang="en-US" altLang="zh-CN" sz="2800" dirty="0"/>
              <a:t>IANA </a:t>
            </a:r>
            <a:r>
              <a:rPr lang="zh-CN" altLang="en-US" sz="2800" dirty="0"/>
              <a:t>登记，以防止重复。</a:t>
            </a:r>
            <a:endParaRPr lang="zh-CN" altLang="en-US" sz="2800" dirty="0"/>
          </a:p>
          <a:p>
            <a:r>
              <a:rPr lang="zh-CN" altLang="en-US" sz="2800" dirty="0">
                <a:solidFill>
                  <a:schemeClr val="hlink"/>
                </a:solidFill>
              </a:rPr>
              <a:t>客户端口号</a:t>
            </a:r>
            <a:r>
              <a:rPr lang="zh-CN" altLang="en-US" sz="2800" dirty="0"/>
              <a:t>或</a:t>
            </a:r>
            <a:r>
              <a:rPr lang="zh-CN" altLang="en-US" sz="2800" dirty="0">
                <a:solidFill>
                  <a:schemeClr val="hlink"/>
                </a:solidFill>
              </a:rPr>
              <a:t>短暂端口号</a:t>
            </a:r>
            <a:r>
              <a:rPr lang="zh-CN" altLang="en-US" sz="2800" dirty="0"/>
              <a:t>，数值为</a:t>
            </a:r>
            <a:r>
              <a:rPr lang="en-US" altLang="zh-CN" sz="2800" dirty="0"/>
              <a:t>49152~65535</a:t>
            </a:r>
            <a:r>
              <a:rPr lang="zh-CN" altLang="en-US" sz="2800" dirty="0"/>
              <a:t>，留给客户进程选择暂时使用。当服务器进程收到客户进程的报文时，就知道了客户进程所使用的动态端口号。通信结束后，这个端口号可供其他客户进程以后使用。 </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44418" name="标题 444417"/>
          <p:cNvSpPr>
            <a:spLocks noGrp="1"/>
          </p:cNvSpPr>
          <p:nvPr>
            <p:ph type="title"/>
          </p:nvPr>
        </p:nvSpPr>
        <p:spPr>
          <a:ln/>
        </p:spPr>
        <p:txBody>
          <a:bodyPr anchor="b"/>
          <a:p>
            <a:pPr algn="ctr"/>
            <a:r>
              <a:rPr lang="en-US" altLang="zh-CN" dirty="0"/>
              <a:t>5.2  </a:t>
            </a:r>
            <a:r>
              <a:rPr lang="zh-CN" altLang="en-US" dirty="0"/>
              <a:t>用户数据报协议 </a:t>
            </a:r>
            <a:r>
              <a:rPr lang="en-US" altLang="zh-CN"/>
              <a:t>UDP </a:t>
            </a:r>
            <a:br>
              <a:rPr lang="en-US" altLang="zh-CN"/>
            </a:br>
            <a:r>
              <a:rPr lang="en-US" altLang="zh-CN" sz="4000" dirty="0"/>
              <a:t>5.2.1  UDP </a:t>
            </a:r>
            <a:r>
              <a:rPr lang="zh-CN" altLang="en-US" sz="4000" dirty="0"/>
              <a:t>概述</a:t>
            </a:r>
            <a:r>
              <a:rPr lang="zh-CN" altLang="en-US" dirty="0"/>
              <a:t> </a:t>
            </a:r>
            <a:endParaRPr lang="zh-CN" altLang="en-US" dirty="0"/>
          </a:p>
        </p:txBody>
      </p:sp>
      <p:sp>
        <p:nvSpPr>
          <p:cNvPr id="444419" name="文本占位符 444418"/>
          <p:cNvSpPr>
            <a:spLocks noGrp="1"/>
          </p:cNvSpPr>
          <p:nvPr>
            <p:ph type="body" idx="1"/>
          </p:nvPr>
        </p:nvSpPr>
        <p:spPr>
          <a:xfrm>
            <a:off x="1042988" y="1989138"/>
            <a:ext cx="7632700" cy="4319587"/>
          </a:xfrm>
          <a:ln/>
        </p:spPr>
        <p:txBody>
          <a:bodyPr/>
          <a:p>
            <a:pPr marL="609600" indent="-609600" algn="just"/>
            <a:r>
              <a:rPr lang="en-US" altLang="zh-CN" dirty="0"/>
              <a:t>UDP </a:t>
            </a:r>
            <a:r>
              <a:rPr lang="zh-CN" altLang="en-US" dirty="0"/>
              <a:t>只在 </a:t>
            </a:r>
            <a:r>
              <a:rPr lang="en-US" altLang="zh-CN" dirty="0"/>
              <a:t>IP </a:t>
            </a:r>
            <a:r>
              <a:rPr lang="zh-CN" altLang="en-US" dirty="0"/>
              <a:t>的数据报服务之上增加了很少一点的功能，即端口的功能和差错检测的功能。</a:t>
            </a:r>
            <a:endParaRPr lang="zh-CN" altLang="en-US" dirty="0"/>
          </a:p>
          <a:p>
            <a:pPr marL="609600" indent="-609600" algn="just"/>
            <a:r>
              <a:rPr lang="zh-CN" altLang="en-US" dirty="0"/>
              <a:t>虽然 </a:t>
            </a:r>
            <a:r>
              <a:rPr lang="en-US" altLang="zh-CN" dirty="0"/>
              <a:t>UDP </a:t>
            </a:r>
            <a:r>
              <a:rPr lang="zh-CN" altLang="en-US" dirty="0"/>
              <a:t>用户数据报只能提供不可靠的交付，但 </a:t>
            </a:r>
            <a:r>
              <a:rPr lang="en-US" altLang="zh-CN" dirty="0"/>
              <a:t>UDP </a:t>
            </a:r>
            <a:r>
              <a:rPr lang="zh-CN" altLang="en-US" dirty="0"/>
              <a:t>在某些方面有其特殊的优点。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charRg st="45" end="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80962" name="标题 680961"/>
          <p:cNvSpPr>
            <a:spLocks noGrp="1"/>
          </p:cNvSpPr>
          <p:nvPr>
            <p:ph type="title"/>
          </p:nvPr>
        </p:nvSpPr>
        <p:spPr>
          <a:xfrm>
            <a:off x="1150938" y="214313"/>
            <a:ext cx="7308850" cy="1462087"/>
          </a:xfrm>
          <a:ln/>
        </p:spPr>
        <p:txBody>
          <a:bodyPr anchor="b"/>
          <a:p>
            <a:pPr algn="ctr"/>
            <a:r>
              <a:rPr lang="en-US" altLang="zh-CN" dirty="0"/>
              <a:t>UDP </a:t>
            </a:r>
            <a:r>
              <a:rPr lang="zh-CN" altLang="en-US" dirty="0"/>
              <a:t>的主要特点 </a:t>
            </a:r>
            <a:endParaRPr lang="zh-CN" altLang="en-US" dirty="0"/>
          </a:p>
        </p:txBody>
      </p:sp>
      <p:sp>
        <p:nvSpPr>
          <p:cNvPr id="680963" name="文本占位符 680962"/>
          <p:cNvSpPr>
            <a:spLocks noGrp="1"/>
          </p:cNvSpPr>
          <p:nvPr>
            <p:ph type="body" idx="1"/>
          </p:nvPr>
        </p:nvSpPr>
        <p:spPr>
          <a:xfrm>
            <a:off x="1042988" y="1844675"/>
            <a:ext cx="7772400" cy="4824413"/>
          </a:xfrm>
          <a:ln/>
        </p:spPr>
        <p:txBody>
          <a:bodyPr/>
          <a:p>
            <a:pPr marL="609600" indent="-609600">
              <a:lnSpc>
                <a:spcPct val="90000"/>
              </a:lnSpc>
            </a:pPr>
            <a:r>
              <a:rPr lang="en-US" altLang="zh-CN" dirty="0"/>
              <a:t>UDP </a:t>
            </a:r>
            <a:r>
              <a:rPr lang="zh-CN" altLang="en-US" dirty="0"/>
              <a:t>是无连接的，即发送数据之前不需要建立连接。</a:t>
            </a:r>
            <a:endParaRPr lang="zh-CN" altLang="en-US" dirty="0"/>
          </a:p>
          <a:p>
            <a:pPr marL="609600" indent="-609600">
              <a:lnSpc>
                <a:spcPct val="90000"/>
              </a:lnSpc>
            </a:pPr>
            <a:r>
              <a:rPr lang="en-US" altLang="zh-CN" dirty="0"/>
              <a:t>UDP </a:t>
            </a:r>
            <a:r>
              <a:rPr lang="zh-CN" altLang="en-US" dirty="0"/>
              <a:t>使用尽最大努力交付，即不保证可靠交付，同时也不使用拥塞控制。</a:t>
            </a:r>
            <a:endParaRPr lang="zh-CN" altLang="en-US" dirty="0"/>
          </a:p>
          <a:p>
            <a:pPr marL="609600" indent="-609600">
              <a:lnSpc>
                <a:spcPct val="90000"/>
              </a:lnSpc>
            </a:pPr>
            <a:r>
              <a:rPr lang="en-US" altLang="zh-CN" dirty="0"/>
              <a:t>UDP </a:t>
            </a:r>
            <a:r>
              <a:rPr lang="zh-CN" altLang="en-US" dirty="0"/>
              <a:t>是面向报文的。</a:t>
            </a:r>
            <a:r>
              <a:rPr lang="en-US" altLang="zh-CN" dirty="0"/>
              <a:t>UDP </a:t>
            </a:r>
            <a:r>
              <a:rPr lang="zh-CN" altLang="en-US" dirty="0"/>
              <a:t>没有拥塞控制，很适合多媒体通信的要求。 </a:t>
            </a:r>
            <a:endParaRPr lang="zh-CN" altLang="en-US" dirty="0"/>
          </a:p>
          <a:p>
            <a:pPr marL="609600" indent="-609600">
              <a:lnSpc>
                <a:spcPct val="90000"/>
              </a:lnSpc>
            </a:pPr>
            <a:r>
              <a:rPr lang="en-US" altLang="zh-CN" dirty="0"/>
              <a:t>UDP </a:t>
            </a:r>
            <a:r>
              <a:rPr lang="zh-CN" altLang="en-US" dirty="0"/>
              <a:t>支持一对一、一对多、多对一和多对多的交互通信。</a:t>
            </a:r>
            <a:endParaRPr lang="zh-CN" altLang="en-US" dirty="0"/>
          </a:p>
          <a:p>
            <a:pPr marL="609600" indent="-609600">
              <a:lnSpc>
                <a:spcPct val="90000"/>
              </a:lnSpc>
            </a:pPr>
            <a:r>
              <a:rPr lang="en-US" altLang="zh-CN" dirty="0"/>
              <a:t>UDP </a:t>
            </a:r>
            <a:r>
              <a:rPr lang="zh-CN" altLang="en-US" dirty="0"/>
              <a:t>的首部开销小，只有 </a:t>
            </a:r>
            <a:r>
              <a:rPr lang="en-US" altLang="zh-CN" dirty="0"/>
              <a:t>8 </a:t>
            </a:r>
            <a:r>
              <a:rPr lang="zh-CN" altLang="en-US" dirty="0"/>
              <a:t>个字节。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81986" name="标题 681985"/>
          <p:cNvSpPr>
            <a:spLocks noGrp="1"/>
          </p:cNvSpPr>
          <p:nvPr>
            <p:ph type="title"/>
          </p:nvPr>
        </p:nvSpPr>
        <p:spPr>
          <a:xfrm>
            <a:off x="1150938" y="214313"/>
            <a:ext cx="7308850" cy="1462087"/>
          </a:xfrm>
          <a:ln/>
        </p:spPr>
        <p:txBody>
          <a:bodyPr anchor="b"/>
          <a:p>
            <a:pPr algn="ctr"/>
            <a:r>
              <a:rPr lang="zh-CN" altLang="en-US" dirty="0"/>
              <a:t>面向报文的 </a:t>
            </a:r>
            <a:r>
              <a:rPr lang="en-US" altLang="zh-CN"/>
              <a:t>UDP</a:t>
            </a:r>
            <a:endParaRPr lang="en-US" altLang="zh-CN"/>
          </a:p>
        </p:txBody>
      </p:sp>
      <p:sp>
        <p:nvSpPr>
          <p:cNvPr id="681987" name="文本占位符 681986"/>
          <p:cNvSpPr>
            <a:spLocks noGrp="1"/>
          </p:cNvSpPr>
          <p:nvPr>
            <p:ph type="body" idx="1"/>
          </p:nvPr>
        </p:nvSpPr>
        <p:spPr>
          <a:xfrm>
            <a:off x="1042988" y="1773238"/>
            <a:ext cx="7772400" cy="4751387"/>
          </a:xfrm>
          <a:ln/>
        </p:spPr>
        <p:txBody>
          <a:bodyPr/>
          <a:p>
            <a:r>
              <a:rPr lang="zh-CN" altLang="en-US" sz="2800" dirty="0"/>
              <a:t>发送方 </a:t>
            </a:r>
            <a:r>
              <a:rPr lang="en-US" altLang="zh-CN" sz="2800" dirty="0"/>
              <a:t>UDP </a:t>
            </a:r>
            <a:r>
              <a:rPr lang="zh-CN" altLang="en-US" sz="2800" dirty="0"/>
              <a:t>对应用程序交下来的报文，在添加首部后就向下交付 </a:t>
            </a:r>
            <a:r>
              <a:rPr lang="en-US" altLang="zh-CN" sz="2800" dirty="0"/>
              <a:t>IP </a:t>
            </a:r>
            <a:r>
              <a:rPr lang="zh-CN" altLang="en-US" sz="2800" dirty="0"/>
              <a:t>层。</a:t>
            </a:r>
            <a:r>
              <a:rPr lang="en-US" altLang="zh-CN" sz="2800" dirty="0"/>
              <a:t>UDP </a:t>
            </a:r>
            <a:r>
              <a:rPr lang="zh-CN" altLang="en-US" sz="2800" dirty="0"/>
              <a:t>对应用层交下来的报文，既不合并，也不拆分，而是保留这些报文的边界。</a:t>
            </a:r>
            <a:endParaRPr lang="zh-CN" altLang="en-US" sz="2800" dirty="0"/>
          </a:p>
          <a:p>
            <a:r>
              <a:rPr lang="zh-CN" altLang="en-US" sz="2800" dirty="0"/>
              <a:t>应用层交给 </a:t>
            </a:r>
            <a:r>
              <a:rPr lang="en-US" altLang="zh-CN" sz="2800" dirty="0"/>
              <a:t>UDP </a:t>
            </a:r>
            <a:r>
              <a:rPr lang="zh-CN" altLang="en-US" sz="2800" dirty="0"/>
              <a:t>多长的报文，</a:t>
            </a:r>
            <a:r>
              <a:rPr lang="en-US" altLang="zh-CN" sz="2800" dirty="0"/>
              <a:t>UDP </a:t>
            </a:r>
            <a:r>
              <a:rPr lang="zh-CN" altLang="en-US" sz="2800" dirty="0"/>
              <a:t>就照样发送，即一次发送一个报文。</a:t>
            </a:r>
            <a:endParaRPr lang="zh-CN" altLang="en-US" sz="2800" dirty="0"/>
          </a:p>
          <a:p>
            <a:r>
              <a:rPr lang="zh-CN" altLang="en-US" sz="2800" dirty="0"/>
              <a:t>接收方 </a:t>
            </a:r>
            <a:r>
              <a:rPr lang="en-US" altLang="zh-CN" sz="2800" dirty="0"/>
              <a:t>UDP </a:t>
            </a:r>
            <a:r>
              <a:rPr lang="zh-CN" altLang="en-US" sz="2800" dirty="0"/>
              <a:t>对 </a:t>
            </a:r>
            <a:r>
              <a:rPr lang="en-US" altLang="zh-CN" sz="2800" dirty="0"/>
              <a:t>IP </a:t>
            </a:r>
            <a:r>
              <a:rPr lang="zh-CN" altLang="en-US" sz="2800" dirty="0"/>
              <a:t>层交上来的 </a:t>
            </a:r>
            <a:r>
              <a:rPr lang="en-US" altLang="zh-CN" sz="2800" dirty="0"/>
              <a:t>UDP </a:t>
            </a:r>
            <a:r>
              <a:rPr lang="zh-CN" altLang="en-US" sz="2800" dirty="0"/>
              <a:t>用户数据报，在去除首部后就原封不动地交付上层的应用进程，一次交付一个完整的报文。</a:t>
            </a:r>
            <a:endParaRPr lang="zh-CN" altLang="en-US" sz="2800" dirty="0"/>
          </a:p>
          <a:p>
            <a:r>
              <a:rPr lang="zh-CN" altLang="en-US" sz="2800" dirty="0"/>
              <a:t>应用程序必须选择合适大小的报文。</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85058" name="标题 685057"/>
          <p:cNvSpPr>
            <a:spLocks noGrp="1"/>
          </p:cNvSpPr>
          <p:nvPr>
            <p:ph type="title"/>
          </p:nvPr>
        </p:nvSpPr>
        <p:spPr>
          <a:ln/>
        </p:spPr>
        <p:txBody>
          <a:bodyPr anchor="b"/>
          <a:p>
            <a:pPr algn="ctr"/>
            <a:r>
              <a:rPr lang="en-US" altLang="zh-CN" sz="4000" dirty="0"/>
              <a:t>UDP </a:t>
            </a:r>
            <a:r>
              <a:rPr lang="zh-CN" altLang="en-US" sz="4000" dirty="0"/>
              <a:t>是面向报文的 </a:t>
            </a:r>
            <a:endParaRPr lang="zh-CN" altLang="en-US" sz="4000" dirty="0"/>
          </a:p>
        </p:txBody>
      </p:sp>
      <p:sp>
        <p:nvSpPr>
          <p:cNvPr id="685060" name="右箭头 685059"/>
          <p:cNvSpPr/>
          <p:nvPr/>
        </p:nvSpPr>
        <p:spPr>
          <a:xfrm flipH="1">
            <a:off x="0" y="5141913"/>
            <a:ext cx="863600" cy="363537"/>
          </a:xfrm>
          <a:prstGeom prst="rightArrow">
            <a:avLst>
              <a:gd name="adj1" fmla="val 50000"/>
              <a:gd name="adj2" fmla="val 118788"/>
            </a:avLst>
          </a:prstGeom>
          <a:solidFill>
            <a:schemeClr val="hlink"/>
          </a:solidFill>
          <a:ln w="12700" cap="flat" cmpd="sng">
            <a:solidFill>
              <a:schemeClr val="tx1"/>
            </a:solidFill>
            <a:prstDash val="solid"/>
            <a:miter/>
            <a:headEnd type="none" w="med" len="med"/>
            <a:tailEnd type="none" w="med" len="med"/>
          </a:ln>
        </p:spPr>
        <p:txBody>
          <a:bodyPr/>
          <a:p>
            <a:endParaRPr lang="zh-CN" altLang="en-US"/>
          </a:p>
        </p:txBody>
      </p:sp>
      <p:sp>
        <p:nvSpPr>
          <p:cNvPr id="685061" name="矩形 685060"/>
          <p:cNvSpPr/>
          <p:nvPr/>
        </p:nvSpPr>
        <p:spPr>
          <a:xfrm>
            <a:off x="1938338" y="4254500"/>
            <a:ext cx="5915025" cy="690563"/>
          </a:xfrm>
          <a:prstGeom prst="rect">
            <a:avLst/>
          </a:prstGeom>
          <a:gradFill rotWithShape="1">
            <a:gsLst>
              <a:gs pos="0">
                <a:srgbClr val="66FF99"/>
              </a:gs>
              <a:gs pos="100000">
                <a:srgbClr val="66FF99">
                  <a:gamma/>
                  <a:shade val="69804"/>
                  <a:invGamma/>
                </a:srgbClr>
              </a:gs>
            </a:gsLst>
            <a:lin ang="5400000" scaled="1"/>
            <a:tileRect/>
          </a:gradFill>
          <a:ln w="12700">
            <a:noFill/>
          </a:ln>
        </p:spPr>
        <p:txBody>
          <a:bodyPr/>
          <a:p>
            <a:endParaRPr lang="zh-CN" altLang="en-US"/>
          </a:p>
        </p:txBody>
      </p:sp>
      <p:sp>
        <p:nvSpPr>
          <p:cNvPr id="685062" name="矩形 685061"/>
          <p:cNvSpPr/>
          <p:nvPr/>
        </p:nvSpPr>
        <p:spPr>
          <a:xfrm>
            <a:off x="3367088" y="2844800"/>
            <a:ext cx="4486275" cy="682625"/>
          </a:xfrm>
          <a:prstGeom prst="rect">
            <a:avLst/>
          </a:prstGeom>
          <a:gradFill rotWithShape="1">
            <a:gsLst>
              <a:gs pos="0">
                <a:srgbClr val="FFFFCC">
                  <a:gamma/>
                  <a:shade val="69804"/>
                  <a:invGamma/>
                </a:srgbClr>
              </a:gs>
              <a:gs pos="100000">
                <a:srgbClr val="FFFFCC"/>
              </a:gs>
            </a:gsLst>
            <a:lin ang="5400000" scaled="1"/>
            <a:tileRect/>
          </a:gradFill>
          <a:ln w="12700">
            <a:noFill/>
          </a:ln>
        </p:spPr>
        <p:txBody>
          <a:bodyPr/>
          <a:p>
            <a:endParaRPr lang="zh-CN" altLang="en-US"/>
          </a:p>
        </p:txBody>
      </p:sp>
      <p:sp>
        <p:nvSpPr>
          <p:cNvPr id="685063" name="矩形 685062"/>
          <p:cNvSpPr/>
          <p:nvPr/>
        </p:nvSpPr>
        <p:spPr>
          <a:xfrm>
            <a:off x="1938338" y="3529013"/>
            <a:ext cx="5915025" cy="722312"/>
          </a:xfrm>
          <a:prstGeom prst="rect">
            <a:avLst/>
          </a:prstGeom>
          <a:solidFill>
            <a:schemeClr val="bg1"/>
          </a:solidFill>
          <a:ln w="2857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685064" name="矩形 685063"/>
          <p:cNvSpPr/>
          <p:nvPr/>
        </p:nvSpPr>
        <p:spPr>
          <a:xfrm>
            <a:off x="815975" y="4984750"/>
            <a:ext cx="7037388" cy="749300"/>
          </a:xfrm>
          <a:prstGeom prst="rect">
            <a:avLst/>
          </a:prstGeom>
          <a:solidFill>
            <a:schemeClr val="bg1"/>
          </a:solidFill>
          <a:ln w="28575" cap="flat" cmpd="sng">
            <a:solidFill>
              <a:schemeClr val="tx1"/>
            </a:solidFill>
            <a:prstDash val="solid"/>
            <a:miter/>
            <a:headEnd type="none" w="med" len="med"/>
            <a:tailEnd type="none" w="med" len="med"/>
          </a:ln>
        </p:spPr>
        <p:txBody>
          <a:bodyPr/>
          <a:p>
            <a:endParaRPr lang="zh-CN" altLang="en-US"/>
          </a:p>
        </p:txBody>
      </p:sp>
      <p:sp>
        <p:nvSpPr>
          <p:cNvPr id="685078" name="矩形 685077"/>
          <p:cNvSpPr/>
          <p:nvPr/>
        </p:nvSpPr>
        <p:spPr>
          <a:xfrm>
            <a:off x="1979613" y="5013325"/>
            <a:ext cx="5849937" cy="690563"/>
          </a:xfrm>
          <a:prstGeom prst="rect">
            <a:avLst/>
          </a:prstGeom>
          <a:solidFill>
            <a:srgbClr val="66FF99"/>
          </a:solidFill>
          <a:ln w="9525">
            <a:noFill/>
          </a:ln>
        </p:spPr>
        <p:txBody>
          <a:bodyPr/>
          <a:p>
            <a:endParaRPr lang="zh-CN" altLang="en-US"/>
          </a:p>
        </p:txBody>
      </p:sp>
      <p:sp>
        <p:nvSpPr>
          <p:cNvPr id="685065" name="矩形 685064"/>
          <p:cNvSpPr/>
          <p:nvPr/>
        </p:nvSpPr>
        <p:spPr>
          <a:xfrm>
            <a:off x="3325813" y="5149850"/>
            <a:ext cx="2990850" cy="454025"/>
          </a:xfrm>
          <a:prstGeom prst="rect">
            <a:avLst/>
          </a:prstGeom>
          <a:noFill/>
          <a:ln w="12700">
            <a:noFill/>
          </a:ln>
        </p:spPr>
        <p:txBody>
          <a:bodyPr wrap="none" lIns="90488" tIns="44450" rIns="90488" bIns="44450">
            <a:spAutoFit/>
          </a:bodyPr>
          <a:p>
            <a:pPr defTabSz="762000" eaLnBrk="0" hangingPunct="0"/>
            <a:r>
              <a:rPr lang="en-US" altLang="zh-CN" sz="2400" dirty="0">
                <a:solidFill>
                  <a:schemeClr val="folHlink"/>
                </a:solidFill>
                <a:latin typeface="Arial" panose="020B0604020202020204" pitchFamily="34" charset="0"/>
                <a:ea typeface="黑体" panose="02010609060101010101" pitchFamily="2" charset="-122"/>
              </a:rPr>
              <a:t>IP </a:t>
            </a:r>
            <a:r>
              <a:rPr lang="zh-CN" altLang="en-US" sz="2400" dirty="0">
                <a:solidFill>
                  <a:schemeClr val="folHlink"/>
                </a:solidFill>
                <a:latin typeface="Arial" panose="020B0604020202020204" pitchFamily="34" charset="0"/>
                <a:ea typeface="黑体" panose="02010609060101010101" pitchFamily="2" charset="-122"/>
              </a:rPr>
              <a:t>数据报的数据部分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85066" name="矩形 685065"/>
          <p:cNvSpPr/>
          <p:nvPr/>
        </p:nvSpPr>
        <p:spPr>
          <a:xfrm>
            <a:off x="777875" y="5119688"/>
            <a:ext cx="1163638" cy="454025"/>
          </a:xfrm>
          <a:prstGeom prst="rect">
            <a:avLst/>
          </a:prstGeom>
          <a:noFill/>
          <a:ln w="12700">
            <a:noFill/>
          </a:ln>
        </p:spPr>
        <p:txBody>
          <a:bodyPr wrap="none" lIns="90488" tIns="44450" rIns="90488" bIns="44450">
            <a:spAutoFit/>
          </a:bodyPr>
          <a:p>
            <a:pPr defTabSz="762000" eaLnBrk="0" hangingPunct="0"/>
            <a:r>
              <a:rPr lang="en-US" altLang="zh-CN" sz="2400" dirty="0">
                <a:solidFill>
                  <a:schemeClr val="folHlink"/>
                </a:solidFill>
                <a:latin typeface="Arial" panose="020B0604020202020204" pitchFamily="34" charset="0"/>
                <a:ea typeface="黑体" panose="02010609060101010101" pitchFamily="2" charset="-122"/>
              </a:rPr>
              <a:t>IP </a:t>
            </a:r>
            <a:r>
              <a:rPr lang="zh-CN" altLang="en-US" sz="2400" dirty="0">
                <a:solidFill>
                  <a:schemeClr val="folHlink"/>
                </a:solidFill>
                <a:latin typeface="Arial" panose="020B0604020202020204" pitchFamily="34" charset="0"/>
                <a:ea typeface="黑体" panose="02010609060101010101" pitchFamily="2" charset="-122"/>
              </a:rPr>
              <a:t>首部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85067" name="矩形 685066"/>
          <p:cNvSpPr/>
          <p:nvPr/>
        </p:nvSpPr>
        <p:spPr>
          <a:xfrm>
            <a:off x="8058150" y="5116513"/>
            <a:ext cx="857250" cy="454025"/>
          </a:xfrm>
          <a:prstGeom prst="rect">
            <a:avLst/>
          </a:prstGeom>
          <a:noFill/>
          <a:ln w="12700">
            <a:noFill/>
          </a:ln>
        </p:spPr>
        <p:txBody>
          <a:bodyPr wrap="none" lIns="90488" tIns="44450" rIns="90488" bIns="44450">
            <a:spAutoFit/>
          </a:bodyPr>
          <a:p>
            <a:pPr defTabSz="762000" eaLnBrk="0" hangingPunct="0"/>
            <a:r>
              <a:rPr lang="en-US" altLang="zh-CN" sz="2400" dirty="0">
                <a:solidFill>
                  <a:schemeClr val="folHlink"/>
                </a:solidFill>
                <a:latin typeface="Arial" panose="020B0604020202020204" pitchFamily="34" charset="0"/>
                <a:ea typeface="黑体" panose="02010609060101010101" pitchFamily="2" charset="-122"/>
              </a:rPr>
              <a:t>IP </a:t>
            </a:r>
            <a:r>
              <a:rPr lang="zh-CN" altLang="en-US" sz="2400" dirty="0">
                <a:solidFill>
                  <a:schemeClr val="folHlink"/>
                </a:solidFill>
                <a:latin typeface="Arial" panose="020B0604020202020204" pitchFamily="34" charset="0"/>
                <a:ea typeface="黑体" panose="02010609060101010101" pitchFamily="2" charset="-122"/>
              </a:rPr>
              <a:t>层</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85068" name="直接连接符 685067"/>
          <p:cNvSpPr/>
          <p:nvPr/>
        </p:nvSpPr>
        <p:spPr>
          <a:xfrm>
            <a:off x="3402013" y="3529013"/>
            <a:ext cx="0" cy="722312"/>
          </a:xfrm>
          <a:prstGeom prst="line">
            <a:avLst/>
          </a:prstGeom>
          <a:ln w="12700" cap="flat" cmpd="sng">
            <a:solidFill>
              <a:schemeClr val="tx1"/>
            </a:solidFill>
            <a:prstDash val="solid"/>
            <a:headEnd type="none" w="med" len="med"/>
            <a:tailEnd type="none" w="med" len="med"/>
          </a:ln>
        </p:spPr>
      </p:sp>
      <p:sp>
        <p:nvSpPr>
          <p:cNvPr id="685069" name="右箭头 685068"/>
          <p:cNvSpPr/>
          <p:nvPr/>
        </p:nvSpPr>
        <p:spPr>
          <a:xfrm rot="-5400000" flipH="1">
            <a:off x="4468813" y="4570413"/>
            <a:ext cx="963612" cy="325437"/>
          </a:xfrm>
          <a:prstGeom prst="rightArrow">
            <a:avLst>
              <a:gd name="adj1" fmla="val 50000"/>
              <a:gd name="adj2" fmla="val 148062"/>
            </a:avLst>
          </a:prstGeom>
          <a:solidFill>
            <a:srgbClr val="33CC33"/>
          </a:solidFill>
          <a:ln w="12700" cap="flat" cmpd="sng">
            <a:solidFill>
              <a:schemeClr val="tx1"/>
            </a:solidFill>
            <a:prstDash val="solid"/>
            <a:miter/>
            <a:headEnd type="none" w="med" len="med"/>
            <a:tailEnd type="none" w="med" len="med"/>
          </a:ln>
        </p:spPr>
        <p:txBody>
          <a:bodyPr/>
          <a:p>
            <a:endParaRPr lang="zh-CN" altLang="en-US"/>
          </a:p>
        </p:txBody>
      </p:sp>
      <p:sp>
        <p:nvSpPr>
          <p:cNvPr id="685070" name="矩形 685069"/>
          <p:cNvSpPr/>
          <p:nvPr/>
        </p:nvSpPr>
        <p:spPr>
          <a:xfrm>
            <a:off x="1938338" y="3636963"/>
            <a:ext cx="1517650" cy="454025"/>
          </a:xfrm>
          <a:prstGeom prst="rect">
            <a:avLst/>
          </a:prstGeom>
          <a:noFill/>
          <a:ln w="12700">
            <a:noFill/>
          </a:ln>
        </p:spPr>
        <p:txBody>
          <a:bodyPr wrap="none" lIns="90488" tIns="44450" rIns="90488" bIns="44450">
            <a:spAutoFit/>
          </a:bodyPr>
          <a:p>
            <a:pPr defTabSz="762000" eaLnBrk="0" hangingPunct="0"/>
            <a:r>
              <a:rPr lang="en-US" altLang="zh-CN" sz="2400" dirty="0">
                <a:solidFill>
                  <a:schemeClr val="folHlink"/>
                </a:solidFill>
                <a:latin typeface="Arial" panose="020B0604020202020204" pitchFamily="34" charset="0"/>
                <a:ea typeface="黑体" panose="02010609060101010101" pitchFamily="2" charset="-122"/>
              </a:rPr>
              <a:t>UDP </a:t>
            </a:r>
            <a:r>
              <a:rPr lang="zh-CN" altLang="en-US" sz="2400" dirty="0">
                <a:solidFill>
                  <a:schemeClr val="folHlink"/>
                </a:solidFill>
                <a:latin typeface="Arial" panose="020B0604020202020204" pitchFamily="34" charset="0"/>
                <a:ea typeface="黑体" panose="02010609060101010101" pitchFamily="2" charset="-122"/>
              </a:rPr>
              <a:t>首部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85071" name="矩形 685070"/>
          <p:cNvSpPr/>
          <p:nvPr/>
        </p:nvSpPr>
        <p:spPr>
          <a:xfrm>
            <a:off x="3767138" y="3641725"/>
            <a:ext cx="3957637" cy="454025"/>
          </a:xfrm>
          <a:prstGeom prst="rect">
            <a:avLst/>
          </a:prstGeom>
          <a:noFill/>
          <a:ln w="12700">
            <a:noFill/>
          </a:ln>
        </p:spPr>
        <p:txBody>
          <a:bodyPr wrap="none" lIns="90488" tIns="44450" rIns="90488" bIns="44450">
            <a:spAutoFit/>
          </a:bodyPr>
          <a:p>
            <a:pPr defTabSz="762000" eaLnBrk="0" hangingPunct="0"/>
            <a:r>
              <a:rPr lang="en-US" altLang="zh-CN" sz="2400" dirty="0">
                <a:solidFill>
                  <a:schemeClr val="folHlink"/>
                </a:solidFill>
                <a:latin typeface="Arial" panose="020B0604020202020204" pitchFamily="34" charset="0"/>
                <a:ea typeface="黑体" panose="02010609060101010101" pitchFamily="2" charset="-122"/>
              </a:rPr>
              <a:t>UDP </a:t>
            </a:r>
            <a:r>
              <a:rPr lang="zh-CN" altLang="en-US" sz="2400" dirty="0">
                <a:solidFill>
                  <a:schemeClr val="folHlink"/>
                </a:solidFill>
                <a:latin typeface="Arial" panose="020B0604020202020204" pitchFamily="34" charset="0"/>
                <a:ea typeface="黑体" panose="02010609060101010101" pitchFamily="2" charset="-122"/>
              </a:rPr>
              <a:t>用户数据报的数据部分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85072" name="矩形 685071"/>
          <p:cNvSpPr/>
          <p:nvPr/>
        </p:nvSpPr>
        <p:spPr>
          <a:xfrm>
            <a:off x="7956550" y="3649663"/>
            <a:ext cx="1095375" cy="454025"/>
          </a:xfrm>
          <a:prstGeom prst="rect">
            <a:avLst/>
          </a:prstGeom>
          <a:solidFill>
            <a:schemeClr val="bg1"/>
          </a:solidFill>
          <a:ln w="12700">
            <a:noFill/>
          </a:ln>
        </p:spPr>
        <p:txBody>
          <a:bodyPr wrap="none" lIns="90488" tIns="44450" rIns="90488" bIns="44450">
            <a:spAutoFit/>
          </a:bodyPr>
          <a:p>
            <a:pPr defTabSz="762000" eaLnBrk="0" hangingPunct="0"/>
            <a:r>
              <a:rPr lang="zh-CN" altLang="en-US" sz="2400" dirty="0">
                <a:solidFill>
                  <a:schemeClr val="folHlink"/>
                </a:solidFill>
                <a:latin typeface="Arial" panose="020B0604020202020204" pitchFamily="34" charset="0"/>
                <a:ea typeface="黑体" panose="02010609060101010101" pitchFamily="2" charset="-122"/>
              </a:rPr>
              <a:t>运输层</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85073" name="直接连接符 685072"/>
          <p:cNvSpPr/>
          <p:nvPr/>
        </p:nvSpPr>
        <p:spPr>
          <a:xfrm>
            <a:off x="1938338" y="4984750"/>
            <a:ext cx="0" cy="749300"/>
          </a:xfrm>
          <a:prstGeom prst="line">
            <a:avLst/>
          </a:prstGeom>
          <a:ln w="12700" cap="flat" cmpd="sng">
            <a:solidFill>
              <a:schemeClr val="tx1"/>
            </a:solidFill>
            <a:prstDash val="solid"/>
            <a:headEnd type="none" w="med" len="med"/>
            <a:tailEnd type="none" w="med" len="med"/>
          </a:ln>
        </p:spPr>
      </p:sp>
      <p:sp>
        <p:nvSpPr>
          <p:cNvPr id="685074" name="右箭头 685073"/>
          <p:cNvSpPr/>
          <p:nvPr/>
        </p:nvSpPr>
        <p:spPr>
          <a:xfrm rot="-5400000" flipH="1">
            <a:off x="5133975" y="3124200"/>
            <a:ext cx="963613" cy="327025"/>
          </a:xfrm>
          <a:prstGeom prst="rightArrow">
            <a:avLst>
              <a:gd name="adj1" fmla="val 50000"/>
              <a:gd name="adj2" fmla="val 147343"/>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685075" name="矩形 685074"/>
          <p:cNvSpPr/>
          <p:nvPr/>
        </p:nvSpPr>
        <p:spPr>
          <a:xfrm>
            <a:off x="3402013" y="2205038"/>
            <a:ext cx="4425950" cy="601662"/>
          </a:xfrm>
          <a:prstGeom prst="rect">
            <a:avLst/>
          </a:prstGeom>
          <a:solidFill>
            <a:srgbClr val="FFFFCC"/>
          </a:solidFill>
          <a:ln w="2857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r>
              <a:rPr lang="zh-CN" altLang="en-US" sz="2400" dirty="0">
                <a:solidFill>
                  <a:schemeClr val="folHlink"/>
                </a:solidFill>
                <a:latin typeface="Arial" panose="020B0604020202020204" pitchFamily="34" charset="0"/>
                <a:ea typeface="黑体" panose="02010609060101010101" pitchFamily="2" charset="-122"/>
              </a:rPr>
              <a:t>应用层报文</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85076" name="矩形 685075"/>
          <p:cNvSpPr/>
          <p:nvPr/>
        </p:nvSpPr>
        <p:spPr>
          <a:xfrm>
            <a:off x="7956550" y="2205038"/>
            <a:ext cx="1095375" cy="454025"/>
          </a:xfrm>
          <a:prstGeom prst="rect">
            <a:avLst/>
          </a:prstGeom>
          <a:noFill/>
          <a:ln w="12700">
            <a:noFill/>
          </a:ln>
        </p:spPr>
        <p:txBody>
          <a:bodyPr wrap="none" lIns="90488" tIns="44450" rIns="90488" bIns="44450">
            <a:spAutoFit/>
          </a:bodyPr>
          <a:p>
            <a:pPr defTabSz="762000" eaLnBrk="0" hangingPunct="0"/>
            <a:r>
              <a:rPr lang="zh-CN" altLang="en-US" sz="2400" dirty="0">
                <a:solidFill>
                  <a:schemeClr val="folHlink"/>
                </a:solidFill>
                <a:latin typeface="Arial" panose="020B0604020202020204" pitchFamily="34" charset="0"/>
                <a:ea typeface="黑体" panose="02010609060101010101" pitchFamily="2" charset="-122"/>
              </a:rPr>
              <a:t>应用层</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89154" name="标题 689153"/>
          <p:cNvSpPr>
            <a:spLocks noGrp="1"/>
          </p:cNvSpPr>
          <p:nvPr>
            <p:ph type="title"/>
          </p:nvPr>
        </p:nvSpPr>
        <p:spPr>
          <a:ln/>
        </p:spPr>
        <p:txBody>
          <a:bodyPr anchor="b"/>
          <a:p>
            <a:pPr algn="ctr"/>
            <a:r>
              <a:rPr lang="en-US" altLang="zh-CN" sz="4000" dirty="0"/>
              <a:t>5.3   </a:t>
            </a:r>
            <a:r>
              <a:rPr lang="zh-CN" altLang="en-US" sz="4000" dirty="0"/>
              <a:t>传输控制协议 </a:t>
            </a:r>
            <a:r>
              <a:rPr lang="en-US" altLang="zh-CN" sz="4000" dirty="0"/>
              <a:t>TCP </a:t>
            </a:r>
            <a:r>
              <a:rPr lang="zh-CN" altLang="en-US" sz="4000" dirty="0"/>
              <a:t>概述 </a:t>
            </a:r>
            <a:br>
              <a:rPr lang="zh-CN" altLang="en-US" sz="4000" dirty="0"/>
            </a:br>
            <a:r>
              <a:rPr lang="en-US" altLang="zh-CN" sz="3600" dirty="0"/>
              <a:t>5.3.1  TCP </a:t>
            </a:r>
            <a:r>
              <a:rPr lang="zh-CN" altLang="en-US" sz="3600" dirty="0"/>
              <a:t>最主要的特点</a:t>
            </a:r>
            <a:r>
              <a:rPr lang="zh-CN" altLang="en-US" sz="4000" dirty="0"/>
              <a:t> </a:t>
            </a:r>
            <a:endParaRPr lang="zh-CN" altLang="en-US" sz="4000" dirty="0"/>
          </a:p>
        </p:txBody>
      </p:sp>
      <p:sp>
        <p:nvSpPr>
          <p:cNvPr id="689192" name="文本占位符 689191"/>
          <p:cNvSpPr>
            <a:spLocks noGrp="1"/>
          </p:cNvSpPr>
          <p:nvPr>
            <p:ph type="body" idx="1"/>
          </p:nvPr>
        </p:nvSpPr>
        <p:spPr>
          <a:xfrm>
            <a:off x="1042988" y="1978025"/>
            <a:ext cx="7772400" cy="4114800"/>
          </a:xfrm>
          <a:ln/>
        </p:spPr>
        <p:txBody>
          <a:bodyPr/>
          <a:p>
            <a:r>
              <a:rPr lang="en-US" altLang="zh-CN" dirty="0"/>
              <a:t>TCP </a:t>
            </a:r>
            <a:r>
              <a:rPr lang="zh-CN" altLang="en-US" dirty="0"/>
              <a:t>是</a:t>
            </a:r>
            <a:r>
              <a:rPr lang="zh-CN" altLang="en-US" dirty="0">
                <a:solidFill>
                  <a:schemeClr val="hlink"/>
                </a:solidFill>
              </a:rPr>
              <a:t>面向连接</a:t>
            </a:r>
            <a:r>
              <a:rPr lang="zh-CN" altLang="en-US" dirty="0"/>
              <a:t>的运输层协议。</a:t>
            </a:r>
            <a:endParaRPr lang="zh-CN" altLang="en-US" dirty="0"/>
          </a:p>
          <a:p>
            <a:r>
              <a:rPr lang="zh-CN" altLang="en-US" dirty="0"/>
              <a:t>每一条 </a:t>
            </a:r>
            <a:r>
              <a:rPr lang="en-US" altLang="zh-CN" dirty="0"/>
              <a:t>TCP </a:t>
            </a:r>
            <a:r>
              <a:rPr lang="zh-CN" altLang="en-US" dirty="0"/>
              <a:t>连接只能有两个</a:t>
            </a:r>
            <a:r>
              <a:rPr lang="zh-CN" altLang="en-US" dirty="0">
                <a:solidFill>
                  <a:schemeClr val="hlink"/>
                </a:solidFill>
              </a:rPr>
              <a:t>端点</a:t>
            </a:r>
            <a:r>
              <a:rPr lang="en-US" altLang="zh-CN" dirty="0"/>
              <a:t>(endpoint)</a:t>
            </a:r>
            <a:r>
              <a:rPr lang="zh-CN" altLang="en-US" dirty="0"/>
              <a:t>，每一条 </a:t>
            </a:r>
            <a:r>
              <a:rPr lang="en-US" altLang="zh-CN" dirty="0"/>
              <a:t>TCP </a:t>
            </a:r>
            <a:r>
              <a:rPr lang="zh-CN" altLang="en-US" dirty="0"/>
              <a:t>连接只能是</a:t>
            </a:r>
            <a:r>
              <a:rPr lang="zh-CN" altLang="en-US" dirty="0">
                <a:solidFill>
                  <a:schemeClr val="hlink"/>
                </a:solidFill>
              </a:rPr>
              <a:t>点对点</a:t>
            </a:r>
            <a:r>
              <a:rPr lang="zh-CN" altLang="en-US" dirty="0"/>
              <a:t>的（一对一）。 </a:t>
            </a:r>
            <a:endParaRPr lang="zh-CN" altLang="en-US" dirty="0"/>
          </a:p>
          <a:p>
            <a:r>
              <a:rPr lang="en-US" altLang="zh-CN" dirty="0"/>
              <a:t>TCP </a:t>
            </a:r>
            <a:r>
              <a:rPr lang="zh-CN" altLang="en-US" dirty="0"/>
              <a:t>提供</a:t>
            </a:r>
            <a:r>
              <a:rPr lang="zh-CN" altLang="en-US" dirty="0">
                <a:solidFill>
                  <a:schemeClr val="hlink"/>
                </a:solidFill>
              </a:rPr>
              <a:t>可靠交付</a:t>
            </a:r>
            <a:r>
              <a:rPr lang="zh-CN" altLang="en-US" dirty="0"/>
              <a:t>的服务。</a:t>
            </a:r>
            <a:endParaRPr lang="zh-CN" altLang="en-US" dirty="0"/>
          </a:p>
          <a:p>
            <a:r>
              <a:rPr lang="zh-CN" altLang="en-US" dirty="0"/>
              <a:t> </a:t>
            </a:r>
            <a:r>
              <a:rPr lang="en-US" altLang="zh-CN" dirty="0"/>
              <a:t>TCP </a:t>
            </a:r>
            <a:r>
              <a:rPr lang="zh-CN" altLang="en-US" dirty="0"/>
              <a:t>提供</a:t>
            </a:r>
            <a:r>
              <a:rPr lang="zh-CN" altLang="en-US" dirty="0">
                <a:solidFill>
                  <a:schemeClr val="hlink"/>
                </a:solidFill>
              </a:rPr>
              <a:t>全双工</a:t>
            </a:r>
            <a:r>
              <a:rPr lang="zh-CN" altLang="en-US" dirty="0"/>
              <a:t>通信。</a:t>
            </a:r>
            <a:endParaRPr lang="zh-CN" altLang="en-US" dirty="0"/>
          </a:p>
          <a:p>
            <a:r>
              <a:rPr lang="zh-CN" altLang="en-US" dirty="0">
                <a:solidFill>
                  <a:schemeClr val="hlink"/>
                </a:solidFill>
              </a:rPr>
              <a:t>面向字节流</a:t>
            </a:r>
            <a:r>
              <a:rPr lang="zh-CN" altLang="en-US" dirty="0"/>
              <a:t>。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21231" name="右箭头 221230"/>
          <p:cNvSpPr/>
          <p:nvPr/>
        </p:nvSpPr>
        <p:spPr>
          <a:xfrm>
            <a:off x="6542088" y="5605463"/>
            <a:ext cx="261937" cy="130175"/>
          </a:xfrm>
          <a:prstGeom prst="rightArrow">
            <a:avLst>
              <a:gd name="adj1" fmla="val 50000"/>
              <a:gd name="adj2" fmla="val 50304"/>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221291" name="矩形 221290"/>
          <p:cNvSpPr/>
          <p:nvPr/>
        </p:nvSpPr>
        <p:spPr>
          <a:xfrm>
            <a:off x="3276600" y="2276475"/>
            <a:ext cx="3240088" cy="1008063"/>
          </a:xfrm>
          <a:prstGeom prst="rect">
            <a:avLst/>
          </a:prstGeom>
          <a:solidFill>
            <a:srgbClr val="FFFFCC"/>
          </a:solidFill>
          <a:ln w="38100" cap="flat" cmpd="dbl">
            <a:solidFill>
              <a:srgbClr val="969696"/>
            </a:solidFill>
            <a:prstDash val="solid"/>
            <a:miter/>
            <a:headEnd type="none" w="med" len="med"/>
            <a:tailEnd type="none" w="med" len="med"/>
          </a:ln>
        </p:spPr>
        <p:txBody>
          <a:bodyPr/>
          <a:p>
            <a:endParaRPr lang="zh-CN" altLang="en-US"/>
          </a:p>
        </p:txBody>
      </p:sp>
      <p:grpSp>
        <p:nvGrpSpPr>
          <p:cNvPr id="221264" name="组合 221263"/>
          <p:cNvGrpSpPr/>
          <p:nvPr/>
        </p:nvGrpSpPr>
        <p:grpSpPr>
          <a:xfrm>
            <a:off x="5724525" y="5516563"/>
            <a:ext cx="865188" cy="287337"/>
            <a:chOff x="2925" y="1570"/>
            <a:chExt cx="545" cy="181"/>
          </a:xfrm>
        </p:grpSpPr>
        <p:grpSp>
          <p:nvGrpSpPr>
            <p:cNvPr id="221265" name="组合 221264"/>
            <p:cNvGrpSpPr/>
            <p:nvPr/>
          </p:nvGrpSpPr>
          <p:grpSpPr>
            <a:xfrm>
              <a:off x="3061" y="1570"/>
              <a:ext cx="272" cy="181"/>
              <a:chOff x="3061" y="1842"/>
              <a:chExt cx="272" cy="181"/>
            </a:xfrm>
          </p:grpSpPr>
          <p:sp>
            <p:nvSpPr>
              <p:cNvPr id="221266" name="矩形 221265"/>
              <p:cNvSpPr/>
              <p:nvPr/>
            </p:nvSpPr>
            <p:spPr>
              <a:xfrm>
                <a:off x="3061" y="1842"/>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7</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67" name="矩形 221266"/>
              <p:cNvSpPr/>
              <p:nvPr/>
            </p:nvSpPr>
            <p:spPr>
              <a:xfrm>
                <a:off x="3197" y="1842"/>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6</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221268" name="矩形 221267"/>
            <p:cNvSpPr/>
            <p:nvPr/>
          </p:nvSpPr>
          <p:spPr>
            <a:xfrm>
              <a:off x="2925" y="1570"/>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8</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69" name="矩形 221268"/>
            <p:cNvSpPr/>
            <p:nvPr/>
          </p:nvSpPr>
          <p:spPr>
            <a:xfrm>
              <a:off x="3334" y="1570"/>
              <a:ext cx="136" cy="181"/>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H</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221246" name="文本框 221245"/>
          <p:cNvSpPr txBox="1"/>
          <p:nvPr/>
        </p:nvSpPr>
        <p:spPr>
          <a:xfrm>
            <a:off x="7264400" y="2130425"/>
            <a:ext cx="769938" cy="1098550"/>
          </a:xfrm>
          <a:prstGeom prst="rect">
            <a:avLst/>
          </a:prstGeom>
          <a:noFill/>
          <a:ln w="9525">
            <a:noFill/>
          </a:ln>
        </p:spPr>
        <p:txBody>
          <a:bodyPr wrap="none" anchor="t">
            <a:spAutoFit/>
          </a:bodyPr>
          <a:p>
            <a:r>
              <a:rPr lang="en-US" altLang="zh-CN" sz="6600" dirty="0">
                <a:solidFill>
                  <a:schemeClr val="folHlink"/>
                </a:solidFill>
                <a:latin typeface="Times New Roman" panose="02020603050405020304" pitchFamily="18" charset="0"/>
                <a:ea typeface="黑体" panose="02010609060101010101" pitchFamily="2" charset="-122"/>
                <a:sym typeface="Wingdings" panose="05000000000000000000" pitchFamily="2" charset="2"/>
              </a:rPr>
              <a:t></a:t>
            </a:r>
            <a:endParaRPr lang="en-US" altLang="zh-CN" sz="6600" dirty="0">
              <a:solidFill>
                <a:schemeClr val="folHlink"/>
              </a:solidFill>
              <a:latin typeface="Times New Roman" panose="02020603050405020304" pitchFamily="18" charset="0"/>
              <a:ea typeface="黑体" panose="02010609060101010101" pitchFamily="2" charset="-122"/>
            </a:endParaRPr>
          </a:p>
        </p:txBody>
      </p:sp>
      <p:sp>
        <p:nvSpPr>
          <p:cNvPr id="221186" name="标题 221185"/>
          <p:cNvSpPr>
            <a:spLocks noGrp="1"/>
          </p:cNvSpPr>
          <p:nvPr>
            <p:ph type="title"/>
          </p:nvPr>
        </p:nvSpPr>
        <p:spPr>
          <a:ln/>
        </p:spPr>
        <p:txBody>
          <a:bodyPr anchor="b"/>
          <a:p>
            <a:pPr algn="ctr"/>
            <a:r>
              <a:rPr lang="en-US" altLang="zh-CN" sz="4000" dirty="0"/>
              <a:t>TCP </a:t>
            </a:r>
            <a:r>
              <a:rPr lang="zh-CN" altLang="en-US" sz="4000" dirty="0"/>
              <a:t>面向流的概念 </a:t>
            </a:r>
            <a:endParaRPr lang="zh-CN" altLang="en-US" sz="4000" dirty="0"/>
          </a:p>
        </p:txBody>
      </p:sp>
      <p:sp>
        <p:nvSpPr>
          <p:cNvPr id="221228" name="任意多边形 221227"/>
          <p:cNvSpPr/>
          <p:nvPr/>
        </p:nvSpPr>
        <p:spPr>
          <a:xfrm>
            <a:off x="7239000" y="5156200"/>
            <a:ext cx="357188" cy="889000"/>
          </a:xfrm>
          <a:custGeom>
            <a:avLst/>
            <a:gdLst/>
            <a:ahLst/>
            <a:cxnLst/>
            <a:pathLst>
              <a:path w="225" h="590">
                <a:moveTo>
                  <a:pt x="0" y="590"/>
                </a:moveTo>
                <a:lnTo>
                  <a:pt x="225" y="590"/>
                </a:lnTo>
                <a:lnTo>
                  <a:pt x="225"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221229" name="文本框 221228"/>
          <p:cNvSpPr txBox="1"/>
          <p:nvPr/>
        </p:nvSpPr>
        <p:spPr>
          <a:xfrm>
            <a:off x="998538" y="2130425"/>
            <a:ext cx="769937" cy="1098550"/>
          </a:xfrm>
          <a:prstGeom prst="rect">
            <a:avLst/>
          </a:prstGeom>
          <a:noFill/>
          <a:ln w="9525">
            <a:noFill/>
          </a:ln>
        </p:spPr>
        <p:txBody>
          <a:bodyPr wrap="none" anchor="t">
            <a:spAutoFit/>
          </a:bodyPr>
          <a:p>
            <a:r>
              <a:rPr lang="en-US" altLang="zh-CN" sz="6600" dirty="0">
                <a:solidFill>
                  <a:schemeClr val="folHlink"/>
                </a:solidFill>
                <a:latin typeface="Times New Roman" panose="02020603050405020304" pitchFamily="18" charset="0"/>
                <a:ea typeface="黑体" panose="02010609060101010101" pitchFamily="2" charset="-122"/>
                <a:sym typeface="Wingdings" panose="05000000000000000000" pitchFamily="2" charset="2"/>
              </a:rPr>
              <a:t></a:t>
            </a:r>
            <a:endParaRPr lang="en-US" altLang="zh-CN" sz="6600" dirty="0">
              <a:solidFill>
                <a:schemeClr val="folHlink"/>
              </a:solidFill>
              <a:latin typeface="Times New Roman" panose="02020603050405020304" pitchFamily="18" charset="0"/>
              <a:ea typeface="黑体" panose="02010609060101010101" pitchFamily="2" charset="-122"/>
            </a:endParaRPr>
          </a:p>
        </p:txBody>
      </p:sp>
      <p:sp>
        <p:nvSpPr>
          <p:cNvPr id="221230" name="右箭头 221229"/>
          <p:cNvSpPr/>
          <p:nvPr/>
        </p:nvSpPr>
        <p:spPr>
          <a:xfrm>
            <a:off x="4535488" y="5607050"/>
            <a:ext cx="263525" cy="130175"/>
          </a:xfrm>
          <a:prstGeom prst="rightArrow">
            <a:avLst>
              <a:gd name="adj1" fmla="val 50000"/>
              <a:gd name="adj2" fmla="val 50609"/>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221232" name="右箭头 221231"/>
          <p:cNvSpPr/>
          <p:nvPr/>
        </p:nvSpPr>
        <p:spPr>
          <a:xfrm>
            <a:off x="2724150" y="5605463"/>
            <a:ext cx="263525" cy="130175"/>
          </a:xfrm>
          <a:prstGeom prst="rightArrow">
            <a:avLst>
              <a:gd name="adj1" fmla="val 50000"/>
              <a:gd name="adj2" fmla="val 50609"/>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221233" name="直接连接符 221232"/>
          <p:cNvSpPr/>
          <p:nvPr/>
        </p:nvSpPr>
        <p:spPr>
          <a:xfrm>
            <a:off x="1331913" y="2997200"/>
            <a:ext cx="3175" cy="1487488"/>
          </a:xfrm>
          <a:prstGeom prst="line">
            <a:avLst/>
          </a:prstGeom>
          <a:ln w="9525" cap="flat" cmpd="sng">
            <a:solidFill>
              <a:schemeClr val="tx1"/>
            </a:solidFill>
            <a:prstDash val="solid"/>
            <a:headEnd type="none" w="med" len="med"/>
            <a:tailEnd type="none" w="sm" len="med"/>
          </a:ln>
        </p:spPr>
      </p:sp>
      <p:sp>
        <p:nvSpPr>
          <p:cNvPr id="221234" name="文本框 221233"/>
          <p:cNvSpPr txBox="1"/>
          <p:nvPr/>
        </p:nvSpPr>
        <p:spPr>
          <a:xfrm>
            <a:off x="5049838" y="5132388"/>
            <a:ext cx="1860550" cy="366712"/>
          </a:xfrm>
          <a:prstGeom prst="rect">
            <a:avLst/>
          </a:prstGeom>
          <a:noFill/>
          <a:ln w="9525">
            <a:noFill/>
          </a:ln>
        </p:spPr>
        <p:txBody>
          <a:bodyPr wrap="none" anchor="t">
            <a:spAutoFit/>
          </a:bodyPr>
          <a:p>
            <a:pPr algn="ctr"/>
            <a:r>
              <a:rPr lang="zh-CN" altLang="en-US" sz="1800" dirty="0">
                <a:solidFill>
                  <a:schemeClr val="folHlink"/>
                </a:solidFill>
                <a:latin typeface="Times New Roman" panose="02020603050405020304" pitchFamily="18" charset="0"/>
                <a:ea typeface="黑体" panose="02010609060101010101" pitchFamily="2" charset="-122"/>
              </a:rPr>
              <a:t>发送 </a:t>
            </a:r>
            <a:r>
              <a:rPr lang="en-US" altLang="zh-CN" sz="1800" dirty="0">
                <a:solidFill>
                  <a:schemeClr val="folHlink"/>
                </a:solidFill>
                <a:latin typeface="Times New Roman" panose="02020603050405020304" pitchFamily="18" charset="0"/>
                <a:ea typeface="黑体" panose="02010609060101010101" pitchFamily="2" charset="-122"/>
              </a:rPr>
              <a:t>TCP </a:t>
            </a:r>
            <a:r>
              <a:rPr lang="zh-CN" altLang="en-US" sz="1800" dirty="0">
                <a:solidFill>
                  <a:schemeClr val="folHlink"/>
                </a:solidFill>
                <a:latin typeface="Times New Roman" panose="02020603050405020304" pitchFamily="18" charset="0"/>
                <a:ea typeface="黑体" panose="02010609060101010101" pitchFamily="2" charset="-122"/>
              </a:rPr>
              <a:t>报文段</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35" name="矩形 221234"/>
          <p:cNvSpPr/>
          <p:nvPr/>
        </p:nvSpPr>
        <p:spPr>
          <a:xfrm>
            <a:off x="508000" y="4473575"/>
            <a:ext cx="1663700" cy="68262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en-US" altLang="zh-CN" sz="1800" dirty="0">
              <a:solidFill>
                <a:schemeClr val="folHlink"/>
              </a:solidFill>
              <a:latin typeface="Times New Roman" panose="02020603050405020304" pitchFamily="18" charset="0"/>
              <a:ea typeface="黑体" panose="02010609060101010101" pitchFamily="2" charset="-122"/>
            </a:endParaRPr>
          </a:p>
          <a:p>
            <a:pPr algn="ctr"/>
            <a:endParaRPr lang="en-US" altLang="zh-CN" sz="900">
              <a:solidFill>
                <a:schemeClr val="folHlink"/>
              </a:solidFill>
              <a:latin typeface="Times New Roman" panose="02020603050405020304" pitchFamily="18" charset="0"/>
              <a:ea typeface="黑体" panose="02010609060101010101" pitchFamily="2" charset="-122"/>
            </a:endParaRPr>
          </a:p>
          <a:p>
            <a:pPr algn="ctr"/>
            <a:endParaRPr lang="en-US" altLang="zh-CN" sz="1800" dirty="0">
              <a:solidFill>
                <a:schemeClr val="folHlink"/>
              </a:solidFill>
              <a:latin typeface="Times New Roman" panose="02020603050405020304" pitchFamily="18" charset="0"/>
              <a:ea typeface="黑体" panose="02010609060101010101" pitchFamily="2" charset="-122"/>
            </a:endParaRPr>
          </a:p>
        </p:txBody>
      </p:sp>
      <p:sp>
        <p:nvSpPr>
          <p:cNvPr id="221236" name="直接连接符 221235"/>
          <p:cNvSpPr/>
          <p:nvPr/>
        </p:nvSpPr>
        <p:spPr>
          <a:xfrm flipV="1">
            <a:off x="7623175" y="2997200"/>
            <a:ext cx="0" cy="1476375"/>
          </a:xfrm>
          <a:prstGeom prst="line">
            <a:avLst/>
          </a:prstGeom>
          <a:ln w="9525" cap="flat" cmpd="sng">
            <a:solidFill>
              <a:schemeClr val="tx1"/>
            </a:solidFill>
            <a:prstDash val="solid"/>
            <a:headEnd type="none" w="med" len="med"/>
            <a:tailEnd type="none" w="sm" len="med"/>
          </a:ln>
        </p:spPr>
      </p:sp>
      <p:sp>
        <p:nvSpPr>
          <p:cNvPr id="221237" name="矩形 221236"/>
          <p:cNvSpPr/>
          <p:nvPr/>
        </p:nvSpPr>
        <p:spPr>
          <a:xfrm>
            <a:off x="6791325" y="4473575"/>
            <a:ext cx="1662113" cy="68262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en-US" altLang="zh-CN" sz="1800" dirty="0">
              <a:solidFill>
                <a:schemeClr val="folHlink"/>
              </a:solidFill>
              <a:latin typeface="Times New Roman" panose="02020603050405020304" pitchFamily="18" charset="0"/>
              <a:ea typeface="黑体" panose="02010609060101010101" pitchFamily="2" charset="-122"/>
            </a:endParaRPr>
          </a:p>
          <a:p>
            <a:pPr algn="ctr"/>
            <a:endParaRPr lang="en-US" altLang="zh-CN" sz="900">
              <a:solidFill>
                <a:schemeClr val="folHlink"/>
              </a:solidFill>
              <a:latin typeface="Times New Roman" panose="02020603050405020304" pitchFamily="18" charset="0"/>
              <a:ea typeface="黑体" panose="02010609060101010101" pitchFamily="2" charset="-122"/>
            </a:endParaRPr>
          </a:p>
          <a:p>
            <a:pPr algn="ctr"/>
            <a:endParaRPr lang="en-US" altLang="zh-CN" sz="1800" dirty="0">
              <a:solidFill>
                <a:schemeClr val="folHlink"/>
              </a:solidFill>
              <a:latin typeface="Times New Roman" panose="02020603050405020304" pitchFamily="18" charset="0"/>
              <a:ea typeface="黑体" panose="02010609060101010101" pitchFamily="2" charset="-122"/>
            </a:endParaRPr>
          </a:p>
        </p:txBody>
      </p:sp>
      <p:sp>
        <p:nvSpPr>
          <p:cNvPr id="221238" name="文本框 221237"/>
          <p:cNvSpPr txBox="1"/>
          <p:nvPr/>
        </p:nvSpPr>
        <p:spPr>
          <a:xfrm>
            <a:off x="781050" y="1911350"/>
            <a:ext cx="1098550" cy="457200"/>
          </a:xfrm>
          <a:prstGeom prst="rect">
            <a:avLst/>
          </a:prstGeom>
          <a:noFill/>
          <a:ln w="9525">
            <a:noFill/>
          </a:ln>
        </p:spPr>
        <p:txBody>
          <a:bodyPr wrap="none" anchor="t">
            <a:spAutoFit/>
          </a:bodyPr>
          <a:p>
            <a:pPr algn="ctr"/>
            <a:r>
              <a:rPr lang="zh-CN" altLang="en-US" sz="2400" dirty="0">
                <a:solidFill>
                  <a:schemeClr val="folHlink"/>
                </a:solidFill>
                <a:latin typeface="Times New Roman" panose="02020603050405020304" pitchFamily="18" charset="0"/>
                <a:ea typeface="黑体" panose="02010609060101010101" pitchFamily="2" charset="-122"/>
              </a:rPr>
              <a:t>发送方</a:t>
            </a:r>
            <a:endParaRPr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221239" name="文本框 221238"/>
          <p:cNvSpPr txBox="1"/>
          <p:nvPr/>
        </p:nvSpPr>
        <p:spPr>
          <a:xfrm>
            <a:off x="7058025" y="1911350"/>
            <a:ext cx="1098550" cy="457200"/>
          </a:xfrm>
          <a:prstGeom prst="rect">
            <a:avLst/>
          </a:prstGeom>
          <a:noFill/>
          <a:ln w="9525">
            <a:noFill/>
          </a:ln>
        </p:spPr>
        <p:txBody>
          <a:bodyPr wrap="none" anchor="t">
            <a:spAutoFit/>
          </a:bodyPr>
          <a:p>
            <a:pPr algn="ctr"/>
            <a:r>
              <a:rPr lang="zh-CN" altLang="en-US" sz="2400" dirty="0">
                <a:solidFill>
                  <a:schemeClr val="folHlink"/>
                </a:solidFill>
                <a:latin typeface="Times New Roman" panose="02020603050405020304" pitchFamily="18" charset="0"/>
                <a:ea typeface="黑体" panose="02010609060101010101" pitchFamily="2" charset="-122"/>
              </a:rPr>
              <a:t>接收方</a:t>
            </a:r>
            <a:endParaRPr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221240" name="圆角矩形标注 221239"/>
          <p:cNvSpPr/>
          <p:nvPr/>
        </p:nvSpPr>
        <p:spPr>
          <a:xfrm>
            <a:off x="2051050" y="3716338"/>
            <a:ext cx="1206500" cy="609600"/>
          </a:xfrm>
          <a:prstGeom prst="wedgeRoundRectCallout">
            <a:avLst>
              <a:gd name="adj1" fmla="val -85792"/>
              <a:gd name="adj2" fmla="val 120833"/>
              <a:gd name="adj3" fmla="val 16667"/>
            </a:avLst>
          </a:prstGeom>
          <a:solidFill>
            <a:srgbClr val="CCE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pPr algn="ctr"/>
            <a:endParaRPr dirty="0">
              <a:solidFill>
                <a:schemeClr val="folHlink"/>
              </a:solidFill>
              <a:latin typeface="Times New Roman" panose="02020603050405020304" pitchFamily="18" charset="0"/>
              <a:ea typeface="黑体" panose="02010609060101010101" pitchFamily="2" charset="-122"/>
            </a:endParaRPr>
          </a:p>
        </p:txBody>
      </p:sp>
      <p:sp>
        <p:nvSpPr>
          <p:cNvPr id="221241" name="文本框 221240"/>
          <p:cNvSpPr txBox="1"/>
          <p:nvPr/>
        </p:nvSpPr>
        <p:spPr>
          <a:xfrm>
            <a:off x="2011363" y="3698875"/>
            <a:ext cx="1327150" cy="641350"/>
          </a:xfrm>
          <a:prstGeom prst="rect">
            <a:avLst/>
          </a:prstGeom>
          <a:noFill/>
          <a:ln w="9525">
            <a:noFill/>
          </a:ln>
        </p:spPr>
        <p:txBody>
          <a:bodyPr wrap="none" anchor="t">
            <a:spAutoFit/>
          </a:bodyPr>
          <a:p>
            <a:pPr algn="ctr"/>
            <a:r>
              <a:rPr lang="zh-CN" altLang="en-US" sz="1800" dirty="0">
                <a:solidFill>
                  <a:schemeClr val="folHlink"/>
                </a:solidFill>
                <a:latin typeface="Times New Roman" panose="02020603050405020304" pitchFamily="18" charset="0"/>
                <a:ea typeface="黑体" panose="02010609060101010101" pitchFamily="2" charset="-122"/>
              </a:rPr>
              <a:t>把字节写入</a:t>
            </a:r>
            <a:endParaRPr lang="zh-CN" altLang="en-US" sz="1800" dirty="0">
              <a:solidFill>
                <a:schemeClr val="folHlink"/>
              </a:solidFill>
              <a:latin typeface="Times New Roman" panose="02020603050405020304" pitchFamily="18" charset="0"/>
              <a:ea typeface="黑体" panose="02010609060101010101" pitchFamily="2" charset="-122"/>
            </a:endParaRPr>
          </a:p>
          <a:p>
            <a:pPr algn="ctr"/>
            <a:r>
              <a:rPr lang="zh-CN" altLang="en-US" sz="1800" dirty="0">
                <a:solidFill>
                  <a:schemeClr val="folHlink"/>
                </a:solidFill>
                <a:latin typeface="Times New Roman" panose="02020603050405020304" pitchFamily="18" charset="0"/>
                <a:ea typeface="黑体" panose="02010609060101010101" pitchFamily="2" charset="-122"/>
              </a:rPr>
              <a:t>发送缓存</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42" name="圆角矩形标注 221241"/>
          <p:cNvSpPr/>
          <p:nvPr/>
        </p:nvSpPr>
        <p:spPr>
          <a:xfrm>
            <a:off x="6156325" y="3429000"/>
            <a:ext cx="1181100" cy="609600"/>
          </a:xfrm>
          <a:prstGeom prst="wedgeRoundRectCallout">
            <a:avLst>
              <a:gd name="adj1" fmla="val 80912"/>
              <a:gd name="adj2" fmla="val 178384"/>
              <a:gd name="adj3" fmla="val 16667"/>
            </a:avLst>
          </a:prstGeom>
          <a:solidFill>
            <a:srgbClr val="CCE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pPr algn="ctr"/>
            <a:endParaRPr dirty="0">
              <a:solidFill>
                <a:schemeClr val="folHlink"/>
              </a:solidFill>
              <a:latin typeface="Times New Roman" panose="02020603050405020304" pitchFamily="18" charset="0"/>
              <a:ea typeface="黑体" panose="02010609060101010101" pitchFamily="2" charset="-122"/>
            </a:endParaRPr>
          </a:p>
        </p:txBody>
      </p:sp>
      <p:sp>
        <p:nvSpPr>
          <p:cNvPr id="221243" name="文本框 221242"/>
          <p:cNvSpPr txBox="1"/>
          <p:nvPr/>
        </p:nvSpPr>
        <p:spPr>
          <a:xfrm>
            <a:off x="6084888" y="3429000"/>
            <a:ext cx="1327150" cy="641350"/>
          </a:xfrm>
          <a:prstGeom prst="rect">
            <a:avLst/>
          </a:prstGeom>
          <a:noFill/>
          <a:ln w="9525">
            <a:noFill/>
          </a:ln>
        </p:spPr>
        <p:txBody>
          <a:bodyPr wrap="none" anchor="t">
            <a:spAutoFit/>
          </a:bodyPr>
          <a:p>
            <a:pPr algn="ctr"/>
            <a:r>
              <a:rPr lang="zh-CN" altLang="en-US" sz="1800" dirty="0">
                <a:solidFill>
                  <a:schemeClr val="folHlink"/>
                </a:solidFill>
                <a:latin typeface="Times New Roman" panose="02020603050405020304" pitchFamily="18" charset="0"/>
                <a:ea typeface="黑体" panose="02010609060101010101" pitchFamily="2" charset="-122"/>
              </a:rPr>
              <a:t>从接收缓存</a:t>
            </a:r>
            <a:endParaRPr lang="zh-CN" altLang="en-US" sz="1800" dirty="0">
              <a:solidFill>
                <a:schemeClr val="folHlink"/>
              </a:solidFill>
              <a:latin typeface="Times New Roman" panose="02020603050405020304" pitchFamily="18" charset="0"/>
              <a:ea typeface="黑体" panose="02010609060101010101" pitchFamily="2" charset="-122"/>
            </a:endParaRPr>
          </a:p>
          <a:p>
            <a:pPr algn="ctr"/>
            <a:r>
              <a:rPr lang="zh-CN" altLang="en-US" sz="1800" dirty="0">
                <a:solidFill>
                  <a:schemeClr val="folHlink"/>
                </a:solidFill>
                <a:latin typeface="Times New Roman" panose="02020603050405020304" pitchFamily="18" charset="0"/>
                <a:ea typeface="黑体" panose="02010609060101010101" pitchFamily="2" charset="-122"/>
              </a:rPr>
              <a:t>读取字节</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44" name="文本框 221243"/>
          <p:cNvSpPr txBox="1"/>
          <p:nvPr/>
        </p:nvSpPr>
        <p:spPr>
          <a:xfrm>
            <a:off x="1547813" y="2511425"/>
            <a:ext cx="1200150" cy="396875"/>
          </a:xfrm>
          <a:prstGeom prst="rect">
            <a:avLst/>
          </a:prstGeom>
          <a:noFill/>
          <a:ln w="9525">
            <a:noFill/>
          </a:ln>
        </p:spPr>
        <p:txBody>
          <a:bodyPr wrap="none" anchor="t">
            <a:spAutoFit/>
          </a:bodyPr>
          <a:p>
            <a:r>
              <a:rPr lang="zh-CN" altLang="en-US" sz="2000" dirty="0">
                <a:solidFill>
                  <a:schemeClr val="folHlink"/>
                </a:solidFill>
                <a:latin typeface="Times New Roman" panose="02020603050405020304" pitchFamily="18" charset="0"/>
                <a:ea typeface="黑体" panose="02010609060101010101" pitchFamily="2" charset="-122"/>
              </a:rPr>
              <a:t>应用进程</a:t>
            </a:r>
            <a:endParaRPr lang="zh-CN" altLang="en-US" sz="2000" dirty="0">
              <a:solidFill>
                <a:schemeClr val="folHlink"/>
              </a:solidFill>
              <a:latin typeface="Times New Roman" panose="02020603050405020304" pitchFamily="18" charset="0"/>
              <a:ea typeface="黑体" panose="02010609060101010101" pitchFamily="2" charset="-122"/>
            </a:endParaRPr>
          </a:p>
        </p:txBody>
      </p:sp>
      <p:sp>
        <p:nvSpPr>
          <p:cNvPr id="221245" name="文本框 221244"/>
          <p:cNvSpPr txBox="1"/>
          <p:nvPr/>
        </p:nvSpPr>
        <p:spPr>
          <a:xfrm>
            <a:off x="7835900" y="2455863"/>
            <a:ext cx="1200150" cy="396875"/>
          </a:xfrm>
          <a:prstGeom prst="rect">
            <a:avLst/>
          </a:prstGeom>
          <a:noFill/>
          <a:ln w="9525">
            <a:noFill/>
          </a:ln>
        </p:spPr>
        <p:txBody>
          <a:bodyPr wrap="none" anchor="t">
            <a:spAutoFit/>
          </a:bodyPr>
          <a:p>
            <a:r>
              <a:rPr lang="zh-CN" altLang="en-US" sz="2000" dirty="0">
                <a:solidFill>
                  <a:schemeClr val="folHlink"/>
                </a:solidFill>
                <a:latin typeface="Times New Roman" panose="02020603050405020304" pitchFamily="18" charset="0"/>
                <a:ea typeface="黑体" panose="02010609060101010101" pitchFamily="2" charset="-122"/>
              </a:rPr>
              <a:t>应用进程</a:t>
            </a:r>
            <a:endParaRPr lang="zh-CN" altLang="en-US" sz="2000" dirty="0">
              <a:solidFill>
                <a:schemeClr val="folHlink"/>
              </a:solidFill>
              <a:latin typeface="Times New Roman" panose="02020603050405020304" pitchFamily="18" charset="0"/>
              <a:ea typeface="黑体" panose="02010609060101010101" pitchFamily="2" charset="-122"/>
            </a:endParaRPr>
          </a:p>
        </p:txBody>
      </p:sp>
      <p:grpSp>
        <p:nvGrpSpPr>
          <p:cNvPr id="221247" name="组合 221246"/>
          <p:cNvGrpSpPr/>
          <p:nvPr/>
        </p:nvGrpSpPr>
        <p:grpSpPr>
          <a:xfrm>
            <a:off x="7767638" y="3141663"/>
            <a:ext cx="215900" cy="1150937"/>
            <a:chOff x="3107" y="210"/>
            <a:chExt cx="136" cy="725"/>
          </a:xfrm>
        </p:grpSpPr>
        <p:sp>
          <p:nvSpPr>
            <p:cNvPr id="221248" name="矩形 221247"/>
            <p:cNvSpPr/>
            <p:nvPr/>
          </p:nvSpPr>
          <p:spPr>
            <a:xfrm>
              <a:off x="3107" y="391"/>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49" name="矩形 221248"/>
            <p:cNvSpPr/>
            <p:nvPr/>
          </p:nvSpPr>
          <p:spPr>
            <a:xfrm>
              <a:off x="3107" y="573"/>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2</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50" name="矩形 221249"/>
            <p:cNvSpPr/>
            <p:nvPr/>
          </p:nvSpPr>
          <p:spPr>
            <a:xfrm>
              <a:off x="3107" y="754"/>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3</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51" name="矩形 221250"/>
            <p:cNvSpPr/>
            <p:nvPr/>
          </p:nvSpPr>
          <p:spPr>
            <a:xfrm>
              <a:off x="3107" y="210"/>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0</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221252" name="矩形 221251"/>
          <p:cNvSpPr/>
          <p:nvPr/>
        </p:nvSpPr>
        <p:spPr>
          <a:xfrm>
            <a:off x="755650" y="4797425"/>
            <a:ext cx="215900" cy="287338"/>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18</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53" name="矩形 221252"/>
          <p:cNvSpPr/>
          <p:nvPr/>
        </p:nvSpPr>
        <p:spPr>
          <a:xfrm>
            <a:off x="971550" y="4797425"/>
            <a:ext cx="215900" cy="287338"/>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17</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54" name="矩形 221253"/>
          <p:cNvSpPr/>
          <p:nvPr/>
        </p:nvSpPr>
        <p:spPr>
          <a:xfrm>
            <a:off x="1187450" y="4797425"/>
            <a:ext cx="215900" cy="287338"/>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16</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55" name="矩形 221254"/>
          <p:cNvSpPr/>
          <p:nvPr/>
        </p:nvSpPr>
        <p:spPr>
          <a:xfrm>
            <a:off x="1403350" y="4797425"/>
            <a:ext cx="215900" cy="287338"/>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15</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56" name="矩形 221255"/>
          <p:cNvSpPr/>
          <p:nvPr/>
        </p:nvSpPr>
        <p:spPr>
          <a:xfrm>
            <a:off x="1619250" y="4797425"/>
            <a:ext cx="215900" cy="287338"/>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14</a:t>
            </a:r>
            <a:endParaRPr lang="en-US" altLang="zh-CN" sz="1800">
              <a:solidFill>
                <a:schemeClr val="folHlink"/>
              </a:solidFill>
              <a:latin typeface="Times New Roman" panose="02020603050405020304" pitchFamily="18" charset="0"/>
              <a:ea typeface="黑体" panose="02010609060101010101" pitchFamily="2" charset="-122"/>
            </a:endParaRPr>
          </a:p>
        </p:txBody>
      </p:sp>
      <p:grpSp>
        <p:nvGrpSpPr>
          <p:cNvPr id="221257" name="组合 221256"/>
          <p:cNvGrpSpPr/>
          <p:nvPr/>
        </p:nvGrpSpPr>
        <p:grpSpPr>
          <a:xfrm>
            <a:off x="1474788" y="3213100"/>
            <a:ext cx="215900" cy="863600"/>
            <a:chOff x="1429" y="164"/>
            <a:chExt cx="136" cy="544"/>
          </a:xfrm>
        </p:grpSpPr>
        <p:sp>
          <p:nvSpPr>
            <p:cNvPr id="221258" name="矩形 221257"/>
            <p:cNvSpPr/>
            <p:nvPr/>
          </p:nvSpPr>
          <p:spPr>
            <a:xfrm>
              <a:off x="1429" y="527"/>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19</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59" name="矩形 221258"/>
            <p:cNvSpPr/>
            <p:nvPr/>
          </p:nvSpPr>
          <p:spPr>
            <a:xfrm>
              <a:off x="1429" y="346"/>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20</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60" name="矩形 221259"/>
            <p:cNvSpPr/>
            <p:nvPr/>
          </p:nvSpPr>
          <p:spPr>
            <a:xfrm>
              <a:off x="1429" y="164"/>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21</a:t>
              </a:r>
              <a:endParaRPr lang="en-US" altLang="zh-CN" sz="1800">
                <a:solidFill>
                  <a:schemeClr val="folHlink"/>
                </a:solidFill>
                <a:latin typeface="Times New Roman" panose="02020603050405020304" pitchFamily="18" charset="0"/>
                <a:ea typeface="黑体" panose="02010609060101010101" pitchFamily="2" charset="-122"/>
              </a:endParaRPr>
            </a:p>
          </p:txBody>
        </p:sp>
      </p:grpSp>
      <p:grpSp>
        <p:nvGrpSpPr>
          <p:cNvPr id="221261" name="组合 221260"/>
          <p:cNvGrpSpPr/>
          <p:nvPr/>
        </p:nvGrpSpPr>
        <p:grpSpPr>
          <a:xfrm>
            <a:off x="7408863" y="4795838"/>
            <a:ext cx="431800" cy="287337"/>
            <a:chOff x="2789" y="1842"/>
            <a:chExt cx="272" cy="181"/>
          </a:xfrm>
        </p:grpSpPr>
        <p:sp>
          <p:nvSpPr>
            <p:cNvPr id="221262" name="矩形 221261"/>
            <p:cNvSpPr/>
            <p:nvPr/>
          </p:nvSpPr>
          <p:spPr>
            <a:xfrm>
              <a:off x="2925" y="1842"/>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4</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63" name="矩形 221262"/>
            <p:cNvSpPr/>
            <p:nvPr/>
          </p:nvSpPr>
          <p:spPr>
            <a:xfrm>
              <a:off x="2789" y="1842"/>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5</a:t>
              </a:r>
              <a:endParaRPr lang="en-US" altLang="zh-CN" sz="1800">
                <a:solidFill>
                  <a:schemeClr val="folHlink"/>
                </a:solidFill>
                <a:latin typeface="Times New Roman" panose="02020603050405020304" pitchFamily="18" charset="0"/>
                <a:ea typeface="黑体" panose="02010609060101010101" pitchFamily="2" charset="-122"/>
              </a:endParaRPr>
            </a:p>
          </p:txBody>
        </p:sp>
      </p:grpSp>
      <p:grpSp>
        <p:nvGrpSpPr>
          <p:cNvPr id="221270" name="组合 221269"/>
          <p:cNvGrpSpPr/>
          <p:nvPr/>
        </p:nvGrpSpPr>
        <p:grpSpPr>
          <a:xfrm>
            <a:off x="1908175" y="5516563"/>
            <a:ext cx="863600" cy="287337"/>
            <a:chOff x="2200" y="1298"/>
            <a:chExt cx="544" cy="181"/>
          </a:xfrm>
        </p:grpSpPr>
        <p:sp>
          <p:nvSpPr>
            <p:cNvPr id="221271" name="矩形 221270"/>
            <p:cNvSpPr/>
            <p:nvPr/>
          </p:nvSpPr>
          <p:spPr>
            <a:xfrm>
              <a:off x="2200" y="1298"/>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13</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72" name="矩形 221271"/>
            <p:cNvSpPr/>
            <p:nvPr/>
          </p:nvSpPr>
          <p:spPr>
            <a:xfrm>
              <a:off x="2336" y="1298"/>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12</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73" name="矩形 221272"/>
            <p:cNvSpPr/>
            <p:nvPr/>
          </p:nvSpPr>
          <p:spPr>
            <a:xfrm>
              <a:off x="2472" y="1298"/>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74" name="矩形 221273"/>
            <p:cNvSpPr/>
            <p:nvPr/>
          </p:nvSpPr>
          <p:spPr>
            <a:xfrm>
              <a:off x="2608" y="1298"/>
              <a:ext cx="136" cy="181"/>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H</a:t>
              </a:r>
              <a:endParaRPr lang="en-US" altLang="zh-CN" sz="1800">
                <a:solidFill>
                  <a:schemeClr val="folHlink"/>
                </a:solidFill>
                <a:latin typeface="Times New Roman" panose="02020603050405020304" pitchFamily="18" charset="0"/>
                <a:ea typeface="黑体" panose="02010609060101010101" pitchFamily="2" charset="-122"/>
              </a:endParaRPr>
            </a:p>
          </p:txBody>
        </p:sp>
      </p:grpSp>
      <p:grpSp>
        <p:nvGrpSpPr>
          <p:cNvPr id="221275" name="组合 221274"/>
          <p:cNvGrpSpPr/>
          <p:nvPr/>
        </p:nvGrpSpPr>
        <p:grpSpPr>
          <a:xfrm>
            <a:off x="3924300" y="5518150"/>
            <a:ext cx="431800" cy="287338"/>
            <a:chOff x="2290" y="482"/>
            <a:chExt cx="272" cy="181"/>
          </a:xfrm>
        </p:grpSpPr>
        <p:sp>
          <p:nvSpPr>
            <p:cNvPr id="221276" name="矩形 221275"/>
            <p:cNvSpPr/>
            <p:nvPr/>
          </p:nvSpPr>
          <p:spPr>
            <a:xfrm>
              <a:off x="2290" y="482"/>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10</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77" name="矩形 221276"/>
            <p:cNvSpPr/>
            <p:nvPr/>
          </p:nvSpPr>
          <p:spPr>
            <a:xfrm>
              <a:off x="2426" y="482"/>
              <a:ext cx="136" cy="181"/>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9</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221278" name="矩形 221277"/>
          <p:cNvSpPr/>
          <p:nvPr/>
        </p:nvSpPr>
        <p:spPr>
          <a:xfrm>
            <a:off x="4356100" y="5518150"/>
            <a:ext cx="215900" cy="2873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H</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79" name="圆角矩形标注 221278"/>
          <p:cNvSpPr/>
          <p:nvPr/>
        </p:nvSpPr>
        <p:spPr>
          <a:xfrm>
            <a:off x="3203575" y="4437063"/>
            <a:ext cx="1873250" cy="609600"/>
          </a:xfrm>
          <a:prstGeom prst="wedgeRoundRectCallout">
            <a:avLst>
              <a:gd name="adj1" fmla="val -73306"/>
              <a:gd name="adj2" fmla="val 126301"/>
              <a:gd name="adj3" fmla="val 16667"/>
            </a:avLst>
          </a:prstGeom>
          <a:solidFill>
            <a:srgbClr val="CCE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pPr algn="ctr"/>
            <a:endParaRPr dirty="0">
              <a:solidFill>
                <a:schemeClr val="folHlink"/>
              </a:solidFill>
              <a:latin typeface="Times New Roman" panose="02020603050405020304" pitchFamily="18" charset="0"/>
              <a:ea typeface="黑体" panose="02010609060101010101" pitchFamily="2" charset="-122"/>
            </a:endParaRPr>
          </a:p>
        </p:txBody>
      </p:sp>
      <p:sp>
        <p:nvSpPr>
          <p:cNvPr id="221280" name="文本框 221279"/>
          <p:cNvSpPr txBox="1"/>
          <p:nvPr/>
        </p:nvSpPr>
        <p:spPr>
          <a:xfrm>
            <a:off x="3165475" y="4418013"/>
            <a:ext cx="1860550" cy="641350"/>
          </a:xfrm>
          <a:prstGeom prst="rect">
            <a:avLst/>
          </a:prstGeom>
          <a:noFill/>
          <a:ln w="9525">
            <a:noFill/>
          </a:ln>
        </p:spPr>
        <p:txBody>
          <a:bodyPr wrap="none" anchor="t">
            <a:spAutoFit/>
          </a:bodyPr>
          <a:p>
            <a:pPr algn="ctr"/>
            <a:r>
              <a:rPr lang="zh-CN" altLang="en-US" sz="1800" dirty="0">
                <a:solidFill>
                  <a:schemeClr val="folHlink"/>
                </a:solidFill>
                <a:latin typeface="Times New Roman" panose="02020603050405020304" pitchFamily="18" charset="0"/>
                <a:ea typeface="黑体" panose="02010609060101010101" pitchFamily="2" charset="-122"/>
              </a:rPr>
              <a:t>加上 </a:t>
            </a:r>
            <a:r>
              <a:rPr lang="en-US" altLang="zh-CN" sz="1800" dirty="0">
                <a:solidFill>
                  <a:schemeClr val="folHlink"/>
                </a:solidFill>
                <a:latin typeface="Times New Roman" panose="02020603050405020304" pitchFamily="18" charset="0"/>
                <a:ea typeface="黑体" panose="02010609060101010101" pitchFamily="2" charset="-122"/>
              </a:rPr>
              <a:t>TCP </a:t>
            </a:r>
            <a:r>
              <a:rPr lang="zh-CN" altLang="en-US" sz="1800" dirty="0">
                <a:solidFill>
                  <a:schemeClr val="folHlink"/>
                </a:solidFill>
                <a:latin typeface="Times New Roman" panose="02020603050405020304" pitchFamily="18" charset="0"/>
                <a:ea typeface="黑体" panose="02010609060101010101" pitchFamily="2" charset="-122"/>
              </a:rPr>
              <a:t>首部</a:t>
            </a:r>
            <a:endParaRPr lang="zh-CN" altLang="en-US" sz="1800" dirty="0">
              <a:solidFill>
                <a:schemeClr val="folHlink"/>
              </a:solidFill>
              <a:latin typeface="Times New Roman" panose="02020603050405020304" pitchFamily="18" charset="0"/>
              <a:ea typeface="黑体" panose="02010609060101010101" pitchFamily="2" charset="-122"/>
            </a:endParaRPr>
          </a:p>
          <a:p>
            <a:pPr algn="ctr"/>
            <a:r>
              <a:rPr lang="zh-CN" altLang="en-US" sz="1800" dirty="0">
                <a:solidFill>
                  <a:schemeClr val="folHlink"/>
                </a:solidFill>
                <a:latin typeface="Times New Roman" panose="02020603050405020304" pitchFamily="18" charset="0"/>
                <a:ea typeface="黑体" panose="02010609060101010101" pitchFamily="2" charset="-122"/>
              </a:rPr>
              <a:t>构成 </a:t>
            </a:r>
            <a:r>
              <a:rPr lang="en-US" altLang="zh-CN" sz="1800" dirty="0">
                <a:solidFill>
                  <a:schemeClr val="folHlink"/>
                </a:solidFill>
                <a:latin typeface="Times New Roman" panose="02020603050405020304" pitchFamily="18" charset="0"/>
                <a:ea typeface="黑体" panose="02010609060101010101" pitchFamily="2" charset="-122"/>
              </a:rPr>
              <a:t>TCP </a:t>
            </a:r>
            <a:r>
              <a:rPr lang="zh-CN" altLang="en-US" sz="1800" dirty="0">
                <a:solidFill>
                  <a:schemeClr val="folHlink"/>
                </a:solidFill>
                <a:latin typeface="Times New Roman" panose="02020603050405020304" pitchFamily="18" charset="0"/>
                <a:ea typeface="黑体" panose="02010609060101010101" pitchFamily="2" charset="-122"/>
              </a:rPr>
              <a:t>报文段</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81" name="直接连接符 221280"/>
          <p:cNvSpPr/>
          <p:nvPr/>
        </p:nvSpPr>
        <p:spPr>
          <a:xfrm>
            <a:off x="1789113" y="3368675"/>
            <a:ext cx="0" cy="576263"/>
          </a:xfrm>
          <a:prstGeom prst="line">
            <a:avLst/>
          </a:prstGeom>
          <a:ln w="38100" cap="flat" cmpd="sng">
            <a:solidFill>
              <a:schemeClr val="folHlink"/>
            </a:solidFill>
            <a:prstDash val="solid"/>
            <a:headEnd type="none" w="med" len="med"/>
            <a:tailEnd type="triangle" w="med" len="lg"/>
          </a:ln>
        </p:spPr>
      </p:sp>
      <p:sp>
        <p:nvSpPr>
          <p:cNvPr id="221282" name="直接连接符 221281"/>
          <p:cNvSpPr/>
          <p:nvPr/>
        </p:nvSpPr>
        <p:spPr>
          <a:xfrm flipV="1">
            <a:off x="8056563" y="3429000"/>
            <a:ext cx="0" cy="576263"/>
          </a:xfrm>
          <a:prstGeom prst="line">
            <a:avLst/>
          </a:prstGeom>
          <a:ln w="38100" cap="flat" cmpd="sng">
            <a:solidFill>
              <a:schemeClr val="folHlink"/>
            </a:solidFill>
            <a:prstDash val="solid"/>
            <a:headEnd type="none" w="med" len="med"/>
            <a:tailEnd type="triangle" w="med" len="lg"/>
          </a:ln>
        </p:spPr>
      </p:sp>
      <p:sp>
        <p:nvSpPr>
          <p:cNvPr id="221283" name="文本框 221282"/>
          <p:cNvSpPr txBox="1"/>
          <p:nvPr/>
        </p:nvSpPr>
        <p:spPr>
          <a:xfrm>
            <a:off x="474663" y="4403725"/>
            <a:ext cx="603250" cy="366713"/>
          </a:xfrm>
          <a:prstGeom prst="rect">
            <a:avLst/>
          </a:prstGeom>
          <a:noFill/>
          <a:ln w="9525">
            <a:noFill/>
          </a:ln>
        </p:spPr>
        <p:txBody>
          <a:bodyPr wrap="none" anchor="t">
            <a:spAutoFit/>
          </a:bodyPr>
          <a:p>
            <a:pPr algn="ctr"/>
            <a:r>
              <a:rPr lang="en-US" altLang="zh-CN" sz="1800">
                <a:solidFill>
                  <a:schemeClr val="folHlink"/>
                </a:solidFill>
                <a:latin typeface="Times New Roman" panose="02020603050405020304" pitchFamily="18" charset="0"/>
                <a:ea typeface="黑体" panose="02010609060101010101" pitchFamily="2" charset="-122"/>
              </a:rPr>
              <a:t>TCP</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84" name="文本框 221283"/>
          <p:cNvSpPr txBox="1"/>
          <p:nvPr/>
        </p:nvSpPr>
        <p:spPr>
          <a:xfrm>
            <a:off x="6756400" y="4413250"/>
            <a:ext cx="603250" cy="366713"/>
          </a:xfrm>
          <a:prstGeom prst="rect">
            <a:avLst/>
          </a:prstGeom>
          <a:noFill/>
          <a:ln w="9525">
            <a:noFill/>
          </a:ln>
        </p:spPr>
        <p:txBody>
          <a:bodyPr wrap="none" anchor="t">
            <a:spAutoFit/>
          </a:bodyPr>
          <a:p>
            <a:pPr algn="ctr"/>
            <a:r>
              <a:rPr lang="en-US" altLang="zh-CN" sz="1800">
                <a:solidFill>
                  <a:schemeClr val="folHlink"/>
                </a:solidFill>
                <a:latin typeface="Times New Roman" panose="02020603050405020304" pitchFamily="18" charset="0"/>
                <a:ea typeface="黑体" panose="02010609060101010101" pitchFamily="2" charset="-122"/>
              </a:rPr>
              <a:t>TCP</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85" name="文本框 221284"/>
          <p:cNvSpPr txBox="1"/>
          <p:nvPr/>
        </p:nvSpPr>
        <p:spPr>
          <a:xfrm>
            <a:off x="1763713" y="3113088"/>
            <a:ext cx="869950" cy="366712"/>
          </a:xfrm>
          <a:prstGeom prst="rect">
            <a:avLst/>
          </a:prstGeom>
          <a:noFill/>
          <a:ln w="9525">
            <a:noFill/>
          </a:ln>
        </p:spPr>
        <p:txBody>
          <a:bodyPr wrap="none" anchor="t">
            <a:spAutoFit/>
          </a:bodyPr>
          <a:p>
            <a:r>
              <a:rPr lang="zh-CN" altLang="en-US" sz="1800" dirty="0">
                <a:solidFill>
                  <a:schemeClr val="folHlink"/>
                </a:solidFill>
                <a:latin typeface="Times New Roman" panose="02020603050405020304" pitchFamily="18" charset="0"/>
                <a:ea typeface="黑体" panose="02010609060101010101" pitchFamily="2" charset="-122"/>
              </a:rPr>
              <a:t>字节流</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86" name="文本框 221285"/>
          <p:cNvSpPr txBox="1"/>
          <p:nvPr/>
        </p:nvSpPr>
        <p:spPr>
          <a:xfrm>
            <a:off x="7981950" y="3113088"/>
            <a:ext cx="869950" cy="366712"/>
          </a:xfrm>
          <a:prstGeom prst="rect">
            <a:avLst/>
          </a:prstGeom>
          <a:noFill/>
          <a:ln w="9525">
            <a:noFill/>
          </a:ln>
        </p:spPr>
        <p:txBody>
          <a:bodyPr wrap="none" anchor="t">
            <a:spAutoFit/>
          </a:bodyPr>
          <a:p>
            <a:r>
              <a:rPr lang="zh-CN" altLang="en-US" sz="1800" dirty="0">
                <a:solidFill>
                  <a:schemeClr val="folHlink"/>
                </a:solidFill>
                <a:latin typeface="Times New Roman" panose="02020603050405020304" pitchFamily="18" charset="0"/>
                <a:ea typeface="黑体" panose="02010609060101010101" pitchFamily="2" charset="-122"/>
              </a:rPr>
              <a:t>字节流</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87" name="矩形 221286"/>
          <p:cNvSpPr/>
          <p:nvPr/>
        </p:nvSpPr>
        <p:spPr>
          <a:xfrm>
            <a:off x="3419475" y="2420938"/>
            <a:ext cx="215900" cy="2873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H</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88" name="文本框 221287"/>
          <p:cNvSpPr txBox="1"/>
          <p:nvPr/>
        </p:nvSpPr>
        <p:spPr>
          <a:xfrm>
            <a:off x="3708400" y="2397125"/>
            <a:ext cx="2546350" cy="366713"/>
          </a:xfrm>
          <a:prstGeom prst="rect">
            <a:avLst/>
          </a:prstGeom>
          <a:noFill/>
          <a:ln w="9525">
            <a:noFill/>
          </a:ln>
        </p:spPr>
        <p:txBody>
          <a:bodyPr wrap="none" anchor="t">
            <a:spAutoFit/>
          </a:bodyPr>
          <a:p>
            <a:r>
              <a:rPr lang="zh-CN" altLang="en-US" sz="1800" dirty="0">
                <a:solidFill>
                  <a:schemeClr val="folHlink"/>
                </a:solidFill>
                <a:latin typeface="Times New Roman" panose="02020603050405020304" pitchFamily="18" charset="0"/>
                <a:ea typeface="黑体" panose="02010609060101010101" pitchFamily="2" charset="-122"/>
              </a:rPr>
              <a:t>表示 </a:t>
            </a:r>
            <a:r>
              <a:rPr lang="en-US" altLang="zh-CN" sz="1800" dirty="0">
                <a:solidFill>
                  <a:schemeClr val="folHlink"/>
                </a:solidFill>
                <a:latin typeface="Times New Roman" panose="02020603050405020304" pitchFamily="18" charset="0"/>
                <a:ea typeface="黑体" panose="02010609060101010101" pitchFamily="2" charset="-122"/>
              </a:rPr>
              <a:t>TCP </a:t>
            </a:r>
            <a:r>
              <a:rPr lang="zh-CN" altLang="en-US" sz="1800" dirty="0">
                <a:solidFill>
                  <a:schemeClr val="folHlink"/>
                </a:solidFill>
                <a:latin typeface="Times New Roman" panose="02020603050405020304" pitchFamily="18" charset="0"/>
                <a:ea typeface="黑体" panose="02010609060101010101" pitchFamily="2" charset="-122"/>
              </a:rPr>
              <a:t>报文段的首部</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89" name="矩形 221288"/>
          <p:cNvSpPr/>
          <p:nvPr/>
        </p:nvSpPr>
        <p:spPr>
          <a:xfrm>
            <a:off x="3419475" y="2852738"/>
            <a:ext cx="215900" cy="287337"/>
          </a:xfrm>
          <a:prstGeom prst="rect">
            <a:avLst/>
          </a:prstGeom>
          <a:solidFill>
            <a:srgbClr val="66FFCC"/>
          </a:solidFill>
          <a:ln w="9525" cap="flat" cmpd="sng">
            <a:solidFill>
              <a:schemeClr val="tx1"/>
            </a:solidFill>
            <a:prstDash val="solid"/>
            <a:miter/>
            <a:headEnd type="none" w="med" len="med"/>
            <a:tailEnd type="none" w="med" len="med"/>
          </a:ln>
        </p:spPr>
        <p:txBody>
          <a:bodyPr wrap="none" anchor="ctr"/>
          <a:p>
            <a:pPr algn="ctr"/>
            <a:r>
              <a:rPr lang="en-US" altLang="zh-CN" sz="1800">
                <a:solidFill>
                  <a:schemeClr val="folHlink"/>
                </a:solidFill>
                <a:latin typeface="Times New Roman" panose="02020603050405020304" pitchFamily="18" charset="0"/>
                <a:ea typeface="黑体" panose="02010609060101010101" pitchFamily="2" charset="-122"/>
              </a:rPr>
              <a:t>x</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221290" name="文本框 221289"/>
          <p:cNvSpPr txBox="1"/>
          <p:nvPr/>
        </p:nvSpPr>
        <p:spPr>
          <a:xfrm>
            <a:off x="3708400" y="2828925"/>
            <a:ext cx="2698750" cy="366713"/>
          </a:xfrm>
          <a:prstGeom prst="rect">
            <a:avLst/>
          </a:prstGeom>
          <a:noFill/>
          <a:ln w="9525">
            <a:noFill/>
          </a:ln>
        </p:spPr>
        <p:txBody>
          <a:bodyPr wrap="none" anchor="t">
            <a:spAutoFit/>
          </a:bodyPr>
          <a:p>
            <a:r>
              <a:rPr lang="zh-CN" altLang="en-US" sz="1800" dirty="0">
                <a:solidFill>
                  <a:schemeClr val="folHlink"/>
                </a:solidFill>
                <a:latin typeface="Times New Roman" panose="02020603050405020304" pitchFamily="18" charset="0"/>
                <a:ea typeface="黑体" panose="02010609060101010101" pitchFamily="2" charset="-122"/>
              </a:rPr>
              <a:t>表示序号为 </a:t>
            </a:r>
            <a:r>
              <a:rPr lang="en-US" altLang="zh-CN" sz="1800" dirty="0">
                <a:solidFill>
                  <a:schemeClr val="folHlink"/>
                </a:solidFill>
                <a:latin typeface="Times New Roman" panose="02020603050405020304" pitchFamily="18" charset="0"/>
                <a:ea typeface="黑体" panose="02010609060101010101" pitchFamily="2" charset="-122"/>
              </a:rPr>
              <a:t>x </a:t>
            </a:r>
            <a:r>
              <a:rPr lang="zh-CN" altLang="en-US" sz="1800" dirty="0">
                <a:solidFill>
                  <a:schemeClr val="folHlink"/>
                </a:solidFill>
                <a:latin typeface="Times New Roman" panose="02020603050405020304" pitchFamily="18" charset="0"/>
                <a:ea typeface="黑体" panose="02010609060101010101" pitchFamily="2" charset="-122"/>
              </a:rPr>
              <a:t>的数据字节</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92" name="圆柱形 221291"/>
          <p:cNvSpPr/>
          <p:nvPr/>
        </p:nvSpPr>
        <p:spPr>
          <a:xfrm rot="-5400000">
            <a:off x="4319588" y="3032125"/>
            <a:ext cx="360362" cy="6049963"/>
          </a:xfrm>
          <a:prstGeom prst="can">
            <a:avLst>
              <a:gd name="adj" fmla="val 28602"/>
            </a:avLst>
          </a:prstGeom>
          <a:gradFill rotWithShape="1">
            <a:gsLst>
              <a:gs pos="0">
                <a:srgbClr val="FFFF00">
                  <a:gamma/>
                  <a:shade val="57647"/>
                  <a:invGamma/>
                </a:srgbClr>
              </a:gs>
              <a:gs pos="50000">
                <a:srgbClr val="FFFF00"/>
              </a:gs>
              <a:gs pos="100000">
                <a:srgbClr val="FFFF00">
                  <a:gamma/>
                  <a:shade val="57647"/>
                  <a:invGamma/>
                </a:srgb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221293" name="文本框 221292"/>
          <p:cNvSpPr txBox="1"/>
          <p:nvPr/>
        </p:nvSpPr>
        <p:spPr>
          <a:xfrm>
            <a:off x="3798888" y="5853113"/>
            <a:ext cx="1117600" cy="366712"/>
          </a:xfrm>
          <a:prstGeom prst="rect">
            <a:avLst/>
          </a:prstGeom>
          <a:noFill/>
          <a:ln w="9525">
            <a:noFill/>
          </a:ln>
        </p:spPr>
        <p:txBody>
          <a:bodyPr wrap="none" anchor="t">
            <a:spAutoFit/>
          </a:bodyPr>
          <a:p>
            <a:pPr algn="ctr"/>
            <a:r>
              <a:rPr lang="en-US" altLang="zh-CN" sz="1800" dirty="0">
                <a:solidFill>
                  <a:schemeClr val="folHlink"/>
                </a:solidFill>
                <a:latin typeface="Times New Roman" panose="02020603050405020304" pitchFamily="18" charset="0"/>
                <a:ea typeface="黑体" panose="02010609060101010101" pitchFamily="2" charset="-122"/>
              </a:rPr>
              <a:t>TCP </a:t>
            </a:r>
            <a:r>
              <a:rPr lang="zh-CN" altLang="en-US" sz="1800" dirty="0">
                <a:solidFill>
                  <a:schemeClr val="folHlink"/>
                </a:solidFill>
                <a:latin typeface="Times New Roman" panose="02020603050405020304" pitchFamily="18" charset="0"/>
                <a:ea typeface="黑体" panose="02010609060101010101" pitchFamily="2" charset="-122"/>
              </a:rPr>
              <a:t>连接</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221294" name="任意多边形 221293"/>
          <p:cNvSpPr/>
          <p:nvPr/>
        </p:nvSpPr>
        <p:spPr>
          <a:xfrm>
            <a:off x="1339850" y="5156200"/>
            <a:ext cx="200025" cy="892175"/>
          </a:xfrm>
          <a:custGeom>
            <a:avLst/>
            <a:gdLst/>
            <a:ahLst/>
            <a:cxnLst/>
            <a:pathLst>
              <a:path w="108" h="590">
                <a:moveTo>
                  <a:pt x="0" y="0"/>
                </a:moveTo>
                <a:lnTo>
                  <a:pt x="0" y="590"/>
                </a:lnTo>
                <a:lnTo>
                  <a:pt x="108" y="587"/>
                </a:lnTo>
              </a:path>
            </a:pathLst>
          </a:custGeom>
          <a:noFill/>
          <a:ln w="28575" cap="flat" cmpd="sng">
            <a:solidFill>
              <a:schemeClr val="tx1"/>
            </a:solidFill>
            <a:prstDash val="solid"/>
            <a:headEnd type="none" w="med" len="med"/>
            <a:tailEnd type="none" w="med" len="med"/>
          </a:ln>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91202" name="标题 691201"/>
          <p:cNvSpPr>
            <a:spLocks noGrp="1"/>
          </p:cNvSpPr>
          <p:nvPr>
            <p:ph type="title"/>
          </p:nvPr>
        </p:nvSpPr>
        <p:spPr>
          <a:xfrm>
            <a:off x="1150938" y="214313"/>
            <a:ext cx="6950075" cy="1462087"/>
          </a:xfrm>
          <a:ln/>
        </p:spPr>
        <p:txBody>
          <a:bodyPr anchor="b"/>
          <a:p>
            <a:pPr algn="ctr"/>
            <a:r>
              <a:rPr lang="zh-CN" altLang="en-US" sz="4000" dirty="0"/>
              <a:t>应当注意</a:t>
            </a:r>
            <a:endParaRPr lang="zh-CN" altLang="en-US" sz="4000" dirty="0"/>
          </a:p>
        </p:txBody>
      </p:sp>
      <p:sp>
        <p:nvSpPr>
          <p:cNvPr id="691203" name="文本占位符 691202"/>
          <p:cNvSpPr>
            <a:spLocks noGrp="1"/>
          </p:cNvSpPr>
          <p:nvPr>
            <p:ph type="body" idx="1"/>
          </p:nvPr>
        </p:nvSpPr>
        <p:spPr>
          <a:xfrm>
            <a:off x="684213" y="1916113"/>
            <a:ext cx="8316912" cy="4608512"/>
          </a:xfrm>
          <a:ln/>
        </p:spPr>
        <p:txBody>
          <a:bodyPr/>
          <a:p>
            <a:r>
              <a:rPr lang="en-US" altLang="zh-CN" sz="2800" dirty="0"/>
              <a:t>TCP </a:t>
            </a:r>
            <a:r>
              <a:rPr lang="zh-CN" altLang="en-US" sz="2800" dirty="0"/>
              <a:t>连接是一条虚连接而不是一条真正的物理连接。</a:t>
            </a:r>
            <a:endParaRPr lang="zh-CN" altLang="en-US" sz="2800" dirty="0"/>
          </a:p>
          <a:p>
            <a:r>
              <a:rPr lang="en-US" altLang="zh-CN" sz="2800" dirty="0"/>
              <a:t>TCP </a:t>
            </a:r>
            <a:r>
              <a:rPr lang="zh-CN" altLang="en-US" sz="2800" dirty="0"/>
              <a:t>对应用进程一次把多长的报文发送到</a:t>
            </a:r>
            <a:r>
              <a:rPr lang="en-US" altLang="zh-CN" sz="2800" dirty="0"/>
              <a:t>TCP </a:t>
            </a:r>
            <a:r>
              <a:rPr lang="zh-CN" altLang="en-US" sz="2800" dirty="0"/>
              <a:t>的缓存中是不关心的。</a:t>
            </a:r>
            <a:endParaRPr lang="zh-CN" altLang="en-US" sz="2800" dirty="0"/>
          </a:p>
          <a:p>
            <a:r>
              <a:rPr lang="en-US" altLang="zh-CN" sz="2800" dirty="0"/>
              <a:t>TCP </a:t>
            </a:r>
            <a:r>
              <a:rPr lang="zh-CN" altLang="en-US" sz="2800" dirty="0"/>
              <a:t>根据对方给出的窗口值和当前网络拥塞的程度来决定一个报文段应包含多少个字节（</a:t>
            </a:r>
            <a:r>
              <a:rPr lang="en-US" altLang="zh-CN" sz="2800" dirty="0"/>
              <a:t>UDP </a:t>
            </a:r>
            <a:r>
              <a:rPr lang="zh-CN" altLang="en-US" sz="2800" dirty="0"/>
              <a:t>发送的报文长度是应用进程给出的）。</a:t>
            </a:r>
            <a:endParaRPr lang="zh-CN" altLang="en-US" sz="2800" dirty="0"/>
          </a:p>
          <a:p>
            <a:r>
              <a:rPr lang="en-US" altLang="zh-CN" sz="2800" dirty="0"/>
              <a:t>TCP </a:t>
            </a:r>
            <a:r>
              <a:rPr lang="zh-CN" altLang="en-US" sz="2800" dirty="0"/>
              <a:t>可把太长的数据块划分短一些再传送。</a:t>
            </a:r>
            <a:r>
              <a:rPr lang="en-US" altLang="zh-CN" sz="2800" dirty="0"/>
              <a:t>TCP </a:t>
            </a:r>
            <a:r>
              <a:rPr lang="zh-CN" altLang="en-US" sz="2800" dirty="0"/>
              <a:t>也可等待积累有足够多的字节后再构成报文段发送出去。 </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4930" name="标题 124929"/>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5 </a:t>
            </a:r>
            <a:r>
              <a:rPr lang="zh-CN" altLang="en-US" dirty="0">
                <a:ea typeface="Arial Unicode MS" pitchFamily="34" charset="-122"/>
              </a:rPr>
              <a:t>章  </a:t>
            </a:r>
            <a:r>
              <a:rPr lang="zh-CN" altLang="en-US" dirty="0"/>
              <a:t>运输层（续）</a:t>
            </a:r>
            <a:endParaRPr lang="zh-CN" altLang="en-US" dirty="0"/>
          </a:p>
        </p:txBody>
      </p:sp>
      <p:sp>
        <p:nvSpPr>
          <p:cNvPr id="124931" name="文本占位符 124930"/>
          <p:cNvSpPr>
            <a:spLocks noGrp="1"/>
          </p:cNvSpPr>
          <p:nvPr>
            <p:ph type="body" idx="1"/>
          </p:nvPr>
        </p:nvSpPr>
        <p:spPr>
          <a:xfrm>
            <a:off x="755650" y="2017713"/>
            <a:ext cx="8204200" cy="4506912"/>
          </a:xfrm>
          <a:ln/>
        </p:spPr>
        <p:txBody>
          <a:bodyPr/>
          <a:p>
            <a:pPr>
              <a:buNone/>
            </a:pPr>
            <a:r>
              <a:rPr lang="en-US" altLang="zh-CN" sz="2800" dirty="0"/>
              <a:t>5.3  </a:t>
            </a:r>
            <a:r>
              <a:rPr lang="zh-CN" altLang="en-US" sz="2800" dirty="0"/>
              <a:t>传输控制协议 </a:t>
            </a:r>
            <a:r>
              <a:rPr lang="en-US" altLang="zh-CN" sz="2800" dirty="0"/>
              <a:t>TCP </a:t>
            </a:r>
            <a:r>
              <a:rPr lang="zh-CN" altLang="en-US" sz="2800" dirty="0"/>
              <a:t>概述</a:t>
            </a:r>
            <a:endParaRPr lang="zh-CN" altLang="en-US" sz="2800" dirty="0"/>
          </a:p>
          <a:p>
            <a:pPr>
              <a:buNone/>
            </a:pPr>
            <a:r>
              <a:rPr lang="zh-CN" altLang="en-US" sz="2800" dirty="0"/>
              <a:t>		 </a:t>
            </a:r>
            <a:r>
              <a:rPr lang="en-US" altLang="zh-CN" sz="2800" dirty="0"/>
              <a:t>5.3.1  TCP </a:t>
            </a:r>
            <a:r>
              <a:rPr lang="zh-CN" altLang="en-US" sz="2800" dirty="0"/>
              <a:t>最主要的特点</a:t>
            </a:r>
            <a:endParaRPr lang="zh-CN" altLang="en-US" sz="2800" dirty="0"/>
          </a:p>
          <a:p>
            <a:pPr>
              <a:buNone/>
            </a:pPr>
            <a:r>
              <a:rPr lang="zh-CN" altLang="en-US" sz="2800" dirty="0"/>
              <a:t>		 </a:t>
            </a:r>
            <a:r>
              <a:rPr lang="en-US" altLang="zh-CN" sz="2800" dirty="0"/>
              <a:t>5.3.2  TCP </a:t>
            </a:r>
            <a:r>
              <a:rPr lang="zh-CN" altLang="en-US" sz="2800" dirty="0"/>
              <a:t>的连接</a:t>
            </a:r>
            <a:endParaRPr lang="zh-CN" altLang="en-US" sz="2800" dirty="0"/>
          </a:p>
          <a:p>
            <a:pPr>
              <a:buNone/>
            </a:pPr>
            <a:r>
              <a:rPr lang="en-US" altLang="zh-CN" sz="2800" dirty="0"/>
              <a:t>5.4  </a:t>
            </a:r>
            <a:r>
              <a:rPr lang="zh-CN" altLang="en-US" sz="2800" dirty="0"/>
              <a:t>可靠传输的工作原理</a:t>
            </a:r>
            <a:endParaRPr lang="zh-CN" altLang="en-US" sz="2800" dirty="0"/>
          </a:p>
          <a:p>
            <a:pPr>
              <a:buNone/>
            </a:pPr>
            <a:r>
              <a:rPr lang="zh-CN" altLang="en-US" sz="2800" dirty="0"/>
              <a:t>          </a:t>
            </a:r>
            <a:r>
              <a:rPr lang="en-US" altLang="zh-CN" sz="2800" dirty="0"/>
              <a:t>5.4.1  </a:t>
            </a:r>
            <a:r>
              <a:rPr lang="zh-CN" altLang="en-US" sz="2800" dirty="0"/>
              <a:t>停止等待协议</a:t>
            </a:r>
            <a:endParaRPr lang="zh-CN" altLang="en-US" sz="2800" dirty="0"/>
          </a:p>
          <a:p>
            <a:pPr>
              <a:buNone/>
            </a:pPr>
            <a:r>
              <a:rPr lang="zh-CN" altLang="en-US" sz="2800" dirty="0"/>
              <a:t>          </a:t>
            </a:r>
            <a:r>
              <a:rPr lang="en-US" altLang="zh-CN" sz="2800" dirty="0"/>
              <a:t>5.4.2  </a:t>
            </a:r>
            <a:r>
              <a:rPr lang="zh-CN" altLang="en-US" sz="2800" dirty="0"/>
              <a:t>连续 </a:t>
            </a:r>
            <a:r>
              <a:rPr lang="en-US" altLang="zh-CN" sz="2800" dirty="0"/>
              <a:t>ARQ </a:t>
            </a:r>
            <a:r>
              <a:rPr lang="zh-CN" altLang="en-US" sz="2800" dirty="0"/>
              <a:t>协议</a:t>
            </a:r>
            <a:endParaRPr lang="zh-CN" altLang="en-US" sz="2800" dirty="0"/>
          </a:p>
          <a:p>
            <a:pPr>
              <a:buNone/>
            </a:pPr>
            <a:r>
              <a:rPr lang="en-US" altLang="zh-CN" sz="2800" dirty="0"/>
              <a:t>5.5   TCP </a:t>
            </a:r>
            <a:r>
              <a:rPr lang="zh-CN" altLang="en-US" sz="2800" dirty="0"/>
              <a:t>报文段的首部格式</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9394" name="标题 699393"/>
          <p:cNvSpPr>
            <a:spLocks noGrp="1"/>
          </p:cNvSpPr>
          <p:nvPr>
            <p:ph type="title"/>
          </p:nvPr>
        </p:nvSpPr>
        <p:spPr>
          <a:xfrm>
            <a:off x="827088" y="22225"/>
            <a:ext cx="7793037" cy="1462088"/>
          </a:xfrm>
          <a:ln/>
        </p:spPr>
        <p:txBody>
          <a:bodyPr anchor="b"/>
          <a:p>
            <a:pPr algn="ctr"/>
            <a:r>
              <a:rPr lang="en-US" altLang="zh-CN" dirty="0"/>
              <a:t>5.4  </a:t>
            </a:r>
            <a:r>
              <a:rPr lang="zh-CN" altLang="en-US" dirty="0"/>
              <a:t>可靠传输的工作原理</a:t>
            </a:r>
            <a:br>
              <a:rPr lang="zh-CN" altLang="en-US" dirty="0"/>
            </a:br>
            <a:r>
              <a:rPr lang="en-US" altLang="zh-CN" sz="4000" dirty="0"/>
              <a:t>5.4.1  </a:t>
            </a:r>
            <a:r>
              <a:rPr lang="zh-CN" altLang="en-US" sz="4000" dirty="0"/>
              <a:t>停止等待协议</a:t>
            </a:r>
            <a:r>
              <a:rPr lang="zh-CN" altLang="en-US" dirty="0"/>
              <a:t> </a:t>
            </a:r>
            <a:endParaRPr lang="zh-CN" altLang="en-US" dirty="0"/>
          </a:p>
        </p:txBody>
      </p:sp>
      <p:sp>
        <p:nvSpPr>
          <p:cNvPr id="699396" name="直接连接符 699395"/>
          <p:cNvSpPr/>
          <p:nvPr/>
        </p:nvSpPr>
        <p:spPr>
          <a:xfrm>
            <a:off x="1255713" y="2063750"/>
            <a:ext cx="0" cy="3873500"/>
          </a:xfrm>
          <a:prstGeom prst="line">
            <a:avLst/>
          </a:prstGeom>
          <a:ln w="12700" cap="flat" cmpd="sng">
            <a:solidFill>
              <a:schemeClr val="tx1"/>
            </a:solidFill>
            <a:prstDash val="solid"/>
            <a:headEnd type="none" w="sm" len="sm"/>
            <a:tailEnd type="triangle" w="sm" len="med"/>
          </a:ln>
        </p:spPr>
      </p:sp>
      <p:sp>
        <p:nvSpPr>
          <p:cNvPr id="699397" name="矩形 699396"/>
          <p:cNvSpPr/>
          <p:nvPr/>
        </p:nvSpPr>
        <p:spPr>
          <a:xfrm>
            <a:off x="755650" y="6127750"/>
            <a:ext cx="2497138" cy="519113"/>
          </a:xfrm>
          <a:prstGeom prst="rect">
            <a:avLst/>
          </a:prstGeom>
          <a:noFill/>
          <a:ln w="9525">
            <a:noFill/>
          </a:ln>
        </p:spPr>
        <p:txBody>
          <a:bodyPr wrap="none" lIns="92075" tIns="46038" rIns="92075" bIns="46038">
            <a:spAutoFit/>
          </a:bodyPr>
          <a:p>
            <a:pPr defTabSz="762000" eaLnBrk="0" hangingPunct="0"/>
            <a:r>
              <a:rPr lang="en-US" altLang="zh-CN" dirty="0">
                <a:solidFill>
                  <a:schemeClr val="folHlink"/>
                </a:solidFill>
                <a:latin typeface="Arial" panose="020B0604020202020204" pitchFamily="34" charset="0"/>
                <a:ea typeface="黑体" panose="02010609060101010101" pitchFamily="2" charset="-122"/>
              </a:rPr>
              <a:t>(a) </a:t>
            </a:r>
            <a:r>
              <a:rPr lang="zh-CN" altLang="en-US" dirty="0">
                <a:solidFill>
                  <a:schemeClr val="folHlink"/>
                </a:solidFill>
                <a:latin typeface="Arial" panose="020B0604020202020204" pitchFamily="34" charset="0"/>
                <a:ea typeface="黑体" panose="02010609060101010101" pitchFamily="2" charset="-122"/>
              </a:rPr>
              <a:t>无差错情况</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699398" name="直接连接符 699397"/>
          <p:cNvSpPr/>
          <p:nvPr/>
        </p:nvSpPr>
        <p:spPr>
          <a:xfrm>
            <a:off x="1255713" y="2293938"/>
            <a:ext cx="1508125" cy="481012"/>
          </a:xfrm>
          <a:prstGeom prst="line">
            <a:avLst/>
          </a:prstGeom>
          <a:ln w="57150" cap="flat" cmpd="sng">
            <a:solidFill>
              <a:schemeClr val="hlink"/>
            </a:solidFill>
            <a:prstDash val="solid"/>
            <a:headEnd type="none" w="sm" len="sm"/>
            <a:tailEnd type="triangle" w="med" len="lg"/>
          </a:ln>
        </p:spPr>
      </p:sp>
      <p:sp>
        <p:nvSpPr>
          <p:cNvPr id="699399" name="直接连接符 699398"/>
          <p:cNvSpPr/>
          <p:nvPr/>
        </p:nvSpPr>
        <p:spPr>
          <a:xfrm flipH="1">
            <a:off x="1255713" y="2870200"/>
            <a:ext cx="1508125" cy="479425"/>
          </a:xfrm>
          <a:prstGeom prst="line">
            <a:avLst/>
          </a:prstGeom>
          <a:ln w="28575" cap="flat" cmpd="sng">
            <a:solidFill>
              <a:schemeClr val="folHlink"/>
            </a:solidFill>
            <a:prstDash val="solid"/>
            <a:headEnd type="none" w="sm" len="sm"/>
            <a:tailEnd type="triangle" w="med" len="lg"/>
          </a:ln>
        </p:spPr>
      </p:sp>
      <p:sp>
        <p:nvSpPr>
          <p:cNvPr id="699400" name="直接连接符 699399"/>
          <p:cNvSpPr/>
          <p:nvPr/>
        </p:nvSpPr>
        <p:spPr>
          <a:xfrm>
            <a:off x="1255713" y="3444875"/>
            <a:ext cx="1508125" cy="479425"/>
          </a:xfrm>
          <a:prstGeom prst="line">
            <a:avLst/>
          </a:prstGeom>
          <a:ln w="57150" cap="flat" cmpd="sng">
            <a:solidFill>
              <a:schemeClr val="hlink"/>
            </a:solidFill>
            <a:prstDash val="solid"/>
            <a:headEnd type="none" w="sm" len="sm"/>
            <a:tailEnd type="triangle" w="med" len="lg"/>
          </a:ln>
        </p:spPr>
      </p:sp>
      <p:sp>
        <p:nvSpPr>
          <p:cNvPr id="699401" name="直接连接符 699400"/>
          <p:cNvSpPr/>
          <p:nvPr/>
        </p:nvSpPr>
        <p:spPr>
          <a:xfrm flipH="1">
            <a:off x="1255713" y="4019550"/>
            <a:ext cx="1508125" cy="479425"/>
          </a:xfrm>
          <a:prstGeom prst="line">
            <a:avLst/>
          </a:prstGeom>
          <a:ln w="28575" cap="flat" cmpd="sng">
            <a:solidFill>
              <a:schemeClr val="folHlink"/>
            </a:solidFill>
            <a:prstDash val="solid"/>
            <a:headEnd type="none" w="sm" len="sm"/>
            <a:tailEnd type="triangle" w="med" len="lg"/>
          </a:ln>
        </p:spPr>
      </p:sp>
      <p:sp>
        <p:nvSpPr>
          <p:cNvPr id="699402" name="直接连接符 699401"/>
          <p:cNvSpPr/>
          <p:nvPr/>
        </p:nvSpPr>
        <p:spPr>
          <a:xfrm>
            <a:off x="1255713" y="4594225"/>
            <a:ext cx="1508125" cy="481013"/>
          </a:xfrm>
          <a:prstGeom prst="line">
            <a:avLst/>
          </a:prstGeom>
          <a:ln w="57150" cap="flat" cmpd="sng">
            <a:solidFill>
              <a:schemeClr val="hlink"/>
            </a:solidFill>
            <a:prstDash val="solid"/>
            <a:headEnd type="none" w="sm" len="sm"/>
            <a:tailEnd type="triangle" w="med" len="lg"/>
          </a:ln>
        </p:spPr>
      </p:sp>
      <p:sp>
        <p:nvSpPr>
          <p:cNvPr id="699403" name="直接连接符 699402"/>
          <p:cNvSpPr/>
          <p:nvPr/>
        </p:nvSpPr>
        <p:spPr>
          <a:xfrm flipH="1">
            <a:off x="1255713" y="5168900"/>
            <a:ext cx="1508125" cy="481013"/>
          </a:xfrm>
          <a:prstGeom prst="line">
            <a:avLst/>
          </a:prstGeom>
          <a:ln w="28575" cap="flat" cmpd="sng">
            <a:solidFill>
              <a:schemeClr val="folHlink"/>
            </a:solidFill>
            <a:prstDash val="solid"/>
            <a:headEnd type="none" w="sm" len="sm"/>
            <a:tailEnd type="triangle" w="med" len="lg"/>
          </a:ln>
        </p:spPr>
      </p:sp>
      <p:sp>
        <p:nvSpPr>
          <p:cNvPr id="699404" name="文本框 699403"/>
          <p:cNvSpPr txBox="1"/>
          <p:nvPr/>
        </p:nvSpPr>
        <p:spPr>
          <a:xfrm>
            <a:off x="1022350" y="1614488"/>
            <a:ext cx="420688" cy="519112"/>
          </a:xfrm>
          <a:prstGeom prst="rect">
            <a:avLst/>
          </a:prstGeom>
          <a:noFill/>
          <a:ln w="9525">
            <a:noFill/>
          </a:ln>
        </p:spPr>
        <p:txBody>
          <a:bodyPr wrap="none" anchor="t">
            <a:spAutoFit/>
          </a:bodyPr>
          <a:p>
            <a:pPr algn="ctr"/>
            <a:r>
              <a:rPr lang="en-US" altLang="zh-CN">
                <a:solidFill>
                  <a:schemeClr val="folHlink"/>
                </a:solidFill>
                <a:latin typeface="Arial" panose="020B0604020202020204" pitchFamily="34" charset="0"/>
                <a:ea typeface="黑体" panose="02010609060101010101" pitchFamily="2" charset="-122"/>
              </a:rPr>
              <a:t>A</a:t>
            </a:r>
            <a:endParaRPr lang="en-US" altLang="zh-CN">
              <a:solidFill>
                <a:schemeClr val="folHlink"/>
              </a:solidFill>
              <a:latin typeface="Arial" panose="020B0604020202020204" pitchFamily="34" charset="0"/>
              <a:ea typeface="黑体" panose="02010609060101010101" pitchFamily="2" charset="-122"/>
            </a:endParaRPr>
          </a:p>
        </p:txBody>
      </p:sp>
      <p:sp>
        <p:nvSpPr>
          <p:cNvPr id="699405" name="文本框 699404"/>
          <p:cNvSpPr txBox="1"/>
          <p:nvPr/>
        </p:nvSpPr>
        <p:spPr>
          <a:xfrm>
            <a:off x="250825" y="1958975"/>
            <a:ext cx="1065213"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06" name="文本框 699405"/>
          <p:cNvSpPr txBox="1"/>
          <p:nvPr/>
        </p:nvSpPr>
        <p:spPr>
          <a:xfrm>
            <a:off x="2763838" y="2563813"/>
            <a:ext cx="1063625"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07" name="文本框 699406"/>
          <p:cNvSpPr txBox="1"/>
          <p:nvPr/>
        </p:nvSpPr>
        <p:spPr>
          <a:xfrm>
            <a:off x="2573338" y="1614488"/>
            <a:ext cx="420687" cy="519112"/>
          </a:xfrm>
          <a:prstGeom prst="rect">
            <a:avLst/>
          </a:prstGeom>
          <a:noFill/>
          <a:ln w="9525">
            <a:noFill/>
          </a:ln>
        </p:spPr>
        <p:txBody>
          <a:bodyPr wrap="none" anchor="t">
            <a:spAutoFit/>
          </a:bodyPr>
          <a:p>
            <a:pPr algn="ctr"/>
            <a:r>
              <a:rPr lang="en-US" altLang="zh-CN">
                <a:solidFill>
                  <a:schemeClr val="folHlink"/>
                </a:solidFill>
                <a:latin typeface="Arial" panose="020B0604020202020204" pitchFamily="34" charset="0"/>
                <a:ea typeface="黑体" panose="02010609060101010101" pitchFamily="2" charset="-122"/>
              </a:rPr>
              <a:t>B</a:t>
            </a:r>
            <a:endParaRPr lang="en-US" altLang="zh-CN">
              <a:solidFill>
                <a:schemeClr val="folHlink"/>
              </a:solidFill>
              <a:latin typeface="Arial" panose="020B0604020202020204" pitchFamily="34" charset="0"/>
              <a:ea typeface="黑体" panose="02010609060101010101" pitchFamily="2" charset="-122"/>
            </a:endParaRPr>
          </a:p>
        </p:txBody>
      </p:sp>
      <p:sp>
        <p:nvSpPr>
          <p:cNvPr id="699408" name="直接连接符 699407"/>
          <p:cNvSpPr/>
          <p:nvPr/>
        </p:nvSpPr>
        <p:spPr>
          <a:xfrm>
            <a:off x="2763838" y="2063750"/>
            <a:ext cx="0" cy="3873500"/>
          </a:xfrm>
          <a:prstGeom prst="line">
            <a:avLst/>
          </a:prstGeom>
          <a:ln w="12700" cap="flat" cmpd="sng">
            <a:solidFill>
              <a:schemeClr val="tx1"/>
            </a:solidFill>
            <a:prstDash val="solid"/>
            <a:headEnd type="none" w="sm" len="sm"/>
            <a:tailEnd type="triangle" w="sm" len="med"/>
          </a:ln>
        </p:spPr>
      </p:sp>
      <p:sp>
        <p:nvSpPr>
          <p:cNvPr id="699409" name="文本框 699408"/>
          <p:cNvSpPr txBox="1"/>
          <p:nvPr/>
        </p:nvSpPr>
        <p:spPr>
          <a:xfrm>
            <a:off x="250825" y="3138488"/>
            <a:ext cx="1065213"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10" name="文本框 699409"/>
          <p:cNvSpPr txBox="1"/>
          <p:nvPr/>
        </p:nvSpPr>
        <p:spPr>
          <a:xfrm>
            <a:off x="250825" y="4319588"/>
            <a:ext cx="1065213"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3</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11" name="文本框 699410"/>
          <p:cNvSpPr txBox="1"/>
          <p:nvPr/>
        </p:nvSpPr>
        <p:spPr>
          <a:xfrm>
            <a:off x="2763838" y="3713163"/>
            <a:ext cx="1063625"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12" name="文本框 699411"/>
          <p:cNvSpPr txBox="1"/>
          <p:nvPr/>
        </p:nvSpPr>
        <p:spPr>
          <a:xfrm>
            <a:off x="2763838" y="4862513"/>
            <a:ext cx="1063625" cy="395287"/>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3</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13" name="直接连接符 699412"/>
          <p:cNvSpPr/>
          <p:nvPr/>
        </p:nvSpPr>
        <p:spPr>
          <a:xfrm>
            <a:off x="5734050" y="2063750"/>
            <a:ext cx="0" cy="3873500"/>
          </a:xfrm>
          <a:prstGeom prst="line">
            <a:avLst/>
          </a:prstGeom>
          <a:ln w="12700" cap="flat" cmpd="sng">
            <a:solidFill>
              <a:schemeClr val="tx1"/>
            </a:solidFill>
            <a:prstDash val="solid"/>
            <a:headEnd type="none" w="sm" len="sm"/>
            <a:tailEnd type="triangle" w="sm" len="med"/>
          </a:ln>
        </p:spPr>
      </p:sp>
      <p:sp>
        <p:nvSpPr>
          <p:cNvPr id="699414" name="直接连接符 699413"/>
          <p:cNvSpPr/>
          <p:nvPr/>
        </p:nvSpPr>
        <p:spPr>
          <a:xfrm>
            <a:off x="5734050" y="2293938"/>
            <a:ext cx="838200" cy="288925"/>
          </a:xfrm>
          <a:prstGeom prst="line">
            <a:avLst/>
          </a:prstGeom>
          <a:ln w="57150" cap="flat" cmpd="sng">
            <a:solidFill>
              <a:schemeClr val="hlink"/>
            </a:solidFill>
            <a:prstDash val="solid"/>
            <a:headEnd type="none" w="sm" len="sm"/>
            <a:tailEnd type="triangle" w="med" len="lg"/>
          </a:ln>
        </p:spPr>
      </p:sp>
      <p:sp>
        <p:nvSpPr>
          <p:cNvPr id="699415" name="直接连接符 699414"/>
          <p:cNvSpPr/>
          <p:nvPr/>
        </p:nvSpPr>
        <p:spPr>
          <a:xfrm flipH="1">
            <a:off x="5734050" y="2870200"/>
            <a:ext cx="1508125" cy="479425"/>
          </a:xfrm>
          <a:prstGeom prst="line">
            <a:avLst/>
          </a:prstGeom>
          <a:ln w="9525" cap="flat" cmpd="sng">
            <a:solidFill>
              <a:schemeClr val="tx1"/>
            </a:solidFill>
            <a:prstDash val="dash"/>
            <a:headEnd type="none" w="sm" len="sm"/>
            <a:tailEnd type="none" w="sm" len="med"/>
          </a:ln>
        </p:spPr>
      </p:sp>
      <p:sp>
        <p:nvSpPr>
          <p:cNvPr id="699416" name="直接连接符 699415"/>
          <p:cNvSpPr/>
          <p:nvPr/>
        </p:nvSpPr>
        <p:spPr>
          <a:xfrm>
            <a:off x="5734050" y="3636963"/>
            <a:ext cx="1508125" cy="479425"/>
          </a:xfrm>
          <a:prstGeom prst="line">
            <a:avLst/>
          </a:prstGeom>
          <a:ln w="57150" cap="flat" cmpd="sng">
            <a:solidFill>
              <a:schemeClr val="hlink"/>
            </a:solidFill>
            <a:prstDash val="solid"/>
            <a:headEnd type="none" w="sm" len="sm"/>
            <a:tailEnd type="triangle" w="med" len="lg"/>
          </a:ln>
        </p:spPr>
      </p:sp>
      <p:sp>
        <p:nvSpPr>
          <p:cNvPr id="699417" name="直接连接符 699416"/>
          <p:cNvSpPr/>
          <p:nvPr/>
        </p:nvSpPr>
        <p:spPr>
          <a:xfrm flipH="1">
            <a:off x="5734050" y="4211638"/>
            <a:ext cx="1508125" cy="479425"/>
          </a:xfrm>
          <a:prstGeom prst="line">
            <a:avLst/>
          </a:prstGeom>
          <a:ln w="28575" cap="flat" cmpd="sng">
            <a:solidFill>
              <a:schemeClr val="folHlink"/>
            </a:solidFill>
            <a:prstDash val="solid"/>
            <a:headEnd type="none" w="sm" len="sm"/>
            <a:tailEnd type="triangle" w="med" len="lg"/>
          </a:ln>
        </p:spPr>
      </p:sp>
      <p:sp>
        <p:nvSpPr>
          <p:cNvPr id="699418" name="直接连接符 699417"/>
          <p:cNvSpPr/>
          <p:nvPr/>
        </p:nvSpPr>
        <p:spPr>
          <a:xfrm>
            <a:off x="5734050" y="4786313"/>
            <a:ext cx="1508125" cy="481012"/>
          </a:xfrm>
          <a:prstGeom prst="line">
            <a:avLst/>
          </a:prstGeom>
          <a:ln w="57150" cap="flat" cmpd="sng">
            <a:solidFill>
              <a:schemeClr val="hlink"/>
            </a:solidFill>
            <a:prstDash val="solid"/>
            <a:headEnd type="none" w="sm" len="sm"/>
            <a:tailEnd type="triangle" w="med" len="lg"/>
          </a:ln>
        </p:spPr>
      </p:sp>
      <p:sp>
        <p:nvSpPr>
          <p:cNvPr id="699419" name="文本框 699418"/>
          <p:cNvSpPr txBox="1"/>
          <p:nvPr/>
        </p:nvSpPr>
        <p:spPr>
          <a:xfrm>
            <a:off x="5530850" y="1614488"/>
            <a:ext cx="420688" cy="519112"/>
          </a:xfrm>
          <a:prstGeom prst="rect">
            <a:avLst/>
          </a:prstGeom>
          <a:noFill/>
          <a:ln w="9525">
            <a:noFill/>
          </a:ln>
        </p:spPr>
        <p:txBody>
          <a:bodyPr wrap="none" anchor="t">
            <a:spAutoFit/>
          </a:bodyPr>
          <a:p>
            <a:pPr algn="ctr"/>
            <a:r>
              <a:rPr lang="en-US" altLang="zh-CN">
                <a:solidFill>
                  <a:schemeClr val="folHlink"/>
                </a:solidFill>
                <a:latin typeface="Arial" panose="020B0604020202020204" pitchFamily="34" charset="0"/>
                <a:ea typeface="黑体" panose="02010609060101010101" pitchFamily="2" charset="-122"/>
              </a:rPr>
              <a:t>A</a:t>
            </a:r>
            <a:endParaRPr lang="en-US" altLang="zh-CN">
              <a:solidFill>
                <a:schemeClr val="folHlink"/>
              </a:solidFill>
              <a:latin typeface="Arial" panose="020B0604020202020204" pitchFamily="34" charset="0"/>
              <a:ea typeface="黑体" panose="02010609060101010101" pitchFamily="2" charset="-122"/>
            </a:endParaRPr>
          </a:p>
        </p:txBody>
      </p:sp>
      <p:sp>
        <p:nvSpPr>
          <p:cNvPr id="699420" name="文本框 699419"/>
          <p:cNvSpPr txBox="1"/>
          <p:nvPr/>
        </p:nvSpPr>
        <p:spPr>
          <a:xfrm>
            <a:off x="4429125" y="1958975"/>
            <a:ext cx="1065213"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21" name="文本框 699420"/>
          <p:cNvSpPr txBox="1"/>
          <p:nvPr/>
        </p:nvSpPr>
        <p:spPr>
          <a:xfrm>
            <a:off x="7046913" y="1614488"/>
            <a:ext cx="420687" cy="519112"/>
          </a:xfrm>
          <a:prstGeom prst="rect">
            <a:avLst/>
          </a:prstGeom>
          <a:noFill/>
          <a:ln w="9525">
            <a:noFill/>
          </a:ln>
        </p:spPr>
        <p:txBody>
          <a:bodyPr wrap="none" anchor="t">
            <a:spAutoFit/>
          </a:bodyPr>
          <a:p>
            <a:pPr algn="ctr"/>
            <a:r>
              <a:rPr lang="en-US" altLang="zh-CN">
                <a:solidFill>
                  <a:schemeClr val="folHlink"/>
                </a:solidFill>
                <a:latin typeface="Arial" panose="020B0604020202020204" pitchFamily="34" charset="0"/>
                <a:ea typeface="黑体" panose="02010609060101010101" pitchFamily="2" charset="-122"/>
              </a:rPr>
              <a:t>B</a:t>
            </a:r>
            <a:endParaRPr lang="en-US" altLang="zh-CN">
              <a:solidFill>
                <a:schemeClr val="folHlink"/>
              </a:solidFill>
              <a:latin typeface="Arial" panose="020B0604020202020204" pitchFamily="34" charset="0"/>
              <a:ea typeface="黑体" panose="02010609060101010101" pitchFamily="2" charset="-122"/>
            </a:endParaRPr>
          </a:p>
        </p:txBody>
      </p:sp>
      <p:sp>
        <p:nvSpPr>
          <p:cNvPr id="699422" name="直接连接符 699421"/>
          <p:cNvSpPr/>
          <p:nvPr/>
        </p:nvSpPr>
        <p:spPr>
          <a:xfrm>
            <a:off x="7242175" y="2063750"/>
            <a:ext cx="0" cy="3873500"/>
          </a:xfrm>
          <a:prstGeom prst="line">
            <a:avLst/>
          </a:prstGeom>
          <a:ln w="12700" cap="flat" cmpd="sng">
            <a:solidFill>
              <a:schemeClr val="tx1"/>
            </a:solidFill>
            <a:prstDash val="solid"/>
            <a:headEnd type="none" w="sm" len="sm"/>
            <a:tailEnd type="triangle" w="sm" len="med"/>
          </a:ln>
        </p:spPr>
      </p:sp>
      <p:sp>
        <p:nvSpPr>
          <p:cNvPr id="699423" name="文本框 699422"/>
          <p:cNvSpPr txBox="1"/>
          <p:nvPr/>
        </p:nvSpPr>
        <p:spPr>
          <a:xfrm>
            <a:off x="3851275" y="3330575"/>
            <a:ext cx="1582738" cy="406400"/>
          </a:xfrm>
          <a:prstGeom prst="rect">
            <a:avLst/>
          </a:prstGeom>
          <a:solidFill>
            <a:srgbClr val="FFFF99"/>
          </a:solidFill>
          <a:ln w="9525" cap="flat" cmpd="sng">
            <a:solidFill>
              <a:schemeClr val="folHlink"/>
            </a:solidFill>
            <a:prstDash val="solid"/>
            <a:miter/>
            <a:headEnd type="none" w="med" len="med"/>
            <a:tailEnd type="none" w="med" len="med"/>
          </a:ln>
          <a:effectLst>
            <a:outerShdw dist="53882" dir="2699999" algn="ctr" rotWithShape="0">
              <a:schemeClr val="bg2"/>
            </a:outerShdw>
          </a:effectLst>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超时重传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24" name="文本框 699423"/>
          <p:cNvSpPr txBox="1"/>
          <p:nvPr/>
        </p:nvSpPr>
        <p:spPr>
          <a:xfrm>
            <a:off x="4648200" y="4479925"/>
            <a:ext cx="1063625" cy="395288"/>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25" name="文本框 699424"/>
          <p:cNvSpPr txBox="1"/>
          <p:nvPr/>
        </p:nvSpPr>
        <p:spPr>
          <a:xfrm>
            <a:off x="7242175" y="3968750"/>
            <a:ext cx="1065213"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a:solidFill>
                  <a:schemeClr val="folHlink"/>
                </a:solidFill>
                <a:latin typeface="Arial" panose="020B0604020202020204" pitchFamily="34" charset="0"/>
                <a:ea typeface="黑体" panose="02010609060101010101" pitchFamily="2" charset="-122"/>
              </a:rPr>
              <a:t>M</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699426" name="文本框 699425"/>
          <p:cNvSpPr txBox="1"/>
          <p:nvPr/>
        </p:nvSpPr>
        <p:spPr>
          <a:xfrm>
            <a:off x="7343775" y="2436813"/>
            <a:ext cx="1463675" cy="711200"/>
          </a:xfrm>
          <a:prstGeom prst="rect">
            <a:avLst/>
          </a:prstGeom>
          <a:solidFill>
            <a:srgbClr val="FFFF99"/>
          </a:solidFill>
          <a:ln w="9525" cap="flat" cmpd="sng">
            <a:solidFill>
              <a:schemeClr val="folHlink"/>
            </a:solidFill>
            <a:prstDash val="solid"/>
            <a:miter/>
            <a:headEnd type="none" w="med" len="med"/>
            <a:tailEnd type="none" w="med" len="med"/>
          </a:ln>
          <a:effectLst>
            <a:outerShdw dist="53882" dir="2699999" algn="ctr" rotWithShape="0">
              <a:schemeClr val="bg2"/>
            </a:outerShdw>
          </a:effectLst>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2" charset="-122"/>
              </a:rPr>
              <a:t>丢弃有差错</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的报文</a:t>
            </a:r>
            <a:endParaRPr lang="zh-CN" altLang="en-US" sz="2000" baseline="-25000">
              <a:solidFill>
                <a:schemeClr val="folHlink"/>
              </a:solidFill>
              <a:latin typeface="Arial" panose="020B0604020202020204" pitchFamily="34" charset="0"/>
              <a:ea typeface="黑体" panose="02010609060101010101" pitchFamily="2" charset="-122"/>
            </a:endParaRPr>
          </a:p>
        </p:txBody>
      </p:sp>
      <p:sp>
        <p:nvSpPr>
          <p:cNvPr id="699427" name="直接连接符 699426"/>
          <p:cNvSpPr/>
          <p:nvPr/>
        </p:nvSpPr>
        <p:spPr>
          <a:xfrm>
            <a:off x="6572250" y="2582863"/>
            <a:ext cx="677863" cy="214312"/>
          </a:xfrm>
          <a:prstGeom prst="line">
            <a:avLst/>
          </a:prstGeom>
          <a:ln w="12700" cap="flat" cmpd="sng">
            <a:solidFill>
              <a:schemeClr val="tx1"/>
            </a:solidFill>
            <a:prstDash val="dash"/>
            <a:headEnd type="none" w="sm" len="sm"/>
            <a:tailEnd type="triangle" w="sm" len="med"/>
          </a:ln>
        </p:spPr>
      </p:sp>
      <p:sp>
        <p:nvSpPr>
          <p:cNvPr id="699428" name="直接连接符 699427"/>
          <p:cNvSpPr/>
          <p:nvPr/>
        </p:nvSpPr>
        <p:spPr>
          <a:xfrm>
            <a:off x="5434013" y="2293938"/>
            <a:ext cx="250825" cy="0"/>
          </a:xfrm>
          <a:prstGeom prst="line">
            <a:avLst/>
          </a:prstGeom>
          <a:ln w="12700" cap="flat" cmpd="sng">
            <a:solidFill>
              <a:schemeClr val="tx1"/>
            </a:solidFill>
            <a:prstDash val="solid"/>
            <a:headEnd type="none" w="sm" len="sm"/>
            <a:tailEnd type="none" w="sm" len="sm"/>
          </a:ln>
        </p:spPr>
      </p:sp>
      <p:sp>
        <p:nvSpPr>
          <p:cNvPr id="699429" name="直接连接符 699428"/>
          <p:cNvSpPr/>
          <p:nvPr/>
        </p:nvSpPr>
        <p:spPr>
          <a:xfrm>
            <a:off x="5434013" y="3636963"/>
            <a:ext cx="250825" cy="0"/>
          </a:xfrm>
          <a:prstGeom prst="line">
            <a:avLst/>
          </a:prstGeom>
          <a:ln w="12700" cap="flat" cmpd="sng">
            <a:solidFill>
              <a:schemeClr val="tx1"/>
            </a:solidFill>
            <a:prstDash val="solid"/>
            <a:headEnd type="none" w="sm" len="sm"/>
            <a:tailEnd type="none" w="sm" len="sm"/>
          </a:ln>
        </p:spPr>
      </p:sp>
      <p:sp>
        <p:nvSpPr>
          <p:cNvPr id="699430" name="直接连接符 699429"/>
          <p:cNvSpPr/>
          <p:nvPr/>
        </p:nvSpPr>
        <p:spPr>
          <a:xfrm>
            <a:off x="5561013" y="2281238"/>
            <a:ext cx="0" cy="1343025"/>
          </a:xfrm>
          <a:prstGeom prst="line">
            <a:avLst/>
          </a:prstGeom>
          <a:ln w="12700" cap="flat" cmpd="sng">
            <a:solidFill>
              <a:schemeClr val="tx1"/>
            </a:solidFill>
            <a:prstDash val="solid"/>
            <a:headEnd type="triangle" w="sm" len="med"/>
            <a:tailEnd type="triangle" w="sm" len="med"/>
          </a:ln>
        </p:spPr>
      </p:sp>
      <p:grpSp>
        <p:nvGrpSpPr>
          <p:cNvPr id="699431" name="组合 699430"/>
          <p:cNvGrpSpPr/>
          <p:nvPr/>
        </p:nvGrpSpPr>
        <p:grpSpPr>
          <a:xfrm>
            <a:off x="5264150" y="2463800"/>
            <a:ext cx="592138" cy="639763"/>
            <a:chOff x="475" y="2386"/>
            <a:chExt cx="321" cy="303"/>
          </a:xfrm>
        </p:grpSpPr>
        <p:sp>
          <p:nvSpPr>
            <p:cNvPr id="699432" name="椭圆 699431"/>
            <p:cNvSpPr/>
            <p:nvPr/>
          </p:nvSpPr>
          <p:spPr>
            <a:xfrm>
              <a:off x="543" y="2505"/>
              <a:ext cx="181" cy="181"/>
            </a:xfrm>
            <a:prstGeom prst="ellipse">
              <a:avLst/>
            </a:prstGeom>
            <a:solidFill>
              <a:schemeClr val="bg1"/>
            </a:solidFill>
            <a:ln w="9525">
              <a:noFill/>
            </a:ln>
          </p:spPr>
          <p:txBody>
            <a:bodyPr/>
            <a:p>
              <a:endParaRPr lang="zh-CN" altLang="en-US"/>
            </a:p>
          </p:txBody>
        </p:sp>
        <p:sp>
          <p:nvSpPr>
            <p:cNvPr id="699433" name="文本框 699432"/>
            <p:cNvSpPr txBox="1"/>
            <p:nvPr/>
          </p:nvSpPr>
          <p:spPr>
            <a:xfrm>
              <a:off x="475" y="2386"/>
              <a:ext cx="321" cy="303"/>
            </a:xfrm>
            <a:prstGeom prst="rect">
              <a:avLst/>
            </a:prstGeom>
            <a:noFill/>
            <a:ln w="9525">
              <a:noFill/>
            </a:ln>
          </p:spPr>
          <p:txBody>
            <a:bodyPr wrap="none" anchor="t">
              <a:spAutoFit/>
            </a:bodyPr>
            <a:p>
              <a:r>
                <a:rPr lang="en-US" altLang="zh-CN" sz="36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lang="en-US" altLang="zh-CN" sz="36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699434" name="组合 699433"/>
          <p:cNvGrpSpPr/>
          <p:nvPr/>
        </p:nvGrpSpPr>
        <p:grpSpPr>
          <a:xfrm>
            <a:off x="6605588" y="2487613"/>
            <a:ext cx="250825" cy="287337"/>
            <a:chOff x="3651" y="709"/>
            <a:chExt cx="136" cy="136"/>
          </a:xfrm>
        </p:grpSpPr>
        <p:sp>
          <p:nvSpPr>
            <p:cNvPr id="699435" name="直接连接符 699434"/>
            <p:cNvSpPr/>
            <p:nvPr/>
          </p:nvSpPr>
          <p:spPr>
            <a:xfrm flipH="1">
              <a:off x="3651" y="709"/>
              <a:ext cx="136" cy="136"/>
            </a:xfrm>
            <a:prstGeom prst="line">
              <a:avLst/>
            </a:prstGeom>
            <a:ln w="38100" cap="flat" cmpd="sng">
              <a:solidFill>
                <a:schemeClr val="tx1"/>
              </a:solidFill>
              <a:prstDash val="solid"/>
              <a:headEnd type="none" w="sm" len="sm"/>
              <a:tailEnd type="none" w="sm" len="sm"/>
            </a:ln>
          </p:spPr>
        </p:sp>
        <p:sp>
          <p:nvSpPr>
            <p:cNvPr id="699436" name="直接连接符 699435"/>
            <p:cNvSpPr/>
            <p:nvPr/>
          </p:nvSpPr>
          <p:spPr>
            <a:xfrm>
              <a:off x="3651" y="709"/>
              <a:ext cx="136" cy="136"/>
            </a:xfrm>
            <a:prstGeom prst="line">
              <a:avLst/>
            </a:prstGeom>
            <a:ln w="38100" cap="flat" cmpd="sng">
              <a:solidFill>
                <a:schemeClr val="tx1"/>
              </a:solidFill>
              <a:prstDash val="solid"/>
              <a:headEnd type="none" w="sm" len="sm"/>
              <a:tailEnd type="none" w="sm" len="sm"/>
            </a:ln>
          </p:spPr>
        </p:sp>
      </p:grpSp>
      <p:sp>
        <p:nvSpPr>
          <p:cNvPr id="699437" name="矩形 699436"/>
          <p:cNvSpPr/>
          <p:nvPr/>
        </p:nvSpPr>
        <p:spPr>
          <a:xfrm>
            <a:off x="5454650" y="6127750"/>
            <a:ext cx="2141538" cy="519113"/>
          </a:xfrm>
          <a:prstGeom prst="rect">
            <a:avLst/>
          </a:prstGeom>
          <a:noFill/>
          <a:ln w="9525">
            <a:noFill/>
          </a:ln>
        </p:spPr>
        <p:txBody>
          <a:bodyPr wrap="none" lIns="92075" tIns="46038" rIns="92075" bIns="46038">
            <a:spAutoFit/>
          </a:bodyPr>
          <a:p>
            <a:pPr defTabSz="762000" eaLnBrk="0" hangingPunct="0"/>
            <a:r>
              <a:rPr lang="en-US" altLang="zh-CN" dirty="0">
                <a:solidFill>
                  <a:schemeClr val="folHlink"/>
                </a:solidFill>
                <a:latin typeface="Arial" panose="020B0604020202020204" pitchFamily="34" charset="0"/>
                <a:ea typeface="黑体" panose="02010609060101010101" pitchFamily="2" charset="-122"/>
              </a:rPr>
              <a:t>(b) </a:t>
            </a:r>
            <a:r>
              <a:rPr lang="zh-CN" altLang="en-US" dirty="0">
                <a:solidFill>
                  <a:schemeClr val="folHlink"/>
                </a:solidFill>
                <a:latin typeface="Arial" panose="020B0604020202020204" pitchFamily="34" charset="0"/>
                <a:ea typeface="黑体" panose="02010609060101010101" pitchFamily="2" charset="-122"/>
              </a:rPr>
              <a:t>超时重传</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699438" name="矩形 699437"/>
          <p:cNvSpPr/>
          <p:nvPr/>
        </p:nvSpPr>
        <p:spPr>
          <a:xfrm>
            <a:off x="1227138" y="5678488"/>
            <a:ext cx="252412" cy="398462"/>
          </a:xfrm>
          <a:prstGeom prst="rect">
            <a:avLst/>
          </a:prstGeom>
          <a:noFill/>
          <a:ln w="9525">
            <a:noFill/>
          </a:ln>
        </p:spPr>
        <p:txBody>
          <a:bodyPr wrap="none" lIns="92075" tIns="46038" rIns="92075" bIns="46038">
            <a:spAutoFit/>
          </a:bodyPr>
          <a:p>
            <a:pPr defTabSz="762000" eaLnBrk="0" hangingPunct="0"/>
            <a:r>
              <a:rPr lang="en-US" altLang="zh-CN" sz="2000" i="1">
                <a:solidFill>
                  <a:schemeClr val="folHlink"/>
                </a:solidFill>
                <a:latin typeface="Arial" panose="020B0604020202020204" pitchFamily="34" charset="0"/>
                <a:ea typeface="黑体" panose="02010609060101010101" pitchFamily="2" charset="-122"/>
              </a:rPr>
              <a:t>t</a:t>
            </a:r>
            <a:endParaRPr lang="en-US" altLang="zh-CN" sz="2000" i="1">
              <a:solidFill>
                <a:schemeClr val="folHlink"/>
              </a:solidFill>
              <a:latin typeface="Arial" panose="020B0604020202020204" pitchFamily="34" charset="0"/>
              <a:ea typeface="黑体" panose="02010609060101010101" pitchFamily="2" charset="-122"/>
            </a:endParaRPr>
          </a:p>
        </p:txBody>
      </p:sp>
      <p:sp>
        <p:nvSpPr>
          <p:cNvPr id="699439" name="矩形 699438"/>
          <p:cNvSpPr/>
          <p:nvPr/>
        </p:nvSpPr>
        <p:spPr>
          <a:xfrm>
            <a:off x="2733675" y="5678488"/>
            <a:ext cx="254000" cy="398462"/>
          </a:xfrm>
          <a:prstGeom prst="rect">
            <a:avLst/>
          </a:prstGeom>
          <a:noFill/>
          <a:ln w="9525">
            <a:noFill/>
          </a:ln>
        </p:spPr>
        <p:txBody>
          <a:bodyPr wrap="none" lIns="92075" tIns="46038" rIns="92075" bIns="46038">
            <a:spAutoFit/>
          </a:bodyPr>
          <a:p>
            <a:pPr defTabSz="762000" eaLnBrk="0" hangingPunct="0"/>
            <a:r>
              <a:rPr lang="en-US" altLang="zh-CN" sz="2000" i="1">
                <a:solidFill>
                  <a:schemeClr val="folHlink"/>
                </a:solidFill>
                <a:latin typeface="Arial" panose="020B0604020202020204" pitchFamily="34" charset="0"/>
                <a:ea typeface="黑体" panose="02010609060101010101" pitchFamily="2" charset="-122"/>
              </a:rPr>
              <a:t>t</a:t>
            </a:r>
            <a:endParaRPr lang="en-US" altLang="zh-CN" sz="2000" i="1">
              <a:solidFill>
                <a:schemeClr val="folHlink"/>
              </a:solidFill>
              <a:latin typeface="Arial" panose="020B0604020202020204" pitchFamily="34" charset="0"/>
              <a:ea typeface="黑体" panose="02010609060101010101" pitchFamily="2" charset="-122"/>
            </a:endParaRPr>
          </a:p>
        </p:txBody>
      </p:sp>
      <p:sp>
        <p:nvSpPr>
          <p:cNvPr id="699440" name="矩形 699439"/>
          <p:cNvSpPr/>
          <p:nvPr/>
        </p:nvSpPr>
        <p:spPr>
          <a:xfrm>
            <a:off x="5683250" y="5678488"/>
            <a:ext cx="254000" cy="398462"/>
          </a:xfrm>
          <a:prstGeom prst="rect">
            <a:avLst/>
          </a:prstGeom>
          <a:noFill/>
          <a:ln w="9525">
            <a:noFill/>
          </a:ln>
        </p:spPr>
        <p:txBody>
          <a:bodyPr wrap="none" lIns="92075" tIns="46038" rIns="92075" bIns="46038">
            <a:spAutoFit/>
          </a:bodyPr>
          <a:p>
            <a:pPr defTabSz="762000" eaLnBrk="0" hangingPunct="0"/>
            <a:r>
              <a:rPr lang="en-US" altLang="zh-CN" sz="2000" i="1">
                <a:solidFill>
                  <a:schemeClr val="folHlink"/>
                </a:solidFill>
                <a:latin typeface="Arial" panose="020B0604020202020204" pitchFamily="34" charset="0"/>
                <a:ea typeface="黑体" panose="02010609060101010101" pitchFamily="2" charset="-122"/>
              </a:rPr>
              <a:t>t</a:t>
            </a:r>
            <a:endParaRPr lang="en-US" altLang="zh-CN" sz="2000" i="1">
              <a:solidFill>
                <a:schemeClr val="folHlink"/>
              </a:solidFill>
              <a:latin typeface="Arial" panose="020B0604020202020204" pitchFamily="34" charset="0"/>
              <a:ea typeface="黑体" panose="02010609060101010101" pitchFamily="2" charset="-122"/>
            </a:endParaRPr>
          </a:p>
        </p:txBody>
      </p:sp>
      <p:sp>
        <p:nvSpPr>
          <p:cNvPr id="699441" name="矩形 699440"/>
          <p:cNvSpPr/>
          <p:nvPr/>
        </p:nvSpPr>
        <p:spPr>
          <a:xfrm>
            <a:off x="7189788" y="5678488"/>
            <a:ext cx="254000" cy="398462"/>
          </a:xfrm>
          <a:prstGeom prst="rect">
            <a:avLst/>
          </a:prstGeom>
          <a:noFill/>
          <a:ln w="9525">
            <a:noFill/>
          </a:ln>
        </p:spPr>
        <p:txBody>
          <a:bodyPr wrap="none" lIns="92075" tIns="46038" rIns="92075" bIns="46038">
            <a:spAutoFit/>
          </a:bodyPr>
          <a:p>
            <a:pPr defTabSz="762000" eaLnBrk="0" hangingPunct="0"/>
            <a:r>
              <a:rPr lang="en-US" altLang="zh-CN" sz="2000" i="1">
                <a:solidFill>
                  <a:schemeClr val="folHlink"/>
                </a:solidFill>
                <a:latin typeface="Arial" panose="020B0604020202020204" pitchFamily="34" charset="0"/>
                <a:ea typeface="黑体" panose="02010609060101010101" pitchFamily="2" charset="-122"/>
              </a:rPr>
              <a:t>t</a:t>
            </a:r>
            <a:endParaRPr lang="en-US" altLang="zh-CN" sz="2000" i="1">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01442" name="标题 701441"/>
          <p:cNvSpPr>
            <a:spLocks noGrp="1"/>
          </p:cNvSpPr>
          <p:nvPr>
            <p:ph type="title"/>
          </p:nvPr>
        </p:nvSpPr>
        <p:spPr>
          <a:xfrm>
            <a:off x="1150938" y="214313"/>
            <a:ext cx="7237412" cy="1462087"/>
          </a:xfrm>
          <a:ln/>
        </p:spPr>
        <p:txBody>
          <a:bodyPr anchor="b"/>
          <a:p>
            <a:pPr algn="ctr"/>
            <a:r>
              <a:rPr lang="zh-CN" altLang="en-US" dirty="0"/>
              <a:t>请注意</a:t>
            </a:r>
            <a:endParaRPr lang="zh-CN" altLang="en-US" dirty="0"/>
          </a:p>
        </p:txBody>
      </p:sp>
      <p:sp>
        <p:nvSpPr>
          <p:cNvPr id="701443" name="文本占位符 701442"/>
          <p:cNvSpPr>
            <a:spLocks noGrp="1"/>
          </p:cNvSpPr>
          <p:nvPr>
            <p:ph type="body" idx="1"/>
          </p:nvPr>
        </p:nvSpPr>
        <p:spPr>
          <a:ln/>
        </p:spPr>
        <p:txBody>
          <a:bodyPr/>
          <a:p>
            <a:r>
              <a:rPr lang="zh-CN" altLang="en-US" dirty="0"/>
              <a:t>在发送完一个分组后，必须暂时保留已发送的分组的副本。</a:t>
            </a:r>
            <a:endParaRPr lang="zh-CN" altLang="en-US" dirty="0"/>
          </a:p>
          <a:p>
            <a:r>
              <a:rPr lang="zh-CN" altLang="en-US" dirty="0"/>
              <a:t>分组和确认分组都必须进行编号。</a:t>
            </a:r>
            <a:endParaRPr lang="zh-CN" altLang="en-US" dirty="0"/>
          </a:p>
          <a:p>
            <a:r>
              <a:rPr lang="zh-CN" altLang="en-US" dirty="0"/>
              <a:t>超时计时器的重传时间应当比数据在分组传输的平均往返时间更长一些。 </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36258" name="标题 736257"/>
          <p:cNvSpPr>
            <a:spLocks noGrp="1"/>
          </p:cNvSpPr>
          <p:nvPr>
            <p:ph type="title"/>
          </p:nvPr>
        </p:nvSpPr>
        <p:spPr>
          <a:ln/>
        </p:spPr>
        <p:txBody>
          <a:bodyPr anchor="b"/>
          <a:p>
            <a:pPr algn="ctr"/>
            <a:r>
              <a:rPr lang="zh-CN" altLang="en-US" dirty="0"/>
              <a:t>发送缓存与接收缓存的作用</a:t>
            </a:r>
            <a:endParaRPr lang="zh-CN" altLang="en-US" dirty="0"/>
          </a:p>
        </p:txBody>
      </p:sp>
      <p:sp>
        <p:nvSpPr>
          <p:cNvPr id="736259" name="文本占位符 736258"/>
          <p:cNvSpPr>
            <a:spLocks noGrp="1"/>
          </p:cNvSpPr>
          <p:nvPr>
            <p:ph type="body" idx="1"/>
          </p:nvPr>
        </p:nvSpPr>
        <p:spPr>
          <a:ln/>
        </p:spPr>
        <p:txBody>
          <a:bodyPr/>
          <a:p>
            <a:r>
              <a:rPr lang="zh-CN" altLang="en-US" dirty="0"/>
              <a:t>发送缓存用来暂时存放：</a:t>
            </a:r>
            <a:endParaRPr lang="zh-CN" altLang="en-US"/>
          </a:p>
          <a:p>
            <a:pPr lvl="1"/>
            <a:r>
              <a:rPr lang="zh-CN" altLang="en-US"/>
              <a:t> </a:t>
            </a:r>
            <a:r>
              <a:rPr lang="zh-CN" altLang="en-US" dirty="0">
                <a:solidFill>
                  <a:schemeClr val="folHlink"/>
                </a:solidFill>
                <a:latin typeface="Arial" panose="020B0604020202020204" pitchFamily="34" charset="0"/>
                <a:ea typeface="黑体" panose="02010609060101010101" pitchFamily="2" charset="-122"/>
              </a:rPr>
              <a:t>发送应用程序传送给发送方 </a:t>
            </a:r>
            <a:r>
              <a:rPr lang="en-US" altLang="zh-CN" dirty="0">
                <a:solidFill>
                  <a:schemeClr val="folHlink"/>
                </a:solidFill>
                <a:latin typeface="Arial" panose="020B0604020202020204" pitchFamily="34" charset="0"/>
                <a:ea typeface="黑体" panose="02010609060101010101" pitchFamily="2" charset="-122"/>
              </a:rPr>
              <a:t>TCP </a:t>
            </a:r>
            <a:r>
              <a:rPr lang="zh-CN" altLang="en-US" dirty="0">
                <a:solidFill>
                  <a:schemeClr val="folHlink"/>
                </a:solidFill>
                <a:latin typeface="Arial" panose="020B0604020202020204" pitchFamily="34" charset="0"/>
                <a:ea typeface="黑体" panose="02010609060101010101" pitchFamily="2" charset="-122"/>
              </a:rPr>
              <a:t>准备发送的数据；</a:t>
            </a:r>
            <a:endParaRPr lang="zh-CN" altLang="en-US">
              <a:solidFill>
                <a:schemeClr val="folHlink"/>
              </a:solidFill>
              <a:latin typeface="Arial" panose="020B0604020202020204" pitchFamily="34" charset="0"/>
              <a:ea typeface="黑体" panose="02010609060101010101" pitchFamily="2" charset="-122"/>
            </a:endParaRPr>
          </a:p>
          <a:p>
            <a:pPr lvl="1"/>
            <a:r>
              <a:rPr lang="zh-CN" altLang="en-US" dirty="0">
                <a:solidFill>
                  <a:schemeClr val="folHlink"/>
                </a:solidFill>
                <a:latin typeface="Arial" panose="020B0604020202020204" pitchFamily="34" charset="0"/>
                <a:ea typeface="黑体" panose="02010609060101010101" pitchFamily="2" charset="-122"/>
              </a:rPr>
              <a:t> </a:t>
            </a:r>
            <a:r>
              <a:rPr lang="en-US" altLang="zh-CN" dirty="0">
                <a:solidFill>
                  <a:schemeClr val="folHlink"/>
                </a:solidFill>
                <a:latin typeface="Arial" panose="020B0604020202020204" pitchFamily="34" charset="0"/>
                <a:ea typeface="黑体" panose="02010609060101010101" pitchFamily="2" charset="-122"/>
              </a:rPr>
              <a:t>TCP </a:t>
            </a:r>
            <a:r>
              <a:rPr lang="zh-CN" altLang="en-US" dirty="0">
                <a:solidFill>
                  <a:schemeClr val="folHlink"/>
                </a:solidFill>
                <a:latin typeface="Arial" panose="020B0604020202020204" pitchFamily="34" charset="0"/>
                <a:ea typeface="黑体" panose="02010609060101010101" pitchFamily="2" charset="-122"/>
              </a:rPr>
              <a:t>已发送出但尚未收到确认的数据。</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t>接收缓存用来暂时存放：</a:t>
            </a:r>
            <a:endParaRPr lang="zh-CN" altLang="en-US"/>
          </a:p>
          <a:p>
            <a:pPr lvl="1"/>
            <a:r>
              <a:rPr lang="zh-CN" altLang="en-US"/>
              <a:t> </a:t>
            </a:r>
            <a:r>
              <a:rPr lang="zh-CN" altLang="en-US" dirty="0">
                <a:solidFill>
                  <a:schemeClr val="folHlink"/>
                </a:solidFill>
                <a:latin typeface="黑体" panose="02010609060101010101" pitchFamily="2" charset="-122"/>
                <a:ea typeface="黑体" panose="02010609060101010101" pitchFamily="2" charset="-122"/>
              </a:rPr>
              <a:t>按序到达的、但尚未被接收应用程序读取的数据；</a:t>
            </a:r>
            <a:endParaRPr lang="zh-CN" altLang="en-US">
              <a:solidFill>
                <a:schemeClr val="folHlink"/>
              </a:solidFill>
              <a:latin typeface="黑体" panose="02010609060101010101" pitchFamily="2" charset="-122"/>
              <a:ea typeface="黑体" panose="02010609060101010101" pitchFamily="2" charset="-122"/>
            </a:endParaRPr>
          </a:p>
          <a:p>
            <a:pPr lvl="1"/>
            <a:r>
              <a:rPr lang="zh-CN" altLang="en-US" dirty="0">
                <a:solidFill>
                  <a:schemeClr val="folHlink"/>
                </a:solidFill>
                <a:latin typeface="黑体" panose="02010609060101010101" pitchFamily="2" charset="-122"/>
                <a:ea typeface="黑体" panose="02010609060101010101" pitchFamily="2" charset="-122"/>
              </a:rPr>
              <a:t> 不按序到达的数据。</a:t>
            </a:r>
            <a:r>
              <a:rPr lang="zh-CN" altLang="en-US" dirty="0"/>
              <a:t> </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55714" name="标题 755713"/>
          <p:cNvSpPr>
            <a:spLocks noGrp="1"/>
          </p:cNvSpPr>
          <p:nvPr>
            <p:ph type="title"/>
          </p:nvPr>
        </p:nvSpPr>
        <p:spPr>
          <a:ln/>
        </p:spPr>
        <p:txBody>
          <a:bodyPr anchor="b"/>
          <a:p>
            <a:pPr algn="ctr"/>
            <a:r>
              <a:rPr lang="en-US" altLang="zh-CN" dirty="0"/>
              <a:t>5.6.2  </a:t>
            </a:r>
            <a:r>
              <a:rPr lang="zh-CN" altLang="en-US" dirty="0"/>
              <a:t>超时重传时间的选择</a:t>
            </a:r>
            <a:endParaRPr lang="zh-CN" altLang="en-US" dirty="0"/>
          </a:p>
        </p:txBody>
      </p:sp>
      <p:sp>
        <p:nvSpPr>
          <p:cNvPr id="755715" name="文本占位符 755714"/>
          <p:cNvSpPr>
            <a:spLocks noGrp="1"/>
          </p:cNvSpPr>
          <p:nvPr>
            <p:ph type="body" idx="1"/>
          </p:nvPr>
        </p:nvSpPr>
        <p:spPr>
          <a:xfrm>
            <a:off x="1042988" y="1906588"/>
            <a:ext cx="7772400" cy="4114800"/>
          </a:xfrm>
          <a:ln/>
        </p:spPr>
        <p:txBody>
          <a:bodyPr/>
          <a:p>
            <a:r>
              <a:rPr lang="zh-CN" altLang="en-US" dirty="0"/>
              <a:t>重传机制是 </a:t>
            </a:r>
            <a:r>
              <a:rPr lang="en-US" altLang="zh-CN" dirty="0"/>
              <a:t>TCP </a:t>
            </a:r>
            <a:r>
              <a:rPr lang="zh-CN" altLang="en-US" dirty="0"/>
              <a:t>中最重要和最复杂的问题之一。</a:t>
            </a:r>
            <a:endParaRPr lang="zh-CN" altLang="en-US" dirty="0"/>
          </a:p>
          <a:p>
            <a:r>
              <a:rPr lang="en-US" altLang="zh-CN" dirty="0"/>
              <a:t>TCP </a:t>
            </a:r>
            <a:r>
              <a:rPr lang="zh-CN" altLang="en-US" dirty="0"/>
              <a:t>每发送一个报文段，就对这个报文段设置一次计时器。只要计时器设置的重传时间到但还没有收到确认，就要重传这一报文段。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charRg st="25" end="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59810" name="标题 759809"/>
          <p:cNvSpPr>
            <a:spLocks noGrp="1"/>
          </p:cNvSpPr>
          <p:nvPr>
            <p:ph type="title"/>
          </p:nvPr>
        </p:nvSpPr>
        <p:spPr>
          <a:ln/>
        </p:spPr>
        <p:txBody>
          <a:bodyPr anchor="b"/>
          <a:p>
            <a:pPr algn="ctr"/>
            <a:r>
              <a:rPr lang="en-US" altLang="zh-CN" dirty="0"/>
              <a:t>5.6.3  </a:t>
            </a:r>
            <a:r>
              <a:rPr lang="zh-CN" altLang="en-US" dirty="0"/>
              <a:t>选择确认 </a:t>
            </a:r>
            <a:r>
              <a:rPr lang="en-US" altLang="zh-CN"/>
              <a:t>SACK</a:t>
            </a:r>
            <a:br>
              <a:rPr lang="en-US" altLang="zh-CN"/>
            </a:br>
            <a:r>
              <a:rPr lang="en-US" altLang="zh-CN" sz="4000"/>
              <a:t>(Selective ACK)</a:t>
            </a:r>
            <a:r>
              <a:rPr lang="en-US" altLang="zh-CN"/>
              <a:t> </a:t>
            </a:r>
            <a:endParaRPr lang="en-US" altLang="zh-CN"/>
          </a:p>
        </p:txBody>
      </p:sp>
      <p:sp>
        <p:nvSpPr>
          <p:cNvPr id="759811" name="文本占位符 759810"/>
          <p:cNvSpPr>
            <a:spLocks noGrp="1"/>
          </p:cNvSpPr>
          <p:nvPr>
            <p:ph type="body" idx="1"/>
          </p:nvPr>
        </p:nvSpPr>
        <p:spPr>
          <a:ln/>
        </p:spPr>
        <p:txBody>
          <a:bodyPr/>
          <a:p>
            <a:r>
              <a:rPr lang="zh-CN" altLang="en-US" dirty="0"/>
              <a:t>接收方收到了和前面的字节流不连续的两个字节块。</a:t>
            </a:r>
            <a:endParaRPr lang="zh-CN" altLang="en-US" dirty="0"/>
          </a:p>
          <a:p>
            <a:r>
              <a:rPr lang="zh-CN" altLang="en-US" dirty="0"/>
              <a:t>如果这些字节的序号都在接收窗口之内，那么接收方就先收下这些数据，但要把这些信息准确地告诉发送方，使发送方不要再重复发送这些已收到的数据。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60838" name="矩形 760837"/>
          <p:cNvSpPr/>
          <p:nvPr/>
        </p:nvSpPr>
        <p:spPr>
          <a:xfrm>
            <a:off x="179388" y="2805113"/>
            <a:ext cx="2089150" cy="431800"/>
          </a:xfrm>
          <a:prstGeom prst="rect">
            <a:avLst/>
          </a:prstGeom>
          <a:solidFill>
            <a:schemeClr val="bg1"/>
          </a:solidFill>
          <a:ln w="9525" cap="flat" cmpd="sng">
            <a:solidFill>
              <a:schemeClr val="folHlink"/>
            </a:solidFill>
            <a:prstDash val="solid"/>
            <a:miter/>
            <a:headEnd type="none" w="med" len="med"/>
            <a:tailEnd type="none" w="med" len="med"/>
          </a:ln>
        </p:spPr>
        <p:txBody>
          <a:bodyPr/>
          <a:p>
            <a:endParaRPr lang="zh-CN" altLang="en-US"/>
          </a:p>
        </p:txBody>
      </p:sp>
      <p:sp>
        <p:nvSpPr>
          <p:cNvPr id="760839" name="矩形 760838"/>
          <p:cNvSpPr/>
          <p:nvPr/>
        </p:nvSpPr>
        <p:spPr>
          <a:xfrm>
            <a:off x="3132138" y="2805113"/>
            <a:ext cx="1944687" cy="431800"/>
          </a:xfrm>
          <a:prstGeom prst="rect">
            <a:avLst/>
          </a:prstGeom>
          <a:solidFill>
            <a:schemeClr val="bg1"/>
          </a:solidFill>
          <a:ln w="9525" cap="flat" cmpd="sng">
            <a:solidFill>
              <a:schemeClr val="folHlink"/>
            </a:solidFill>
            <a:prstDash val="solid"/>
            <a:miter/>
            <a:headEnd type="none" w="med" len="med"/>
            <a:tailEnd type="none" w="med" len="med"/>
          </a:ln>
        </p:spPr>
        <p:txBody>
          <a:bodyPr/>
          <a:p>
            <a:endParaRPr lang="zh-CN" altLang="en-US"/>
          </a:p>
        </p:txBody>
      </p:sp>
      <p:sp>
        <p:nvSpPr>
          <p:cNvPr id="760840" name="矩形 760839"/>
          <p:cNvSpPr/>
          <p:nvPr/>
        </p:nvSpPr>
        <p:spPr>
          <a:xfrm>
            <a:off x="5867400" y="2805113"/>
            <a:ext cx="2736850" cy="431800"/>
          </a:xfrm>
          <a:prstGeom prst="rect">
            <a:avLst/>
          </a:prstGeom>
          <a:solidFill>
            <a:schemeClr val="bg1"/>
          </a:solidFill>
          <a:ln w="9525" cap="flat" cmpd="sng">
            <a:solidFill>
              <a:schemeClr val="folHlink"/>
            </a:solidFill>
            <a:prstDash val="solid"/>
            <a:miter/>
            <a:headEnd type="none" w="med" len="med"/>
            <a:tailEnd type="none" w="med" len="med"/>
          </a:ln>
        </p:spPr>
        <p:txBody>
          <a:bodyPr/>
          <a:p>
            <a:endParaRPr lang="zh-CN" altLang="en-US"/>
          </a:p>
        </p:txBody>
      </p:sp>
      <p:sp>
        <p:nvSpPr>
          <p:cNvPr id="760847" name="文本框 760846"/>
          <p:cNvSpPr txBox="1"/>
          <p:nvPr/>
        </p:nvSpPr>
        <p:spPr>
          <a:xfrm>
            <a:off x="215900" y="2852738"/>
            <a:ext cx="8413750" cy="336550"/>
          </a:xfrm>
          <a:prstGeom prst="rect">
            <a:avLst/>
          </a:prstGeom>
          <a:noFill/>
          <a:ln w="9525">
            <a:noFill/>
          </a:ln>
        </p:spPr>
        <p:txBody>
          <a:bodyPr wrap="none" anchor="t">
            <a:spAutoFit/>
          </a:bodyPr>
          <a:p>
            <a:r>
              <a:rPr lang="en-US" altLang="zh-CN" sz="1600">
                <a:solidFill>
                  <a:schemeClr val="tx2"/>
                </a:solidFill>
                <a:latin typeface="Times New Roman" panose="02020603050405020304" pitchFamily="18" charset="0"/>
                <a:ea typeface="黑体" panose="02010609060101010101" pitchFamily="2" charset="-122"/>
              </a:rPr>
              <a:t>1                            1000                  1501                     3000                 3501                                    4500</a:t>
            </a:r>
            <a:endParaRPr lang="en-US" altLang="zh-CN" sz="1600">
              <a:solidFill>
                <a:schemeClr val="tx2"/>
              </a:solidFill>
              <a:latin typeface="Times New Roman" panose="02020603050405020304" pitchFamily="18" charset="0"/>
              <a:ea typeface="黑体" panose="02010609060101010101" pitchFamily="2" charset="-122"/>
            </a:endParaRPr>
          </a:p>
        </p:txBody>
      </p:sp>
      <p:sp>
        <p:nvSpPr>
          <p:cNvPr id="760851" name="文本框 760850"/>
          <p:cNvSpPr txBox="1"/>
          <p:nvPr/>
        </p:nvSpPr>
        <p:spPr>
          <a:xfrm>
            <a:off x="1403350" y="3452813"/>
            <a:ext cx="1416050" cy="336550"/>
          </a:xfrm>
          <a:prstGeom prst="rect">
            <a:avLst/>
          </a:prstGeom>
          <a:noFill/>
          <a:ln w="9525">
            <a:noFill/>
          </a:ln>
        </p:spPr>
        <p:txBody>
          <a:bodyPr wrap="none" anchor="t">
            <a:spAutoFit/>
          </a:bodyPr>
          <a:p>
            <a:r>
              <a:rPr lang="zh-CN" altLang="en-US" sz="1600" dirty="0">
                <a:solidFill>
                  <a:schemeClr val="tx2"/>
                </a:solidFill>
                <a:latin typeface="Times New Roman" panose="02020603050405020304" pitchFamily="18" charset="0"/>
                <a:ea typeface="黑体" panose="02010609060101010101" pitchFamily="2" charset="-122"/>
              </a:rPr>
              <a:t>确认号 </a:t>
            </a:r>
            <a:r>
              <a:rPr lang="en-US" altLang="zh-CN" sz="1600">
                <a:solidFill>
                  <a:schemeClr val="tx2"/>
                </a:solidFill>
                <a:latin typeface="Times New Roman" panose="02020603050405020304" pitchFamily="18" charset="0"/>
                <a:ea typeface="黑体" panose="02010609060101010101" pitchFamily="2" charset="-122"/>
              </a:rPr>
              <a:t>= 1001</a:t>
            </a:r>
            <a:endParaRPr lang="en-US" altLang="zh-CN" sz="1600">
              <a:solidFill>
                <a:schemeClr val="tx2"/>
              </a:solidFill>
              <a:latin typeface="Times New Roman" panose="02020603050405020304" pitchFamily="18" charset="0"/>
              <a:ea typeface="黑体" panose="02010609060101010101" pitchFamily="2" charset="-122"/>
            </a:endParaRPr>
          </a:p>
        </p:txBody>
      </p:sp>
      <p:sp>
        <p:nvSpPr>
          <p:cNvPr id="760858" name="文本框 760857"/>
          <p:cNvSpPr txBox="1"/>
          <p:nvPr/>
        </p:nvSpPr>
        <p:spPr>
          <a:xfrm>
            <a:off x="2924175" y="3452813"/>
            <a:ext cx="1000125" cy="336550"/>
          </a:xfrm>
          <a:prstGeom prst="rect">
            <a:avLst/>
          </a:prstGeom>
          <a:noFill/>
          <a:ln w="9525">
            <a:noFill/>
          </a:ln>
        </p:spPr>
        <p:txBody>
          <a:bodyPr wrap="none" anchor="t">
            <a:spAutoFit/>
          </a:bodyPr>
          <a:p>
            <a:r>
              <a:rPr lang="en-US" altLang="zh-CN" sz="1600">
                <a:solidFill>
                  <a:schemeClr val="tx2"/>
                </a:solidFill>
                <a:latin typeface="Times New Roman" panose="02020603050405020304" pitchFamily="18" charset="0"/>
                <a:ea typeface="黑体" panose="02010609060101010101" pitchFamily="2" charset="-122"/>
              </a:rPr>
              <a:t>L</a:t>
            </a:r>
            <a:r>
              <a:rPr lang="en-US" altLang="zh-CN" sz="1600" baseline="-25000">
                <a:solidFill>
                  <a:schemeClr val="tx2"/>
                </a:solidFill>
                <a:latin typeface="Times New Roman" panose="02020603050405020304" pitchFamily="18" charset="0"/>
                <a:ea typeface="黑体" panose="02010609060101010101" pitchFamily="2" charset="-122"/>
              </a:rPr>
              <a:t>1</a:t>
            </a:r>
            <a:r>
              <a:rPr lang="en-US" altLang="zh-CN" sz="1600">
                <a:solidFill>
                  <a:schemeClr val="tx2"/>
                </a:solidFill>
                <a:latin typeface="Times New Roman" panose="02020603050405020304" pitchFamily="18" charset="0"/>
                <a:ea typeface="黑体" panose="02010609060101010101" pitchFamily="2" charset="-122"/>
              </a:rPr>
              <a:t> = 1501</a:t>
            </a:r>
            <a:endParaRPr lang="en-US" altLang="zh-CN" sz="1600">
              <a:solidFill>
                <a:schemeClr val="tx2"/>
              </a:solidFill>
              <a:latin typeface="Times New Roman" panose="02020603050405020304" pitchFamily="18" charset="0"/>
              <a:ea typeface="黑体" panose="02010609060101010101" pitchFamily="2" charset="-122"/>
            </a:endParaRPr>
          </a:p>
        </p:txBody>
      </p:sp>
      <p:sp>
        <p:nvSpPr>
          <p:cNvPr id="760859" name="文本框 760858"/>
          <p:cNvSpPr txBox="1"/>
          <p:nvPr/>
        </p:nvSpPr>
        <p:spPr>
          <a:xfrm>
            <a:off x="5659438" y="3452813"/>
            <a:ext cx="1000125" cy="336550"/>
          </a:xfrm>
          <a:prstGeom prst="rect">
            <a:avLst/>
          </a:prstGeom>
          <a:noFill/>
          <a:ln w="9525">
            <a:noFill/>
          </a:ln>
        </p:spPr>
        <p:txBody>
          <a:bodyPr wrap="none" anchor="t">
            <a:spAutoFit/>
          </a:bodyPr>
          <a:p>
            <a:r>
              <a:rPr lang="en-US" altLang="zh-CN" sz="1600">
                <a:solidFill>
                  <a:schemeClr val="tx2"/>
                </a:solidFill>
                <a:latin typeface="Times New Roman" panose="02020603050405020304" pitchFamily="18" charset="0"/>
                <a:ea typeface="黑体" panose="02010609060101010101" pitchFamily="2" charset="-122"/>
              </a:rPr>
              <a:t>L</a:t>
            </a:r>
            <a:r>
              <a:rPr lang="en-US" altLang="zh-CN" sz="1600" baseline="-25000">
                <a:solidFill>
                  <a:schemeClr val="tx2"/>
                </a:solidFill>
                <a:latin typeface="Times New Roman" panose="02020603050405020304" pitchFamily="18" charset="0"/>
                <a:ea typeface="黑体" panose="02010609060101010101" pitchFamily="2" charset="-122"/>
              </a:rPr>
              <a:t>2</a:t>
            </a:r>
            <a:r>
              <a:rPr lang="en-US" altLang="zh-CN" sz="1600">
                <a:solidFill>
                  <a:schemeClr val="tx2"/>
                </a:solidFill>
                <a:latin typeface="Times New Roman" panose="02020603050405020304" pitchFamily="18" charset="0"/>
                <a:ea typeface="黑体" panose="02010609060101010101" pitchFamily="2" charset="-122"/>
              </a:rPr>
              <a:t> = 3501</a:t>
            </a:r>
            <a:endParaRPr lang="en-US" altLang="zh-CN" sz="1600">
              <a:solidFill>
                <a:schemeClr val="tx2"/>
              </a:solidFill>
              <a:latin typeface="Times New Roman" panose="02020603050405020304" pitchFamily="18" charset="0"/>
              <a:ea typeface="黑体" panose="02010609060101010101" pitchFamily="2" charset="-122"/>
            </a:endParaRPr>
          </a:p>
        </p:txBody>
      </p:sp>
      <p:sp>
        <p:nvSpPr>
          <p:cNvPr id="760860" name="文本框 760859"/>
          <p:cNvSpPr txBox="1"/>
          <p:nvPr/>
        </p:nvSpPr>
        <p:spPr>
          <a:xfrm>
            <a:off x="4643438" y="3452813"/>
            <a:ext cx="1011237" cy="336550"/>
          </a:xfrm>
          <a:prstGeom prst="rect">
            <a:avLst/>
          </a:prstGeom>
          <a:noFill/>
          <a:ln w="9525">
            <a:noFill/>
          </a:ln>
        </p:spPr>
        <p:txBody>
          <a:bodyPr wrap="none" anchor="t">
            <a:spAutoFit/>
          </a:bodyPr>
          <a:p>
            <a:r>
              <a:rPr lang="en-US" altLang="zh-CN" sz="1600">
                <a:solidFill>
                  <a:schemeClr val="tx2"/>
                </a:solidFill>
                <a:latin typeface="Times New Roman" panose="02020603050405020304" pitchFamily="18" charset="0"/>
                <a:ea typeface="黑体" panose="02010609060101010101" pitchFamily="2" charset="-122"/>
              </a:rPr>
              <a:t>R</a:t>
            </a:r>
            <a:r>
              <a:rPr lang="en-US" altLang="zh-CN" sz="1600" baseline="-25000">
                <a:solidFill>
                  <a:schemeClr val="tx2"/>
                </a:solidFill>
                <a:latin typeface="Times New Roman" panose="02020603050405020304" pitchFamily="18" charset="0"/>
                <a:ea typeface="黑体" panose="02010609060101010101" pitchFamily="2" charset="-122"/>
              </a:rPr>
              <a:t>1</a:t>
            </a:r>
            <a:r>
              <a:rPr lang="en-US" altLang="zh-CN" sz="1600">
                <a:solidFill>
                  <a:schemeClr val="tx2"/>
                </a:solidFill>
                <a:latin typeface="Times New Roman" panose="02020603050405020304" pitchFamily="18" charset="0"/>
                <a:ea typeface="黑体" panose="02010609060101010101" pitchFamily="2" charset="-122"/>
              </a:rPr>
              <a:t> = 3001</a:t>
            </a:r>
            <a:endParaRPr lang="en-US" altLang="zh-CN" sz="1600">
              <a:solidFill>
                <a:schemeClr val="tx2"/>
              </a:solidFill>
              <a:latin typeface="Times New Roman" panose="02020603050405020304" pitchFamily="18" charset="0"/>
              <a:ea typeface="黑体" panose="02010609060101010101" pitchFamily="2" charset="-122"/>
            </a:endParaRPr>
          </a:p>
        </p:txBody>
      </p:sp>
      <p:sp>
        <p:nvSpPr>
          <p:cNvPr id="760861" name="文本框 760860"/>
          <p:cNvSpPr txBox="1"/>
          <p:nvPr/>
        </p:nvSpPr>
        <p:spPr>
          <a:xfrm>
            <a:off x="8097838" y="3452813"/>
            <a:ext cx="1011237" cy="336550"/>
          </a:xfrm>
          <a:prstGeom prst="rect">
            <a:avLst/>
          </a:prstGeom>
          <a:noFill/>
          <a:ln w="9525">
            <a:noFill/>
          </a:ln>
        </p:spPr>
        <p:txBody>
          <a:bodyPr wrap="none" anchor="t">
            <a:spAutoFit/>
          </a:bodyPr>
          <a:p>
            <a:r>
              <a:rPr lang="en-US" altLang="zh-CN" sz="1600">
                <a:solidFill>
                  <a:schemeClr val="tx2"/>
                </a:solidFill>
                <a:latin typeface="Times New Roman" panose="02020603050405020304" pitchFamily="18" charset="0"/>
                <a:ea typeface="黑体" panose="02010609060101010101" pitchFamily="2" charset="-122"/>
              </a:rPr>
              <a:t>R</a:t>
            </a:r>
            <a:r>
              <a:rPr lang="en-US" altLang="zh-CN" sz="1600" baseline="-25000">
                <a:solidFill>
                  <a:schemeClr val="tx2"/>
                </a:solidFill>
                <a:latin typeface="Times New Roman" panose="02020603050405020304" pitchFamily="18" charset="0"/>
                <a:ea typeface="黑体" panose="02010609060101010101" pitchFamily="2" charset="-122"/>
              </a:rPr>
              <a:t>1</a:t>
            </a:r>
            <a:r>
              <a:rPr lang="en-US" altLang="zh-CN" sz="1600">
                <a:solidFill>
                  <a:schemeClr val="tx2"/>
                </a:solidFill>
                <a:latin typeface="Times New Roman" panose="02020603050405020304" pitchFamily="18" charset="0"/>
                <a:ea typeface="黑体" panose="02010609060101010101" pitchFamily="2" charset="-122"/>
              </a:rPr>
              <a:t> = 4501</a:t>
            </a:r>
            <a:endParaRPr lang="en-US" altLang="zh-CN" sz="1600">
              <a:solidFill>
                <a:schemeClr val="tx2"/>
              </a:solidFill>
              <a:latin typeface="Times New Roman" panose="02020603050405020304" pitchFamily="18" charset="0"/>
              <a:ea typeface="黑体" panose="02010609060101010101" pitchFamily="2" charset="-122"/>
            </a:endParaRPr>
          </a:p>
        </p:txBody>
      </p:sp>
      <p:sp>
        <p:nvSpPr>
          <p:cNvPr id="760836" name="标题 760835"/>
          <p:cNvSpPr>
            <a:spLocks noGrp="1"/>
          </p:cNvSpPr>
          <p:nvPr>
            <p:ph type="title"/>
          </p:nvPr>
        </p:nvSpPr>
        <p:spPr>
          <a:ln/>
        </p:spPr>
        <p:txBody>
          <a:bodyPr anchor="b"/>
          <a:p>
            <a:r>
              <a:rPr lang="zh-CN" altLang="en-US" dirty="0"/>
              <a:t>接收到的字节流序号不连续 </a:t>
            </a:r>
            <a:endParaRPr lang="zh-CN" altLang="en-US" dirty="0"/>
          </a:p>
        </p:txBody>
      </p:sp>
      <p:sp>
        <p:nvSpPr>
          <p:cNvPr id="760837" name="直接连接符 760836"/>
          <p:cNvSpPr/>
          <p:nvPr/>
        </p:nvSpPr>
        <p:spPr>
          <a:xfrm>
            <a:off x="179388" y="2613025"/>
            <a:ext cx="2089150" cy="0"/>
          </a:xfrm>
          <a:prstGeom prst="line">
            <a:avLst/>
          </a:prstGeom>
          <a:ln w="9525" cap="flat" cmpd="sng">
            <a:solidFill>
              <a:schemeClr val="tx1"/>
            </a:solidFill>
            <a:prstDash val="solid"/>
            <a:headEnd type="triangle" w="sm" len="med"/>
            <a:tailEnd type="triangle" w="sm" len="med"/>
          </a:ln>
        </p:spPr>
      </p:sp>
      <p:sp>
        <p:nvSpPr>
          <p:cNvPr id="760841" name="文本框 760840"/>
          <p:cNvSpPr txBox="1"/>
          <p:nvPr/>
        </p:nvSpPr>
        <p:spPr>
          <a:xfrm>
            <a:off x="2268538" y="2543175"/>
            <a:ext cx="641350" cy="641350"/>
          </a:xfrm>
          <a:prstGeom prst="rect">
            <a:avLst/>
          </a:prstGeom>
          <a:noFill/>
          <a:ln w="9525">
            <a:noFill/>
          </a:ln>
        </p:spPr>
        <p:txBody>
          <a:bodyPr wrap="none" anchor="t">
            <a:spAutoFit/>
          </a:bodyPr>
          <a:p>
            <a:r>
              <a:rPr lang="en-US" altLang="zh-CN" sz="3600" b="1">
                <a:solidFill>
                  <a:schemeClr val="tx2"/>
                </a:solidFill>
                <a:latin typeface="Times New Roman" panose="02020603050405020304" pitchFamily="18" charset="0"/>
                <a:ea typeface="黑体" panose="02010609060101010101" pitchFamily="2" charset="-122"/>
              </a:rPr>
              <a:t>…</a:t>
            </a:r>
            <a:endParaRPr lang="en-US" altLang="zh-CN" sz="3600" b="1">
              <a:solidFill>
                <a:schemeClr val="tx2"/>
              </a:solidFill>
              <a:latin typeface="Times New Roman" panose="02020603050405020304" pitchFamily="18" charset="0"/>
              <a:ea typeface="黑体" panose="02010609060101010101" pitchFamily="2" charset="-122"/>
            </a:endParaRPr>
          </a:p>
        </p:txBody>
      </p:sp>
      <p:sp>
        <p:nvSpPr>
          <p:cNvPr id="760842" name="文本框 760841"/>
          <p:cNvSpPr txBox="1"/>
          <p:nvPr/>
        </p:nvSpPr>
        <p:spPr>
          <a:xfrm>
            <a:off x="5076825" y="2447925"/>
            <a:ext cx="742950" cy="762000"/>
          </a:xfrm>
          <a:prstGeom prst="rect">
            <a:avLst/>
          </a:prstGeom>
          <a:noFill/>
          <a:ln w="9525">
            <a:noFill/>
          </a:ln>
        </p:spPr>
        <p:txBody>
          <a:bodyPr wrap="none" anchor="t">
            <a:spAutoFit/>
          </a:bodyPr>
          <a:p>
            <a:r>
              <a:rPr lang="en-US" altLang="zh-CN" sz="4400" b="1">
                <a:solidFill>
                  <a:schemeClr val="tx2"/>
                </a:solidFill>
                <a:latin typeface="Times New Roman" panose="02020603050405020304" pitchFamily="18" charset="0"/>
                <a:ea typeface="黑体" panose="02010609060101010101" pitchFamily="2" charset="-122"/>
              </a:rPr>
              <a:t>…</a:t>
            </a:r>
            <a:endParaRPr lang="en-US" altLang="zh-CN" sz="4400" b="1">
              <a:solidFill>
                <a:schemeClr val="tx2"/>
              </a:solidFill>
              <a:latin typeface="Times New Roman" panose="02020603050405020304" pitchFamily="18" charset="0"/>
              <a:ea typeface="黑体" panose="02010609060101010101" pitchFamily="2" charset="-122"/>
            </a:endParaRPr>
          </a:p>
        </p:txBody>
      </p:sp>
      <p:sp>
        <p:nvSpPr>
          <p:cNvPr id="760843" name="直接连接符 760842"/>
          <p:cNvSpPr/>
          <p:nvPr/>
        </p:nvSpPr>
        <p:spPr>
          <a:xfrm flipH="1">
            <a:off x="171450" y="2516188"/>
            <a:ext cx="7938" cy="265112"/>
          </a:xfrm>
          <a:prstGeom prst="line">
            <a:avLst/>
          </a:prstGeom>
          <a:ln w="9525" cap="flat" cmpd="sng">
            <a:solidFill>
              <a:schemeClr val="tx1"/>
            </a:solidFill>
            <a:prstDash val="solid"/>
            <a:headEnd type="none" w="med" len="med"/>
            <a:tailEnd type="none" w="med" len="med"/>
          </a:ln>
        </p:spPr>
      </p:sp>
      <p:sp>
        <p:nvSpPr>
          <p:cNvPr id="760844" name="文本框 760843"/>
          <p:cNvSpPr txBox="1"/>
          <p:nvPr/>
        </p:nvSpPr>
        <p:spPr>
          <a:xfrm>
            <a:off x="539750" y="2417763"/>
            <a:ext cx="1403350" cy="336550"/>
          </a:xfrm>
          <a:prstGeom prst="rect">
            <a:avLst/>
          </a:prstGeom>
          <a:solidFill>
            <a:schemeClr val="bg1"/>
          </a:solidFill>
          <a:ln w="9525">
            <a:noFill/>
          </a:ln>
        </p:spPr>
        <p:txBody>
          <a:bodyPr wrap="none" anchor="t">
            <a:spAutoFit/>
          </a:bodyPr>
          <a:p>
            <a:r>
              <a:rPr lang="zh-CN" altLang="en-US" sz="1600" dirty="0">
                <a:solidFill>
                  <a:schemeClr val="tx2"/>
                </a:solidFill>
                <a:latin typeface="Times New Roman" panose="02020603050405020304" pitchFamily="18" charset="0"/>
                <a:ea typeface="黑体" panose="02010609060101010101" pitchFamily="2" charset="-122"/>
              </a:rPr>
              <a:t>连续的字节流</a:t>
            </a:r>
            <a:endParaRPr lang="zh-CN" altLang="en-US" sz="1600" dirty="0">
              <a:solidFill>
                <a:schemeClr val="tx2"/>
              </a:solidFill>
              <a:latin typeface="Times New Roman" panose="02020603050405020304" pitchFamily="18" charset="0"/>
              <a:ea typeface="黑体" panose="02010609060101010101" pitchFamily="2" charset="-122"/>
            </a:endParaRPr>
          </a:p>
        </p:txBody>
      </p:sp>
      <p:sp>
        <p:nvSpPr>
          <p:cNvPr id="760845" name="直接连接符 760844"/>
          <p:cNvSpPr/>
          <p:nvPr/>
        </p:nvSpPr>
        <p:spPr>
          <a:xfrm flipH="1">
            <a:off x="2260600" y="2516188"/>
            <a:ext cx="7938" cy="265112"/>
          </a:xfrm>
          <a:prstGeom prst="line">
            <a:avLst/>
          </a:prstGeom>
          <a:ln w="9525" cap="flat" cmpd="sng">
            <a:solidFill>
              <a:schemeClr val="tx1"/>
            </a:solidFill>
            <a:prstDash val="solid"/>
            <a:headEnd type="none" w="med" len="med"/>
            <a:tailEnd type="none" w="med" len="med"/>
          </a:ln>
        </p:spPr>
      </p:sp>
      <p:sp>
        <p:nvSpPr>
          <p:cNvPr id="760846" name="直接连接符 760845"/>
          <p:cNvSpPr/>
          <p:nvPr/>
        </p:nvSpPr>
        <p:spPr>
          <a:xfrm flipV="1">
            <a:off x="2314575" y="3092450"/>
            <a:ext cx="0" cy="431800"/>
          </a:xfrm>
          <a:prstGeom prst="line">
            <a:avLst/>
          </a:prstGeom>
          <a:ln w="28575" cap="flat" cmpd="sng">
            <a:solidFill>
              <a:schemeClr val="folHlink"/>
            </a:solidFill>
            <a:prstDash val="solid"/>
            <a:headEnd type="none" w="med" len="med"/>
            <a:tailEnd type="triangle" w="med" len="lg"/>
          </a:ln>
        </p:spPr>
      </p:sp>
      <p:sp>
        <p:nvSpPr>
          <p:cNvPr id="760848" name="文本框 760847"/>
          <p:cNvSpPr txBox="1"/>
          <p:nvPr/>
        </p:nvSpPr>
        <p:spPr>
          <a:xfrm>
            <a:off x="987425" y="2706688"/>
            <a:ext cx="488950" cy="457200"/>
          </a:xfrm>
          <a:prstGeom prst="rect">
            <a:avLst/>
          </a:prstGeom>
          <a:noFill/>
          <a:ln w="9525">
            <a:noFill/>
          </a:ln>
        </p:spPr>
        <p:txBody>
          <a:bodyPr wrap="none" anchor="t">
            <a:spAutoFit/>
          </a:bodyPr>
          <a:p>
            <a:r>
              <a:rPr lang="en-US" altLang="zh-CN" sz="2400">
                <a:solidFill>
                  <a:schemeClr val="tx2"/>
                </a:solidFill>
                <a:latin typeface="Times New Roman" panose="02020603050405020304" pitchFamily="18" charset="0"/>
                <a:ea typeface="黑体" panose="02010609060101010101" pitchFamily="2" charset="-122"/>
              </a:rPr>
              <a:t>…</a:t>
            </a:r>
            <a:endParaRPr lang="en-US" altLang="zh-CN" sz="2400">
              <a:solidFill>
                <a:schemeClr val="tx2"/>
              </a:solidFill>
              <a:latin typeface="Times New Roman" panose="02020603050405020304" pitchFamily="18" charset="0"/>
              <a:ea typeface="黑体" panose="02010609060101010101" pitchFamily="2" charset="-122"/>
            </a:endParaRPr>
          </a:p>
        </p:txBody>
      </p:sp>
      <p:sp>
        <p:nvSpPr>
          <p:cNvPr id="760849" name="文本框 760848"/>
          <p:cNvSpPr txBox="1"/>
          <p:nvPr/>
        </p:nvSpPr>
        <p:spPr>
          <a:xfrm>
            <a:off x="3867150" y="2706688"/>
            <a:ext cx="488950" cy="457200"/>
          </a:xfrm>
          <a:prstGeom prst="rect">
            <a:avLst/>
          </a:prstGeom>
          <a:noFill/>
          <a:ln w="9525">
            <a:noFill/>
          </a:ln>
        </p:spPr>
        <p:txBody>
          <a:bodyPr wrap="none" anchor="t">
            <a:spAutoFit/>
          </a:bodyPr>
          <a:p>
            <a:r>
              <a:rPr lang="en-US" altLang="zh-CN" sz="2400">
                <a:solidFill>
                  <a:schemeClr val="tx2"/>
                </a:solidFill>
                <a:latin typeface="Times New Roman" panose="02020603050405020304" pitchFamily="18" charset="0"/>
                <a:ea typeface="黑体" panose="02010609060101010101" pitchFamily="2" charset="-122"/>
              </a:rPr>
              <a:t>…</a:t>
            </a:r>
            <a:endParaRPr lang="en-US" altLang="zh-CN" sz="2400">
              <a:solidFill>
                <a:schemeClr val="tx2"/>
              </a:solidFill>
              <a:latin typeface="Times New Roman" panose="02020603050405020304" pitchFamily="18" charset="0"/>
              <a:ea typeface="黑体" panose="02010609060101010101" pitchFamily="2" charset="-122"/>
            </a:endParaRPr>
          </a:p>
        </p:txBody>
      </p:sp>
      <p:sp>
        <p:nvSpPr>
          <p:cNvPr id="760850" name="文本框 760849"/>
          <p:cNvSpPr txBox="1"/>
          <p:nvPr/>
        </p:nvSpPr>
        <p:spPr>
          <a:xfrm>
            <a:off x="7107238" y="2706688"/>
            <a:ext cx="488950" cy="457200"/>
          </a:xfrm>
          <a:prstGeom prst="rect">
            <a:avLst/>
          </a:prstGeom>
          <a:noFill/>
          <a:ln w="9525">
            <a:noFill/>
          </a:ln>
        </p:spPr>
        <p:txBody>
          <a:bodyPr wrap="none" anchor="t">
            <a:spAutoFit/>
          </a:bodyPr>
          <a:p>
            <a:r>
              <a:rPr lang="en-US" altLang="zh-CN" sz="2400">
                <a:solidFill>
                  <a:schemeClr val="tx2"/>
                </a:solidFill>
                <a:latin typeface="Times New Roman" panose="02020603050405020304" pitchFamily="18" charset="0"/>
                <a:ea typeface="黑体" panose="02010609060101010101" pitchFamily="2" charset="-122"/>
              </a:rPr>
              <a:t>…</a:t>
            </a:r>
            <a:endParaRPr lang="en-US" altLang="zh-CN" sz="2400">
              <a:solidFill>
                <a:schemeClr val="tx2"/>
              </a:solidFill>
              <a:latin typeface="Times New Roman" panose="02020603050405020304" pitchFamily="18" charset="0"/>
              <a:ea typeface="黑体" panose="02010609060101010101" pitchFamily="2" charset="-122"/>
            </a:endParaRPr>
          </a:p>
        </p:txBody>
      </p:sp>
      <p:sp>
        <p:nvSpPr>
          <p:cNvPr id="760852" name="直接连接符 760851"/>
          <p:cNvSpPr/>
          <p:nvPr/>
        </p:nvSpPr>
        <p:spPr>
          <a:xfrm flipV="1">
            <a:off x="3348038" y="3092450"/>
            <a:ext cx="0" cy="431800"/>
          </a:xfrm>
          <a:prstGeom prst="line">
            <a:avLst/>
          </a:prstGeom>
          <a:ln w="28575" cap="flat" cmpd="sng">
            <a:solidFill>
              <a:schemeClr val="folHlink"/>
            </a:solidFill>
            <a:prstDash val="solid"/>
            <a:headEnd type="none" w="med" len="med"/>
            <a:tailEnd type="triangle" w="med" len="lg"/>
          </a:ln>
        </p:spPr>
      </p:sp>
      <p:sp>
        <p:nvSpPr>
          <p:cNvPr id="760853" name="直接连接符 760852"/>
          <p:cNvSpPr/>
          <p:nvPr/>
        </p:nvSpPr>
        <p:spPr>
          <a:xfrm flipV="1">
            <a:off x="5148263" y="3092450"/>
            <a:ext cx="0" cy="431800"/>
          </a:xfrm>
          <a:prstGeom prst="line">
            <a:avLst/>
          </a:prstGeom>
          <a:ln w="28575" cap="flat" cmpd="sng">
            <a:solidFill>
              <a:schemeClr val="folHlink"/>
            </a:solidFill>
            <a:prstDash val="solid"/>
            <a:headEnd type="none" w="med" len="med"/>
            <a:tailEnd type="triangle" w="med" len="lg"/>
          </a:ln>
        </p:spPr>
      </p:sp>
      <p:sp>
        <p:nvSpPr>
          <p:cNvPr id="760854" name="直接连接符 760853"/>
          <p:cNvSpPr/>
          <p:nvPr/>
        </p:nvSpPr>
        <p:spPr>
          <a:xfrm flipV="1">
            <a:off x="6084888" y="3092450"/>
            <a:ext cx="0" cy="431800"/>
          </a:xfrm>
          <a:prstGeom prst="line">
            <a:avLst/>
          </a:prstGeom>
          <a:ln w="28575" cap="flat" cmpd="sng">
            <a:solidFill>
              <a:schemeClr val="folHlink"/>
            </a:solidFill>
            <a:prstDash val="solid"/>
            <a:headEnd type="none" w="med" len="med"/>
            <a:tailEnd type="triangle" w="med" len="lg"/>
          </a:ln>
        </p:spPr>
      </p:sp>
      <p:sp>
        <p:nvSpPr>
          <p:cNvPr id="760855" name="直接连接符 760854"/>
          <p:cNvSpPr/>
          <p:nvPr/>
        </p:nvSpPr>
        <p:spPr>
          <a:xfrm flipV="1">
            <a:off x="8675688" y="3092450"/>
            <a:ext cx="0" cy="431800"/>
          </a:xfrm>
          <a:prstGeom prst="line">
            <a:avLst/>
          </a:prstGeom>
          <a:ln w="28575" cap="flat" cmpd="sng">
            <a:solidFill>
              <a:schemeClr val="folHlink"/>
            </a:solidFill>
            <a:prstDash val="solid"/>
            <a:headEnd type="none" w="med" len="med"/>
            <a:tailEnd type="triangle" w="med" len="lg"/>
          </a:ln>
        </p:spPr>
      </p:sp>
      <p:sp>
        <p:nvSpPr>
          <p:cNvPr id="760856" name="文本框 760855"/>
          <p:cNvSpPr txBox="1"/>
          <p:nvPr/>
        </p:nvSpPr>
        <p:spPr>
          <a:xfrm>
            <a:off x="3419475" y="2405063"/>
            <a:ext cx="1403350" cy="336550"/>
          </a:xfrm>
          <a:prstGeom prst="rect">
            <a:avLst/>
          </a:prstGeom>
          <a:noFill/>
          <a:ln w="9525">
            <a:noFill/>
          </a:ln>
        </p:spPr>
        <p:txBody>
          <a:bodyPr wrap="none" anchor="t">
            <a:spAutoFit/>
          </a:bodyPr>
          <a:p>
            <a:r>
              <a:rPr lang="zh-CN" altLang="en-US" sz="1600" dirty="0">
                <a:solidFill>
                  <a:schemeClr val="tx2"/>
                </a:solidFill>
                <a:latin typeface="Times New Roman" panose="02020603050405020304" pitchFamily="18" charset="0"/>
                <a:ea typeface="黑体" panose="02010609060101010101" pitchFamily="2" charset="-122"/>
              </a:rPr>
              <a:t>第一个字节块</a:t>
            </a:r>
            <a:endParaRPr lang="zh-CN" altLang="en-US" sz="1600" dirty="0">
              <a:solidFill>
                <a:schemeClr val="tx2"/>
              </a:solidFill>
              <a:latin typeface="Times New Roman" panose="02020603050405020304" pitchFamily="18" charset="0"/>
              <a:ea typeface="黑体" panose="02010609060101010101" pitchFamily="2" charset="-122"/>
            </a:endParaRPr>
          </a:p>
        </p:txBody>
      </p:sp>
      <p:sp>
        <p:nvSpPr>
          <p:cNvPr id="760857" name="文本框 760856"/>
          <p:cNvSpPr txBox="1"/>
          <p:nvPr/>
        </p:nvSpPr>
        <p:spPr>
          <a:xfrm>
            <a:off x="6624638" y="2395538"/>
            <a:ext cx="1403350" cy="336550"/>
          </a:xfrm>
          <a:prstGeom prst="rect">
            <a:avLst/>
          </a:prstGeom>
          <a:noFill/>
          <a:ln w="9525">
            <a:noFill/>
          </a:ln>
        </p:spPr>
        <p:txBody>
          <a:bodyPr wrap="none" anchor="t">
            <a:spAutoFit/>
          </a:bodyPr>
          <a:p>
            <a:r>
              <a:rPr lang="zh-CN" altLang="en-US" sz="1600" dirty="0">
                <a:solidFill>
                  <a:schemeClr val="tx2"/>
                </a:solidFill>
                <a:latin typeface="Times New Roman" panose="02020603050405020304" pitchFamily="18" charset="0"/>
                <a:ea typeface="黑体" panose="02010609060101010101" pitchFamily="2" charset="-122"/>
              </a:rPr>
              <a:t>第二个字节块</a:t>
            </a:r>
            <a:endParaRPr lang="zh-CN" altLang="en-US" sz="1600" dirty="0">
              <a:solidFill>
                <a:schemeClr val="tx2"/>
              </a:solidFill>
              <a:latin typeface="Times New Roman" panose="02020603050405020304" pitchFamily="18" charset="0"/>
              <a:ea typeface="黑体" panose="02010609060101010101" pitchFamily="2" charset="-122"/>
            </a:endParaRPr>
          </a:p>
        </p:txBody>
      </p:sp>
      <p:sp>
        <p:nvSpPr>
          <p:cNvPr id="760862" name="文本框 760861"/>
          <p:cNvSpPr txBox="1"/>
          <p:nvPr/>
        </p:nvSpPr>
        <p:spPr>
          <a:xfrm>
            <a:off x="403225" y="4098925"/>
            <a:ext cx="8426450" cy="2292350"/>
          </a:xfrm>
          <a:prstGeom prst="rect">
            <a:avLst/>
          </a:prstGeom>
          <a:solidFill>
            <a:srgbClr val="FFFF99"/>
          </a:solidFill>
          <a:ln w="9525" cap="flat" cmpd="sng">
            <a:solidFill>
              <a:schemeClr val="folHlink"/>
            </a:solidFill>
            <a:prstDash val="solid"/>
            <a:miter/>
            <a:headEnd type="none" w="med" len="med"/>
            <a:tailEnd type="none" w="med" len="med"/>
          </a:ln>
        </p:spPr>
        <p:txBody>
          <a:bodyPr wrap="none" anchor="t">
            <a:spAutoFit/>
          </a:bodyPr>
          <a:p>
            <a:pPr>
              <a:buChar char="•"/>
            </a:pPr>
            <a:r>
              <a:rPr lang="en-US" altLang="zh-CN" sz="2400" dirty="0">
                <a:solidFill>
                  <a:schemeClr val="tx2"/>
                </a:solidFill>
                <a:latin typeface="Arial" panose="020B0604020202020204" pitchFamily="34" charset="0"/>
                <a:ea typeface="黑体" panose="02010609060101010101" pitchFamily="2" charset="-122"/>
              </a:rPr>
              <a:t>  </a:t>
            </a:r>
            <a:r>
              <a:rPr lang="zh-CN" altLang="en-US" sz="2400" dirty="0">
                <a:solidFill>
                  <a:schemeClr val="tx2"/>
                </a:solidFill>
                <a:latin typeface="Arial" panose="020B0604020202020204" pitchFamily="34" charset="0"/>
                <a:ea typeface="黑体" panose="02010609060101010101" pitchFamily="2" charset="-122"/>
              </a:rPr>
              <a:t>和前后字节不连续的每一个字节块都有两个边界：</a:t>
            </a:r>
            <a:endParaRPr lang="zh-CN" altLang="en-US" sz="2400" dirty="0">
              <a:solidFill>
                <a:schemeClr val="tx2"/>
              </a:solidFill>
              <a:latin typeface="Arial" panose="020B0604020202020204" pitchFamily="34" charset="0"/>
              <a:ea typeface="黑体" panose="02010609060101010101" pitchFamily="2" charset="-122"/>
            </a:endParaRPr>
          </a:p>
          <a:p>
            <a:r>
              <a:rPr lang="zh-CN" altLang="en-US" sz="2400" dirty="0">
                <a:solidFill>
                  <a:schemeClr val="tx2"/>
                </a:solidFill>
                <a:latin typeface="Arial" panose="020B0604020202020204" pitchFamily="34" charset="0"/>
                <a:ea typeface="黑体" panose="02010609060101010101" pitchFamily="2" charset="-122"/>
              </a:rPr>
              <a:t>   左边界和右边界。图中用四个指针标记这些边界。</a:t>
            </a:r>
            <a:endParaRPr lang="zh-CN" altLang="en-US" sz="2400" dirty="0">
              <a:solidFill>
                <a:schemeClr val="tx2"/>
              </a:solidFill>
              <a:latin typeface="Arial" panose="020B0604020202020204" pitchFamily="34" charset="0"/>
              <a:ea typeface="黑体" panose="02010609060101010101" pitchFamily="2" charset="-122"/>
            </a:endParaRPr>
          </a:p>
          <a:p>
            <a:pPr>
              <a:buChar char="•"/>
            </a:pPr>
            <a:r>
              <a:rPr lang="zh-CN" altLang="en-US" sz="2400" dirty="0">
                <a:solidFill>
                  <a:schemeClr val="tx2"/>
                </a:solidFill>
                <a:latin typeface="Arial" panose="020B0604020202020204" pitchFamily="34" charset="0"/>
                <a:ea typeface="黑体" panose="02010609060101010101" pitchFamily="2" charset="-122"/>
              </a:rPr>
              <a:t>  第一个字节块的左边界 </a:t>
            </a:r>
            <a:r>
              <a:rPr lang="en-US" altLang="zh-CN" sz="2400">
                <a:solidFill>
                  <a:schemeClr val="tx2"/>
                </a:solidFill>
                <a:latin typeface="Arial" panose="020B0604020202020204" pitchFamily="34" charset="0"/>
                <a:ea typeface="黑体" panose="02010609060101010101" pitchFamily="2" charset="-122"/>
              </a:rPr>
              <a:t>L</a:t>
            </a:r>
            <a:r>
              <a:rPr lang="en-US" altLang="zh-CN" sz="2400" baseline="-25000">
                <a:solidFill>
                  <a:schemeClr val="tx2"/>
                </a:solidFill>
                <a:latin typeface="Arial" panose="020B0604020202020204" pitchFamily="34" charset="0"/>
                <a:ea typeface="黑体" panose="02010609060101010101" pitchFamily="2" charset="-122"/>
              </a:rPr>
              <a:t>1</a:t>
            </a:r>
            <a:r>
              <a:rPr lang="en-US" altLang="zh-CN" sz="2400" dirty="0">
                <a:solidFill>
                  <a:schemeClr val="tx2"/>
                </a:solidFill>
                <a:latin typeface="Arial" panose="020B0604020202020204" pitchFamily="34" charset="0"/>
                <a:ea typeface="黑体" panose="02010609060101010101" pitchFamily="2" charset="-122"/>
              </a:rPr>
              <a:t> = 1501</a:t>
            </a:r>
            <a:r>
              <a:rPr lang="zh-CN" altLang="en-US" sz="2400" dirty="0">
                <a:solidFill>
                  <a:schemeClr val="tx2"/>
                </a:solidFill>
                <a:latin typeface="Arial" panose="020B0604020202020204" pitchFamily="34" charset="0"/>
                <a:ea typeface="黑体" panose="02010609060101010101" pitchFamily="2" charset="-122"/>
              </a:rPr>
              <a:t>，但右边界 </a:t>
            </a:r>
            <a:r>
              <a:rPr lang="en-US" altLang="zh-CN" sz="2400">
                <a:solidFill>
                  <a:schemeClr val="tx2"/>
                </a:solidFill>
                <a:latin typeface="Arial" panose="020B0604020202020204" pitchFamily="34" charset="0"/>
                <a:ea typeface="黑体" panose="02010609060101010101" pitchFamily="2" charset="-122"/>
              </a:rPr>
              <a:t>R</a:t>
            </a:r>
            <a:r>
              <a:rPr lang="en-US" altLang="zh-CN" sz="2400" baseline="-25000">
                <a:solidFill>
                  <a:schemeClr val="tx2"/>
                </a:solidFill>
                <a:latin typeface="Arial" panose="020B0604020202020204" pitchFamily="34" charset="0"/>
                <a:ea typeface="黑体" panose="02010609060101010101" pitchFamily="2" charset="-122"/>
              </a:rPr>
              <a:t>1</a:t>
            </a:r>
            <a:r>
              <a:rPr lang="en-US" altLang="zh-CN" sz="2400" dirty="0">
                <a:solidFill>
                  <a:schemeClr val="tx2"/>
                </a:solidFill>
                <a:latin typeface="Arial" panose="020B0604020202020204" pitchFamily="34" charset="0"/>
                <a:ea typeface="黑体" panose="02010609060101010101" pitchFamily="2" charset="-122"/>
              </a:rPr>
              <a:t> = 3001</a:t>
            </a:r>
            <a:r>
              <a:rPr lang="zh-CN" altLang="en-US" sz="2400" dirty="0">
                <a:solidFill>
                  <a:schemeClr val="tx2"/>
                </a:solidFill>
                <a:latin typeface="Arial" panose="020B0604020202020204" pitchFamily="34" charset="0"/>
                <a:ea typeface="黑体" panose="02010609060101010101" pitchFamily="2" charset="-122"/>
              </a:rPr>
              <a:t>。</a:t>
            </a:r>
            <a:endParaRPr lang="zh-CN" altLang="en-US" sz="2400" dirty="0">
              <a:solidFill>
                <a:schemeClr val="tx2"/>
              </a:solidFill>
              <a:latin typeface="Arial" panose="020B0604020202020204" pitchFamily="34" charset="0"/>
              <a:ea typeface="黑体" panose="02010609060101010101" pitchFamily="2" charset="-122"/>
            </a:endParaRPr>
          </a:p>
          <a:p>
            <a:pPr>
              <a:buChar char="•"/>
            </a:pPr>
            <a:r>
              <a:rPr lang="zh-CN" altLang="en-US" sz="2400" dirty="0">
                <a:solidFill>
                  <a:schemeClr val="tx2"/>
                </a:solidFill>
                <a:latin typeface="Arial" panose="020B0604020202020204" pitchFamily="34" charset="0"/>
                <a:ea typeface="黑体" panose="02010609060101010101" pitchFamily="2" charset="-122"/>
              </a:rPr>
              <a:t>  左边界指出字节块的第一个字节的序号，但右边界减 </a:t>
            </a:r>
            <a:r>
              <a:rPr lang="en-US" altLang="zh-CN" sz="2400" dirty="0">
                <a:solidFill>
                  <a:schemeClr val="tx2"/>
                </a:solidFill>
                <a:latin typeface="Arial" panose="020B0604020202020204" pitchFamily="34" charset="0"/>
                <a:ea typeface="黑体" panose="02010609060101010101" pitchFamily="2" charset="-122"/>
              </a:rPr>
              <a:t>1 </a:t>
            </a:r>
            <a:r>
              <a:rPr lang="zh-CN" altLang="en-US" sz="2400" dirty="0">
                <a:solidFill>
                  <a:schemeClr val="tx2"/>
                </a:solidFill>
                <a:latin typeface="Arial" panose="020B0604020202020204" pitchFamily="34" charset="0"/>
                <a:ea typeface="黑体" panose="02010609060101010101" pitchFamily="2" charset="-122"/>
              </a:rPr>
              <a:t>才是</a:t>
            </a:r>
            <a:endParaRPr lang="zh-CN" altLang="en-US" sz="2400" dirty="0">
              <a:solidFill>
                <a:schemeClr val="tx2"/>
              </a:solidFill>
              <a:latin typeface="Arial" panose="020B0604020202020204" pitchFamily="34" charset="0"/>
              <a:ea typeface="黑体" panose="02010609060101010101" pitchFamily="2" charset="-122"/>
            </a:endParaRPr>
          </a:p>
          <a:p>
            <a:r>
              <a:rPr lang="zh-CN" altLang="en-US" sz="2400" dirty="0">
                <a:solidFill>
                  <a:schemeClr val="tx2"/>
                </a:solidFill>
                <a:latin typeface="Arial" panose="020B0604020202020204" pitchFamily="34" charset="0"/>
                <a:ea typeface="黑体" panose="02010609060101010101" pitchFamily="2" charset="-122"/>
              </a:rPr>
              <a:t>    字节块中的最后一个序号。</a:t>
            </a:r>
            <a:endParaRPr lang="zh-CN" altLang="en-US" sz="2400" dirty="0">
              <a:solidFill>
                <a:schemeClr val="tx2"/>
              </a:solidFill>
              <a:latin typeface="Arial" panose="020B0604020202020204" pitchFamily="34" charset="0"/>
              <a:ea typeface="黑体" panose="02010609060101010101" pitchFamily="2" charset="-122"/>
            </a:endParaRPr>
          </a:p>
          <a:p>
            <a:pPr>
              <a:buChar char="•"/>
            </a:pPr>
            <a:r>
              <a:rPr lang="zh-CN" altLang="en-US" sz="2400" dirty="0">
                <a:solidFill>
                  <a:schemeClr val="tx2"/>
                </a:solidFill>
                <a:latin typeface="Arial" panose="020B0604020202020204" pitchFamily="34" charset="0"/>
                <a:ea typeface="黑体" panose="02010609060101010101" pitchFamily="2" charset="-122"/>
              </a:rPr>
              <a:t>  第二个字节块的左边界 </a:t>
            </a:r>
            <a:r>
              <a:rPr lang="en-US" altLang="zh-CN" sz="2400">
                <a:solidFill>
                  <a:schemeClr val="tx2"/>
                </a:solidFill>
                <a:latin typeface="Arial" panose="020B0604020202020204" pitchFamily="34" charset="0"/>
                <a:ea typeface="黑体" panose="02010609060101010101" pitchFamily="2" charset="-122"/>
              </a:rPr>
              <a:t>L</a:t>
            </a:r>
            <a:r>
              <a:rPr lang="en-US" altLang="zh-CN" sz="2400" baseline="-25000">
                <a:solidFill>
                  <a:schemeClr val="tx2"/>
                </a:solidFill>
                <a:latin typeface="Arial" panose="020B0604020202020204" pitchFamily="34" charset="0"/>
                <a:ea typeface="黑体" panose="02010609060101010101" pitchFamily="2" charset="-122"/>
              </a:rPr>
              <a:t>2</a:t>
            </a:r>
            <a:r>
              <a:rPr lang="en-US" altLang="zh-CN" sz="2400" dirty="0">
                <a:solidFill>
                  <a:schemeClr val="tx2"/>
                </a:solidFill>
                <a:latin typeface="Arial" panose="020B0604020202020204" pitchFamily="34" charset="0"/>
                <a:ea typeface="黑体" panose="02010609060101010101" pitchFamily="2" charset="-122"/>
              </a:rPr>
              <a:t> = 3501</a:t>
            </a:r>
            <a:r>
              <a:rPr lang="zh-CN" altLang="en-US" sz="2400" dirty="0">
                <a:solidFill>
                  <a:schemeClr val="tx2"/>
                </a:solidFill>
                <a:latin typeface="Arial" panose="020B0604020202020204" pitchFamily="34" charset="0"/>
                <a:ea typeface="黑体" panose="02010609060101010101" pitchFamily="2" charset="-122"/>
              </a:rPr>
              <a:t>，而右边界 </a:t>
            </a:r>
            <a:r>
              <a:rPr lang="en-US" altLang="zh-CN" sz="2400">
                <a:solidFill>
                  <a:schemeClr val="tx2"/>
                </a:solidFill>
                <a:latin typeface="Arial" panose="020B0604020202020204" pitchFamily="34" charset="0"/>
                <a:ea typeface="黑体" panose="02010609060101010101" pitchFamily="2" charset="-122"/>
              </a:rPr>
              <a:t>R</a:t>
            </a:r>
            <a:r>
              <a:rPr lang="en-US" altLang="zh-CN" sz="2400" baseline="-25000">
                <a:solidFill>
                  <a:schemeClr val="tx2"/>
                </a:solidFill>
                <a:latin typeface="Arial" panose="020B0604020202020204" pitchFamily="34" charset="0"/>
                <a:ea typeface="黑体" panose="02010609060101010101" pitchFamily="2" charset="-122"/>
              </a:rPr>
              <a:t>2</a:t>
            </a:r>
            <a:r>
              <a:rPr lang="en-US" altLang="zh-CN" sz="2400" dirty="0">
                <a:solidFill>
                  <a:schemeClr val="tx2"/>
                </a:solidFill>
                <a:latin typeface="Arial" panose="020B0604020202020204" pitchFamily="34" charset="0"/>
                <a:ea typeface="黑体" panose="02010609060101010101" pitchFamily="2" charset="-122"/>
              </a:rPr>
              <a:t> = 4501</a:t>
            </a:r>
            <a:r>
              <a:rPr lang="zh-CN" altLang="en-US" sz="2400" dirty="0">
                <a:solidFill>
                  <a:schemeClr val="tx2"/>
                </a:solidFill>
                <a:latin typeface="Arial" panose="020B0604020202020204" pitchFamily="34" charset="0"/>
                <a:ea typeface="黑体" panose="02010609060101010101" pitchFamily="2" charset="-122"/>
              </a:rPr>
              <a:t>。 </a:t>
            </a:r>
            <a:endParaRPr lang="zh-CN" altLang="en-US" sz="2400" dirty="0">
              <a:solidFill>
                <a:schemeClr val="tx2"/>
              </a:solidFill>
              <a:latin typeface="Arial" panose="020B0604020202020204" pitchFamily="34" charset="0"/>
              <a:ea typeface="黑体" panose="0201060906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738306" name="标题 738305"/>
          <p:cNvSpPr>
            <a:spLocks noGrp="1"/>
          </p:cNvSpPr>
          <p:nvPr>
            <p:ph type="title"/>
          </p:nvPr>
        </p:nvSpPr>
        <p:spPr>
          <a:ln/>
        </p:spPr>
        <p:txBody>
          <a:bodyPr anchor="b"/>
          <a:p>
            <a:pPr algn="ctr"/>
            <a:r>
              <a:rPr lang="en-US" altLang="zh-CN" dirty="0"/>
              <a:t>5.7  TCP </a:t>
            </a:r>
            <a:r>
              <a:rPr lang="zh-CN" altLang="en-US" dirty="0"/>
              <a:t>的流量控制</a:t>
            </a:r>
            <a:br>
              <a:rPr lang="zh-CN" altLang="en-US" sz="4000" dirty="0"/>
            </a:br>
            <a:r>
              <a:rPr lang="en-US" altLang="zh-CN" sz="3600" dirty="0"/>
              <a:t>5.7.1  </a:t>
            </a:r>
            <a:r>
              <a:rPr lang="zh-CN" altLang="en-US" sz="3600" dirty="0"/>
              <a:t>利用滑动窗口实现流量控制</a:t>
            </a:r>
            <a:endParaRPr lang="zh-CN" altLang="en-US" sz="3600" dirty="0"/>
          </a:p>
        </p:txBody>
      </p:sp>
      <p:sp>
        <p:nvSpPr>
          <p:cNvPr id="738307" name="文本占位符 738306"/>
          <p:cNvSpPr>
            <a:spLocks noGrp="1"/>
          </p:cNvSpPr>
          <p:nvPr>
            <p:ph type="body" idx="1"/>
          </p:nvPr>
        </p:nvSpPr>
        <p:spPr>
          <a:xfrm>
            <a:off x="1042988" y="1835150"/>
            <a:ext cx="7772400" cy="4689475"/>
          </a:xfrm>
          <a:ln/>
        </p:spPr>
        <p:txBody>
          <a:bodyPr/>
          <a:p>
            <a:r>
              <a:rPr lang="zh-CN" altLang="en-US" dirty="0"/>
              <a:t>一般说来，我们总是希望数据传输得更快一些。但如果发送方把数据发送得过快，接收方就可能来不及接收，这就会造成数据的丢失。</a:t>
            </a:r>
            <a:endParaRPr lang="zh-CN" altLang="en-US" dirty="0"/>
          </a:p>
          <a:p>
            <a:r>
              <a:rPr lang="zh-CN" altLang="en-US" dirty="0">
                <a:solidFill>
                  <a:schemeClr val="hlink"/>
                </a:solidFill>
              </a:rPr>
              <a:t>流量控制</a:t>
            </a:r>
            <a:r>
              <a:rPr lang="en-US" altLang="zh-CN" dirty="0"/>
              <a:t>(flow control)</a:t>
            </a:r>
            <a:r>
              <a:rPr lang="zh-CN" altLang="en-US" dirty="0"/>
              <a:t>就是让发送方的发送速率不要太快，既要让接收方来得及接收，也不要使网络发生拥塞。</a:t>
            </a:r>
            <a:endParaRPr lang="zh-CN" altLang="en-US" dirty="0"/>
          </a:p>
          <a:p>
            <a:pPr>
              <a:spcAft>
                <a:spcPct val="10000"/>
              </a:spcAft>
            </a:pPr>
            <a:r>
              <a:rPr lang="zh-CN" altLang="en-US" dirty="0"/>
              <a:t>利用滑动窗口机制可以很方便地在 </a:t>
            </a:r>
            <a:r>
              <a:rPr lang="en-US" altLang="zh-CN" dirty="0"/>
              <a:t>TCP </a:t>
            </a:r>
            <a:r>
              <a:rPr lang="zh-CN" altLang="en-US" dirty="0"/>
              <a:t>连接上实现流量控制。 </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557058" name="标题 557057"/>
          <p:cNvSpPr>
            <a:spLocks noGrp="1"/>
          </p:cNvSpPr>
          <p:nvPr>
            <p:ph type="title"/>
          </p:nvPr>
        </p:nvSpPr>
        <p:spPr>
          <a:xfrm>
            <a:off x="1150938" y="214313"/>
            <a:ext cx="6734175" cy="1462087"/>
          </a:xfrm>
          <a:ln/>
        </p:spPr>
        <p:txBody>
          <a:bodyPr anchor="b"/>
          <a:p>
            <a:pPr algn="ctr"/>
            <a:r>
              <a:rPr lang="zh-CN" altLang="en-US" dirty="0"/>
              <a:t>客户服务器方式 </a:t>
            </a:r>
            <a:endParaRPr lang="zh-CN" altLang="en-US" dirty="0"/>
          </a:p>
        </p:txBody>
      </p:sp>
      <p:sp>
        <p:nvSpPr>
          <p:cNvPr id="557059" name="文本占位符 557058"/>
          <p:cNvSpPr>
            <a:spLocks noGrp="1"/>
          </p:cNvSpPr>
          <p:nvPr>
            <p:ph type="body" idx="1"/>
          </p:nvPr>
        </p:nvSpPr>
        <p:spPr>
          <a:ln/>
        </p:spPr>
        <p:txBody>
          <a:bodyPr/>
          <a:p>
            <a:r>
              <a:rPr lang="en-US" altLang="zh-CN" dirty="0"/>
              <a:t>TCP </a:t>
            </a:r>
            <a:r>
              <a:rPr lang="zh-CN" altLang="en-US" dirty="0"/>
              <a:t>连接的建立都是采用客户服务器方式。</a:t>
            </a:r>
            <a:endParaRPr lang="zh-CN" altLang="en-US" dirty="0"/>
          </a:p>
          <a:p>
            <a:r>
              <a:rPr lang="zh-CN" altLang="en-US" dirty="0"/>
              <a:t>主动发起连接建立的应用进程叫做</a:t>
            </a:r>
            <a:r>
              <a:rPr lang="zh-CN" altLang="en-US" dirty="0">
                <a:solidFill>
                  <a:schemeClr val="hlink"/>
                </a:solidFill>
              </a:rPr>
              <a:t>客户</a:t>
            </a:r>
            <a:r>
              <a:rPr lang="en-US" altLang="zh-CN" dirty="0"/>
              <a:t>(client)</a:t>
            </a:r>
            <a:r>
              <a:rPr lang="zh-CN" altLang="en-US" dirty="0"/>
              <a:t>。</a:t>
            </a:r>
            <a:endParaRPr lang="zh-CN" altLang="en-US" dirty="0"/>
          </a:p>
          <a:p>
            <a:r>
              <a:rPr lang="zh-CN" altLang="en-US" dirty="0"/>
              <a:t>被动等待连接建立的应用进程叫做</a:t>
            </a:r>
            <a:r>
              <a:rPr lang="zh-CN" altLang="en-US" dirty="0">
                <a:solidFill>
                  <a:schemeClr val="hlink"/>
                </a:solidFill>
              </a:rPr>
              <a:t>服务器</a:t>
            </a:r>
            <a:r>
              <a:rPr lang="en-US" altLang="zh-CN" dirty="0"/>
              <a:t>(server)</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charRg st="22" end="4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7059">
                                            <p:txEl>
                                              <p:charRg st="49" end="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558157" name="组合 558156"/>
          <p:cNvGrpSpPr/>
          <p:nvPr/>
        </p:nvGrpSpPr>
        <p:grpSpPr>
          <a:xfrm>
            <a:off x="2339975" y="2997200"/>
            <a:ext cx="4248150" cy="3441700"/>
            <a:chOff x="1474" y="1888"/>
            <a:chExt cx="2676" cy="2432"/>
          </a:xfrm>
        </p:grpSpPr>
        <p:sp>
          <p:nvSpPr>
            <p:cNvPr id="558155" name="直接连接符 558154"/>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558156" name="直接连接符 558155"/>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sp>
        <p:nvSpPr>
          <p:cNvPr id="558084" name="标题 558083"/>
          <p:cNvSpPr>
            <a:spLocks noGrp="1"/>
          </p:cNvSpPr>
          <p:nvPr>
            <p:ph type="title"/>
          </p:nvPr>
        </p:nvSpPr>
        <p:spPr>
          <a:xfrm>
            <a:off x="1584325" y="692150"/>
            <a:ext cx="5508625" cy="768350"/>
          </a:xfrm>
          <a:ln/>
        </p:spPr>
        <p:txBody>
          <a:bodyPr anchor="b"/>
          <a:p>
            <a:pPr algn="ctr"/>
            <a:br>
              <a:rPr lang="en-US" altLang="zh-CN" sz="4000" dirty="0"/>
            </a:br>
            <a:r>
              <a:rPr lang="zh-CN" altLang="en-US" sz="3200" dirty="0"/>
              <a:t>用三次握手建立 </a:t>
            </a:r>
            <a:r>
              <a:rPr lang="en-US" altLang="zh-CN" sz="3200" dirty="0"/>
              <a:t>TCP </a:t>
            </a:r>
            <a:r>
              <a:rPr lang="zh-CN" altLang="en-US" sz="3200" dirty="0"/>
              <a:t>连接</a:t>
            </a:r>
            <a:r>
              <a:rPr lang="zh-CN" altLang="en-US" sz="4000" dirty="0"/>
              <a:t> </a:t>
            </a:r>
            <a:endParaRPr lang="zh-CN" altLang="en-US" sz="4000" dirty="0"/>
          </a:p>
        </p:txBody>
      </p:sp>
      <p:grpSp>
        <p:nvGrpSpPr>
          <p:cNvPr id="558141" name="组合 558140"/>
          <p:cNvGrpSpPr/>
          <p:nvPr/>
        </p:nvGrpSpPr>
        <p:grpSpPr>
          <a:xfrm>
            <a:off x="2413000" y="2982913"/>
            <a:ext cx="4111625" cy="823912"/>
            <a:chOff x="1520" y="1879"/>
            <a:chExt cx="2590" cy="519"/>
          </a:xfrm>
        </p:grpSpPr>
        <p:sp>
          <p:nvSpPr>
            <p:cNvPr id="558105" name="矩形 558104"/>
            <p:cNvSpPr/>
            <p:nvPr/>
          </p:nvSpPr>
          <p:spPr>
            <a:xfrm rot="665985">
              <a:off x="2097" y="1879"/>
              <a:ext cx="1342" cy="248"/>
            </a:xfrm>
            <a:prstGeom prst="rect">
              <a:avLst/>
            </a:prstGeom>
            <a:noFill/>
            <a:ln w="12700">
              <a:noFill/>
            </a:ln>
          </p:spPr>
          <p:txBody>
            <a:bodyPr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SYN = 1, seq</a:t>
              </a:r>
              <a:r>
                <a:rPr lang="en-US" altLang="zh-CN" sz="2000">
                  <a:solidFill>
                    <a:schemeClr val="folHlink"/>
                  </a:solidFill>
                  <a:latin typeface="Times New Roman" panose="02020603050405020304" pitchFamily="18" charset="0"/>
                  <a:ea typeface="黑体" panose="02010609060101010101" pitchFamily="2" charset="-122"/>
                </a:rPr>
                <a:t> = x</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558108" name="直接连接符 558107"/>
            <p:cNvSpPr/>
            <p:nvPr/>
          </p:nvSpPr>
          <p:spPr>
            <a:xfrm>
              <a:off x="1520" y="1893"/>
              <a:ext cx="2590" cy="505"/>
            </a:xfrm>
            <a:prstGeom prst="line">
              <a:avLst/>
            </a:prstGeom>
            <a:ln w="57150" cap="flat" cmpd="sng">
              <a:solidFill>
                <a:schemeClr val="folHlink"/>
              </a:solidFill>
              <a:prstDash val="solid"/>
              <a:headEnd type="none" w="med" len="med"/>
              <a:tailEnd type="triangle" w="med" len="lg"/>
            </a:ln>
          </p:spPr>
        </p:sp>
      </p:grpSp>
      <p:sp>
        <p:nvSpPr>
          <p:cNvPr id="558111" name="矩形 558110"/>
          <p:cNvSpPr/>
          <p:nvPr/>
        </p:nvSpPr>
        <p:spPr>
          <a:xfrm>
            <a:off x="1436688" y="2393950"/>
            <a:ext cx="96678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558112" name="文本框 558111"/>
          <p:cNvSpPr txBox="1"/>
          <p:nvPr/>
        </p:nvSpPr>
        <p:spPr>
          <a:xfrm>
            <a:off x="138747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sp>
        <p:nvSpPr>
          <p:cNvPr id="558117" name="矩形 558116"/>
          <p:cNvSpPr/>
          <p:nvPr/>
        </p:nvSpPr>
        <p:spPr>
          <a:xfrm>
            <a:off x="6526213" y="2393950"/>
            <a:ext cx="98583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558119" name="文本框 558118"/>
          <p:cNvSpPr txBox="1"/>
          <p:nvPr/>
        </p:nvSpPr>
        <p:spPr>
          <a:xfrm>
            <a:off x="648652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grpSp>
        <p:nvGrpSpPr>
          <p:cNvPr id="558147" name="组合 558146"/>
          <p:cNvGrpSpPr/>
          <p:nvPr/>
        </p:nvGrpSpPr>
        <p:grpSpPr>
          <a:xfrm>
            <a:off x="395288" y="2057400"/>
            <a:ext cx="1320800" cy="947738"/>
            <a:chOff x="249" y="1296"/>
            <a:chExt cx="832" cy="597"/>
          </a:xfrm>
        </p:grpSpPr>
        <p:sp>
          <p:nvSpPr>
            <p:cNvPr id="558124" name="矩形 558123"/>
            <p:cNvSpPr/>
            <p:nvPr/>
          </p:nvSpPr>
          <p:spPr>
            <a:xfrm>
              <a:off x="251" y="1638"/>
              <a:ext cx="690" cy="230"/>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558126" name="任意多边形 558125"/>
            <p:cNvSpPr/>
            <p:nvPr/>
          </p:nvSpPr>
          <p:spPr>
            <a:xfrm>
              <a:off x="249" y="1296"/>
              <a:ext cx="832" cy="597"/>
            </a:xfrm>
            <a:custGeom>
              <a:avLst/>
              <a:gdLst/>
              <a:ahLst/>
              <a:cxnLst/>
              <a:pathLst>
                <a:path w="758" h="491">
                  <a:moveTo>
                    <a:pt x="758" y="4"/>
                  </a:moveTo>
                  <a:lnTo>
                    <a:pt x="0" y="0"/>
                  </a:lnTo>
                  <a:lnTo>
                    <a:pt x="0" y="491"/>
                  </a:lnTo>
                  <a:lnTo>
                    <a:pt x="592" y="491"/>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grpSp>
        <p:nvGrpSpPr>
          <p:cNvPr id="558146" name="组合 558145"/>
          <p:cNvGrpSpPr/>
          <p:nvPr/>
        </p:nvGrpSpPr>
        <p:grpSpPr>
          <a:xfrm>
            <a:off x="7223125" y="2065338"/>
            <a:ext cx="1385888" cy="939800"/>
            <a:chOff x="4550" y="1301"/>
            <a:chExt cx="873" cy="592"/>
          </a:xfrm>
        </p:grpSpPr>
        <p:sp>
          <p:nvSpPr>
            <p:cNvPr id="558125" name="矩形 558124"/>
            <p:cNvSpPr/>
            <p:nvPr/>
          </p:nvSpPr>
          <p:spPr>
            <a:xfrm>
              <a:off x="4732" y="1617"/>
              <a:ext cx="691"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558130" name="任意多边形 558129"/>
            <p:cNvSpPr/>
            <p:nvPr/>
          </p:nvSpPr>
          <p:spPr>
            <a:xfrm>
              <a:off x="4550" y="1301"/>
              <a:ext cx="870" cy="592"/>
            </a:xfrm>
            <a:custGeom>
              <a:avLst/>
              <a:gdLst/>
              <a:ahLst/>
              <a:cxnLst/>
              <a:pathLst>
                <a:path w="792" h="487">
                  <a:moveTo>
                    <a:pt x="0" y="0"/>
                  </a:moveTo>
                  <a:lnTo>
                    <a:pt x="792" y="4"/>
                  </a:lnTo>
                  <a:lnTo>
                    <a:pt x="792" y="487"/>
                  </a:lnTo>
                  <a:lnTo>
                    <a:pt x="183" y="480"/>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pic>
        <p:nvPicPr>
          <p:cNvPr id="558133" name="图片 558132"/>
          <p:cNvPicPr/>
          <p:nvPr/>
        </p:nvPicPr>
        <p:blipFill>
          <a:blip r:embed="rId1"/>
          <a:stretch>
            <a:fillRect/>
          </a:stretch>
        </p:blipFill>
        <p:spPr>
          <a:xfrm>
            <a:off x="1670050" y="1779588"/>
            <a:ext cx="501650" cy="517525"/>
          </a:xfrm>
          <a:prstGeom prst="rect">
            <a:avLst/>
          </a:prstGeom>
          <a:noFill/>
          <a:ln w="9525">
            <a:noFill/>
          </a:ln>
        </p:spPr>
      </p:pic>
      <p:pic>
        <p:nvPicPr>
          <p:cNvPr id="558134" name="图片 558133"/>
          <p:cNvPicPr/>
          <p:nvPr/>
        </p:nvPicPr>
        <p:blipFill>
          <a:blip r:embed="rId1"/>
          <a:stretch>
            <a:fillRect/>
          </a:stretch>
        </p:blipFill>
        <p:spPr>
          <a:xfrm>
            <a:off x="6769100" y="1779588"/>
            <a:ext cx="501650" cy="517525"/>
          </a:xfrm>
          <a:prstGeom prst="rect">
            <a:avLst/>
          </a:prstGeom>
          <a:noFill/>
          <a:ln w="9525">
            <a:noFill/>
          </a:ln>
        </p:spPr>
      </p:pic>
      <p:sp>
        <p:nvSpPr>
          <p:cNvPr id="558135" name="矩形 558134"/>
          <p:cNvSpPr/>
          <p:nvPr/>
        </p:nvSpPr>
        <p:spPr>
          <a:xfrm>
            <a:off x="2093913" y="1779588"/>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558136" name="矩形 558135"/>
          <p:cNvSpPr/>
          <p:nvPr/>
        </p:nvSpPr>
        <p:spPr>
          <a:xfrm>
            <a:off x="6535738" y="1779588"/>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558137" name="矩形 558136"/>
          <p:cNvSpPr/>
          <p:nvPr/>
        </p:nvSpPr>
        <p:spPr>
          <a:xfrm>
            <a:off x="1589088" y="1425575"/>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558138" name="矩形 558137"/>
          <p:cNvSpPr/>
          <p:nvPr/>
        </p:nvSpPr>
        <p:spPr>
          <a:xfrm>
            <a:off x="6584950" y="1425575"/>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558140" name="文本框 558139"/>
          <p:cNvSpPr txBox="1"/>
          <p:nvPr/>
        </p:nvSpPr>
        <p:spPr>
          <a:xfrm>
            <a:off x="2124075" y="188913"/>
            <a:ext cx="4278313" cy="588962"/>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en-US" altLang="zh-CN" sz="3200" dirty="0">
                <a:solidFill>
                  <a:srgbClr val="333399"/>
                </a:solidFill>
                <a:latin typeface="Arial" panose="020B0604020202020204" pitchFamily="34" charset="0"/>
                <a:ea typeface="黑体" panose="02010609060101010101" pitchFamily="2" charset="-122"/>
              </a:rPr>
              <a:t>5.9.1  TCP </a:t>
            </a:r>
            <a:r>
              <a:rPr lang="zh-CN" altLang="en-US" sz="3200" dirty="0">
                <a:solidFill>
                  <a:srgbClr val="333399"/>
                </a:solidFill>
                <a:latin typeface="Arial" panose="020B0604020202020204" pitchFamily="34" charset="0"/>
                <a:ea typeface="黑体" panose="02010609060101010101" pitchFamily="2" charset="-122"/>
              </a:rPr>
              <a:t>的连接建立</a:t>
            </a:r>
            <a:endParaRPr lang="zh-CN" altLang="en-US" sz="3200" dirty="0">
              <a:solidFill>
                <a:srgbClr val="333399"/>
              </a:solidFill>
              <a:latin typeface="Arial" panose="020B0604020202020204" pitchFamily="34" charset="0"/>
              <a:ea typeface="黑体" panose="02010609060101010101" pitchFamily="2" charset="-122"/>
            </a:endParaRPr>
          </a:p>
        </p:txBody>
      </p:sp>
      <p:sp>
        <p:nvSpPr>
          <p:cNvPr id="558158" name="文本框 558157"/>
          <p:cNvSpPr txBox="1"/>
          <p:nvPr/>
        </p:nvSpPr>
        <p:spPr>
          <a:xfrm>
            <a:off x="755650" y="4797425"/>
            <a:ext cx="7915275" cy="1809750"/>
          </a:xfrm>
          <a:prstGeom prst="rect">
            <a:avLst/>
          </a:prstGeom>
          <a:solidFill>
            <a:srgbClr val="FFFF99"/>
          </a:solidFill>
          <a:ln w="9525" cap="flat" cmpd="sng">
            <a:solidFill>
              <a:schemeClr val="folHlink"/>
            </a:solidFill>
            <a:prstDash val="solid"/>
            <a:miter/>
            <a:headEnd type="none" w="med" len="med"/>
            <a:tailEnd type="none" w="med" len="med"/>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A </a:t>
            </a:r>
            <a:r>
              <a:rPr lang="zh-CN" altLang="en-US" dirty="0">
                <a:solidFill>
                  <a:srgbClr val="333399"/>
                </a:solidFill>
                <a:latin typeface="Arial" panose="020B0604020202020204" pitchFamily="34" charset="0"/>
                <a:ea typeface="黑体" panose="02010609060101010101" pitchFamily="2" charset="-122"/>
              </a:rPr>
              <a:t>的 </a:t>
            </a:r>
            <a:r>
              <a:rPr lang="en-US" altLang="zh-CN" dirty="0">
                <a:solidFill>
                  <a:srgbClr val="333399"/>
                </a:solidFill>
                <a:latin typeface="Arial" panose="020B0604020202020204" pitchFamily="34" charset="0"/>
                <a:ea typeface="黑体" panose="02010609060101010101" pitchFamily="2" charset="-122"/>
              </a:rPr>
              <a:t>TCP </a:t>
            </a:r>
            <a:r>
              <a:rPr lang="zh-CN" altLang="en-US" dirty="0">
                <a:solidFill>
                  <a:srgbClr val="333399"/>
                </a:solidFill>
                <a:latin typeface="Arial" panose="020B0604020202020204" pitchFamily="34" charset="0"/>
                <a:ea typeface="黑体" panose="02010609060101010101" pitchFamily="2" charset="-122"/>
              </a:rPr>
              <a:t>向 </a:t>
            </a:r>
            <a:r>
              <a:rPr lang="en-US" altLang="zh-CN" dirty="0">
                <a:solidFill>
                  <a:srgbClr val="333399"/>
                </a:solidFill>
                <a:latin typeface="Arial" panose="020B0604020202020204" pitchFamily="34" charset="0"/>
                <a:ea typeface="黑体" panose="02010609060101010101" pitchFamily="2" charset="-122"/>
              </a:rPr>
              <a:t>B </a:t>
            </a:r>
            <a:r>
              <a:rPr lang="zh-CN" altLang="en-US" dirty="0">
                <a:solidFill>
                  <a:srgbClr val="333399"/>
                </a:solidFill>
                <a:latin typeface="Arial" panose="020B0604020202020204" pitchFamily="34" charset="0"/>
                <a:ea typeface="黑体" panose="02010609060101010101" pitchFamily="2" charset="-122"/>
              </a:rPr>
              <a:t>发出连接请求报文段，其首部中的</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同步位 </a:t>
            </a:r>
            <a:r>
              <a:rPr lang="en-US" altLang="zh-CN" dirty="0">
                <a:solidFill>
                  <a:srgbClr val="333399"/>
                </a:solidFill>
                <a:latin typeface="Arial" panose="020B0604020202020204" pitchFamily="34" charset="0"/>
                <a:ea typeface="黑体" panose="02010609060101010101" pitchFamily="2" charset="-122"/>
              </a:rPr>
              <a:t>SYN = 1</a:t>
            </a:r>
            <a:r>
              <a:rPr lang="zh-CN" altLang="en-US" dirty="0">
                <a:solidFill>
                  <a:srgbClr val="333399"/>
                </a:solidFill>
                <a:latin typeface="Arial" panose="020B0604020202020204" pitchFamily="34" charset="0"/>
                <a:ea typeface="黑体" panose="02010609060101010101" pitchFamily="2" charset="-122"/>
              </a:rPr>
              <a:t>，并选择序号 </a:t>
            </a:r>
            <a:r>
              <a:rPr lang="en-US" altLang="zh-CN" err="1">
                <a:solidFill>
                  <a:srgbClr val="333399"/>
                </a:solidFill>
                <a:latin typeface="Arial" panose="020B0604020202020204" pitchFamily="34" charset="0"/>
                <a:ea typeface="黑体" panose="02010609060101010101" pitchFamily="2" charset="-122"/>
              </a:rPr>
              <a:t>seq</a:t>
            </a:r>
            <a:r>
              <a:rPr lang="en-US" altLang="zh-CN" dirty="0">
                <a:solidFill>
                  <a:srgbClr val="333399"/>
                </a:solidFill>
                <a:latin typeface="Arial" panose="020B0604020202020204" pitchFamily="34" charset="0"/>
                <a:ea typeface="黑体" panose="02010609060101010101" pitchFamily="2" charset="-122"/>
              </a:rPr>
              <a:t> = x</a:t>
            </a:r>
            <a:r>
              <a:rPr lang="zh-CN" altLang="en-US" dirty="0">
                <a:solidFill>
                  <a:srgbClr val="333399"/>
                </a:solidFill>
                <a:latin typeface="Arial" panose="020B0604020202020204" pitchFamily="34" charset="0"/>
                <a:ea typeface="黑体" panose="02010609060101010101" pitchFamily="2" charset="-122"/>
              </a:rPr>
              <a:t>，表明传送</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数据时的第一个数据字节的序号是 </a:t>
            </a:r>
            <a:r>
              <a:rPr lang="en-US" altLang="zh-CN" dirty="0">
                <a:solidFill>
                  <a:srgbClr val="333399"/>
                </a:solidFill>
                <a:latin typeface="Arial" panose="020B0604020202020204" pitchFamily="34" charset="0"/>
                <a:ea typeface="黑体" panose="02010609060101010101" pitchFamily="2" charset="-122"/>
              </a:rPr>
              <a:t>x</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8146"/>
                                        </p:tgtEl>
                                        <p:attrNameLst>
                                          <p:attrName>style.visibility</p:attrName>
                                        </p:attrNameLst>
                                      </p:cBhvr>
                                      <p:to>
                                        <p:strVal val="visible"/>
                                      </p:to>
                                    </p:set>
                                    <p:animEffect transition="in" filter="wipe(up)">
                                      <p:cBhvr>
                                        <p:cTn id="7" dur="1000"/>
                                        <p:tgtEl>
                                          <p:spTgt spid="558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58147"/>
                                        </p:tgtEl>
                                        <p:attrNameLst>
                                          <p:attrName>style.visibility</p:attrName>
                                        </p:attrNameLst>
                                      </p:cBhvr>
                                      <p:to>
                                        <p:strVal val="visible"/>
                                      </p:to>
                                    </p:set>
                                    <p:animEffect transition="in" filter="wipe(up)">
                                      <p:cBhvr>
                                        <p:cTn id="12" dur="1000"/>
                                        <p:tgtEl>
                                          <p:spTgt spid="55814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558158"/>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558141"/>
                                        </p:tgtEl>
                                        <p:attrNameLst>
                                          <p:attrName>style.visibility</p:attrName>
                                        </p:attrNameLst>
                                      </p:cBhvr>
                                      <p:to>
                                        <p:strVal val="visible"/>
                                      </p:to>
                                    </p:set>
                                    <p:animEffect transition="in" filter="wipe(left)">
                                      <p:cBhvr>
                                        <p:cTn id="19" dur="1000"/>
                                        <p:tgtEl>
                                          <p:spTgt spid="558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5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84402" name="组合 784401"/>
          <p:cNvGrpSpPr/>
          <p:nvPr/>
        </p:nvGrpSpPr>
        <p:grpSpPr>
          <a:xfrm>
            <a:off x="2339975" y="2997200"/>
            <a:ext cx="4248150" cy="3441700"/>
            <a:chOff x="1474" y="1888"/>
            <a:chExt cx="2676" cy="2432"/>
          </a:xfrm>
        </p:grpSpPr>
        <p:sp>
          <p:nvSpPr>
            <p:cNvPr id="784403" name="直接连接符 784402"/>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784404" name="直接连接符 784403"/>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sp>
        <p:nvSpPr>
          <p:cNvPr id="784405" name="标题 784404"/>
          <p:cNvSpPr>
            <a:spLocks noGrp="1"/>
          </p:cNvSpPr>
          <p:nvPr>
            <p:ph type="title"/>
          </p:nvPr>
        </p:nvSpPr>
        <p:spPr>
          <a:xfrm>
            <a:off x="1584325" y="692150"/>
            <a:ext cx="5508625" cy="768350"/>
          </a:xfrm>
          <a:ln/>
        </p:spPr>
        <p:txBody>
          <a:bodyPr anchor="b"/>
          <a:p>
            <a:pPr algn="ctr"/>
            <a:br>
              <a:rPr lang="en-US" altLang="zh-CN" sz="4000" dirty="0"/>
            </a:br>
            <a:r>
              <a:rPr lang="zh-CN" altLang="en-US" sz="3200" dirty="0"/>
              <a:t>用三次握手建立 </a:t>
            </a:r>
            <a:r>
              <a:rPr lang="en-US" altLang="zh-CN" sz="3200" dirty="0"/>
              <a:t>TCP </a:t>
            </a:r>
            <a:r>
              <a:rPr lang="zh-CN" altLang="en-US" sz="3200" dirty="0"/>
              <a:t>连接</a:t>
            </a:r>
            <a:r>
              <a:rPr lang="zh-CN" altLang="en-US" sz="4000" dirty="0"/>
              <a:t> </a:t>
            </a:r>
            <a:endParaRPr lang="zh-CN" altLang="en-US" sz="4000" dirty="0"/>
          </a:p>
        </p:txBody>
      </p:sp>
      <p:grpSp>
        <p:nvGrpSpPr>
          <p:cNvPr id="784406" name="组合 784405"/>
          <p:cNvGrpSpPr/>
          <p:nvPr/>
        </p:nvGrpSpPr>
        <p:grpSpPr>
          <a:xfrm>
            <a:off x="2413000" y="2982913"/>
            <a:ext cx="4111625" cy="823912"/>
            <a:chOff x="1520" y="1879"/>
            <a:chExt cx="2590" cy="519"/>
          </a:xfrm>
        </p:grpSpPr>
        <p:sp>
          <p:nvSpPr>
            <p:cNvPr id="784407" name="矩形 784406"/>
            <p:cNvSpPr/>
            <p:nvPr/>
          </p:nvSpPr>
          <p:spPr>
            <a:xfrm rot="665985">
              <a:off x="2097" y="1879"/>
              <a:ext cx="1342" cy="248"/>
            </a:xfrm>
            <a:prstGeom prst="rect">
              <a:avLst/>
            </a:prstGeom>
            <a:noFill/>
            <a:ln w="12700">
              <a:noFill/>
            </a:ln>
          </p:spPr>
          <p:txBody>
            <a:bodyPr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SYN = 1, seq</a:t>
              </a:r>
              <a:r>
                <a:rPr lang="en-US" altLang="zh-CN" sz="2000">
                  <a:solidFill>
                    <a:schemeClr val="folHlink"/>
                  </a:solidFill>
                  <a:latin typeface="Times New Roman" panose="02020603050405020304" pitchFamily="18" charset="0"/>
                  <a:ea typeface="黑体" panose="02010609060101010101" pitchFamily="2" charset="-122"/>
                </a:rPr>
                <a:t> = x</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84408" name="直接连接符 784407"/>
            <p:cNvSpPr/>
            <p:nvPr/>
          </p:nvSpPr>
          <p:spPr>
            <a:xfrm>
              <a:off x="1520" y="1893"/>
              <a:ext cx="2590" cy="505"/>
            </a:xfrm>
            <a:prstGeom prst="line">
              <a:avLst/>
            </a:prstGeom>
            <a:ln w="57150" cap="flat" cmpd="sng">
              <a:solidFill>
                <a:schemeClr val="folHlink"/>
              </a:solidFill>
              <a:prstDash val="solid"/>
              <a:headEnd type="none" w="med" len="med"/>
              <a:tailEnd type="triangle" w="med" len="lg"/>
            </a:ln>
          </p:spPr>
        </p:sp>
      </p:grpSp>
      <p:sp>
        <p:nvSpPr>
          <p:cNvPr id="784412" name="矩形 784411"/>
          <p:cNvSpPr/>
          <p:nvPr/>
        </p:nvSpPr>
        <p:spPr>
          <a:xfrm>
            <a:off x="1436688" y="2393950"/>
            <a:ext cx="96678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84413" name="文本框 784412"/>
          <p:cNvSpPr txBox="1"/>
          <p:nvPr/>
        </p:nvSpPr>
        <p:spPr>
          <a:xfrm>
            <a:off x="138747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sp>
        <p:nvSpPr>
          <p:cNvPr id="784414" name="矩形 784413"/>
          <p:cNvSpPr/>
          <p:nvPr/>
        </p:nvSpPr>
        <p:spPr>
          <a:xfrm>
            <a:off x="6526213" y="2393950"/>
            <a:ext cx="98583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84415" name="文本框 784414"/>
          <p:cNvSpPr txBox="1"/>
          <p:nvPr/>
        </p:nvSpPr>
        <p:spPr>
          <a:xfrm>
            <a:off x="648652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grpSp>
        <p:nvGrpSpPr>
          <p:cNvPr id="784419" name="组合 784418"/>
          <p:cNvGrpSpPr/>
          <p:nvPr/>
        </p:nvGrpSpPr>
        <p:grpSpPr>
          <a:xfrm>
            <a:off x="395288" y="2057400"/>
            <a:ext cx="1320800" cy="947738"/>
            <a:chOff x="249" y="1296"/>
            <a:chExt cx="832" cy="597"/>
          </a:xfrm>
        </p:grpSpPr>
        <p:sp>
          <p:nvSpPr>
            <p:cNvPr id="784420" name="矩形 784419"/>
            <p:cNvSpPr/>
            <p:nvPr/>
          </p:nvSpPr>
          <p:spPr>
            <a:xfrm>
              <a:off x="251" y="1638"/>
              <a:ext cx="690" cy="230"/>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4421" name="任意多边形 784420"/>
            <p:cNvSpPr/>
            <p:nvPr/>
          </p:nvSpPr>
          <p:spPr>
            <a:xfrm>
              <a:off x="249" y="1296"/>
              <a:ext cx="832" cy="597"/>
            </a:xfrm>
            <a:custGeom>
              <a:avLst/>
              <a:gdLst/>
              <a:ahLst/>
              <a:cxnLst/>
              <a:pathLst>
                <a:path w="758" h="491">
                  <a:moveTo>
                    <a:pt x="758" y="4"/>
                  </a:moveTo>
                  <a:lnTo>
                    <a:pt x="0" y="0"/>
                  </a:lnTo>
                  <a:lnTo>
                    <a:pt x="0" y="491"/>
                  </a:lnTo>
                  <a:lnTo>
                    <a:pt x="592" y="491"/>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grpSp>
        <p:nvGrpSpPr>
          <p:cNvPr id="784422" name="组合 784421"/>
          <p:cNvGrpSpPr/>
          <p:nvPr/>
        </p:nvGrpSpPr>
        <p:grpSpPr>
          <a:xfrm>
            <a:off x="7223125" y="2065338"/>
            <a:ext cx="1385888" cy="939800"/>
            <a:chOff x="4550" y="1301"/>
            <a:chExt cx="873" cy="592"/>
          </a:xfrm>
        </p:grpSpPr>
        <p:sp>
          <p:nvSpPr>
            <p:cNvPr id="784423" name="矩形 784422"/>
            <p:cNvSpPr/>
            <p:nvPr/>
          </p:nvSpPr>
          <p:spPr>
            <a:xfrm>
              <a:off x="4732" y="1617"/>
              <a:ext cx="691"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4424" name="任意多边形 784423"/>
            <p:cNvSpPr/>
            <p:nvPr/>
          </p:nvSpPr>
          <p:spPr>
            <a:xfrm>
              <a:off x="4550" y="1301"/>
              <a:ext cx="870" cy="592"/>
            </a:xfrm>
            <a:custGeom>
              <a:avLst/>
              <a:gdLst/>
              <a:ahLst/>
              <a:cxnLst/>
              <a:pathLst>
                <a:path w="792" h="487">
                  <a:moveTo>
                    <a:pt x="0" y="0"/>
                  </a:moveTo>
                  <a:lnTo>
                    <a:pt x="792" y="4"/>
                  </a:lnTo>
                  <a:lnTo>
                    <a:pt x="792" y="487"/>
                  </a:lnTo>
                  <a:lnTo>
                    <a:pt x="183" y="480"/>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pic>
        <p:nvPicPr>
          <p:cNvPr id="784425" name="图片 784424"/>
          <p:cNvPicPr/>
          <p:nvPr/>
        </p:nvPicPr>
        <p:blipFill>
          <a:blip r:embed="rId1"/>
          <a:stretch>
            <a:fillRect/>
          </a:stretch>
        </p:blipFill>
        <p:spPr>
          <a:xfrm>
            <a:off x="1670050" y="1779588"/>
            <a:ext cx="501650" cy="517525"/>
          </a:xfrm>
          <a:prstGeom prst="rect">
            <a:avLst/>
          </a:prstGeom>
          <a:noFill/>
          <a:ln w="9525">
            <a:noFill/>
          </a:ln>
        </p:spPr>
      </p:pic>
      <p:pic>
        <p:nvPicPr>
          <p:cNvPr id="784426" name="图片 784425"/>
          <p:cNvPicPr/>
          <p:nvPr/>
        </p:nvPicPr>
        <p:blipFill>
          <a:blip r:embed="rId1"/>
          <a:stretch>
            <a:fillRect/>
          </a:stretch>
        </p:blipFill>
        <p:spPr>
          <a:xfrm>
            <a:off x="6769100" y="1779588"/>
            <a:ext cx="501650" cy="517525"/>
          </a:xfrm>
          <a:prstGeom prst="rect">
            <a:avLst/>
          </a:prstGeom>
          <a:noFill/>
          <a:ln w="9525">
            <a:noFill/>
          </a:ln>
        </p:spPr>
      </p:pic>
      <p:sp>
        <p:nvSpPr>
          <p:cNvPr id="784427" name="矩形 784426"/>
          <p:cNvSpPr/>
          <p:nvPr/>
        </p:nvSpPr>
        <p:spPr>
          <a:xfrm>
            <a:off x="2093913" y="1779588"/>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4428" name="矩形 784427"/>
          <p:cNvSpPr/>
          <p:nvPr/>
        </p:nvSpPr>
        <p:spPr>
          <a:xfrm>
            <a:off x="6535738" y="1779588"/>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4429" name="矩形 784428"/>
          <p:cNvSpPr/>
          <p:nvPr/>
        </p:nvSpPr>
        <p:spPr>
          <a:xfrm>
            <a:off x="1589088" y="1425575"/>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4430" name="矩形 784429"/>
          <p:cNvSpPr/>
          <p:nvPr/>
        </p:nvSpPr>
        <p:spPr>
          <a:xfrm>
            <a:off x="6584950" y="1425575"/>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4431" name="文本框 784430"/>
          <p:cNvSpPr txBox="1"/>
          <p:nvPr/>
        </p:nvSpPr>
        <p:spPr>
          <a:xfrm>
            <a:off x="2124075" y="188913"/>
            <a:ext cx="4278313" cy="588962"/>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en-US" altLang="zh-CN" sz="3200" dirty="0">
                <a:solidFill>
                  <a:srgbClr val="333399"/>
                </a:solidFill>
                <a:latin typeface="Arial" panose="020B0604020202020204" pitchFamily="34" charset="0"/>
                <a:ea typeface="黑体" panose="02010609060101010101" pitchFamily="2" charset="-122"/>
              </a:rPr>
              <a:t>5.9.1  TCP </a:t>
            </a:r>
            <a:r>
              <a:rPr lang="zh-CN" altLang="en-US" sz="3200" dirty="0">
                <a:solidFill>
                  <a:srgbClr val="333399"/>
                </a:solidFill>
                <a:latin typeface="Arial" panose="020B0604020202020204" pitchFamily="34" charset="0"/>
                <a:ea typeface="黑体" panose="02010609060101010101" pitchFamily="2" charset="-122"/>
              </a:rPr>
              <a:t>的连接建立</a:t>
            </a:r>
            <a:endParaRPr lang="zh-CN" altLang="en-US" sz="3200" dirty="0">
              <a:solidFill>
                <a:srgbClr val="333399"/>
              </a:solidFill>
              <a:latin typeface="Arial" panose="020B0604020202020204" pitchFamily="34" charset="0"/>
              <a:ea typeface="黑体" panose="02010609060101010101" pitchFamily="2" charset="-122"/>
            </a:endParaRPr>
          </a:p>
        </p:txBody>
      </p:sp>
      <p:grpSp>
        <p:nvGrpSpPr>
          <p:cNvPr id="784432" name="组合 784431"/>
          <p:cNvGrpSpPr/>
          <p:nvPr/>
        </p:nvGrpSpPr>
        <p:grpSpPr>
          <a:xfrm>
            <a:off x="2344738" y="3881438"/>
            <a:ext cx="4179887" cy="801687"/>
            <a:chOff x="1477" y="2445"/>
            <a:chExt cx="2633" cy="505"/>
          </a:xfrm>
        </p:grpSpPr>
        <p:sp>
          <p:nvSpPr>
            <p:cNvPr id="784433" name="直接连接符 784432"/>
            <p:cNvSpPr/>
            <p:nvPr/>
          </p:nvSpPr>
          <p:spPr>
            <a:xfrm flipH="1">
              <a:off x="1520" y="2445"/>
              <a:ext cx="2590" cy="505"/>
            </a:xfrm>
            <a:prstGeom prst="line">
              <a:avLst/>
            </a:prstGeom>
            <a:ln w="57150" cap="flat" cmpd="sng">
              <a:solidFill>
                <a:schemeClr val="folHlink"/>
              </a:solidFill>
              <a:prstDash val="solid"/>
              <a:headEnd type="none" w="med" len="med"/>
              <a:tailEnd type="triangle" w="med" len="lg"/>
            </a:ln>
          </p:spPr>
        </p:sp>
        <p:sp>
          <p:nvSpPr>
            <p:cNvPr id="784434" name="矩形 784433"/>
            <p:cNvSpPr/>
            <p:nvPr/>
          </p:nvSpPr>
          <p:spPr>
            <a:xfrm rot="-609976" flipH="1">
              <a:off x="1477" y="2475"/>
              <a:ext cx="2401"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SYN = 1, ACK = 1, seq = y, ack</a:t>
              </a:r>
              <a:r>
                <a:rPr lang="en-US" altLang="zh-CN" sz="1800">
                  <a:solidFill>
                    <a:schemeClr val="folHlink"/>
                  </a:solidFill>
                  <a:latin typeface="Times New Roman" panose="02020603050405020304" pitchFamily="18" charset="0"/>
                  <a:ea typeface="黑体" panose="02010609060101010101" pitchFamily="2" charset="-122"/>
                </a:rPr>
                <a:t>= x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784435" name="文本框 784434"/>
          <p:cNvSpPr txBox="1"/>
          <p:nvPr/>
        </p:nvSpPr>
        <p:spPr>
          <a:xfrm>
            <a:off x="611188" y="4932363"/>
            <a:ext cx="8094662" cy="1809750"/>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pPr>
              <a:buChar char="•"/>
            </a:pPr>
            <a:r>
              <a:rPr lang="en-US" altLang="zh-CN" dirty="0">
                <a:solidFill>
                  <a:srgbClr val="333399"/>
                </a:solidFill>
                <a:latin typeface="Arial" panose="020B0604020202020204" pitchFamily="34" charset="0"/>
                <a:ea typeface="黑体" panose="02010609060101010101" pitchFamily="2" charset="-122"/>
              </a:rPr>
              <a:t>  B </a:t>
            </a:r>
            <a:r>
              <a:rPr lang="zh-CN" altLang="en-US" dirty="0">
                <a:solidFill>
                  <a:srgbClr val="333399"/>
                </a:solidFill>
                <a:latin typeface="Arial" panose="020B0604020202020204" pitchFamily="34" charset="0"/>
                <a:ea typeface="黑体" panose="02010609060101010101" pitchFamily="2" charset="-122"/>
              </a:rPr>
              <a:t>的 </a:t>
            </a:r>
            <a:r>
              <a:rPr lang="en-US" altLang="zh-CN" dirty="0">
                <a:solidFill>
                  <a:srgbClr val="333399"/>
                </a:solidFill>
                <a:latin typeface="Arial" panose="020B0604020202020204" pitchFamily="34" charset="0"/>
                <a:ea typeface="黑体" panose="02010609060101010101" pitchFamily="2" charset="-122"/>
              </a:rPr>
              <a:t>TCP </a:t>
            </a:r>
            <a:r>
              <a:rPr lang="zh-CN" altLang="en-US" dirty="0">
                <a:solidFill>
                  <a:srgbClr val="333399"/>
                </a:solidFill>
                <a:latin typeface="Arial" panose="020B0604020202020204" pitchFamily="34" charset="0"/>
                <a:ea typeface="黑体" panose="02010609060101010101" pitchFamily="2" charset="-122"/>
              </a:rPr>
              <a:t>收到连接请求报文段后，如同意，则</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   发回确认。</a:t>
            </a:r>
            <a:endParaRPr lang="zh-CN" altLang="en-US" dirty="0">
              <a:solidFill>
                <a:srgbClr val="333399"/>
              </a:solidFill>
              <a:latin typeface="Arial" panose="020B0604020202020204" pitchFamily="34" charset="0"/>
              <a:ea typeface="黑体" panose="02010609060101010101" pitchFamily="2" charset="-122"/>
            </a:endParaRPr>
          </a:p>
          <a:p>
            <a:pPr>
              <a:buChar char="•"/>
            </a:pPr>
            <a:r>
              <a:rPr lang="zh-CN" altLang="en-US" dirty="0">
                <a:solidFill>
                  <a:srgbClr val="333399"/>
                </a:solidFill>
                <a:latin typeface="Arial" panose="020B0604020202020204" pitchFamily="34" charset="0"/>
                <a:ea typeface="黑体" panose="02010609060101010101" pitchFamily="2" charset="-122"/>
              </a:rPr>
              <a:t>  </a:t>
            </a:r>
            <a:r>
              <a:rPr lang="en-US" altLang="zh-CN" dirty="0">
                <a:solidFill>
                  <a:srgbClr val="333399"/>
                </a:solidFill>
                <a:latin typeface="Arial" panose="020B0604020202020204" pitchFamily="34" charset="0"/>
                <a:ea typeface="黑体" panose="02010609060101010101" pitchFamily="2" charset="-122"/>
              </a:rPr>
              <a:t>B </a:t>
            </a:r>
            <a:r>
              <a:rPr lang="zh-CN" altLang="en-US" dirty="0">
                <a:solidFill>
                  <a:srgbClr val="333399"/>
                </a:solidFill>
                <a:latin typeface="Arial" panose="020B0604020202020204" pitchFamily="34" charset="0"/>
                <a:ea typeface="黑体" panose="02010609060101010101" pitchFamily="2" charset="-122"/>
              </a:rPr>
              <a:t>在确认报文段中应使 </a:t>
            </a:r>
            <a:r>
              <a:rPr lang="en-US" altLang="zh-CN" dirty="0">
                <a:solidFill>
                  <a:srgbClr val="333399"/>
                </a:solidFill>
                <a:latin typeface="Arial" panose="020B0604020202020204" pitchFamily="34" charset="0"/>
                <a:ea typeface="黑体" panose="02010609060101010101" pitchFamily="2" charset="-122"/>
              </a:rPr>
              <a:t>SYN = 1</a:t>
            </a:r>
            <a:r>
              <a:rPr lang="zh-CN" altLang="en-US" dirty="0">
                <a:solidFill>
                  <a:srgbClr val="333399"/>
                </a:solidFill>
                <a:latin typeface="Arial" panose="020B0604020202020204" pitchFamily="34" charset="0"/>
                <a:ea typeface="黑体" panose="02010609060101010101" pitchFamily="2" charset="-122"/>
              </a:rPr>
              <a:t>，使 </a:t>
            </a:r>
            <a:r>
              <a:rPr lang="en-US" altLang="zh-CN" dirty="0">
                <a:solidFill>
                  <a:srgbClr val="333399"/>
                </a:solidFill>
                <a:latin typeface="Arial" panose="020B0604020202020204" pitchFamily="34" charset="0"/>
                <a:ea typeface="黑体" panose="02010609060101010101" pitchFamily="2" charset="-122"/>
              </a:rPr>
              <a:t>ACK = 1</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   其确认号</a:t>
            </a:r>
            <a:r>
              <a:rPr lang="en-US" altLang="zh-CN" err="1">
                <a:solidFill>
                  <a:srgbClr val="333399"/>
                </a:solidFill>
                <a:latin typeface="Arial" panose="020B0604020202020204" pitchFamily="34" charset="0"/>
                <a:ea typeface="黑体" panose="02010609060101010101" pitchFamily="2" charset="-122"/>
              </a:rPr>
              <a:t>ack</a:t>
            </a:r>
            <a:r>
              <a:rPr lang="en-US" altLang="zh-CN">
                <a:solidFill>
                  <a:srgbClr val="333399"/>
                </a:solidFill>
                <a:latin typeface="Arial" panose="020B0604020202020204" pitchFamily="34" charset="0"/>
                <a:ea typeface="黑体" panose="02010609060101010101" pitchFamily="2" charset="-122"/>
              </a:rPr>
              <a:t> = x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dirty="0">
                <a:solidFill>
                  <a:srgbClr val="333399"/>
                </a:solidFill>
                <a:latin typeface="Arial" panose="020B0604020202020204" pitchFamily="34" charset="0"/>
                <a:ea typeface="黑体" panose="02010609060101010101" pitchFamily="2" charset="-122"/>
              </a:rPr>
              <a:t> 1</a:t>
            </a:r>
            <a:r>
              <a:rPr lang="zh-CN" altLang="en-US" dirty="0">
                <a:solidFill>
                  <a:srgbClr val="333399"/>
                </a:solidFill>
                <a:latin typeface="Arial" panose="020B0604020202020204" pitchFamily="34" charset="0"/>
                <a:ea typeface="黑体" panose="02010609060101010101" pitchFamily="2" charset="-122"/>
              </a:rPr>
              <a:t>，自己选择的序号 </a:t>
            </a:r>
            <a:r>
              <a:rPr lang="en-US" altLang="zh-CN" err="1">
                <a:solidFill>
                  <a:srgbClr val="333399"/>
                </a:solidFill>
                <a:latin typeface="Arial" panose="020B0604020202020204" pitchFamily="34" charset="0"/>
                <a:ea typeface="黑体" panose="02010609060101010101" pitchFamily="2" charset="-122"/>
              </a:rPr>
              <a:t>seq</a:t>
            </a:r>
            <a:r>
              <a:rPr lang="en-US" altLang="zh-CN" dirty="0">
                <a:solidFill>
                  <a:srgbClr val="333399"/>
                </a:solidFill>
                <a:latin typeface="Arial" panose="020B0604020202020204" pitchFamily="34" charset="0"/>
                <a:ea typeface="黑体" panose="02010609060101010101" pitchFamily="2" charset="-122"/>
              </a:rPr>
              <a:t> = y</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84435"/>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784432"/>
                                        </p:tgtEl>
                                        <p:attrNameLst>
                                          <p:attrName>style.visibility</p:attrName>
                                        </p:attrNameLst>
                                      </p:cBhvr>
                                      <p:to>
                                        <p:strVal val="visible"/>
                                      </p:to>
                                    </p:set>
                                    <p:animEffect transition="in" filter="wipe(right)">
                                      <p:cBhvr>
                                        <p:cTn id="10" dur="1000"/>
                                        <p:tgtEl>
                                          <p:spTgt spid="784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4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63554" name="标题 663553"/>
          <p:cNvSpPr>
            <a:spLocks noGrp="1"/>
          </p:cNvSpPr>
          <p:nvPr>
            <p:ph type="title"/>
          </p:nvPr>
        </p:nvSpPr>
        <p:spPr>
          <a:ln/>
        </p:spPr>
        <p:txBody>
          <a:bodyPr anchor="b"/>
          <a:p>
            <a:pPr algn="ctr"/>
            <a:r>
              <a:rPr lang="zh-CN" altLang="en-US" dirty="0">
                <a:ea typeface="Arial Unicode MS" pitchFamily="34" charset="-122"/>
              </a:rPr>
              <a:t>第 </a:t>
            </a:r>
            <a:r>
              <a:rPr lang="en-US" altLang="zh-CN" dirty="0">
                <a:ea typeface="Arial Unicode MS" pitchFamily="34" charset="-122"/>
              </a:rPr>
              <a:t>5 </a:t>
            </a:r>
            <a:r>
              <a:rPr lang="zh-CN" altLang="en-US" dirty="0">
                <a:ea typeface="Arial Unicode MS" pitchFamily="34" charset="-122"/>
              </a:rPr>
              <a:t>章  </a:t>
            </a:r>
            <a:r>
              <a:rPr lang="zh-CN" altLang="en-US" dirty="0"/>
              <a:t>运输层（续）</a:t>
            </a:r>
            <a:endParaRPr lang="zh-CN" altLang="en-US" dirty="0"/>
          </a:p>
        </p:txBody>
      </p:sp>
      <p:sp>
        <p:nvSpPr>
          <p:cNvPr id="663557" name="文本框 663556"/>
          <p:cNvSpPr txBox="1"/>
          <p:nvPr/>
        </p:nvSpPr>
        <p:spPr>
          <a:xfrm>
            <a:off x="971550" y="2030413"/>
            <a:ext cx="8172450" cy="3990975"/>
          </a:xfrm>
          <a:prstGeom prst="rect">
            <a:avLst/>
          </a:prstGeom>
          <a:noFill/>
          <a:ln w="9525">
            <a:noFill/>
          </a:ln>
        </p:spPr>
        <p:txBody>
          <a:bodyPr>
            <a:spAutoFit/>
          </a:bodyPr>
          <a:p>
            <a:r>
              <a:rPr lang="en-US" altLang="zh-CN" sz="3200" dirty="0">
                <a:solidFill>
                  <a:srgbClr val="333399"/>
                </a:solidFill>
                <a:latin typeface="Arial" panose="020B0604020202020204" pitchFamily="34" charset="0"/>
                <a:ea typeface="黑体" panose="02010609060101010101" pitchFamily="2" charset="-122"/>
              </a:rPr>
              <a:t>5.6  TCP </a:t>
            </a:r>
            <a:r>
              <a:rPr lang="zh-CN" altLang="en-US" sz="3200" dirty="0">
                <a:solidFill>
                  <a:srgbClr val="333399"/>
                </a:solidFill>
                <a:latin typeface="Arial" panose="020B0604020202020204" pitchFamily="34" charset="0"/>
                <a:ea typeface="黑体" panose="02010609060101010101" pitchFamily="2" charset="-122"/>
              </a:rPr>
              <a:t>可靠传输的实现</a:t>
            </a:r>
            <a:endParaRPr lang="zh-CN" altLang="en-US" sz="3200" dirty="0">
              <a:solidFill>
                <a:srgbClr val="333399"/>
              </a:solidFill>
              <a:latin typeface="Arial" panose="020B0604020202020204" pitchFamily="34" charset="0"/>
              <a:ea typeface="黑体" panose="02010609060101010101" pitchFamily="2" charset="-122"/>
            </a:endParaRPr>
          </a:p>
          <a:p>
            <a:r>
              <a:rPr lang="zh-CN" altLang="en-US" sz="3200" dirty="0">
                <a:solidFill>
                  <a:schemeClr val="folHlink"/>
                </a:solidFill>
                <a:latin typeface="Arial" panose="020B0604020202020204" pitchFamily="34" charset="0"/>
                <a:ea typeface="黑体" panose="02010609060101010101" pitchFamily="2" charset="-122"/>
              </a:rPr>
              <a:t>           </a:t>
            </a:r>
            <a:r>
              <a:rPr lang="en-US" altLang="zh-CN" sz="3200" dirty="0">
                <a:solidFill>
                  <a:schemeClr val="folHlink"/>
                </a:solidFill>
                <a:latin typeface="Arial" panose="020B0604020202020204" pitchFamily="34" charset="0"/>
                <a:ea typeface="黑体" panose="02010609060101010101" pitchFamily="2" charset="-122"/>
              </a:rPr>
              <a:t>5.6.1  </a:t>
            </a:r>
            <a:r>
              <a:rPr lang="zh-CN" altLang="en-US" sz="3200" dirty="0">
                <a:solidFill>
                  <a:schemeClr val="folHlink"/>
                </a:solidFill>
                <a:latin typeface="Arial" panose="020B0604020202020204" pitchFamily="34" charset="0"/>
                <a:ea typeface="黑体" panose="02010609060101010101" pitchFamily="2" charset="-122"/>
              </a:rPr>
              <a:t>以字节为单位的滑动窗口</a:t>
            </a:r>
            <a:r>
              <a:rPr lang="zh-CN" altLang="en-US" sz="3200" dirty="0">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           </a:t>
            </a:r>
            <a:endParaRPr lang="zh-CN" altLang="en-US" sz="3200" dirty="0">
              <a:solidFill>
                <a:srgbClr val="333399"/>
              </a:solidFill>
              <a:latin typeface="Arial" panose="020B0604020202020204" pitchFamily="34" charset="0"/>
              <a:ea typeface="黑体" panose="02010609060101010101" pitchFamily="2" charset="-122"/>
            </a:endParaRPr>
          </a:p>
          <a:p>
            <a:r>
              <a:rPr lang="zh-CN" altLang="en-US" sz="3200" dirty="0">
                <a:solidFill>
                  <a:srgbClr val="333399"/>
                </a:solidFill>
                <a:latin typeface="Arial" panose="020B0604020202020204" pitchFamily="34" charset="0"/>
                <a:ea typeface="黑体" panose="02010609060101010101" pitchFamily="2" charset="-122"/>
              </a:rPr>
              <a:t>           </a:t>
            </a:r>
            <a:r>
              <a:rPr lang="en-US" altLang="zh-CN" sz="3200" dirty="0">
                <a:solidFill>
                  <a:srgbClr val="333399"/>
                </a:solidFill>
                <a:latin typeface="Arial" panose="020B0604020202020204" pitchFamily="34" charset="0"/>
                <a:ea typeface="黑体" panose="02010609060101010101" pitchFamily="2" charset="-122"/>
              </a:rPr>
              <a:t>5.6.2  </a:t>
            </a:r>
            <a:r>
              <a:rPr lang="zh-CN" altLang="en-US" sz="3200" dirty="0">
                <a:solidFill>
                  <a:srgbClr val="333399"/>
                </a:solidFill>
                <a:latin typeface="Arial" panose="020B0604020202020204" pitchFamily="34" charset="0"/>
                <a:ea typeface="黑体" panose="02010609060101010101" pitchFamily="2" charset="-122"/>
              </a:rPr>
              <a:t>超时重传时间的选择</a:t>
            </a:r>
            <a:endParaRPr lang="zh-CN" altLang="en-US" sz="3200" dirty="0">
              <a:solidFill>
                <a:srgbClr val="333399"/>
              </a:solidFill>
              <a:latin typeface="Arial" panose="020B0604020202020204" pitchFamily="34" charset="0"/>
              <a:ea typeface="黑体" panose="02010609060101010101" pitchFamily="2" charset="-122"/>
            </a:endParaRPr>
          </a:p>
          <a:p>
            <a:r>
              <a:rPr lang="zh-CN" altLang="en-US" sz="3200" dirty="0">
                <a:solidFill>
                  <a:srgbClr val="333399"/>
                </a:solidFill>
                <a:latin typeface="Arial" panose="020B0604020202020204" pitchFamily="34" charset="0"/>
                <a:ea typeface="黑体" panose="02010609060101010101" pitchFamily="2" charset="-122"/>
              </a:rPr>
              <a:t>           </a:t>
            </a:r>
            <a:r>
              <a:rPr lang="en-US" altLang="zh-CN" sz="3200" dirty="0">
                <a:solidFill>
                  <a:srgbClr val="333399"/>
                </a:solidFill>
                <a:latin typeface="Arial" panose="020B0604020202020204" pitchFamily="34" charset="0"/>
                <a:ea typeface="黑体" panose="02010609060101010101" pitchFamily="2" charset="-122"/>
              </a:rPr>
              <a:t>5.6.3  </a:t>
            </a:r>
            <a:r>
              <a:rPr lang="zh-CN" altLang="en-US" sz="3200" dirty="0">
                <a:solidFill>
                  <a:srgbClr val="333399"/>
                </a:solidFill>
                <a:latin typeface="Arial" panose="020B0604020202020204" pitchFamily="34" charset="0"/>
                <a:ea typeface="黑体" panose="02010609060101010101" pitchFamily="2" charset="-122"/>
              </a:rPr>
              <a:t>选择确认 </a:t>
            </a:r>
            <a:r>
              <a:rPr lang="en-US" altLang="zh-CN" sz="3200">
                <a:solidFill>
                  <a:srgbClr val="333399"/>
                </a:solidFill>
                <a:latin typeface="Arial" panose="020B0604020202020204" pitchFamily="34" charset="0"/>
                <a:ea typeface="黑体" panose="02010609060101010101" pitchFamily="2" charset="-122"/>
              </a:rPr>
              <a:t>SACK</a:t>
            </a:r>
            <a:endParaRPr lang="en-US" altLang="zh-CN" sz="3200">
              <a:solidFill>
                <a:srgbClr val="333399"/>
              </a:solidFill>
              <a:latin typeface="Arial" panose="020B0604020202020204" pitchFamily="34" charset="0"/>
              <a:ea typeface="黑体" panose="02010609060101010101" pitchFamily="2" charset="-122"/>
            </a:endParaRPr>
          </a:p>
          <a:p>
            <a:r>
              <a:rPr lang="en-US" altLang="zh-CN" sz="3200" dirty="0">
                <a:solidFill>
                  <a:srgbClr val="333399"/>
                </a:solidFill>
                <a:latin typeface="Arial" panose="020B0604020202020204" pitchFamily="34" charset="0"/>
                <a:ea typeface="黑体" panose="02010609060101010101" pitchFamily="2" charset="-122"/>
              </a:rPr>
              <a:t>5.7  TCP</a:t>
            </a:r>
            <a:r>
              <a:rPr lang="zh-CN" altLang="en-US" sz="3200" dirty="0">
                <a:solidFill>
                  <a:srgbClr val="333399"/>
                </a:solidFill>
                <a:latin typeface="Arial" panose="020B0604020202020204" pitchFamily="34" charset="0"/>
                <a:ea typeface="黑体" panose="02010609060101010101" pitchFamily="2" charset="-122"/>
              </a:rPr>
              <a:t>的流量控制</a:t>
            </a:r>
            <a:endParaRPr lang="zh-CN" altLang="en-US" sz="3200" dirty="0">
              <a:solidFill>
                <a:srgbClr val="333399"/>
              </a:solidFill>
              <a:latin typeface="Arial" panose="020B0604020202020204" pitchFamily="34" charset="0"/>
              <a:ea typeface="黑体" panose="02010609060101010101" pitchFamily="2" charset="-122"/>
            </a:endParaRPr>
          </a:p>
          <a:p>
            <a:r>
              <a:rPr lang="zh-CN" altLang="en-US" sz="3200" dirty="0">
                <a:solidFill>
                  <a:srgbClr val="333399"/>
                </a:solidFill>
                <a:latin typeface="Arial" panose="020B0604020202020204" pitchFamily="34" charset="0"/>
                <a:ea typeface="黑体" panose="02010609060101010101" pitchFamily="2" charset="-122"/>
              </a:rPr>
              <a:t>          </a:t>
            </a:r>
            <a:r>
              <a:rPr lang="en-US" altLang="zh-CN" sz="3200" dirty="0">
                <a:solidFill>
                  <a:srgbClr val="333399"/>
                </a:solidFill>
                <a:latin typeface="Arial" panose="020B0604020202020204" pitchFamily="34" charset="0"/>
                <a:ea typeface="黑体" panose="02010609060101010101" pitchFamily="2" charset="-122"/>
              </a:rPr>
              <a:t>5.7.1  </a:t>
            </a:r>
            <a:r>
              <a:rPr lang="zh-CN" altLang="en-US" sz="3200" dirty="0">
                <a:solidFill>
                  <a:srgbClr val="333399"/>
                </a:solidFill>
                <a:latin typeface="Arial" panose="020B0604020202020204" pitchFamily="34" charset="0"/>
                <a:ea typeface="黑体" panose="02010609060101010101" pitchFamily="2" charset="-122"/>
              </a:rPr>
              <a:t>利用滑动窗口实现流量控制</a:t>
            </a:r>
            <a:endParaRPr lang="zh-CN" altLang="en-US" sz="3200" dirty="0">
              <a:solidFill>
                <a:srgbClr val="333399"/>
              </a:solidFill>
              <a:latin typeface="Arial" panose="020B0604020202020204" pitchFamily="34" charset="0"/>
              <a:ea typeface="黑体" panose="02010609060101010101" pitchFamily="2" charset="-122"/>
            </a:endParaRPr>
          </a:p>
          <a:p>
            <a:r>
              <a:rPr lang="zh-CN" altLang="en-US" sz="3200" dirty="0">
                <a:solidFill>
                  <a:srgbClr val="333399"/>
                </a:solidFill>
                <a:latin typeface="Arial" panose="020B0604020202020204" pitchFamily="34" charset="0"/>
                <a:ea typeface="黑体" panose="02010609060101010101" pitchFamily="2" charset="-122"/>
              </a:rPr>
              <a:t>          </a:t>
            </a:r>
            <a:r>
              <a:rPr lang="en-US" altLang="zh-CN" sz="3200" dirty="0">
                <a:solidFill>
                  <a:srgbClr val="333399"/>
                </a:solidFill>
                <a:latin typeface="Arial" panose="020B0604020202020204" pitchFamily="34" charset="0"/>
                <a:ea typeface="黑体" panose="02010609060101010101" pitchFamily="2" charset="-122"/>
              </a:rPr>
              <a:t>5.7.1  </a:t>
            </a:r>
            <a:r>
              <a:rPr lang="zh-CN" altLang="en-US" sz="3200" dirty="0">
                <a:solidFill>
                  <a:srgbClr val="333399"/>
                </a:solidFill>
                <a:latin typeface="Arial" panose="020B0604020202020204" pitchFamily="34" charset="0"/>
                <a:ea typeface="黑体" panose="02010609060101010101" pitchFamily="2" charset="-122"/>
              </a:rPr>
              <a:t>必须考虑传输效率</a:t>
            </a:r>
            <a:endParaRPr lang="zh-CN" altLang="en-US" sz="3200" dirty="0">
              <a:solidFill>
                <a:srgbClr val="333399"/>
              </a:solidFill>
              <a:latin typeface="Arial" panose="020B0604020202020204" pitchFamily="34" charset="0"/>
              <a:ea typeface="黑体" panose="02010609060101010101" pitchFamily="2" charset="-122"/>
            </a:endParaRPr>
          </a:p>
          <a:p>
            <a:r>
              <a:rPr lang="zh-CN" altLang="en-US" sz="3200" dirty="0">
                <a:solidFill>
                  <a:srgbClr val="333399"/>
                </a:solidFill>
                <a:latin typeface="Arial" panose="020B0604020202020204" pitchFamily="34" charset="0"/>
                <a:ea typeface="黑体" panose="02010609060101010101" pitchFamily="2" charset="-122"/>
              </a:rPr>
              <a:t>		</a:t>
            </a:r>
            <a:endParaRPr lang="zh-CN" altLang="en-US" sz="3200" dirty="0">
              <a:latin typeface="Arial" panose="020B0604020202020204" pitchFamily="34" charset="0"/>
              <a:ea typeface="黑体" panose="0201060906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86450" name="组合 786449"/>
          <p:cNvGrpSpPr/>
          <p:nvPr/>
        </p:nvGrpSpPr>
        <p:grpSpPr>
          <a:xfrm>
            <a:off x="2339975" y="2997200"/>
            <a:ext cx="4248150" cy="3441700"/>
            <a:chOff x="1474" y="1888"/>
            <a:chExt cx="2676" cy="2432"/>
          </a:xfrm>
        </p:grpSpPr>
        <p:sp>
          <p:nvSpPr>
            <p:cNvPr id="786451" name="直接连接符 786450"/>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786452" name="直接连接符 786451"/>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grpSp>
        <p:nvGrpSpPr>
          <p:cNvPr id="786454" name="组合 786453"/>
          <p:cNvGrpSpPr/>
          <p:nvPr/>
        </p:nvGrpSpPr>
        <p:grpSpPr>
          <a:xfrm>
            <a:off x="2413000" y="2982913"/>
            <a:ext cx="4111625" cy="823912"/>
            <a:chOff x="1520" y="1879"/>
            <a:chExt cx="2590" cy="519"/>
          </a:xfrm>
        </p:grpSpPr>
        <p:sp>
          <p:nvSpPr>
            <p:cNvPr id="786455" name="矩形 786454"/>
            <p:cNvSpPr/>
            <p:nvPr/>
          </p:nvSpPr>
          <p:spPr>
            <a:xfrm rot="665985">
              <a:off x="2097" y="1879"/>
              <a:ext cx="1342" cy="248"/>
            </a:xfrm>
            <a:prstGeom prst="rect">
              <a:avLst/>
            </a:prstGeom>
            <a:noFill/>
            <a:ln w="12700">
              <a:noFill/>
            </a:ln>
          </p:spPr>
          <p:txBody>
            <a:bodyPr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SYN = 1, seq</a:t>
              </a:r>
              <a:r>
                <a:rPr lang="en-US" altLang="zh-CN" sz="2000">
                  <a:solidFill>
                    <a:schemeClr val="folHlink"/>
                  </a:solidFill>
                  <a:latin typeface="Times New Roman" panose="02020603050405020304" pitchFamily="18" charset="0"/>
                  <a:ea typeface="黑体" panose="02010609060101010101" pitchFamily="2" charset="-122"/>
                </a:rPr>
                <a:t> = x</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86456" name="直接连接符 786455"/>
            <p:cNvSpPr/>
            <p:nvPr/>
          </p:nvSpPr>
          <p:spPr>
            <a:xfrm>
              <a:off x="1520" y="1893"/>
              <a:ext cx="2590" cy="505"/>
            </a:xfrm>
            <a:prstGeom prst="line">
              <a:avLst/>
            </a:prstGeom>
            <a:ln w="57150" cap="flat" cmpd="sng">
              <a:solidFill>
                <a:schemeClr val="folHlink"/>
              </a:solidFill>
              <a:prstDash val="solid"/>
              <a:headEnd type="none" w="med" len="med"/>
              <a:tailEnd type="triangle" w="med" len="lg"/>
            </a:ln>
          </p:spPr>
        </p:sp>
      </p:grpSp>
      <p:grpSp>
        <p:nvGrpSpPr>
          <p:cNvPr id="786457" name="组合 786456"/>
          <p:cNvGrpSpPr/>
          <p:nvPr/>
        </p:nvGrpSpPr>
        <p:grpSpPr>
          <a:xfrm>
            <a:off x="2413000" y="4756150"/>
            <a:ext cx="4111625" cy="800100"/>
            <a:chOff x="1520" y="2996"/>
            <a:chExt cx="2590" cy="504"/>
          </a:xfrm>
        </p:grpSpPr>
        <p:sp>
          <p:nvSpPr>
            <p:cNvPr id="786458" name="矩形 786457"/>
            <p:cNvSpPr/>
            <p:nvPr/>
          </p:nvSpPr>
          <p:spPr>
            <a:xfrm rot="649536">
              <a:off x="1973" y="3065"/>
              <a:ext cx="2077"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x + 1, ack</a:t>
              </a:r>
              <a:r>
                <a:rPr lang="en-US" altLang="zh-CN" sz="1800">
                  <a:solidFill>
                    <a:schemeClr val="folHlink"/>
                  </a:solidFill>
                  <a:latin typeface="Times New Roman" panose="02020603050405020304" pitchFamily="18" charset="0"/>
                  <a:ea typeface="黑体" panose="02010609060101010101" pitchFamily="2" charset="-122"/>
                </a:rPr>
                <a:t> = y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endParaRPr>
            </a:p>
          </p:txBody>
        </p:sp>
        <p:sp>
          <p:nvSpPr>
            <p:cNvPr id="786459" name="直接连接符 786458"/>
            <p:cNvSpPr/>
            <p:nvPr/>
          </p:nvSpPr>
          <p:spPr>
            <a:xfrm>
              <a:off x="1520" y="2996"/>
              <a:ext cx="2590" cy="504"/>
            </a:xfrm>
            <a:prstGeom prst="line">
              <a:avLst/>
            </a:prstGeom>
            <a:ln w="57150" cap="flat" cmpd="sng">
              <a:solidFill>
                <a:schemeClr val="folHlink"/>
              </a:solidFill>
              <a:prstDash val="solid"/>
              <a:headEnd type="none" w="med" len="med"/>
              <a:tailEnd type="triangle" w="med" len="lg"/>
            </a:ln>
          </p:spPr>
        </p:sp>
      </p:grpSp>
      <p:sp>
        <p:nvSpPr>
          <p:cNvPr id="786460" name="矩形 786459"/>
          <p:cNvSpPr/>
          <p:nvPr/>
        </p:nvSpPr>
        <p:spPr>
          <a:xfrm>
            <a:off x="1436688" y="2393950"/>
            <a:ext cx="96678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86461" name="文本框 786460"/>
          <p:cNvSpPr txBox="1"/>
          <p:nvPr/>
        </p:nvSpPr>
        <p:spPr>
          <a:xfrm>
            <a:off x="138747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sp>
        <p:nvSpPr>
          <p:cNvPr id="786462" name="矩形 786461"/>
          <p:cNvSpPr/>
          <p:nvPr/>
        </p:nvSpPr>
        <p:spPr>
          <a:xfrm>
            <a:off x="6526213" y="2393950"/>
            <a:ext cx="98583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86463" name="文本框 786462"/>
          <p:cNvSpPr txBox="1"/>
          <p:nvPr/>
        </p:nvSpPr>
        <p:spPr>
          <a:xfrm>
            <a:off x="648652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grpSp>
        <p:nvGrpSpPr>
          <p:cNvPr id="786467" name="组合 786466"/>
          <p:cNvGrpSpPr/>
          <p:nvPr/>
        </p:nvGrpSpPr>
        <p:grpSpPr>
          <a:xfrm>
            <a:off x="395288" y="2057400"/>
            <a:ext cx="1320800" cy="947738"/>
            <a:chOff x="249" y="1296"/>
            <a:chExt cx="832" cy="597"/>
          </a:xfrm>
        </p:grpSpPr>
        <p:sp>
          <p:nvSpPr>
            <p:cNvPr id="786468" name="矩形 786467"/>
            <p:cNvSpPr/>
            <p:nvPr/>
          </p:nvSpPr>
          <p:spPr>
            <a:xfrm>
              <a:off x="251" y="1638"/>
              <a:ext cx="690" cy="230"/>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6469" name="任意多边形 786468"/>
            <p:cNvSpPr/>
            <p:nvPr/>
          </p:nvSpPr>
          <p:spPr>
            <a:xfrm>
              <a:off x="249" y="1296"/>
              <a:ext cx="832" cy="597"/>
            </a:xfrm>
            <a:custGeom>
              <a:avLst/>
              <a:gdLst/>
              <a:ahLst/>
              <a:cxnLst/>
              <a:pathLst>
                <a:path w="758" h="491">
                  <a:moveTo>
                    <a:pt x="758" y="4"/>
                  </a:moveTo>
                  <a:lnTo>
                    <a:pt x="0" y="0"/>
                  </a:lnTo>
                  <a:lnTo>
                    <a:pt x="0" y="491"/>
                  </a:lnTo>
                  <a:lnTo>
                    <a:pt x="592" y="491"/>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grpSp>
        <p:nvGrpSpPr>
          <p:cNvPr id="786470" name="组合 786469"/>
          <p:cNvGrpSpPr/>
          <p:nvPr/>
        </p:nvGrpSpPr>
        <p:grpSpPr>
          <a:xfrm>
            <a:off x="7223125" y="2065338"/>
            <a:ext cx="1385888" cy="939800"/>
            <a:chOff x="4550" y="1301"/>
            <a:chExt cx="873" cy="592"/>
          </a:xfrm>
        </p:grpSpPr>
        <p:sp>
          <p:nvSpPr>
            <p:cNvPr id="786471" name="矩形 786470"/>
            <p:cNvSpPr/>
            <p:nvPr/>
          </p:nvSpPr>
          <p:spPr>
            <a:xfrm>
              <a:off x="4732" y="1617"/>
              <a:ext cx="691"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6472" name="任意多边形 786471"/>
            <p:cNvSpPr/>
            <p:nvPr/>
          </p:nvSpPr>
          <p:spPr>
            <a:xfrm>
              <a:off x="4550" y="1301"/>
              <a:ext cx="870" cy="592"/>
            </a:xfrm>
            <a:custGeom>
              <a:avLst/>
              <a:gdLst/>
              <a:ahLst/>
              <a:cxnLst/>
              <a:pathLst>
                <a:path w="792" h="487">
                  <a:moveTo>
                    <a:pt x="0" y="0"/>
                  </a:moveTo>
                  <a:lnTo>
                    <a:pt x="792" y="4"/>
                  </a:lnTo>
                  <a:lnTo>
                    <a:pt x="792" y="487"/>
                  </a:lnTo>
                  <a:lnTo>
                    <a:pt x="183" y="480"/>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pic>
        <p:nvPicPr>
          <p:cNvPr id="786473" name="图片 786472"/>
          <p:cNvPicPr/>
          <p:nvPr/>
        </p:nvPicPr>
        <p:blipFill>
          <a:blip r:embed="rId1"/>
          <a:stretch>
            <a:fillRect/>
          </a:stretch>
        </p:blipFill>
        <p:spPr>
          <a:xfrm>
            <a:off x="1670050" y="1779588"/>
            <a:ext cx="501650" cy="517525"/>
          </a:xfrm>
          <a:prstGeom prst="rect">
            <a:avLst/>
          </a:prstGeom>
          <a:noFill/>
          <a:ln w="9525">
            <a:noFill/>
          </a:ln>
        </p:spPr>
      </p:pic>
      <p:pic>
        <p:nvPicPr>
          <p:cNvPr id="786474" name="图片 786473"/>
          <p:cNvPicPr/>
          <p:nvPr/>
        </p:nvPicPr>
        <p:blipFill>
          <a:blip r:embed="rId1"/>
          <a:stretch>
            <a:fillRect/>
          </a:stretch>
        </p:blipFill>
        <p:spPr>
          <a:xfrm>
            <a:off x="6769100" y="1779588"/>
            <a:ext cx="501650" cy="517525"/>
          </a:xfrm>
          <a:prstGeom prst="rect">
            <a:avLst/>
          </a:prstGeom>
          <a:noFill/>
          <a:ln w="9525">
            <a:noFill/>
          </a:ln>
        </p:spPr>
      </p:pic>
      <p:sp>
        <p:nvSpPr>
          <p:cNvPr id="786475" name="矩形 786474"/>
          <p:cNvSpPr/>
          <p:nvPr/>
        </p:nvSpPr>
        <p:spPr>
          <a:xfrm>
            <a:off x="2093913" y="1779588"/>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6476" name="矩形 786475"/>
          <p:cNvSpPr/>
          <p:nvPr/>
        </p:nvSpPr>
        <p:spPr>
          <a:xfrm>
            <a:off x="6535738" y="1779588"/>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6477" name="矩形 786476"/>
          <p:cNvSpPr/>
          <p:nvPr/>
        </p:nvSpPr>
        <p:spPr>
          <a:xfrm>
            <a:off x="1589088" y="1425575"/>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6478" name="矩形 786477"/>
          <p:cNvSpPr/>
          <p:nvPr/>
        </p:nvSpPr>
        <p:spPr>
          <a:xfrm>
            <a:off x="6584950" y="1425575"/>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dirty="0">
              <a:solidFill>
                <a:schemeClr val="folHlink"/>
              </a:solidFill>
              <a:latin typeface="Times New Roman" panose="02020603050405020304" pitchFamily="18" charset="0"/>
              <a:ea typeface="黑体" panose="02010609060101010101" pitchFamily="2" charset="-122"/>
            </a:endParaRPr>
          </a:p>
        </p:txBody>
      </p:sp>
      <p:grpSp>
        <p:nvGrpSpPr>
          <p:cNvPr id="786480" name="组合 786479"/>
          <p:cNvGrpSpPr/>
          <p:nvPr/>
        </p:nvGrpSpPr>
        <p:grpSpPr>
          <a:xfrm>
            <a:off x="2344738" y="3881438"/>
            <a:ext cx="4179887" cy="801687"/>
            <a:chOff x="1477" y="2445"/>
            <a:chExt cx="2633" cy="505"/>
          </a:xfrm>
        </p:grpSpPr>
        <p:sp>
          <p:nvSpPr>
            <p:cNvPr id="786481" name="直接连接符 786480"/>
            <p:cNvSpPr/>
            <p:nvPr/>
          </p:nvSpPr>
          <p:spPr>
            <a:xfrm flipH="1">
              <a:off x="1520" y="2445"/>
              <a:ext cx="2590" cy="505"/>
            </a:xfrm>
            <a:prstGeom prst="line">
              <a:avLst/>
            </a:prstGeom>
            <a:ln w="57150" cap="flat" cmpd="sng">
              <a:solidFill>
                <a:schemeClr val="folHlink"/>
              </a:solidFill>
              <a:prstDash val="solid"/>
              <a:headEnd type="none" w="med" len="med"/>
              <a:tailEnd type="triangle" w="med" len="lg"/>
            </a:ln>
          </p:spPr>
        </p:sp>
        <p:sp>
          <p:nvSpPr>
            <p:cNvPr id="786482" name="矩形 786481"/>
            <p:cNvSpPr/>
            <p:nvPr/>
          </p:nvSpPr>
          <p:spPr>
            <a:xfrm rot="-609976" flipH="1">
              <a:off x="1477" y="2475"/>
              <a:ext cx="2401"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SYN = 1, ACK = 1, seq = y, ack</a:t>
              </a:r>
              <a:r>
                <a:rPr lang="en-US" altLang="zh-CN" sz="1800">
                  <a:solidFill>
                    <a:schemeClr val="folHlink"/>
                  </a:solidFill>
                  <a:latin typeface="Times New Roman" panose="02020603050405020304" pitchFamily="18" charset="0"/>
                  <a:ea typeface="黑体" panose="02010609060101010101" pitchFamily="2" charset="-122"/>
                </a:rPr>
                <a:t>= x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786483" name="文本框 786482"/>
          <p:cNvSpPr txBox="1"/>
          <p:nvPr/>
        </p:nvSpPr>
        <p:spPr>
          <a:xfrm>
            <a:off x="525463" y="44450"/>
            <a:ext cx="8294687" cy="129698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spAutoFit/>
          </a:bodyPr>
          <a:p>
            <a:pPr algn="just">
              <a:lnSpc>
                <a:spcPct val="90000"/>
              </a:lnSpc>
              <a:buChar char="•"/>
            </a:pPr>
            <a:r>
              <a:rPr lang="en-US" altLang="zh-CN" dirty="0">
                <a:solidFill>
                  <a:srgbClr val="333399"/>
                </a:solidFill>
                <a:latin typeface="Arial" panose="020B0604020202020204" pitchFamily="34" charset="0"/>
                <a:ea typeface="黑体" panose="02010609060101010101" pitchFamily="2" charset="-122"/>
              </a:rPr>
              <a:t>  A </a:t>
            </a:r>
            <a:r>
              <a:rPr lang="zh-CN" altLang="en-US" dirty="0">
                <a:solidFill>
                  <a:srgbClr val="333399"/>
                </a:solidFill>
                <a:latin typeface="Arial" panose="020B0604020202020204" pitchFamily="34" charset="0"/>
                <a:ea typeface="黑体" panose="02010609060101010101" pitchFamily="2" charset="-122"/>
              </a:rPr>
              <a:t>收到此报文段后向 </a:t>
            </a:r>
            <a:r>
              <a:rPr lang="en-US" altLang="zh-CN" dirty="0">
                <a:solidFill>
                  <a:srgbClr val="333399"/>
                </a:solidFill>
                <a:latin typeface="Arial" panose="020B0604020202020204" pitchFamily="34" charset="0"/>
                <a:ea typeface="黑体" panose="02010609060101010101" pitchFamily="2" charset="-122"/>
              </a:rPr>
              <a:t>B </a:t>
            </a:r>
            <a:r>
              <a:rPr lang="zh-CN" altLang="en-US" dirty="0">
                <a:solidFill>
                  <a:srgbClr val="333399"/>
                </a:solidFill>
                <a:latin typeface="Arial" panose="020B0604020202020204" pitchFamily="34" charset="0"/>
                <a:ea typeface="黑体" panose="02010609060101010101" pitchFamily="2" charset="-122"/>
              </a:rPr>
              <a:t>给出确认，其 </a:t>
            </a:r>
            <a:r>
              <a:rPr lang="en-US" altLang="zh-CN" dirty="0">
                <a:solidFill>
                  <a:srgbClr val="333399"/>
                </a:solidFill>
                <a:latin typeface="Arial" panose="020B0604020202020204" pitchFamily="34" charset="0"/>
                <a:ea typeface="黑体" panose="02010609060101010101" pitchFamily="2" charset="-122"/>
              </a:rPr>
              <a:t>ACK = 1</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algn="just">
              <a:lnSpc>
                <a:spcPct val="90000"/>
              </a:lnSpc>
            </a:pPr>
            <a:r>
              <a:rPr lang="zh-CN" altLang="en-US" dirty="0">
                <a:solidFill>
                  <a:srgbClr val="333399"/>
                </a:solidFill>
                <a:latin typeface="Arial" panose="020B0604020202020204" pitchFamily="34" charset="0"/>
                <a:ea typeface="黑体" panose="02010609060101010101" pitchFamily="2" charset="-122"/>
              </a:rPr>
              <a:t>   确认号 </a:t>
            </a:r>
            <a:r>
              <a:rPr lang="en-US" altLang="zh-CN" err="1">
                <a:solidFill>
                  <a:srgbClr val="333399"/>
                </a:solidFill>
                <a:latin typeface="Arial" panose="020B0604020202020204" pitchFamily="34" charset="0"/>
                <a:ea typeface="黑体" panose="02010609060101010101" pitchFamily="2" charset="-122"/>
              </a:rPr>
              <a:t>ack</a:t>
            </a:r>
            <a:r>
              <a:rPr lang="en-US" altLang="zh-CN">
                <a:solidFill>
                  <a:srgbClr val="333399"/>
                </a:solidFill>
                <a:latin typeface="Arial" panose="020B0604020202020204" pitchFamily="34" charset="0"/>
                <a:ea typeface="黑体" panose="02010609060101010101" pitchFamily="2" charset="-122"/>
              </a:rPr>
              <a:t> = y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dirty="0">
                <a:solidFill>
                  <a:srgbClr val="333399"/>
                </a:solidFill>
                <a:latin typeface="Arial" panose="020B0604020202020204" pitchFamily="34" charset="0"/>
                <a:ea typeface="黑体" panose="02010609060101010101" pitchFamily="2" charset="-122"/>
              </a:rPr>
              <a:t> 1</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algn="just">
              <a:buChar char="•"/>
            </a:pPr>
            <a:r>
              <a:rPr lang="zh-CN" altLang="en-US" dirty="0">
                <a:solidFill>
                  <a:srgbClr val="333399"/>
                </a:solidFill>
                <a:latin typeface="Arial" panose="020B0604020202020204" pitchFamily="34" charset="0"/>
                <a:ea typeface="黑体" panose="02010609060101010101" pitchFamily="2" charset="-122"/>
              </a:rPr>
              <a:t>  </a:t>
            </a:r>
            <a:r>
              <a:rPr lang="en-US" altLang="zh-CN" dirty="0">
                <a:solidFill>
                  <a:srgbClr val="333399"/>
                </a:solidFill>
                <a:latin typeface="Arial" panose="020B0604020202020204" pitchFamily="34" charset="0"/>
                <a:ea typeface="黑体" panose="02010609060101010101" pitchFamily="2" charset="-122"/>
              </a:rPr>
              <a:t>A </a:t>
            </a:r>
            <a:r>
              <a:rPr lang="zh-CN" altLang="en-US" dirty="0">
                <a:solidFill>
                  <a:srgbClr val="333399"/>
                </a:solidFill>
                <a:latin typeface="Arial" panose="020B0604020202020204" pitchFamily="34" charset="0"/>
                <a:ea typeface="黑体" panose="02010609060101010101" pitchFamily="2" charset="-122"/>
              </a:rPr>
              <a:t>的 </a:t>
            </a:r>
            <a:r>
              <a:rPr lang="en-US" altLang="zh-CN" dirty="0">
                <a:solidFill>
                  <a:srgbClr val="333399"/>
                </a:solidFill>
                <a:latin typeface="Arial" panose="020B0604020202020204" pitchFamily="34" charset="0"/>
                <a:ea typeface="黑体" panose="02010609060101010101" pitchFamily="2" charset="-122"/>
              </a:rPr>
              <a:t>TCP </a:t>
            </a:r>
            <a:r>
              <a:rPr lang="zh-CN" altLang="en-US" dirty="0">
                <a:solidFill>
                  <a:srgbClr val="333399"/>
                </a:solidFill>
                <a:latin typeface="Arial" panose="020B0604020202020204" pitchFamily="34" charset="0"/>
                <a:ea typeface="黑体" panose="02010609060101010101" pitchFamily="2" charset="-122"/>
              </a:rPr>
              <a:t>通知上层应用进程，连接已经建立。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786457"/>
                                        </p:tgtEl>
                                        <p:attrNameLst>
                                          <p:attrName>style.visibility</p:attrName>
                                        </p:attrNameLst>
                                      </p:cBhvr>
                                      <p:to>
                                        <p:strVal val="visible"/>
                                      </p:to>
                                    </p:set>
                                    <p:animEffect transition="in" filter="wipe(left)">
                                      <p:cBhvr>
                                        <p:cTn id="7" dur="1000"/>
                                        <p:tgtEl>
                                          <p:spTgt spid="786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88498" name="组合 788497"/>
          <p:cNvGrpSpPr/>
          <p:nvPr/>
        </p:nvGrpSpPr>
        <p:grpSpPr>
          <a:xfrm>
            <a:off x="2339975" y="2997200"/>
            <a:ext cx="4248150" cy="3441700"/>
            <a:chOff x="1474" y="1888"/>
            <a:chExt cx="2676" cy="2432"/>
          </a:xfrm>
        </p:grpSpPr>
        <p:sp>
          <p:nvSpPr>
            <p:cNvPr id="788499" name="直接连接符 788498"/>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788500" name="直接连接符 788499"/>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grpSp>
        <p:nvGrpSpPr>
          <p:cNvPr id="788502" name="组合 788501"/>
          <p:cNvGrpSpPr/>
          <p:nvPr/>
        </p:nvGrpSpPr>
        <p:grpSpPr>
          <a:xfrm>
            <a:off x="2413000" y="2982913"/>
            <a:ext cx="4111625" cy="823912"/>
            <a:chOff x="1520" y="1879"/>
            <a:chExt cx="2590" cy="519"/>
          </a:xfrm>
        </p:grpSpPr>
        <p:sp>
          <p:nvSpPr>
            <p:cNvPr id="788503" name="矩形 788502"/>
            <p:cNvSpPr/>
            <p:nvPr/>
          </p:nvSpPr>
          <p:spPr>
            <a:xfrm rot="665985">
              <a:off x="2097" y="1879"/>
              <a:ext cx="1342" cy="248"/>
            </a:xfrm>
            <a:prstGeom prst="rect">
              <a:avLst/>
            </a:prstGeom>
            <a:noFill/>
            <a:ln w="12700">
              <a:noFill/>
            </a:ln>
          </p:spPr>
          <p:txBody>
            <a:bodyPr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SYN = 1, seq</a:t>
              </a:r>
              <a:r>
                <a:rPr lang="en-US" altLang="zh-CN" sz="2000">
                  <a:solidFill>
                    <a:schemeClr val="folHlink"/>
                  </a:solidFill>
                  <a:latin typeface="Times New Roman" panose="02020603050405020304" pitchFamily="18" charset="0"/>
                  <a:ea typeface="黑体" panose="02010609060101010101" pitchFamily="2" charset="-122"/>
                </a:rPr>
                <a:t> = x</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88504" name="直接连接符 788503"/>
            <p:cNvSpPr/>
            <p:nvPr/>
          </p:nvSpPr>
          <p:spPr>
            <a:xfrm>
              <a:off x="1520" y="1893"/>
              <a:ext cx="2590" cy="505"/>
            </a:xfrm>
            <a:prstGeom prst="line">
              <a:avLst/>
            </a:prstGeom>
            <a:ln w="57150" cap="flat" cmpd="sng">
              <a:solidFill>
                <a:schemeClr val="folHlink"/>
              </a:solidFill>
              <a:prstDash val="solid"/>
              <a:headEnd type="none" w="med" len="med"/>
              <a:tailEnd type="triangle" w="med" len="lg"/>
            </a:ln>
          </p:spPr>
        </p:sp>
      </p:grpSp>
      <p:grpSp>
        <p:nvGrpSpPr>
          <p:cNvPr id="788505" name="组合 788504"/>
          <p:cNvGrpSpPr/>
          <p:nvPr/>
        </p:nvGrpSpPr>
        <p:grpSpPr>
          <a:xfrm>
            <a:off x="2413000" y="4756150"/>
            <a:ext cx="4111625" cy="800100"/>
            <a:chOff x="1520" y="2996"/>
            <a:chExt cx="2590" cy="504"/>
          </a:xfrm>
        </p:grpSpPr>
        <p:sp>
          <p:nvSpPr>
            <p:cNvPr id="788506" name="矩形 788505"/>
            <p:cNvSpPr/>
            <p:nvPr/>
          </p:nvSpPr>
          <p:spPr>
            <a:xfrm rot="649536">
              <a:off x="1973" y="3065"/>
              <a:ext cx="2077"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x + 1, ack</a:t>
              </a:r>
              <a:r>
                <a:rPr lang="en-US" altLang="zh-CN" sz="1800">
                  <a:solidFill>
                    <a:schemeClr val="folHlink"/>
                  </a:solidFill>
                  <a:latin typeface="Times New Roman" panose="02020603050405020304" pitchFamily="18" charset="0"/>
                  <a:ea typeface="黑体" panose="02010609060101010101" pitchFamily="2" charset="-122"/>
                </a:rPr>
                <a:t> = y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endParaRPr>
            </a:p>
          </p:txBody>
        </p:sp>
        <p:sp>
          <p:nvSpPr>
            <p:cNvPr id="788507" name="直接连接符 788506"/>
            <p:cNvSpPr/>
            <p:nvPr/>
          </p:nvSpPr>
          <p:spPr>
            <a:xfrm>
              <a:off x="1520" y="2996"/>
              <a:ext cx="2590" cy="504"/>
            </a:xfrm>
            <a:prstGeom prst="line">
              <a:avLst/>
            </a:prstGeom>
            <a:ln w="57150" cap="flat" cmpd="sng">
              <a:solidFill>
                <a:schemeClr val="folHlink"/>
              </a:solidFill>
              <a:prstDash val="solid"/>
              <a:headEnd type="none" w="med" len="med"/>
              <a:tailEnd type="triangle" w="med" len="lg"/>
            </a:ln>
          </p:spPr>
        </p:sp>
      </p:grpSp>
      <p:sp>
        <p:nvSpPr>
          <p:cNvPr id="788508" name="矩形 788507"/>
          <p:cNvSpPr/>
          <p:nvPr/>
        </p:nvSpPr>
        <p:spPr>
          <a:xfrm>
            <a:off x="1436688" y="2393950"/>
            <a:ext cx="96678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88509" name="文本框 788508"/>
          <p:cNvSpPr txBox="1"/>
          <p:nvPr/>
        </p:nvSpPr>
        <p:spPr>
          <a:xfrm>
            <a:off x="138747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sp>
        <p:nvSpPr>
          <p:cNvPr id="788510" name="矩形 788509"/>
          <p:cNvSpPr/>
          <p:nvPr/>
        </p:nvSpPr>
        <p:spPr>
          <a:xfrm>
            <a:off x="6526213" y="2393950"/>
            <a:ext cx="98583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88511" name="文本框 788510"/>
          <p:cNvSpPr txBox="1"/>
          <p:nvPr/>
        </p:nvSpPr>
        <p:spPr>
          <a:xfrm>
            <a:off x="648652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grpSp>
        <p:nvGrpSpPr>
          <p:cNvPr id="788512" name="组合 788511"/>
          <p:cNvGrpSpPr/>
          <p:nvPr/>
        </p:nvGrpSpPr>
        <p:grpSpPr>
          <a:xfrm>
            <a:off x="3314700" y="5840413"/>
            <a:ext cx="2371725" cy="401637"/>
            <a:chOff x="2088" y="3679"/>
            <a:chExt cx="1494" cy="253"/>
          </a:xfrm>
        </p:grpSpPr>
        <p:sp>
          <p:nvSpPr>
            <p:cNvPr id="788513" name="左右箭头 788512"/>
            <p:cNvSpPr/>
            <p:nvPr/>
          </p:nvSpPr>
          <p:spPr>
            <a:xfrm>
              <a:off x="2088" y="3735"/>
              <a:ext cx="1494" cy="166"/>
            </a:xfrm>
            <a:prstGeom prst="leftRightArrow">
              <a:avLst>
                <a:gd name="adj1" fmla="val 55879"/>
                <a:gd name="adj2" fmla="val 103166"/>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sp>
          <p:nvSpPr>
            <p:cNvPr id="788514" name="矩形 788513"/>
            <p:cNvSpPr/>
            <p:nvPr/>
          </p:nvSpPr>
          <p:spPr>
            <a:xfrm>
              <a:off x="2462" y="3679"/>
              <a:ext cx="714" cy="253"/>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dirty="0">
                <a:solidFill>
                  <a:schemeClr val="folHlink"/>
                </a:solidFill>
                <a:latin typeface="Times New Roman" panose="02020603050405020304" pitchFamily="18" charset="0"/>
                <a:ea typeface="黑体" panose="02010609060101010101" pitchFamily="2" charset="-122"/>
              </a:endParaRPr>
            </a:p>
          </p:txBody>
        </p:sp>
      </p:grpSp>
      <p:grpSp>
        <p:nvGrpSpPr>
          <p:cNvPr id="788515" name="组合 788514"/>
          <p:cNvGrpSpPr/>
          <p:nvPr/>
        </p:nvGrpSpPr>
        <p:grpSpPr>
          <a:xfrm>
            <a:off x="395288" y="2057400"/>
            <a:ext cx="1320800" cy="947738"/>
            <a:chOff x="249" y="1296"/>
            <a:chExt cx="832" cy="597"/>
          </a:xfrm>
        </p:grpSpPr>
        <p:sp>
          <p:nvSpPr>
            <p:cNvPr id="788516" name="矩形 788515"/>
            <p:cNvSpPr/>
            <p:nvPr/>
          </p:nvSpPr>
          <p:spPr>
            <a:xfrm>
              <a:off x="251" y="1638"/>
              <a:ext cx="690" cy="230"/>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8517" name="任意多边形 788516"/>
            <p:cNvSpPr/>
            <p:nvPr/>
          </p:nvSpPr>
          <p:spPr>
            <a:xfrm>
              <a:off x="249" y="1296"/>
              <a:ext cx="832" cy="597"/>
            </a:xfrm>
            <a:custGeom>
              <a:avLst/>
              <a:gdLst/>
              <a:ahLst/>
              <a:cxnLst/>
              <a:pathLst>
                <a:path w="758" h="491">
                  <a:moveTo>
                    <a:pt x="758" y="4"/>
                  </a:moveTo>
                  <a:lnTo>
                    <a:pt x="0" y="0"/>
                  </a:lnTo>
                  <a:lnTo>
                    <a:pt x="0" y="491"/>
                  </a:lnTo>
                  <a:lnTo>
                    <a:pt x="592" y="491"/>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grpSp>
        <p:nvGrpSpPr>
          <p:cNvPr id="788518" name="组合 788517"/>
          <p:cNvGrpSpPr/>
          <p:nvPr/>
        </p:nvGrpSpPr>
        <p:grpSpPr>
          <a:xfrm>
            <a:off x="7223125" y="2065338"/>
            <a:ext cx="1385888" cy="939800"/>
            <a:chOff x="4550" y="1301"/>
            <a:chExt cx="873" cy="592"/>
          </a:xfrm>
        </p:grpSpPr>
        <p:sp>
          <p:nvSpPr>
            <p:cNvPr id="788519" name="矩形 788518"/>
            <p:cNvSpPr/>
            <p:nvPr/>
          </p:nvSpPr>
          <p:spPr>
            <a:xfrm>
              <a:off x="4732" y="1617"/>
              <a:ext cx="691"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8520" name="任意多边形 788519"/>
            <p:cNvSpPr/>
            <p:nvPr/>
          </p:nvSpPr>
          <p:spPr>
            <a:xfrm>
              <a:off x="4550" y="1301"/>
              <a:ext cx="870" cy="592"/>
            </a:xfrm>
            <a:custGeom>
              <a:avLst/>
              <a:gdLst/>
              <a:ahLst/>
              <a:cxnLst/>
              <a:pathLst>
                <a:path w="792" h="487">
                  <a:moveTo>
                    <a:pt x="0" y="0"/>
                  </a:moveTo>
                  <a:lnTo>
                    <a:pt x="792" y="4"/>
                  </a:lnTo>
                  <a:lnTo>
                    <a:pt x="792" y="487"/>
                  </a:lnTo>
                  <a:lnTo>
                    <a:pt x="183" y="480"/>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pic>
        <p:nvPicPr>
          <p:cNvPr id="788521" name="图片 788520"/>
          <p:cNvPicPr/>
          <p:nvPr/>
        </p:nvPicPr>
        <p:blipFill>
          <a:blip r:embed="rId1"/>
          <a:stretch>
            <a:fillRect/>
          </a:stretch>
        </p:blipFill>
        <p:spPr>
          <a:xfrm>
            <a:off x="1670050" y="1779588"/>
            <a:ext cx="501650" cy="517525"/>
          </a:xfrm>
          <a:prstGeom prst="rect">
            <a:avLst/>
          </a:prstGeom>
          <a:noFill/>
          <a:ln w="9525">
            <a:noFill/>
          </a:ln>
        </p:spPr>
      </p:pic>
      <p:pic>
        <p:nvPicPr>
          <p:cNvPr id="788522" name="图片 788521"/>
          <p:cNvPicPr/>
          <p:nvPr/>
        </p:nvPicPr>
        <p:blipFill>
          <a:blip r:embed="rId1"/>
          <a:stretch>
            <a:fillRect/>
          </a:stretch>
        </p:blipFill>
        <p:spPr>
          <a:xfrm>
            <a:off x="6769100" y="1779588"/>
            <a:ext cx="501650" cy="517525"/>
          </a:xfrm>
          <a:prstGeom prst="rect">
            <a:avLst/>
          </a:prstGeom>
          <a:noFill/>
          <a:ln w="9525">
            <a:noFill/>
          </a:ln>
        </p:spPr>
      </p:pic>
      <p:sp>
        <p:nvSpPr>
          <p:cNvPr id="788523" name="矩形 788522"/>
          <p:cNvSpPr/>
          <p:nvPr/>
        </p:nvSpPr>
        <p:spPr>
          <a:xfrm>
            <a:off x="2093913" y="1779588"/>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8524" name="矩形 788523"/>
          <p:cNvSpPr/>
          <p:nvPr/>
        </p:nvSpPr>
        <p:spPr>
          <a:xfrm>
            <a:off x="6535738" y="1779588"/>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8525" name="矩形 788524"/>
          <p:cNvSpPr/>
          <p:nvPr/>
        </p:nvSpPr>
        <p:spPr>
          <a:xfrm>
            <a:off x="1589088" y="1425575"/>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88526" name="矩形 788525"/>
          <p:cNvSpPr/>
          <p:nvPr/>
        </p:nvSpPr>
        <p:spPr>
          <a:xfrm>
            <a:off x="6584950" y="1425575"/>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dirty="0">
              <a:solidFill>
                <a:schemeClr val="folHlink"/>
              </a:solidFill>
              <a:latin typeface="Times New Roman" panose="02020603050405020304" pitchFamily="18" charset="0"/>
              <a:ea typeface="黑体" panose="02010609060101010101" pitchFamily="2" charset="-122"/>
            </a:endParaRPr>
          </a:p>
        </p:txBody>
      </p:sp>
      <p:grpSp>
        <p:nvGrpSpPr>
          <p:cNvPr id="788528" name="组合 788527"/>
          <p:cNvGrpSpPr/>
          <p:nvPr/>
        </p:nvGrpSpPr>
        <p:grpSpPr>
          <a:xfrm>
            <a:off x="2344738" y="3881438"/>
            <a:ext cx="4179887" cy="801687"/>
            <a:chOff x="1477" y="2445"/>
            <a:chExt cx="2633" cy="505"/>
          </a:xfrm>
        </p:grpSpPr>
        <p:sp>
          <p:nvSpPr>
            <p:cNvPr id="788529" name="直接连接符 788528"/>
            <p:cNvSpPr/>
            <p:nvPr/>
          </p:nvSpPr>
          <p:spPr>
            <a:xfrm flipH="1">
              <a:off x="1520" y="2445"/>
              <a:ext cx="2590" cy="505"/>
            </a:xfrm>
            <a:prstGeom prst="line">
              <a:avLst/>
            </a:prstGeom>
            <a:ln w="57150" cap="flat" cmpd="sng">
              <a:solidFill>
                <a:schemeClr val="folHlink"/>
              </a:solidFill>
              <a:prstDash val="solid"/>
              <a:headEnd type="none" w="med" len="med"/>
              <a:tailEnd type="triangle" w="med" len="lg"/>
            </a:ln>
          </p:spPr>
        </p:sp>
        <p:sp>
          <p:nvSpPr>
            <p:cNvPr id="788530" name="矩形 788529"/>
            <p:cNvSpPr/>
            <p:nvPr/>
          </p:nvSpPr>
          <p:spPr>
            <a:xfrm rot="-609976" flipH="1">
              <a:off x="1477" y="2475"/>
              <a:ext cx="2401"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SYN = 1, ACK = 1, seq = y, ack</a:t>
              </a:r>
              <a:r>
                <a:rPr lang="en-US" altLang="zh-CN" sz="1800">
                  <a:solidFill>
                    <a:schemeClr val="folHlink"/>
                  </a:solidFill>
                  <a:latin typeface="Times New Roman" panose="02020603050405020304" pitchFamily="18" charset="0"/>
                  <a:ea typeface="黑体" panose="02010609060101010101" pitchFamily="2" charset="-122"/>
                </a:rPr>
                <a:t>= x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788532" name="文本框 788531"/>
          <p:cNvSpPr txBox="1"/>
          <p:nvPr/>
        </p:nvSpPr>
        <p:spPr>
          <a:xfrm>
            <a:off x="525463" y="255588"/>
            <a:ext cx="8294687" cy="869950"/>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spAutoFit/>
          </a:bodyPr>
          <a:p>
            <a:pPr algn="just">
              <a:lnSpc>
                <a:spcPct val="90000"/>
              </a:lnSpc>
              <a:buChar char="•"/>
            </a:pPr>
            <a:r>
              <a:rPr lang="en-US" altLang="zh-CN" dirty="0">
                <a:solidFill>
                  <a:srgbClr val="333399"/>
                </a:solidFill>
                <a:latin typeface="Arial" panose="020B0604020202020204" pitchFamily="34" charset="0"/>
                <a:ea typeface="黑体" panose="02010609060101010101" pitchFamily="2" charset="-122"/>
              </a:rPr>
              <a:t>   B </a:t>
            </a:r>
            <a:r>
              <a:rPr lang="zh-CN" altLang="en-US" dirty="0">
                <a:solidFill>
                  <a:srgbClr val="333399"/>
                </a:solidFill>
                <a:latin typeface="Arial" panose="020B0604020202020204" pitchFamily="34" charset="0"/>
                <a:ea typeface="黑体" panose="02010609060101010101" pitchFamily="2" charset="-122"/>
              </a:rPr>
              <a:t>的 </a:t>
            </a:r>
            <a:r>
              <a:rPr lang="en-US" altLang="zh-CN" dirty="0">
                <a:solidFill>
                  <a:srgbClr val="333399"/>
                </a:solidFill>
                <a:latin typeface="Arial" panose="020B0604020202020204" pitchFamily="34" charset="0"/>
                <a:ea typeface="黑体" panose="02010609060101010101" pitchFamily="2" charset="-122"/>
              </a:rPr>
              <a:t>TCP </a:t>
            </a:r>
            <a:r>
              <a:rPr lang="zh-CN" altLang="en-US" dirty="0">
                <a:solidFill>
                  <a:srgbClr val="333399"/>
                </a:solidFill>
                <a:latin typeface="Arial" panose="020B0604020202020204" pitchFamily="34" charset="0"/>
                <a:ea typeface="黑体" panose="02010609060101010101" pitchFamily="2" charset="-122"/>
              </a:rPr>
              <a:t>收到主机 </a:t>
            </a:r>
            <a:r>
              <a:rPr lang="en-US" altLang="zh-CN" dirty="0">
                <a:solidFill>
                  <a:srgbClr val="333399"/>
                </a:solidFill>
                <a:latin typeface="Arial" panose="020B0604020202020204" pitchFamily="34" charset="0"/>
                <a:ea typeface="黑体" panose="02010609060101010101" pitchFamily="2" charset="-122"/>
              </a:rPr>
              <a:t>A </a:t>
            </a:r>
            <a:r>
              <a:rPr lang="zh-CN" altLang="en-US" dirty="0">
                <a:solidFill>
                  <a:srgbClr val="333399"/>
                </a:solidFill>
                <a:latin typeface="Arial" panose="020B0604020202020204" pitchFamily="34" charset="0"/>
                <a:ea typeface="黑体" panose="02010609060101010101" pitchFamily="2" charset="-122"/>
              </a:rPr>
              <a:t>的确认后，也通知其上层</a:t>
            </a:r>
            <a:endParaRPr lang="zh-CN" altLang="en-US" dirty="0">
              <a:solidFill>
                <a:srgbClr val="333399"/>
              </a:solidFill>
              <a:latin typeface="Arial" panose="020B0604020202020204" pitchFamily="34" charset="0"/>
              <a:ea typeface="黑体" panose="02010609060101010101" pitchFamily="2" charset="-122"/>
            </a:endParaRPr>
          </a:p>
          <a:p>
            <a:pPr algn="just">
              <a:lnSpc>
                <a:spcPct val="90000"/>
              </a:lnSpc>
            </a:pPr>
            <a:r>
              <a:rPr lang="zh-CN" altLang="en-US" dirty="0">
                <a:solidFill>
                  <a:srgbClr val="333399"/>
                </a:solidFill>
                <a:latin typeface="Arial" panose="020B0604020202020204" pitchFamily="34" charset="0"/>
                <a:ea typeface="黑体" panose="02010609060101010101" pitchFamily="2" charset="-122"/>
              </a:rPr>
              <a:t>    应用进程：</a:t>
            </a:r>
            <a:r>
              <a:rPr lang="en-US" altLang="zh-CN" dirty="0">
                <a:solidFill>
                  <a:srgbClr val="333399"/>
                </a:solidFill>
                <a:latin typeface="Arial" panose="020B0604020202020204" pitchFamily="34" charset="0"/>
                <a:ea typeface="黑体" panose="02010609060101010101" pitchFamily="2" charset="-122"/>
              </a:rPr>
              <a:t>TCP </a:t>
            </a:r>
            <a:r>
              <a:rPr lang="zh-CN" altLang="en-US" dirty="0">
                <a:solidFill>
                  <a:srgbClr val="333399"/>
                </a:solidFill>
                <a:latin typeface="Arial" panose="020B0604020202020204" pitchFamily="34" charset="0"/>
                <a:ea typeface="黑体" panose="02010609060101010101" pitchFamily="2" charset="-122"/>
              </a:rPr>
              <a:t>连接已经建立。</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788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90530" name="组合 790529"/>
          <p:cNvGrpSpPr/>
          <p:nvPr/>
        </p:nvGrpSpPr>
        <p:grpSpPr>
          <a:xfrm>
            <a:off x="1425575" y="3005138"/>
            <a:ext cx="6092825" cy="3765550"/>
            <a:chOff x="898" y="1893"/>
            <a:chExt cx="3838" cy="2372"/>
          </a:xfrm>
        </p:grpSpPr>
        <p:grpSp>
          <p:nvGrpSpPr>
            <p:cNvPr id="790531" name="组合 790530"/>
            <p:cNvGrpSpPr/>
            <p:nvPr/>
          </p:nvGrpSpPr>
          <p:grpSpPr>
            <a:xfrm>
              <a:off x="899" y="1916"/>
              <a:ext cx="622" cy="1048"/>
              <a:chOff x="899" y="1916"/>
              <a:chExt cx="622" cy="1048"/>
            </a:xfrm>
          </p:grpSpPr>
          <p:sp>
            <p:nvSpPr>
              <p:cNvPr id="790532" name="矩形 790531"/>
              <p:cNvSpPr/>
              <p:nvPr/>
            </p:nvSpPr>
            <p:spPr>
              <a:xfrm>
                <a:off x="899" y="1916"/>
                <a:ext cx="622" cy="1048"/>
              </a:xfrm>
              <a:prstGeom prst="rect">
                <a:avLst/>
              </a:prstGeom>
              <a:solidFill>
                <a:srgbClr val="FFCCCC"/>
              </a:solidFill>
              <a:ln w="12700">
                <a:noFill/>
              </a:ln>
              <a:effectLst>
                <a:outerShdw dist="35921" dir="2699999" algn="ctr" rotWithShape="0">
                  <a:schemeClr val="bg2"/>
                </a:outerShdw>
              </a:effectLst>
            </p:spPr>
            <p:txBody>
              <a:bodyPr/>
              <a:p>
                <a:endParaRPr lang="zh-CN" altLang="en-US"/>
              </a:p>
            </p:txBody>
          </p:sp>
          <p:sp>
            <p:nvSpPr>
              <p:cNvPr id="790533" name="矩形 790532"/>
              <p:cNvSpPr/>
              <p:nvPr/>
            </p:nvSpPr>
            <p:spPr>
              <a:xfrm>
                <a:off x="972" y="2169"/>
                <a:ext cx="474" cy="403"/>
              </a:xfrm>
              <a:prstGeom prst="rect">
                <a:avLst/>
              </a:prstGeom>
              <a:noFill/>
              <a:ln w="12700">
                <a:noFill/>
              </a:ln>
            </p:spPr>
            <p:txBody>
              <a:bodyPr wrap="none" lIns="90488" tIns="44450" rIns="90488" bIns="44450">
                <a:spAutoFit/>
              </a:bodyPr>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SYN-</a:t>
                </a:r>
                <a:endParaRPr lang="en-US" altLang="zh-CN" sz="1800">
                  <a:solidFill>
                    <a:schemeClr val="folHlink"/>
                  </a:solidFill>
                  <a:latin typeface="Times New Roman" panose="02020603050405020304" pitchFamily="18" charset="0"/>
                  <a:ea typeface="黑体" panose="02010609060101010101" pitchFamily="2" charset="-122"/>
                </a:endParaRPr>
              </a:p>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SENT</a:t>
                </a:r>
                <a:endParaRPr lang="en-US" altLang="zh-CN" sz="1800">
                  <a:solidFill>
                    <a:schemeClr val="folHlink"/>
                  </a:solidFill>
                  <a:latin typeface="Times New Roman" panose="02020603050405020304" pitchFamily="18" charset="0"/>
                  <a:ea typeface="黑体" panose="02010609060101010101" pitchFamily="2" charset="-122"/>
                </a:endParaRPr>
              </a:p>
            </p:txBody>
          </p:sp>
        </p:grpSp>
        <p:grpSp>
          <p:nvGrpSpPr>
            <p:cNvPr id="790534" name="组合 790533"/>
            <p:cNvGrpSpPr/>
            <p:nvPr/>
          </p:nvGrpSpPr>
          <p:grpSpPr>
            <a:xfrm>
              <a:off x="898" y="3013"/>
              <a:ext cx="626" cy="1252"/>
              <a:chOff x="898" y="3013"/>
              <a:chExt cx="626" cy="1252"/>
            </a:xfrm>
          </p:grpSpPr>
          <p:sp>
            <p:nvSpPr>
              <p:cNvPr id="790535" name="矩形 790534"/>
              <p:cNvSpPr/>
              <p:nvPr/>
            </p:nvSpPr>
            <p:spPr>
              <a:xfrm>
                <a:off x="905" y="3013"/>
                <a:ext cx="609" cy="1252"/>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sp>
            <p:nvSpPr>
              <p:cNvPr id="790536" name="矩形 790535"/>
              <p:cNvSpPr/>
              <p:nvPr/>
            </p:nvSpPr>
            <p:spPr>
              <a:xfrm>
                <a:off x="898" y="3383"/>
                <a:ext cx="626" cy="402"/>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grpSp>
        <p:grpSp>
          <p:nvGrpSpPr>
            <p:cNvPr id="790537" name="组合 790536"/>
            <p:cNvGrpSpPr/>
            <p:nvPr/>
          </p:nvGrpSpPr>
          <p:grpSpPr>
            <a:xfrm>
              <a:off x="4111" y="2445"/>
              <a:ext cx="621" cy="1064"/>
              <a:chOff x="4111" y="2445"/>
              <a:chExt cx="621" cy="1064"/>
            </a:xfrm>
          </p:grpSpPr>
          <p:sp>
            <p:nvSpPr>
              <p:cNvPr id="790538" name="矩形 790537"/>
              <p:cNvSpPr/>
              <p:nvPr/>
            </p:nvSpPr>
            <p:spPr>
              <a:xfrm>
                <a:off x="4111" y="2445"/>
                <a:ext cx="621" cy="1064"/>
              </a:xfrm>
              <a:prstGeom prst="rect">
                <a:avLst/>
              </a:prstGeom>
              <a:solidFill>
                <a:srgbClr val="FFCCCC"/>
              </a:solidFill>
              <a:ln w="12700">
                <a:noFill/>
              </a:ln>
              <a:effectLst>
                <a:outerShdw dist="35921" dir="2699999" algn="ctr" rotWithShape="0">
                  <a:schemeClr val="bg2"/>
                </a:outerShdw>
              </a:effectLst>
            </p:spPr>
            <p:txBody>
              <a:bodyPr/>
              <a:p>
                <a:endParaRPr lang="zh-CN" altLang="en-US"/>
              </a:p>
            </p:txBody>
          </p:sp>
          <p:sp>
            <p:nvSpPr>
              <p:cNvPr id="790539" name="矩形 790538"/>
              <p:cNvSpPr/>
              <p:nvPr/>
            </p:nvSpPr>
            <p:spPr>
              <a:xfrm>
                <a:off x="4164" y="2721"/>
                <a:ext cx="514" cy="403"/>
              </a:xfrm>
              <a:prstGeom prst="rect">
                <a:avLst/>
              </a:prstGeom>
              <a:noFill/>
              <a:ln w="12700">
                <a:noFill/>
              </a:ln>
            </p:spPr>
            <p:txBody>
              <a:bodyPr wrap="none" lIns="90488" tIns="44450" rIns="90488" bIns="44450">
                <a:spAutoFit/>
              </a:bodyPr>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SYN-</a:t>
                </a:r>
                <a:endParaRPr lang="en-US" altLang="zh-CN" sz="1800">
                  <a:solidFill>
                    <a:schemeClr val="folHlink"/>
                  </a:solidFill>
                  <a:latin typeface="Times New Roman" panose="02020603050405020304" pitchFamily="18" charset="0"/>
                  <a:ea typeface="黑体" panose="02010609060101010101" pitchFamily="2" charset="-122"/>
                </a:endParaRPr>
              </a:p>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RCVD</a:t>
                </a:r>
                <a:endParaRPr lang="en-US" altLang="zh-CN" sz="1800">
                  <a:solidFill>
                    <a:schemeClr val="folHlink"/>
                  </a:solidFill>
                  <a:latin typeface="Times New Roman" panose="02020603050405020304" pitchFamily="18" charset="0"/>
                  <a:ea typeface="黑体" panose="02010609060101010101" pitchFamily="2" charset="-122"/>
                </a:endParaRPr>
              </a:p>
            </p:txBody>
          </p:sp>
        </p:grpSp>
        <p:grpSp>
          <p:nvGrpSpPr>
            <p:cNvPr id="790540" name="组合 790539"/>
            <p:cNvGrpSpPr/>
            <p:nvPr/>
          </p:nvGrpSpPr>
          <p:grpSpPr>
            <a:xfrm>
              <a:off x="4111" y="1893"/>
              <a:ext cx="621" cy="519"/>
              <a:chOff x="4111" y="1893"/>
              <a:chExt cx="621" cy="519"/>
            </a:xfrm>
          </p:grpSpPr>
          <p:sp>
            <p:nvSpPr>
              <p:cNvPr id="790541" name="矩形 790540"/>
              <p:cNvSpPr/>
              <p:nvPr/>
            </p:nvSpPr>
            <p:spPr>
              <a:xfrm>
                <a:off x="4111" y="1893"/>
                <a:ext cx="621" cy="519"/>
              </a:xfrm>
              <a:prstGeom prst="rect">
                <a:avLst/>
              </a:prstGeom>
              <a:solidFill>
                <a:srgbClr val="FFFF99"/>
              </a:solidFill>
              <a:ln w="12700">
                <a:noFill/>
              </a:ln>
              <a:effectLst>
                <a:outerShdw dist="35921" dir="2699999" algn="ctr" rotWithShape="0">
                  <a:schemeClr val="bg2"/>
                </a:outerShdw>
              </a:effectLst>
            </p:spPr>
            <p:txBody>
              <a:bodyPr/>
              <a:p>
                <a:endParaRPr lang="zh-CN" altLang="en-US"/>
              </a:p>
            </p:txBody>
          </p:sp>
          <p:sp>
            <p:nvSpPr>
              <p:cNvPr id="790542" name="矩形 790541"/>
              <p:cNvSpPr/>
              <p:nvPr/>
            </p:nvSpPr>
            <p:spPr>
              <a:xfrm>
                <a:off x="4118" y="2004"/>
                <a:ext cx="610" cy="230"/>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LISTEN</a:t>
                </a:r>
                <a:endParaRPr lang="en-US" altLang="zh-CN" sz="1800">
                  <a:solidFill>
                    <a:schemeClr val="folHlink"/>
                  </a:solidFill>
                  <a:latin typeface="Times New Roman" panose="02020603050405020304" pitchFamily="18" charset="0"/>
                  <a:ea typeface="黑体" panose="02010609060101010101" pitchFamily="2" charset="-122"/>
                </a:endParaRPr>
              </a:p>
            </p:txBody>
          </p:sp>
        </p:grpSp>
        <p:grpSp>
          <p:nvGrpSpPr>
            <p:cNvPr id="790543" name="组合 790542"/>
            <p:cNvGrpSpPr/>
            <p:nvPr/>
          </p:nvGrpSpPr>
          <p:grpSpPr>
            <a:xfrm>
              <a:off x="4110" y="3564"/>
              <a:ext cx="626" cy="701"/>
              <a:chOff x="4110" y="3564"/>
              <a:chExt cx="626" cy="701"/>
            </a:xfrm>
          </p:grpSpPr>
          <p:sp>
            <p:nvSpPr>
              <p:cNvPr id="790544" name="矩形 790543"/>
              <p:cNvSpPr/>
              <p:nvPr/>
            </p:nvSpPr>
            <p:spPr>
              <a:xfrm>
                <a:off x="4111" y="3564"/>
                <a:ext cx="621" cy="701"/>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sp>
            <p:nvSpPr>
              <p:cNvPr id="790545" name="矩形 790544"/>
              <p:cNvSpPr/>
              <p:nvPr/>
            </p:nvSpPr>
            <p:spPr>
              <a:xfrm>
                <a:off x="4110" y="3708"/>
                <a:ext cx="626" cy="402"/>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grpSp>
      </p:grpSp>
      <p:sp>
        <p:nvSpPr>
          <p:cNvPr id="790549" name="标题 790548"/>
          <p:cNvSpPr>
            <a:spLocks noGrp="1"/>
          </p:cNvSpPr>
          <p:nvPr>
            <p:ph type="title"/>
          </p:nvPr>
        </p:nvSpPr>
        <p:spPr>
          <a:xfrm>
            <a:off x="1042988" y="692150"/>
            <a:ext cx="7345362" cy="768350"/>
          </a:xfrm>
          <a:ln/>
        </p:spPr>
        <p:txBody>
          <a:bodyPr anchor="b"/>
          <a:p>
            <a:pPr algn="ctr"/>
            <a:br>
              <a:rPr lang="en-US" altLang="zh-CN" sz="4000" dirty="0"/>
            </a:br>
            <a:r>
              <a:rPr lang="zh-CN" altLang="en-US" sz="3200" dirty="0"/>
              <a:t>用三次握手建立 </a:t>
            </a:r>
            <a:r>
              <a:rPr lang="en-US" altLang="zh-CN" sz="3200" dirty="0"/>
              <a:t>TCP </a:t>
            </a:r>
            <a:r>
              <a:rPr lang="zh-CN" altLang="en-US" sz="3200" dirty="0"/>
              <a:t>连接的各状态</a:t>
            </a:r>
            <a:r>
              <a:rPr lang="zh-CN" altLang="en-US" sz="4000"/>
              <a:t> </a:t>
            </a:r>
            <a:endParaRPr lang="zh-CN" altLang="en-US" sz="4000"/>
          </a:p>
        </p:txBody>
      </p:sp>
      <p:grpSp>
        <p:nvGrpSpPr>
          <p:cNvPr id="790550" name="组合 790549"/>
          <p:cNvGrpSpPr/>
          <p:nvPr/>
        </p:nvGrpSpPr>
        <p:grpSpPr>
          <a:xfrm>
            <a:off x="2413000" y="2982913"/>
            <a:ext cx="4111625" cy="823912"/>
            <a:chOff x="1520" y="1879"/>
            <a:chExt cx="2590" cy="519"/>
          </a:xfrm>
        </p:grpSpPr>
        <p:sp>
          <p:nvSpPr>
            <p:cNvPr id="790551" name="矩形 790550"/>
            <p:cNvSpPr/>
            <p:nvPr/>
          </p:nvSpPr>
          <p:spPr>
            <a:xfrm rot="665985">
              <a:off x="2097" y="1879"/>
              <a:ext cx="1342" cy="248"/>
            </a:xfrm>
            <a:prstGeom prst="rect">
              <a:avLst/>
            </a:prstGeom>
            <a:noFill/>
            <a:ln w="12700">
              <a:noFill/>
            </a:ln>
          </p:spPr>
          <p:txBody>
            <a:bodyPr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SYN = 1, seq</a:t>
              </a:r>
              <a:r>
                <a:rPr lang="en-US" altLang="zh-CN" sz="2000">
                  <a:solidFill>
                    <a:schemeClr val="folHlink"/>
                  </a:solidFill>
                  <a:latin typeface="Times New Roman" panose="02020603050405020304" pitchFamily="18" charset="0"/>
                  <a:ea typeface="黑体" panose="02010609060101010101" pitchFamily="2" charset="-122"/>
                </a:rPr>
                <a:t> = x</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90552" name="直接连接符 790551"/>
            <p:cNvSpPr/>
            <p:nvPr/>
          </p:nvSpPr>
          <p:spPr>
            <a:xfrm>
              <a:off x="1520" y="1893"/>
              <a:ext cx="2590" cy="505"/>
            </a:xfrm>
            <a:prstGeom prst="line">
              <a:avLst/>
            </a:prstGeom>
            <a:ln w="57150" cap="flat" cmpd="sng">
              <a:solidFill>
                <a:schemeClr val="folHlink"/>
              </a:solidFill>
              <a:prstDash val="solid"/>
              <a:headEnd type="none" w="med" len="med"/>
              <a:tailEnd type="triangle" w="med" len="lg"/>
            </a:ln>
          </p:spPr>
        </p:sp>
      </p:grpSp>
      <p:grpSp>
        <p:nvGrpSpPr>
          <p:cNvPr id="790553" name="组合 790552"/>
          <p:cNvGrpSpPr/>
          <p:nvPr/>
        </p:nvGrpSpPr>
        <p:grpSpPr>
          <a:xfrm>
            <a:off x="2413000" y="4756150"/>
            <a:ext cx="4111625" cy="800100"/>
            <a:chOff x="1520" y="2996"/>
            <a:chExt cx="2590" cy="504"/>
          </a:xfrm>
        </p:grpSpPr>
        <p:sp>
          <p:nvSpPr>
            <p:cNvPr id="790554" name="矩形 790553"/>
            <p:cNvSpPr/>
            <p:nvPr/>
          </p:nvSpPr>
          <p:spPr>
            <a:xfrm rot="649536">
              <a:off x="1973" y="3065"/>
              <a:ext cx="2077"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x + 1, ack</a:t>
              </a:r>
              <a:r>
                <a:rPr lang="en-US" altLang="zh-CN" sz="1800">
                  <a:solidFill>
                    <a:schemeClr val="folHlink"/>
                  </a:solidFill>
                  <a:latin typeface="Times New Roman" panose="02020603050405020304" pitchFamily="18" charset="0"/>
                  <a:ea typeface="黑体" panose="02010609060101010101" pitchFamily="2" charset="-122"/>
                </a:rPr>
                <a:t> = y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endParaRPr>
            </a:p>
          </p:txBody>
        </p:sp>
        <p:sp>
          <p:nvSpPr>
            <p:cNvPr id="790555" name="直接连接符 790554"/>
            <p:cNvSpPr/>
            <p:nvPr/>
          </p:nvSpPr>
          <p:spPr>
            <a:xfrm>
              <a:off x="1520" y="2996"/>
              <a:ext cx="2590" cy="504"/>
            </a:xfrm>
            <a:prstGeom prst="line">
              <a:avLst/>
            </a:prstGeom>
            <a:ln w="57150" cap="flat" cmpd="sng">
              <a:solidFill>
                <a:schemeClr val="folHlink"/>
              </a:solidFill>
              <a:prstDash val="solid"/>
              <a:headEnd type="none" w="med" len="med"/>
              <a:tailEnd type="triangle" w="med" len="lg"/>
            </a:ln>
          </p:spPr>
        </p:sp>
      </p:grpSp>
      <p:sp>
        <p:nvSpPr>
          <p:cNvPr id="790556" name="矩形 790555"/>
          <p:cNvSpPr/>
          <p:nvPr/>
        </p:nvSpPr>
        <p:spPr>
          <a:xfrm>
            <a:off x="1436688" y="2393950"/>
            <a:ext cx="96678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90557" name="文本框 790556"/>
          <p:cNvSpPr txBox="1"/>
          <p:nvPr/>
        </p:nvSpPr>
        <p:spPr>
          <a:xfrm>
            <a:off x="138747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sp>
        <p:nvSpPr>
          <p:cNvPr id="790558" name="矩形 790557"/>
          <p:cNvSpPr/>
          <p:nvPr/>
        </p:nvSpPr>
        <p:spPr>
          <a:xfrm>
            <a:off x="6526213" y="2393950"/>
            <a:ext cx="985837" cy="549275"/>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90559" name="文本框 790558"/>
          <p:cNvSpPr txBox="1"/>
          <p:nvPr/>
        </p:nvSpPr>
        <p:spPr>
          <a:xfrm>
            <a:off x="6486525" y="2455863"/>
            <a:ext cx="1073150" cy="366712"/>
          </a:xfrm>
          <a:prstGeom prst="rect">
            <a:avLst/>
          </a:prstGeom>
          <a:noFill/>
          <a:ln w="12700">
            <a:noFill/>
          </a:ln>
        </p:spPr>
        <p:txBody>
          <a:bodyPr wrap="none" anchor="t">
            <a:spAutoFit/>
          </a:bodyP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grpSp>
        <p:nvGrpSpPr>
          <p:cNvPr id="790560" name="组合 790559"/>
          <p:cNvGrpSpPr/>
          <p:nvPr/>
        </p:nvGrpSpPr>
        <p:grpSpPr>
          <a:xfrm>
            <a:off x="3314700" y="5840413"/>
            <a:ext cx="2371725" cy="401637"/>
            <a:chOff x="2088" y="3679"/>
            <a:chExt cx="1494" cy="253"/>
          </a:xfrm>
        </p:grpSpPr>
        <p:sp>
          <p:nvSpPr>
            <p:cNvPr id="790561" name="左右箭头 790560"/>
            <p:cNvSpPr/>
            <p:nvPr/>
          </p:nvSpPr>
          <p:spPr>
            <a:xfrm>
              <a:off x="2088" y="3735"/>
              <a:ext cx="1494" cy="166"/>
            </a:xfrm>
            <a:prstGeom prst="leftRightArrow">
              <a:avLst>
                <a:gd name="adj1" fmla="val 55879"/>
                <a:gd name="adj2" fmla="val 103166"/>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sp>
          <p:nvSpPr>
            <p:cNvPr id="790562" name="矩形 790561"/>
            <p:cNvSpPr/>
            <p:nvPr/>
          </p:nvSpPr>
          <p:spPr>
            <a:xfrm>
              <a:off x="2462" y="3679"/>
              <a:ext cx="714" cy="253"/>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dirty="0">
                <a:solidFill>
                  <a:schemeClr val="folHlink"/>
                </a:solidFill>
                <a:latin typeface="Times New Roman" panose="02020603050405020304" pitchFamily="18" charset="0"/>
                <a:ea typeface="黑体" panose="02010609060101010101" pitchFamily="2" charset="-122"/>
              </a:endParaRPr>
            </a:p>
          </p:txBody>
        </p:sp>
      </p:grpSp>
      <p:grpSp>
        <p:nvGrpSpPr>
          <p:cNvPr id="790563" name="组合 790562"/>
          <p:cNvGrpSpPr/>
          <p:nvPr/>
        </p:nvGrpSpPr>
        <p:grpSpPr>
          <a:xfrm>
            <a:off x="395288" y="2057400"/>
            <a:ext cx="1320800" cy="947738"/>
            <a:chOff x="249" y="1296"/>
            <a:chExt cx="832" cy="597"/>
          </a:xfrm>
        </p:grpSpPr>
        <p:sp>
          <p:nvSpPr>
            <p:cNvPr id="790564" name="矩形 790563"/>
            <p:cNvSpPr/>
            <p:nvPr/>
          </p:nvSpPr>
          <p:spPr>
            <a:xfrm>
              <a:off x="251" y="1638"/>
              <a:ext cx="690" cy="230"/>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90565" name="任意多边形 790564"/>
            <p:cNvSpPr/>
            <p:nvPr/>
          </p:nvSpPr>
          <p:spPr>
            <a:xfrm>
              <a:off x="249" y="1296"/>
              <a:ext cx="832" cy="597"/>
            </a:xfrm>
            <a:custGeom>
              <a:avLst/>
              <a:gdLst/>
              <a:ahLst/>
              <a:cxnLst/>
              <a:pathLst>
                <a:path w="758" h="491">
                  <a:moveTo>
                    <a:pt x="758" y="4"/>
                  </a:moveTo>
                  <a:lnTo>
                    <a:pt x="0" y="0"/>
                  </a:lnTo>
                  <a:lnTo>
                    <a:pt x="0" y="491"/>
                  </a:lnTo>
                  <a:lnTo>
                    <a:pt x="592" y="491"/>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grpSp>
        <p:nvGrpSpPr>
          <p:cNvPr id="790566" name="组合 790565"/>
          <p:cNvGrpSpPr/>
          <p:nvPr/>
        </p:nvGrpSpPr>
        <p:grpSpPr>
          <a:xfrm>
            <a:off x="7223125" y="2065338"/>
            <a:ext cx="1385888" cy="939800"/>
            <a:chOff x="4550" y="1301"/>
            <a:chExt cx="873" cy="592"/>
          </a:xfrm>
        </p:grpSpPr>
        <p:sp>
          <p:nvSpPr>
            <p:cNvPr id="790567" name="矩形 790566"/>
            <p:cNvSpPr/>
            <p:nvPr/>
          </p:nvSpPr>
          <p:spPr>
            <a:xfrm>
              <a:off x="4732" y="1617"/>
              <a:ext cx="691"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被动打开</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90568" name="任意多边形 790567"/>
            <p:cNvSpPr/>
            <p:nvPr/>
          </p:nvSpPr>
          <p:spPr>
            <a:xfrm>
              <a:off x="4550" y="1301"/>
              <a:ext cx="870" cy="592"/>
            </a:xfrm>
            <a:custGeom>
              <a:avLst/>
              <a:gdLst/>
              <a:ahLst/>
              <a:cxnLst/>
              <a:pathLst>
                <a:path w="792" h="487">
                  <a:moveTo>
                    <a:pt x="0" y="0"/>
                  </a:moveTo>
                  <a:lnTo>
                    <a:pt x="792" y="4"/>
                  </a:lnTo>
                  <a:lnTo>
                    <a:pt x="792" y="487"/>
                  </a:lnTo>
                  <a:lnTo>
                    <a:pt x="183" y="480"/>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grpSp>
      <p:pic>
        <p:nvPicPr>
          <p:cNvPr id="790569" name="图片 790568"/>
          <p:cNvPicPr/>
          <p:nvPr/>
        </p:nvPicPr>
        <p:blipFill>
          <a:blip r:embed="rId1"/>
          <a:stretch>
            <a:fillRect/>
          </a:stretch>
        </p:blipFill>
        <p:spPr>
          <a:xfrm>
            <a:off x="1670050" y="1779588"/>
            <a:ext cx="501650" cy="517525"/>
          </a:xfrm>
          <a:prstGeom prst="rect">
            <a:avLst/>
          </a:prstGeom>
          <a:noFill/>
          <a:ln w="9525">
            <a:noFill/>
          </a:ln>
        </p:spPr>
      </p:pic>
      <p:pic>
        <p:nvPicPr>
          <p:cNvPr id="790570" name="图片 790569"/>
          <p:cNvPicPr/>
          <p:nvPr/>
        </p:nvPicPr>
        <p:blipFill>
          <a:blip r:embed="rId1"/>
          <a:stretch>
            <a:fillRect/>
          </a:stretch>
        </p:blipFill>
        <p:spPr>
          <a:xfrm>
            <a:off x="6769100" y="1779588"/>
            <a:ext cx="501650" cy="517525"/>
          </a:xfrm>
          <a:prstGeom prst="rect">
            <a:avLst/>
          </a:prstGeom>
          <a:noFill/>
          <a:ln w="9525">
            <a:noFill/>
          </a:ln>
        </p:spPr>
      </p:pic>
      <p:sp>
        <p:nvSpPr>
          <p:cNvPr id="790571" name="矩形 790570"/>
          <p:cNvSpPr/>
          <p:nvPr/>
        </p:nvSpPr>
        <p:spPr>
          <a:xfrm>
            <a:off x="2093913" y="1779588"/>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0572" name="矩形 790571"/>
          <p:cNvSpPr/>
          <p:nvPr/>
        </p:nvSpPr>
        <p:spPr>
          <a:xfrm>
            <a:off x="6535738" y="1779588"/>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0573" name="矩形 790572"/>
          <p:cNvSpPr/>
          <p:nvPr/>
        </p:nvSpPr>
        <p:spPr>
          <a:xfrm>
            <a:off x="1589088" y="1425575"/>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90574" name="矩形 790573"/>
          <p:cNvSpPr/>
          <p:nvPr/>
        </p:nvSpPr>
        <p:spPr>
          <a:xfrm>
            <a:off x="6584950" y="1425575"/>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dirty="0">
              <a:solidFill>
                <a:schemeClr val="folHlink"/>
              </a:solidFill>
              <a:latin typeface="Times New Roman" panose="02020603050405020304" pitchFamily="18" charset="0"/>
              <a:ea typeface="黑体" panose="02010609060101010101" pitchFamily="2" charset="-122"/>
            </a:endParaRPr>
          </a:p>
        </p:txBody>
      </p:sp>
      <p:sp>
        <p:nvSpPr>
          <p:cNvPr id="790575" name="文本框 790574"/>
          <p:cNvSpPr txBox="1"/>
          <p:nvPr/>
        </p:nvSpPr>
        <p:spPr>
          <a:xfrm>
            <a:off x="2124075" y="188913"/>
            <a:ext cx="4278313" cy="588962"/>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en-US" altLang="zh-CN" sz="3200" dirty="0">
                <a:solidFill>
                  <a:srgbClr val="333399"/>
                </a:solidFill>
                <a:latin typeface="Arial" panose="020B0604020202020204" pitchFamily="34" charset="0"/>
                <a:ea typeface="黑体" panose="02010609060101010101" pitchFamily="2" charset="-122"/>
              </a:rPr>
              <a:t>5.9.1  TCP </a:t>
            </a:r>
            <a:r>
              <a:rPr lang="zh-CN" altLang="en-US" sz="3200" dirty="0">
                <a:solidFill>
                  <a:srgbClr val="333399"/>
                </a:solidFill>
                <a:latin typeface="Arial" panose="020B0604020202020204" pitchFamily="34" charset="0"/>
                <a:ea typeface="黑体" panose="02010609060101010101" pitchFamily="2" charset="-122"/>
              </a:rPr>
              <a:t>的连接建立</a:t>
            </a:r>
            <a:endParaRPr lang="zh-CN" altLang="en-US" sz="3200" dirty="0">
              <a:solidFill>
                <a:srgbClr val="333399"/>
              </a:solidFill>
              <a:latin typeface="Arial" panose="020B0604020202020204" pitchFamily="34" charset="0"/>
              <a:ea typeface="黑体" panose="02010609060101010101" pitchFamily="2" charset="-122"/>
            </a:endParaRPr>
          </a:p>
        </p:txBody>
      </p:sp>
      <p:grpSp>
        <p:nvGrpSpPr>
          <p:cNvPr id="790576" name="组合 790575"/>
          <p:cNvGrpSpPr/>
          <p:nvPr/>
        </p:nvGrpSpPr>
        <p:grpSpPr>
          <a:xfrm>
            <a:off x="2344738" y="3881438"/>
            <a:ext cx="4179887" cy="801687"/>
            <a:chOff x="1477" y="2445"/>
            <a:chExt cx="2633" cy="505"/>
          </a:xfrm>
        </p:grpSpPr>
        <p:sp>
          <p:nvSpPr>
            <p:cNvPr id="790577" name="直接连接符 790576"/>
            <p:cNvSpPr/>
            <p:nvPr/>
          </p:nvSpPr>
          <p:spPr>
            <a:xfrm flipH="1">
              <a:off x="1520" y="2445"/>
              <a:ext cx="2590" cy="505"/>
            </a:xfrm>
            <a:prstGeom prst="line">
              <a:avLst/>
            </a:prstGeom>
            <a:ln w="57150" cap="flat" cmpd="sng">
              <a:solidFill>
                <a:schemeClr val="folHlink"/>
              </a:solidFill>
              <a:prstDash val="solid"/>
              <a:headEnd type="none" w="med" len="med"/>
              <a:tailEnd type="triangle" w="med" len="lg"/>
            </a:ln>
          </p:spPr>
        </p:sp>
        <p:sp>
          <p:nvSpPr>
            <p:cNvPr id="790578" name="矩形 790577"/>
            <p:cNvSpPr/>
            <p:nvPr/>
          </p:nvSpPr>
          <p:spPr>
            <a:xfrm rot="-609976" flipH="1">
              <a:off x="1477" y="2475"/>
              <a:ext cx="2401"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SYN = 1, ACK = 1, seq = y, ack</a:t>
              </a:r>
              <a:r>
                <a:rPr lang="en-US" altLang="zh-CN" sz="1800">
                  <a:solidFill>
                    <a:schemeClr val="folHlink"/>
                  </a:solidFill>
                  <a:latin typeface="Times New Roman" panose="02020603050405020304" pitchFamily="18" charset="0"/>
                  <a:ea typeface="黑体" panose="02010609060101010101" pitchFamily="2" charset="-122"/>
                </a:rPr>
                <a:t>= x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83414" name="组合 783413"/>
          <p:cNvGrpSpPr/>
          <p:nvPr/>
        </p:nvGrpSpPr>
        <p:grpSpPr>
          <a:xfrm>
            <a:off x="2509838" y="2349500"/>
            <a:ext cx="4248150" cy="4062413"/>
            <a:chOff x="1474" y="1888"/>
            <a:chExt cx="2676" cy="2432"/>
          </a:xfrm>
        </p:grpSpPr>
        <p:sp>
          <p:nvSpPr>
            <p:cNvPr id="783415" name="直接连接符 783414"/>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783416" name="直接连接符 783415"/>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sp>
        <p:nvSpPr>
          <p:cNvPr id="783365" name="左右箭头 783364"/>
          <p:cNvSpPr/>
          <p:nvPr/>
        </p:nvSpPr>
        <p:spPr>
          <a:xfrm>
            <a:off x="3495675" y="1863725"/>
            <a:ext cx="2384425" cy="252413"/>
          </a:xfrm>
          <a:prstGeom prst="leftRightArrow">
            <a:avLst>
              <a:gd name="adj1" fmla="val 55879"/>
              <a:gd name="adj2" fmla="val 10828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grpSp>
        <p:nvGrpSpPr>
          <p:cNvPr id="783418" name="组合 783417"/>
          <p:cNvGrpSpPr/>
          <p:nvPr/>
        </p:nvGrpSpPr>
        <p:grpSpPr>
          <a:xfrm>
            <a:off x="2562225" y="2355850"/>
            <a:ext cx="4133850" cy="768350"/>
            <a:chOff x="1614" y="1484"/>
            <a:chExt cx="2604" cy="484"/>
          </a:xfrm>
        </p:grpSpPr>
        <p:sp>
          <p:nvSpPr>
            <p:cNvPr id="783366" name="矩形 783365"/>
            <p:cNvSpPr/>
            <p:nvPr/>
          </p:nvSpPr>
          <p:spPr>
            <a:xfrm rot="597975">
              <a:off x="2497" y="1518"/>
              <a:ext cx="1165" cy="248"/>
            </a:xfrm>
            <a:prstGeom prst="rect">
              <a:avLst/>
            </a:prstGeom>
            <a:noFill/>
            <a:ln w="12700">
              <a:noFill/>
            </a:ln>
          </p:spPr>
          <p:txBody>
            <a:bodyPr wrap="none"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FIN = 1, seq</a:t>
              </a:r>
              <a:r>
                <a:rPr lang="en-US" altLang="zh-CN" sz="2000">
                  <a:solidFill>
                    <a:schemeClr val="folHlink"/>
                  </a:solidFill>
                  <a:latin typeface="Times New Roman" panose="02020603050405020304" pitchFamily="18" charset="0"/>
                  <a:ea typeface="黑体" panose="02010609060101010101" pitchFamily="2" charset="-122"/>
                </a:rPr>
                <a:t> = u</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83369" name="直接连接符 783368"/>
            <p:cNvSpPr/>
            <p:nvPr/>
          </p:nvSpPr>
          <p:spPr>
            <a:xfrm>
              <a:off x="1614" y="1484"/>
              <a:ext cx="2604" cy="484"/>
            </a:xfrm>
            <a:prstGeom prst="line">
              <a:avLst/>
            </a:prstGeom>
            <a:ln w="38100" cap="flat" cmpd="sng">
              <a:solidFill>
                <a:schemeClr val="folHlink"/>
              </a:solidFill>
              <a:prstDash val="solid"/>
              <a:headEnd type="none" w="med" len="med"/>
              <a:tailEnd type="triangle" w="med" len="lg"/>
            </a:ln>
          </p:spPr>
        </p:sp>
      </p:grpSp>
      <p:sp>
        <p:nvSpPr>
          <p:cNvPr id="783375" name="矩形 783374"/>
          <p:cNvSpPr/>
          <p:nvPr/>
        </p:nvSpPr>
        <p:spPr>
          <a:xfrm>
            <a:off x="1606550" y="1611313"/>
            <a:ext cx="954088" cy="67310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sp>
        <p:nvSpPr>
          <p:cNvPr id="783377" name="矩形 783376"/>
          <p:cNvSpPr/>
          <p:nvPr/>
        </p:nvSpPr>
        <p:spPr>
          <a:xfrm>
            <a:off x="6692900" y="1611313"/>
            <a:ext cx="955675" cy="147955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grpSp>
        <p:nvGrpSpPr>
          <p:cNvPr id="783378" name="组合 783377"/>
          <p:cNvGrpSpPr/>
          <p:nvPr/>
        </p:nvGrpSpPr>
        <p:grpSpPr>
          <a:xfrm>
            <a:off x="1508125" y="1528763"/>
            <a:ext cx="6278563" cy="82550"/>
            <a:chOff x="1020" y="481"/>
            <a:chExt cx="4037" cy="46"/>
          </a:xfrm>
        </p:grpSpPr>
        <p:sp>
          <p:nvSpPr>
            <p:cNvPr id="783379" name="直接连接符 783378"/>
            <p:cNvSpPr/>
            <p:nvPr/>
          </p:nvSpPr>
          <p:spPr>
            <a:xfrm>
              <a:off x="1020" y="527"/>
              <a:ext cx="4037" cy="0"/>
            </a:xfrm>
            <a:prstGeom prst="line">
              <a:avLst/>
            </a:prstGeom>
            <a:ln w="12700" cap="flat" cmpd="sng">
              <a:solidFill>
                <a:schemeClr val="folHlink"/>
              </a:solidFill>
              <a:prstDash val="dash"/>
              <a:headEnd type="none" w="med" len="med"/>
              <a:tailEnd type="none" w="med" len="med"/>
            </a:ln>
          </p:spPr>
        </p:sp>
        <p:sp>
          <p:nvSpPr>
            <p:cNvPr id="783380" name="直接连接符 783379"/>
            <p:cNvSpPr/>
            <p:nvPr/>
          </p:nvSpPr>
          <p:spPr>
            <a:xfrm>
              <a:off x="1020" y="481"/>
              <a:ext cx="4037" cy="0"/>
            </a:xfrm>
            <a:prstGeom prst="line">
              <a:avLst/>
            </a:prstGeom>
            <a:ln w="12700" cap="flat" cmpd="sng">
              <a:solidFill>
                <a:schemeClr val="folHlink"/>
              </a:solidFill>
              <a:prstDash val="dash"/>
              <a:headEnd type="none" w="med" len="med"/>
              <a:tailEnd type="none" w="med" len="med"/>
            </a:ln>
          </p:spPr>
        </p:sp>
      </p:grpSp>
      <p:sp>
        <p:nvSpPr>
          <p:cNvPr id="783391" name="文本框 783390"/>
          <p:cNvSpPr txBox="1"/>
          <p:nvPr/>
        </p:nvSpPr>
        <p:spPr>
          <a:xfrm>
            <a:off x="1547813" y="6297613"/>
            <a:ext cx="971550" cy="336550"/>
          </a:xfrm>
          <a:prstGeom prst="rect">
            <a:avLst/>
          </a:prstGeom>
          <a:noFill/>
          <a:ln w="12700">
            <a:noFill/>
          </a:ln>
        </p:spPr>
        <p:txBody>
          <a:bodyPr wrap="none" anchor="ct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grpSp>
        <p:nvGrpSpPr>
          <p:cNvPr id="783417" name="组合 783416"/>
          <p:cNvGrpSpPr/>
          <p:nvPr/>
        </p:nvGrpSpPr>
        <p:grpSpPr>
          <a:xfrm>
            <a:off x="498475" y="1257300"/>
            <a:ext cx="1403350" cy="1082675"/>
            <a:chOff x="314" y="792"/>
            <a:chExt cx="884" cy="682"/>
          </a:xfrm>
        </p:grpSpPr>
        <p:sp>
          <p:nvSpPr>
            <p:cNvPr id="783396" name="任意多边形 783395"/>
            <p:cNvSpPr/>
            <p:nvPr/>
          </p:nvSpPr>
          <p:spPr>
            <a:xfrm>
              <a:off x="349" y="792"/>
              <a:ext cx="849" cy="682"/>
            </a:xfrm>
            <a:custGeom>
              <a:avLst/>
              <a:gdLst/>
              <a:ahLst/>
              <a:cxnLst/>
              <a:pathLst>
                <a:path w="769" h="584">
                  <a:moveTo>
                    <a:pt x="769" y="0"/>
                  </a:moveTo>
                  <a:lnTo>
                    <a:pt x="0" y="9"/>
                  </a:lnTo>
                  <a:lnTo>
                    <a:pt x="0" y="584"/>
                  </a:lnTo>
                  <a:lnTo>
                    <a:pt x="603" y="584"/>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83397" name="矩形 783396"/>
            <p:cNvSpPr/>
            <p:nvPr/>
          </p:nvSpPr>
          <p:spPr>
            <a:xfrm>
              <a:off x="314" y="1227"/>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83400" name="矩形 783399"/>
          <p:cNvSpPr/>
          <p:nvPr/>
        </p:nvSpPr>
        <p:spPr>
          <a:xfrm>
            <a:off x="4130675" y="1778000"/>
            <a:ext cx="1133475" cy="401638"/>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83403" name="矩形 783402"/>
          <p:cNvSpPr/>
          <p:nvPr/>
        </p:nvSpPr>
        <p:spPr>
          <a:xfrm>
            <a:off x="1587500" y="1622425"/>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3404" name="矩形 783403"/>
          <p:cNvSpPr/>
          <p:nvPr/>
        </p:nvSpPr>
        <p:spPr>
          <a:xfrm>
            <a:off x="6673850" y="2058988"/>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pic>
        <p:nvPicPr>
          <p:cNvPr id="783405" name="图片 783404"/>
          <p:cNvPicPr/>
          <p:nvPr/>
        </p:nvPicPr>
        <p:blipFill>
          <a:blip r:embed="rId1"/>
          <a:stretch>
            <a:fillRect/>
          </a:stretch>
        </p:blipFill>
        <p:spPr>
          <a:xfrm>
            <a:off x="1831975" y="969963"/>
            <a:ext cx="504825" cy="496887"/>
          </a:xfrm>
          <a:prstGeom prst="rect">
            <a:avLst/>
          </a:prstGeom>
          <a:noFill/>
          <a:ln w="9525">
            <a:noFill/>
          </a:ln>
        </p:spPr>
      </p:pic>
      <p:pic>
        <p:nvPicPr>
          <p:cNvPr id="783406" name="图片 783405"/>
          <p:cNvPicPr/>
          <p:nvPr/>
        </p:nvPicPr>
        <p:blipFill>
          <a:blip r:embed="rId1"/>
          <a:stretch>
            <a:fillRect/>
          </a:stretch>
        </p:blipFill>
        <p:spPr>
          <a:xfrm>
            <a:off x="6918325" y="969963"/>
            <a:ext cx="504825" cy="496887"/>
          </a:xfrm>
          <a:prstGeom prst="rect">
            <a:avLst/>
          </a:prstGeom>
          <a:noFill/>
          <a:ln w="9525">
            <a:noFill/>
          </a:ln>
        </p:spPr>
      </p:pic>
      <p:sp>
        <p:nvSpPr>
          <p:cNvPr id="783407" name="矩形 783406"/>
          <p:cNvSpPr/>
          <p:nvPr/>
        </p:nvSpPr>
        <p:spPr>
          <a:xfrm>
            <a:off x="2222500" y="938213"/>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3408" name="矩形 783407"/>
          <p:cNvSpPr/>
          <p:nvPr/>
        </p:nvSpPr>
        <p:spPr>
          <a:xfrm>
            <a:off x="6723063" y="938213"/>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83409" name="矩形 783408"/>
          <p:cNvSpPr/>
          <p:nvPr/>
        </p:nvSpPr>
        <p:spPr>
          <a:xfrm>
            <a:off x="1766888" y="64770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83410" name="矩形 783409"/>
          <p:cNvSpPr/>
          <p:nvPr/>
        </p:nvSpPr>
        <p:spPr>
          <a:xfrm>
            <a:off x="6734175" y="647700"/>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83413" name="文本框 783412"/>
          <p:cNvSpPr txBox="1"/>
          <p:nvPr/>
        </p:nvSpPr>
        <p:spPr>
          <a:xfrm>
            <a:off x="6645275" y="5803900"/>
            <a:ext cx="971550" cy="336550"/>
          </a:xfrm>
          <a:prstGeom prst="rect">
            <a:avLst/>
          </a:prstGeom>
          <a:noFill/>
          <a:ln w="12700">
            <a:noFill/>
          </a:ln>
        </p:spPr>
        <p:txBody>
          <a:bodyPr wrap="none" anchor="ct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sp>
        <p:nvSpPr>
          <p:cNvPr id="783421" name="文本框 783420"/>
          <p:cNvSpPr txBox="1"/>
          <p:nvPr/>
        </p:nvSpPr>
        <p:spPr>
          <a:xfrm>
            <a:off x="2484438" y="66675"/>
            <a:ext cx="4494212" cy="579438"/>
          </a:xfrm>
          <a:prstGeom prst="rect">
            <a:avLst/>
          </a:prstGeom>
          <a:noFill/>
          <a:ln w="9525">
            <a:noFill/>
          </a:ln>
        </p:spPr>
        <p:txBody>
          <a:bodyPr wrap="none" anchor="t">
            <a:spAutoFit/>
          </a:bodyPr>
          <a:p>
            <a:r>
              <a:rPr lang="en-US" altLang="zh-CN" sz="3200">
                <a:solidFill>
                  <a:schemeClr val="folHlink"/>
                </a:solidFill>
                <a:latin typeface="Arial" panose="020B0604020202020204" pitchFamily="34" charset="0"/>
                <a:ea typeface="黑体" panose="02010609060101010101" pitchFamily="2" charset="-122"/>
              </a:rPr>
              <a:t>5.9.2   TCP</a:t>
            </a:r>
            <a:r>
              <a:rPr lang="en-US" altLang="zh-CN" sz="3200" b="1">
                <a:solidFill>
                  <a:schemeClr val="folHlink"/>
                </a:solidFill>
                <a:latin typeface="Arial" panose="020B0604020202020204" pitchFamily="34" charset="0"/>
                <a:ea typeface="黑体" panose="02010609060101010101" pitchFamily="2" charset="-122"/>
              </a:rPr>
              <a:t> </a:t>
            </a:r>
            <a:r>
              <a:rPr lang="zh-CN" altLang="en-US" sz="3200" dirty="0">
                <a:solidFill>
                  <a:schemeClr val="folHlink"/>
                </a:solidFill>
                <a:latin typeface="Arial" panose="020B0604020202020204" pitchFamily="34" charset="0"/>
                <a:ea typeface="黑体" panose="02010609060101010101" pitchFamily="2" charset="-122"/>
              </a:rPr>
              <a:t>的连接释放 </a:t>
            </a:r>
            <a:endParaRPr lang="zh-CN" altLang="en-US" sz="3200" dirty="0">
              <a:solidFill>
                <a:schemeClr val="folHlink"/>
              </a:solidFill>
              <a:latin typeface="Arial" panose="020B0604020202020204" pitchFamily="34" charset="0"/>
              <a:ea typeface="黑体" panose="02010609060101010101" pitchFamily="2" charset="-122"/>
            </a:endParaRPr>
          </a:p>
        </p:txBody>
      </p:sp>
      <p:sp>
        <p:nvSpPr>
          <p:cNvPr id="783422" name="文本框 783421"/>
          <p:cNvSpPr txBox="1"/>
          <p:nvPr/>
        </p:nvSpPr>
        <p:spPr>
          <a:xfrm>
            <a:off x="771525" y="3727450"/>
            <a:ext cx="7626350" cy="2663825"/>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pPr>
              <a:buChar char="•"/>
            </a:pP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数据传输结束后，通信的双方都可释放连接。</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solidFill>
                  <a:schemeClr val="folHlink"/>
                </a:solidFill>
                <a:latin typeface="Arial" panose="020B0604020202020204" pitchFamily="34" charset="0"/>
                <a:ea typeface="黑体" panose="02010609060101010101" pitchFamily="2" charset="-122"/>
              </a:rPr>
              <a:t>   现在 </a:t>
            </a:r>
            <a:r>
              <a:rPr lang="en-US" altLang="zh-CN" dirty="0">
                <a:solidFill>
                  <a:schemeClr val="folHlink"/>
                </a:solidFill>
                <a:latin typeface="Arial" panose="020B0604020202020204" pitchFamily="34" charset="0"/>
                <a:ea typeface="黑体" panose="02010609060101010101" pitchFamily="2" charset="-122"/>
              </a:rPr>
              <a:t>A </a:t>
            </a:r>
            <a:r>
              <a:rPr lang="zh-CN" altLang="en-US" dirty="0">
                <a:solidFill>
                  <a:schemeClr val="folHlink"/>
                </a:solidFill>
                <a:latin typeface="Arial" panose="020B0604020202020204" pitchFamily="34" charset="0"/>
                <a:ea typeface="黑体" panose="02010609060101010101" pitchFamily="2" charset="-122"/>
              </a:rPr>
              <a:t>的应用进程先向其 </a:t>
            </a:r>
            <a:r>
              <a:rPr lang="en-US" altLang="zh-CN" dirty="0">
                <a:solidFill>
                  <a:schemeClr val="folHlink"/>
                </a:solidFill>
                <a:latin typeface="Arial" panose="020B0604020202020204" pitchFamily="34" charset="0"/>
                <a:ea typeface="黑体" panose="02010609060101010101" pitchFamily="2" charset="-122"/>
              </a:rPr>
              <a:t>TCP </a:t>
            </a:r>
            <a:r>
              <a:rPr lang="zh-CN" altLang="en-US" dirty="0">
                <a:solidFill>
                  <a:schemeClr val="folHlink"/>
                </a:solidFill>
                <a:latin typeface="Arial" panose="020B0604020202020204" pitchFamily="34" charset="0"/>
                <a:ea typeface="黑体" panose="02010609060101010101" pitchFamily="2" charset="-122"/>
              </a:rPr>
              <a:t>发出连接释放</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solidFill>
                  <a:schemeClr val="folHlink"/>
                </a:solidFill>
                <a:latin typeface="Arial" panose="020B0604020202020204" pitchFamily="34" charset="0"/>
                <a:ea typeface="黑体" panose="02010609060101010101" pitchFamily="2" charset="-122"/>
              </a:rPr>
              <a:t>   报文段，并停止再发送数据，主动关闭 </a:t>
            </a:r>
            <a:r>
              <a:rPr lang="en-US" altLang="zh-CN">
                <a:solidFill>
                  <a:schemeClr val="folHlink"/>
                </a:solidFill>
                <a:latin typeface="Arial" panose="020B0604020202020204" pitchFamily="34" charset="0"/>
                <a:ea typeface="黑体" panose="02010609060101010101" pitchFamily="2" charset="-122"/>
              </a:rPr>
              <a:t>TCP </a:t>
            </a:r>
            <a:endParaRPr lang="en-US" altLang="zh-CN">
              <a:solidFill>
                <a:schemeClr val="folHlink"/>
              </a:solidFill>
              <a:latin typeface="Arial" panose="020B0604020202020204" pitchFamily="34" charset="0"/>
              <a:ea typeface="黑体" panose="02010609060101010101" pitchFamily="2" charset="-122"/>
            </a:endParaRPr>
          </a:p>
          <a:p>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连接。</a:t>
            </a:r>
            <a:endParaRPr lang="zh-CN" altLang="en-US" dirty="0">
              <a:solidFill>
                <a:schemeClr val="folHlink"/>
              </a:solidFill>
              <a:latin typeface="Arial" panose="020B0604020202020204" pitchFamily="34" charset="0"/>
              <a:ea typeface="黑体" panose="02010609060101010101" pitchFamily="2" charset="-122"/>
            </a:endParaRPr>
          </a:p>
          <a:p>
            <a:pPr>
              <a:buChar char="•"/>
            </a:pPr>
            <a:r>
              <a:rPr lang="zh-CN" altLang="en-US" dirty="0">
                <a:solidFill>
                  <a:schemeClr val="folHlink"/>
                </a:solidFill>
                <a:latin typeface="Arial" panose="020B0604020202020204" pitchFamily="34" charset="0"/>
                <a:ea typeface="黑体" panose="02010609060101010101" pitchFamily="2" charset="-122"/>
              </a:rPr>
              <a:t>  </a:t>
            </a:r>
            <a:r>
              <a:rPr lang="en-US" altLang="zh-CN" dirty="0">
                <a:solidFill>
                  <a:schemeClr val="folHlink"/>
                </a:solidFill>
                <a:latin typeface="Arial" panose="020B0604020202020204" pitchFamily="34" charset="0"/>
                <a:ea typeface="黑体" panose="02010609060101010101" pitchFamily="2" charset="-122"/>
              </a:rPr>
              <a:t>A </a:t>
            </a:r>
            <a:r>
              <a:rPr lang="zh-CN" altLang="en-US" dirty="0">
                <a:solidFill>
                  <a:schemeClr val="folHlink"/>
                </a:solidFill>
                <a:latin typeface="Arial" panose="020B0604020202020204" pitchFamily="34" charset="0"/>
                <a:ea typeface="黑体" panose="02010609060101010101" pitchFamily="2" charset="-122"/>
              </a:rPr>
              <a:t>把连接释放报文段首部的 </a:t>
            </a:r>
            <a:r>
              <a:rPr lang="en-US" altLang="zh-CN" dirty="0">
                <a:solidFill>
                  <a:schemeClr val="folHlink"/>
                </a:solidFill>
                <a:latin typeface="Arial" panose="020B0604020202020204" pitchFamily="34" charset="0"/>
                <a:ea typeface="黑体" panose="02010609060101010101" pitchFamily="2" charset="-122"/>
              </a:rPr>
              <a:t>FIN = 1</a:t>
            </a:r>
            <a:r>
              <a:rPr lang="zh-CN" altLang="en-US" dirty="0">
                <a:solidFill>
                  <a:schemeClr val="folHlink"/>
                </a:solidFill>
                <a:latin typeface="Arial" panose="020B0604020202020204" pitchFamily="34" charset="0"/>
                <a:ea typeface="黑体" panose="02010609060101010101" pitchFamily="2" charset="-122"/>
              </a:rPr>
              <a:t>，其序号</a:t>
            </a:r>
            <a:endParaRPr lang="zh-CN" altLang="en-US" dirty="0">
              <a:solidFill>
                <a:schemeClr val="folHlink"/>
              </a:solidFill>
              <a:latin typeface="Arial" panose="020B0604020202020204" pitchFamily="34" charset="0"/>
              <a:ea typeface="黑体" panose="02010609060101010101" pitchFamily="2" charset="-122"/>
            </a:endParaRPr>
          </a:p>
          <a:p>
            <a:r>
              <a:rPr lang="zh-CN" altLang="en-US" err="1">
                <a:solidFill>
                  <a:schemeClr val="folHlink"/>
                </a:solidFill>
                <a:latin typeface="Arial" panose="020B0604020202020204" pitchFamily="34" charset="0"/>
                <a:ea typeface="黑体" panose="02010609060101010101" pitchFamily="2" charset="-122"/>
              </a:rPr>
              <a:t>   </a:t>
            </a:r>
            <a:r>
              <a:rPr lang="en-US" altLang="zh-CN" err="1">
                <a:solidFill>
                  <a:schemeClr val="folHlink"/>
                </a:solidFill>
                <a:latin typeface="Arial" panose="020B0604020202020204" pitchFamily="34" charset="0"/>
                <a:ea typeface="黑体" panose="02010609060101010101" pitchFamily="2" charset="-122"/>
              </a:rPr>
              <a:t>seq</a:t>
            </a:r>
            <a:r>
              <a:rPr lang="en-US" altLang="zh-CN" dirty="0">
                <a:solidFill>
                  <a:schemeClr val="folHlink"/>
                </a:solidFill>
                <a:latin typeface="Arial" panose="020B0604020202020204" pitchFamily="34" charset="0"/>
                <a:ea typeface="黑体" panose="02010609060101010101" pitchFamily="2" charset="-122"/>
              </a:rPr>
              <a:t> = u</a:t>
            </a:r>
            <a:r>
              <a:rPr lang="zh-CN" altLang="en-US" dirty="0">
                <a:solidFill>
                  <a:schemeClr val="folHlink"/>
                </a:solidFill>
                <a:latin typeface="Arial" panose="020B0604020202020204" pitchFamily="34" charset="0"/>
                <a:ea typeface="黑体" panose="02010609060101010101" pitchFamily="2" charset="-122"/>
              </a:rPr>
              <a:t>，等待 </a:t>
            </a:r>
            <a:r>
              <a:rPr lang="en-US" altLang="zh-CN" dirty="0">
                <a:solidFill>
                  <a:schemeClr val="folHlink"/>
                </a:solidFill>
                <a:latin typeface="Arial" panose="020B0604020202020204" pitchFamily="34" charset="0"/>
                <a:ea typeface="黑体" panose="02010609060101010101" pitchFamily="2" charset="-122"/>
              </a:rPr>
              <a:t>B </a:t>
            </a:r>
            <a:r>
              <a:rPr lang="zh-CN" altLang="en-US" dirty="0">
                <a:solidFill>
                  <a:schemeClr val="folHlink"/>
                </a:solidFill>
                <a:latin typeface="Arial" panose="020B0604020202020204" pitchFamily="34" charset="0"/>
                <a:ea typeface="黑体" panose="02010609060101010101" pitchFamily="2" charset="-122"/>
              </a:rPr>
              <a:t>的确认。</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783417"/>
                                        </p:tgtEl>
                                        <p:attrNameLst>
                                          <p:attrName>style.visibility</p:attrName>
                                        </p:attrNameLst>
                                      </p:cBhvr>
                                      <p:to>
                                        <p:strVal val="visible"/>
                                      </p:to>
                                    </p:set>
                                    <p:animEffect transition="in" filter="wipe(up)">
                                      <p:cBhvr>
                                        <p:cTn id="7" dur="1000"/>
                                        <p:tgtEl>
                                          <p:spTgt spid="783417"/>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783418"/>
                                        </p:tgtEl>
                                        <p:attrNameLst>
                                          <p:attrName>style.visibility</p:attrName>
                                        </p:attrNameLst>
                                      </p:cBhvr>
                                      <p:to>
                                        <p:strVal val="visible"/>
                                      </p:to>
                                    </p:set>
                                    <p:animEffect transition="in" filter="wipe(left)">
                                      <p:cBhvr>
                                        <p:cTn id="11" dur="1000"/>
                                        <p:tgtEl>
                                          <p:spTgt spid="78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93602" name="组合 793601"/>
          <p:cNvGrpSpPr/>
          <p:nvPr/>
        </p:nvGrpSpPr>
        <p:grpSpPr>
          <a:xfrm>
            <a:off x="2509838" y="2349500"/>
            <a:ext cx="4248150" cy="4062413"/>
            <a:chOff x="1474" y="1888"/>
            <a:chExt cx="2676" cy="2432"/>
          </a:xfrm>
        </p:grpSpPr>
        <p:sp>
          <p:nvSpPr>
            <p:cNvPr id="793603" name="直接连接符 793602"/>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793604" name="直接连接符 793603"/>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sp>
        <p:nvSpPr>
          <p:cNvPr id="793606" name="左右箭头 793605"/>
          <p:cNvSpPr/>
          <p:nvPr/>
        </p:nvSpPr>
        <p:spPr>
          <a:xfrm>
            <a:off x="3495675" y="1863725"/>
            <a:ext cx="2384425" cy="252413"/>
          </a:xfrm>
          <a:prstGeom prst="leftRightArrow">
            <a:avLst>
              <a:gd name="adj1" fmla="val 55879"/>
              <a:gd name="adj2" fmla="val 10828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grpSp>
        <p:nvGrpSpPr>
          <p:cNvPr id="793608" name="组合 793607"/>
          <p:cNvGrpSpPr/>
          <p:nvPr/>
        </p:nvGrpSpPr>
        <p:grpSpPr>
          <a:xfrm>
            <a:off x="2562225" y="2355850"/>
            <a:ext cx="4133850" cy="768350"/>
            <a:chOff x="1614" y="1484"/>
            <a:chExt cx="2604" cy="484"/>
          </a:xfrm>
        </p:grpSpPr>
        <p:sp>
          <p:nvSpPr>
            <p:cNvPr id="793609" name="矩形 793608"/>
            <p:cNvSpPr/>
            <p:nvPr/>
          </p:nvSpPr>
          <p:spPr>
            <a:xfrm rot="597975">
              <a:off x="2497" y="1518"/>
              <a:ext cx="1165" cy="248"/>
            </a:xfrm>
            <a:prstGeom prst="rect">
              <a:avLst/>
            </a:prstGeom>
            <a:noFill/>
            <a:ln w="12700">
              <a:noFill/>
            </a:ln>
          </p:spPr>
          <p:txBody>
            <a:bodyPr wrap="none"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FIN = 1, seq</a:t>
              </a:r>
              <a:r>
                <a:rPr lang="en-US" altLang="zh-CN" sz="2000">
                  <a:solidFill>
                    <a:schemeClr val="folHlink"/>
                  </a:solidFill>
                  <a:latin typeface="Times New Roman" panose="02020603050405020304" pitchFamily="18" charset="0"/>
                  <a:ea typeface="黑体" panose="02010609060101010101" pitchFamily="2" charset="-122"/>
                </a:rPr>
                <a:t> = u</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93610" name="直接连接符 793609"/>
            <p:cNvSpPr/>
            <p:nvPr/>
          </p:nvSpPr>
          <p:spPr>
            <a:xfrm>
              <a:off x="1614" y="1484"/>
              <a:ext cx="2604" cy="484"/>
            </a:xfrm>
            <a:prstGeom prst="line">
              <a:avLst/>
            </a:prstGeom>
            <a:ln w="38100" cap="flat" cmpd="sng">
              <a:solidFill>
                <a:schemeClr val="folHlink"/>
              </a:solidFill>
              <a:prstDash val="solid"/>
              <a:headEnd type="none" w="med" len="med"/>
              <a:tailEnd type="triangle" w="med" len="lg"/>
            </a:ln>
          </p:spPr>
        </p:sp>
      </p:grpSp>
      <p:grpSp>
        <p:nvGrpSpPr>
          <p:cNvPr id="793611" name="组合 793610"/>
          <p:cNvGrpSpPr/>
          <p:nvPr/>
        </p:nvGrpSpPr>
        <p:grpSpPr>
          <a:xfrm>
            <a:off x="2576513" y="3167063"/>
            <a:ext cx="4133850" cy="769937"/>
            <a:chOff x="1623" y="1995"/>
            <a:chExt cx="2604" cy="485"/>
          </a:xfrm>
        </p:grpSpPr>
        <p:sp>
          <p:nvSpPr>
            <p:cNvPr id="793612" name="矩形 793611"/>
            <p:cNvSpPr/>
            <p:nvPr/>
          </p:nvSpPr>
          <p:spPr>
            <a:xfrm rot="-609976" flipH="1">
              <a:off x="1936" y="2021"/>
              <a:ext cx="1816"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v,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3613" name="直接连接符 793612"/>
            <p:cNvSpPr/>
            <p:nvPr/>
          </p:nvSpPr>
          <p:spPr>
            <a:xfrm flipH="1">
              <a:off x="1623" y="1995"/>
              <a:ext cx="2604" cy="485"/>
            </a:xfrm>
            <a:prstGeom prst="line">
              <a:avLst/>
            </a:prstGeom>
            <a:ln w="38100" cap="flat" cmpd="sng">
              <a:solidFill>
                <a:schemeClr val="folHlink"/>
              </a:solidFill>
              <a:prstDash val="solid"/>
              <a:headEnd type="none" w="med" len="med"/>
              <a:tailEnd type="triangle" w="med" len="lg"/>
            </a:ln>
          </p:spPr>
        </p:sp>
      </p:grpSp>
      <p:sp>
        <p:nvSpPr>
          <p:cNvPr id="793618" name="矩形 793617"/>
          <p:cNvSpPr/>
          <p:nvPr/>
        </p:nvSpPr>
        <p:spPr>
          <a:xfrm>
            <a:off x="1606550" y="1611313"/>
            <a:ext cx="954088" cy="67310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sp>
        <p:nvSpPr>
          <p:cNvPr id="793620" name="矩形 793619"/>
          <p:cNvSpPr/>
          <p:nvPr/>
        </p:nvSpPr>
        <p:spPr>
          <a:xfrm>
            <a:off x="6692900" y="1611313"/>
            <a:ext cx="955675" cy="147955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grpSp>
        <p:nvGrpSpPr>
          <p:cNvPr id="793621" name="组合 793620"/>
          <p:cNvGrpSpPr/>
          <p:nvPr/>
        </p:nvGrpSpPr>
        <p:grpSpPr>
          <a:xfrm>
            <a:off x="1508125" y="1528763"/>
            <a:ext cx="6278563" cy="82550"/>
            <a:chOff x="1020" y="481"/>
            <a:chExt cx="4037" cy="46"/>
          </a:xfrm>
        </p:grpSpPr>
        <p:sp>
          <p:nvSpPr>
            <p:cNvPr id="793622" name="直接连接符 793621"/>
            <p:cNvSpPr/>
            <p:nvPr/>
          </p:nvSpPr>
          <p:spPr>
            <a:xfrm>
              <a:off x="1020" y="527"/>
              <a:ext cx="4037" cy="0"/>
            </a:xfrm>
            <a:prstGeom prst="line">
              <a:avLst/>
            </a:prstGeom>
            <a:ln w="12700" cap="flat" cmpd="sng">
              <a:solidFill>
                <a:schemeClr val="folHlink"/>
              </a:solidFill>
              <a:prstDash val="dash"/>
              <a:headEnd type="none" w="med" len="med"/>
              <a:tailEnd type="none" w="med" len="med"/>
            </a:ln>
          </p:spPr>
        </p:sp>
        <p:sp>
          <p:nvSpPr>
            <p:cNvPr id="793623" name="直接连接符 793622"/>
            <p:cNvSpPr/>
            <p:nvPr/>
          </p:nvSpPr>
          <p:spPr>
            <a:xfrm>
              <a:off x="1020" y="481"/>
              <a:ext cx="4037" cy="0"/>
            </a:xfrm>
            <a:prstGeom prst="line">
              <a:avLst/>
            </a:prstGeom>
            <a:ln w="12700" cap="flat" cmpd="sng">
              <a:solidFill>
                <a:schemeClr val="folHlink"/>
              </a:solidFill>
              <a:prstDash val="dash"/>
              <a:headEnd type="none" w="med" len="med"/>
              <a:tailEnd type="none" w="med" len="med"/>
            </a:ln>
          </p:spPr>
        </p:sp>
      </p:grpSp>
      <p:grpSp>
        <p:nvGrpSpPr>
          <p:cNvPr id="793638" name="组合 793637"/>
          <p:cNvGrpSpPr/>
          <p:nvPr/>
        </p:nvGrpSpPr>
        <p:grpSpPr>
          <a:xfrm>
            <a:off x="498475" y="1257300"/>
            <a:ext cx="1403350" cy="1082675"/>
            <a:chOff x="314" y="792"/>
            <a:chExt cx="884" cy="682"/>
          </a:xfrm>
        </p:grpSpPr>
        <p:sp>
          <p:nvSpPr>
            <p:cNvPr id="793639" name="任意多边形 793638"/>
            <p:cNvSpPr/>
            <p:nvPr/>
          </p:nvSpPr>
          <p:spPr>
            <a:xfrm>
              <a:off x="349" y="792"/>
              <a:ext cx="849" cy="682"/>
            </a:xfrm>
            <a:custGeom>
              <a:avLst/>
              <a:gdLst/>
              <a:ahLst/>
              <a:cxnLst/>
              <a:pathLst>
                <a:path w="769" h="584">
                  <a:moveTo>
                    <a:pt x="769" y="0"/>
                  </a:moveTo>
                  <a:lnTo>
                    <a:pt x="0" y="9"/>
                  </a:lnTo>
                  <a:lnTo>
                    <a:pt x="0" y="584"/>
                  </a:lnTo>
                  <a:lnTo>
                    <a:pt x="603" y="584"/>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3640" name="矩形 793639"/>
            <p:cNvSpPr/>
            <p:nvPr/>
          </p:nvSpPr>
          <p:spPr>
            <a:xfrm>
              <a:off x="314" y="1227"/>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3643" name="矩形 793642"/>
          <p:cNvSpPr/>
          <p:nvPr/>
        </p:nvSpPr>
        <p:spPr>
          <a:xfrm>
            <a:off x="4130675" y="1778000"/>
            <a:ext cx="1133475" cy="401638"/>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3645" name="任意多边形 793644"/>
          <p:cNvSpPr/>
          <p:nvPr/>
        </p:nvSpPr>
        <p:spPr>
          <a:xfrm>
            <a:off x="7453313" y="1376363"/>
            <a:ext cx="573087" cy="1789112"/>
          </a:xfrm>
          <a:custGeom>
            <a:avLst/>
            <a:gdLst/>
            <a:ahLst/>
            <a:cxnLst/>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3646" name="矩形 793645"/>
          <p:cNvSpPr/>
          <p:nvPr/>
        </p:nvSpPr>
        <p:spPr>
          <a:xfrm>
            <a:off x="8012113" y="1778000"/>
            <a:ext cx="638175" cy="912813"/>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通知</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应用</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进程</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3647" name="矩形 793646"/>
          <p:cNvSpPr/>
          <p:nvPr/>
        </p:nvSpPr>
        <p:spPr>
          <a:xfrm>
            <a:off x="1587500" y="1622425"/>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3648" name="矩形 793647"/>
          <p:cNvSpPr/>
          <p:nvPr/>
        </p:nvSpPr>
        <p:spPr>
          <a:xfrm>
            <a:off x="6673850" y="2058988"/>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pic>
        <p:nvPicPr>
          <p:cNvPr id="793649" name="图片 793648"/>
          <p:cNvPicPr/>
          <p:nvPr/>
        </p:nvPicPr>
        <p:blipFill>
          <a:blip r:embed="rId1"/>
          <a:stretch>
            <a:fillRect/>
          </a:stretch>
        </p:blipFill>
        <p:spPr>
          <a:xfrm>
            <a:off x="1831975" y="969963"/>
            <a:ext cx="504825" cy="496887"/>
          </a:xfrm>
          <a:prstGeom prst="rect">
            <a:avLst/>
          </a:prstGeom>
          <a:noFill/>
          <a:ln w="9525">
            <a:noFill/>
          </a:ln>
        </p:spPr>
      </p:pic>
      <p:pic>
        <p:nvPicPr>
          <p:cNvPr id="793650" name="图片 793649"/>
          <p:cNvPicPr/>
          <p:nvPr/>
        </p:nvPicPr>
        <p:blipFill>
          <a:blip r:embed="rId1"/>
          <a:stretch>
            <a:fillRect/>
          </a:stretch>
        </p:blipFill>
        <p:spPr>
          <a:xfrm>
            <a:off x="6918325" y="969963"/>
            <a:ext cx="504825" cy="496887"/>
          </a:xfrm>
          <a:prstGeom prst="rect">
            <a:avLst/>
          </a:prstGeom>
          <a:noFill/>
          <a:ln w="9525">
            <a:noFill/>
          </a:ln>
        </p:spPr>
      </p:pic>
      <p:sp>
        <p:nvSpPr>
          <p:cNvPr id="793651" name="矩形 793650"/>
          <p:cNvSpPr/>
          <p:nvPr/>
        </p:nvSpPr>
        <p:spPr>
          <a:xfrm>
            <a:off x="2222500" y="938213"/>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3652" name="矩形 793651"/>
          <p:cNvSpPr/>
          <p:nvPr/>
        </p:nvSpPr>
        <p:spPr>
          <a:xfrm>
            <a:off x="6723063" y="938213"/>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3653" name="矩形 793652"/>
          <p:cNvSpPr/>
          <p:nvPr/>
        </p:nvSpPr>
        <p:spPr>
          <a:xfrm>
            <a:off x="1766888" y="64770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3654" name="矩形 793653"/>
          <p:cNvSpPr/>
          <p:nvPr/>
        </p:nvSpPr>
        <p:spPr>
          <a:xfrm>
            <a:off x="6734175" y="647700"/>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3657" name="文本框 793656"/>
          <p:cNvSpPr txBox="1"/>
          <p:nvPr/>
        </p:nvSpPr>
        <p:spPr>
          <a:xfrm>
            <a:off x="2700338" y="115888"/>
            <a:ext cx="3957637" cy="519112"/>
          </a:xfrm>
          <a:prstGeom prst="rect">
            <a:avLst/>
          </a:prstGeom>
          <a:noFill/>
          <a:ln w="9525">
            <a:noFill/>
          </a:ln>
        </p:spPr>
        <p:txBody>
          <a:bodyPr wrap="none" anchor="t">
            <a:spAutoFit/>
          </a:bodyPr>
          <a:p>
            <a:r>
              <a:rPr lang="en-US" altLang="zh-CN">
                <a:solidFill>
                  <a:schemeClr val="folHlink"/>
                </a:solidFill>
                <a:latin typeface="Arial" panose="020B0604020202020204" pitchFamily="34" charset="0"/>
                <a:ea typeface="黑体" panose="02010609060101010101" pitchFamily="2" charset="-122"/>
              </a:rPr>
              <a:t>5.9.2   TCP</a:t>
            </a:r>
            <a:r>
              <a:rPr lang="en-US" altLang="zh-CN" b="1">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793658" name="文本框 793657"/>
          <p:cNvSpPr txBox="1"/>
          <p:nvPr/>
        </p:nvSpPr>
        <p:spPr>
          <a:xfrm>
            <a:off x="771525" y="4216400"/>
            <a:ext cx="7915275" cy="223678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pPr>
              <a:buChar char="•"/>
            </a:pPr>
            <a:r>
              <a:rPr lang="en-US" altLang="zh-CN" dirty="0">
                <a:solidFill>
                  <a:schemeClr val="folHlink"/>
                </a:solidFill>
                <a:latin typeface="Arial" panose="020B0604020202020204" pitchFamily="34" charset="0"/>
                <a:ea typeface="黑体" panose="02010609060101010101" pitchFamily="2" charset="-122"/>
              </a:rPr>
              <a:t>  B </a:t>
            </a:r>
            <a:r>
              <a:rPr lang="zh-CN" altLang="en-US" dirty="0">
                <a:solidFill>
                  <a:schemeClr val="folHlink"/>
                </a:solidFill>
                <a:latin typeface="Arial" panose="020B0604020202020204" pitchFamily="34" charset="0"/>
                <a:ea typeface="黑体" panose="02010609060101010101" pitchFamily="2" charset="-122"/>
              </a:rPr>
              <a:t>发出确认，确认号 </a:t>
            </a:r>
            <a:r>
              <a:rPr lang="en-US" altLang="zh-CN" err="1">
                <a:solidFill>
                  <a:schemeClr val="folHlink"/>
                </a:solidFill>
                <a:latin typeface="Arial" panose="020B0604020202020204" pitchFamily="34" charset="0"/>
                <a:ea typeface="黑体" panose="02010609060101010101" pitchFamily="2" charset="-122"/>
              </a:rPr>
              <a:t>ack</a:t>
            </a:r>
            <a:r>
              <a:rPr lang="en-US" altLang="zh-CN">
                <a:solidFill>
                  <a:schemeClr val="folHlink"/>
                </a:solidFill>
                <a:latin typeface="Arial" panose="020B0604020202020204" pitchFamily="34" charset="0"/>
                <a:ea typeface="黑体" panose="02010609060101010101" pitchFamily="2" charset="-122"/>
              </a:rPr>
              <a:t> = u </a:t>
            </a:r>
            <a:r>
              <a:rPr lang="en-US" altLang="zh-CN">
                <a:solidFill>
                  <a:schemeClr val="folHlink"/>
                </a:solidFill>
                <a:latin typeface="Arial" panose="020B0604020202020204" pitchFamily="34" charset="0"/>
                <a:ea typeface="黑体" panose="02010609060101010101" pitchFamily="2" charset="-122"/>
                <a:sym typeface="Symbol" panose="05050102010706020507" pitchFamily="18" charset="2"/>
              </a:rPr>
              <a:t></a:t>
            </a:r>
            <a:r>
              <a:rPr lang="en-US" altLang="zh-CN" dirty="0">
                <a:solidFill>
                  <a:schemeClr val="folHlink"/>
                </a:solidFill>
                <a:latin typeface="Arial" panose="020B0604020202020204" pitchFamily="34" charset="0"/>
                <a:ea typeface="黑体" panose="02010609060101010101" pitchFamily="2" charset="-122"/>
              </a:rPr>
              <a:t> 1</a:t>
            </a:r>
            <a:r>
              <a:rPr lang="zh-CN" altLang="en-US" dirty="0">
                <a:solidFill>
                  <a:schemeClr val="folHlink"/>
                </a:solidFill>
                <a:latin typeface="Arial" panose="020B0604020202020204" pitchFamily="34" charset="0"/>
                <a:ea typeface="黑体" panose="02010609060101010101" pitchFamily="2" charset="-122"/>
              </a:rPr>
              <a:t>，</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solidFill>
                  <a:schemeClr val="folHlink"/>
                </a:solidFill>
                <a:latin typeface="Arial" panose="020B0604020202020204" pitchFamily="34" charset="0"/>
                <a:ea typeface="黑体" panose="02010609060101010101" pitchFamily="2" charset="-122"/>
              </a:rPr>
              <a:t>   而这个报文段自己的序号 </a:t>
            </a:r>
            <a:r>
              <a:rPr lang="en-US" altLang="zh-CN" err="1">
                <a:solidFill>
                  <a:schemeClr val="folHlink"/>
                </a:solidFill>
                <a:latin typeface="Arial" panose="020B0604020202020204" pitchFamily="34" charset="0"/>
                <a:ea typeface="黑体" panose="02010609060101010101" pitchFamily="2" charset="-122"/>
              </a:rPr>
              <a:t>seq</a:t>
            </a:r>
            <a:r>
              <a:rPr lang="en-US" altLang="zh-CN" dirty="0">
                <a:solidFill>
                  <a:schemeClr val="folHlink"/>
                </a:solidFill>
                <a:latin typeface="Arial" panose="020B0604020202020204" pitchFamily="34" charset="0"/>
                <a:ea typeface="黑体" panose="02010609060101010101" pitchFamily="2" charset="-122"/>
              </a:rPr>
              <a:t> = v</a:t>
            </a:r>
            <a:r>
              <a:rPr lang="zh-CN" altLang="en-US" dirty="0">
                <a:solidFill>
                  <a:schemeClr val="folHlink"/>
                </a:solidFill>
                <a:latin typeface="Arial" panose="020B0604020202020204" pitchFamily="34" charset="0"/>
                <a:ea typeface="黑体" panose="02010609060101010101" pitchFamily="2" charset="-122"/>
              </a:rPr>
              <a:t>。</a:t>
            </a:r>
            <a:endParaRPr lang="zh-CN" altLang="en-US" dirty="0">
              <a:solidFill>
                <a:schemeClr val="folHlink"/>
              </a:solidFill>
              <a:latin typeface="Arial" panose="020B0604020202020204" pitchFamily="34" charset="0"/>
              <a:ea typeface="黑体" panose="02010609060101010101" pitchFamily="2" charset="-122"/>
            </a:endParaRPr>
          </a:p>
          <a:p>
            <a:pPr>
              <a:buChar char="•"/>
            </a:pPr>
            <a:r>
              <a:rPr lang="zh-CN" altLang="en-US" dirty="0">
                <a:solidFill>
                  <a:schemeClr val="folHlink"/>
                </a:solidFill>
                <a:latin typeface="Arial" panose="020B0604020202020204" pitchFamily="34" charset="0"/>
                <a:ea typeface="黑体" panose="02010609060101010101" pitchFamily="2" charset="-122"/>
              </a:rPr>
              <a:t>  </a:t>
            </a:r>
            <a:r>
              <a:rPr lang="en-US" altLang="zh-CN" dirty="0">
                <a:solidFill>
                  <a:schemeClr val="folHlink"/>
                </a:solidFill>
                <a:latin typeface="Arial" panose="020B0604020202020204" pitchFamily="34" charset="0"/>
                <a:ea typeface="黑体" panose="02010609060101010101" pitchFamily="2" charset="-122"/>
              </a:rPr>
              <a:t>TCP </a:t>
            </a:r>
            <a:r>
              <a:rPr lang="zh-CN" altLang="en-US" dirty="0">
                <a:solidFill>
                  <a:schemeClr val="folHlink"/>
                </a:solidFill>
                <a:latin typeface="Arial" panose="020B0604020202020204" pitchFamily="34" charset="0"/>
                <a:ea typeface="黑体" panose="02010609060101010101" pitchFamily="2" charset="-122"/>
              </a:rPr>
              <a:t>服务器进程通知高层应用进程。</a:t>
            </a:r>
            <a:endParaRPr lang="zh-CN" altLang="en-US" dirty="0">
              <a:solidFill>
                <a:schemeClr val="folHlink"/>
              </a:solidFill>
              <a:latin typeface="Arial" panose="020B0604020202020204" pitchFamily="34" charset="0"/>
              <a:ea typeface="黑体" panose="02010609060101010101" pitchFamily="2" charset="-122"/>
            </a:endParaRPr>
          </a:p>
          <a:p>
            <a:pPr>
              <a:buChar char="•"/>
            </a:pPr>
            <a:r>
              <a:rPr lang="zh-CN" altLang="en-US" dirty="0">
                <a:solidFill>
                  <a:schemeClr val="folHlink"/>
                </a:solidFill>
                <a:latin typeface="Arial" panose="020B0604020202020204" pitchFamily="34" charset="0"/>
                <a:ea typeface="黑体" panose="02010609060101010101" pitchFamily="2" charset="-122"/>
              </a:rPr>
              <a:t>  从 </a:t>
            </a:r>
            <a:r>
              <a:rPr lang="en-US" altLang="zh-CN" dirty="0">
                <a:solidFill>
                  <a:schemeClr val="folHlink"/>
                </a:solidFill>
                <a:latin typeface="Arial" panose="020B0604020202020204" pitchFamily="34" charset="0"/>
                <a:ea typeface="黑体" panose="02010609060101010101" pitchFamily="2" charset="-122"/>
              </a:rPr>
              <a:t>A </a:t>
            </a:r>
            <a:r>
              <a:rPr lang="zh-CN" altLang="en-US" dirty="0">
                <a:solidFill>
                  <a:schemeClr val="folHlink"/>
                </a:solidFill>
                <a:latin typeface="Arial" panose="020B0604020202020204" pitchFamily="34" charset="0"/>
                <a:ea typeface="黑体" panose="02010609060101010101" pitchFamily="2" charset="-122"/>
              </a:rPr>
              <a:t>到 </a:t>
            </a:r>
            <a:r>
              <a:rPr lang="en-US" altLang="zh-CN" dirty="0">
                <a:solidFill>
                  <a:schemeClr val="folHlink"/>
                </a:solidFill>
                <a:latin typeface="Arial" panose="020B0604020202020204" pitchFamily="34" charset="0"/>
                <a:ea typeface="黑体" panose="02010609060101010101" pitchFamily="2" charset="-122"/>
              </a:rPr>
              <a:t>B </a:t>
            </a:r>
            <a:r>
              <a:rPr lang="zh-CN" altLang="en-US" dirty="0">
                <a:solidFill>
                  <a:schemeClr val="folHlink"/>
                </a:solidFill>
                <a:latin typeface="Arial" panose="020B0604020202020204" pitchFamily="34" charset="0"/>
                <a:ea typeface="黑体" panose="02010609060101010101" pitchFamily="2" charset="-122"/>
              </a:rPr>
              <a:t>这个方向的连接就释放了，</a:t>
            </a:r>
            <a:r>
              <a:rPr lang="en-US" altLang="zh-CN" dirty="0">
                <a:solidFill>
                  <a:schemeClr val="folHlink"/>
                </a:solidFill>
                <a:latin typeface="Arial" panose="020B0604020202020204" pitchFamily="34" charset="0"/>
                <a:ea typeface="黑体" panose="02010609060101010101" pitchFamily="2" charset="-122"/>
              </a:rPr>
              <a:t>TCP </a:t>
            </a:r>
            <a:r>
              <a:rPr lang="zh-CN" altLang="en-US" dirty="0">
                <a:solidFill>
                  <a:schemeClr val="folHlink"/>
                </a:solidFill>
                <a:latin typeface="Arial" panose="020B0604020202020204" pitchFamily="34" charset="0"/>
                <a:ea typeface="黑体" panose="02010609060101010101" pitchFamily="2" charset="-122"/>
              </a:rPr>
              <a:t>连接</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solidFill>
                  <a:schemeClr val="folHlink"/>
                </a:solidFill>
                <a:latin typeface="Arial" panose="020B0604020202020204" pitchFamily="34" charset="0"/>
                <a:ea typeface="黑体" panose="02010609060101010101" pitchFamily="2" charset="-122"/>
              </a:rPr>
              <a:t>   处于</a:t>
            </a:r>
            <a:r>
              <a:rPr lang="zh-CN" altLang="en-US" dirty="0">
                <a:solidFill>
                  <a:schemeClr val="hlink"/>
                </a:solidFill>
                <a:latin typeface="Arial" panose="020B0604020202020204" pitchFamily="34" charset="0"/>
                <a:ea typeface="黑体" panose="02010609060101010101" pitchFamily="2" charset="-122"/>
              </a:rPr>
              <a:t>半关闭</a:t>
            </a:r>
            <a:r>
              <a:rPr lang="zh-CN" altLang="en-US" dirty="0">
                <a:solidFill>
                  <a:schemeClr val="folHlink"/>
                </a:solidFill>
                <a:latin typeface="Arial" panose="020B0604020202020204" pitchFamily="34" charset="0"/>
                <a:ea typeface="黑体" panose="02010609060101010101" pitchFamily="2" charset="-122"/>
              </a:rPr>
              <a:t>状态。</a:t>
            </a:r>
            <a:r>
              <a:rPr lang="en-US" altLang="zh-CN" dirty="0">
                <a:solidFill>
                  <a:schemeClr val="folHlink"/>
                </a:solidFill>
                <a:latin typeface="Arial" panose="020B0604020202020204" pitchFamily="34" charset="0"/>
                <a:ea typeface="黑体" panose="02010609060101010101" pitchFamily="2" charset="-122"/>
              </a:rPr>
              <a:t>B </a:t>
            </a:r>
            <a:r>
              <a:rPr lang="zh-CN" altLang="en-US" dirty="0">
                <a:solidFill>
                  <a:schemeClr val="folHlink"/>
                </a:solidFill>
                <a:latin typeface="Arial" panose="020B0604020202020204" pitchFamily="34" charset="0"/>
                <a:ea typeface="黑体" panose="02010609060101010101" pitchFamily="2" charset="-122"/>
              </a:rPr>
              <a:t>若发送数据，</a:t>
            </a:r>
            <a:r>
              <a:rPr lang="en-US" altLang="zh-CN" dirty="0">
                <a:solidFill>
                  <a:schemeClr val="folHlink"/>
                </a:solidFill>
                <a:latin typeface="Arial" panose="020B0604020202020204" pitchFamily="34" charset="0"/>
                <a:ea typeface="黑体" panose="02010609060101010101" pitchFamily="2" charset="-122"/>
              </a:rPr>
              <a:t>A </a:t>
            </a:r>
            <a:r>
              <a:rPr lang="zh-CN" altLang="en-US" dirty="0">
                <a:solidFill>
                  <a:schemeClr val="folHlink"/>
                </a:solidFill>
                <a:latin typeface="Arial" panose="020B0604020202020204" pitchFamily="34" charset="0"/>
                <a:ea typeface="黑体" panose="02010609060101010101" pitchFamily="2" charset="-122"/>
              </a:rPr>
              <a:t>仍要接收。</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93611"/>
                                        </p:tgtEl>
                                        <p:attrNameLst>
                                          <p:attrName>style.visibility</p:attrName>
                                        </p:attrNameLst>
                                      </p:cBhvr>
                                      <p:to>
                                        <p:strVal val="visible"/>
                                      </p:to>
                                    </p:set>
                                    <p:animEffect transition="in" filter="wipe(right)">
                                      <p:cBhvr>
                                        <p:cTn id="7" dur="1000"/>
                                        <p:tgtEl>
                                          <p:spTgt spid="793611"/>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93645"/>
                                        </p:tgtEl>
                                        <p:attrNameLst>
                                          <p:attrName>style.visibility</p:attrName>
                                        </p:attrNameLst>
                                      </p:cBhvr>
                                      <p:to>
                                        <p:strVal val="visible"/>
                                      </p:to>
                                    </p:set>
                                    <p:animEffect transition="in" filter="wipe(down)">
                                      <p:cBhvr>
                                        <p:cTn id="11" dur="1000"/>
                                        <p:tgtEl>
                                          <p:spTgt spid="793645"/>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793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46"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94626" name="组合 794625"/>
          <p:cNvGrpSpPr/>
          <p:nvPr/>
        </p:nvGrpSpPr>
        <p:grpSpPr>
          <a:xfrm>
            <a:off x="2509838" y="2349500"/>
            <a:ext cx="4248150" cy="4062413"/>
            <a:chOff x="1474" y="1888"/>
            <a:chExt cx="2676" cy="2432"/>
          </a:xfrm>
        </p:grpSpPr>
        <p:sp>
          <p:nvSpPr>
            <p:cNvPr id="794627" name="直接连接符 794626"/>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794628" name="直接连接符 794627"/>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sp>
        <p:nvSpPr>
          <p:cNvPr id="794629" name="左箭头 794628"/>
          <p:cNvSpPr/>
          <p:nvPr/>
        </p:nvSpPr>
        <p:spPr>
          <a:xfrm rot="-651552">
            <a:off x="3786188" y="3895725"/>
            <a:ext cx="676275" cy="236538"/>
          </a:xfrm>
          <a:prstGeom prst="leftArrow">
            <a:avLst>
              <a:gd name="adj1" fmla="val 53620"/>
              <a:gd name="adj2" fmla="val 11981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sp>
        <p:nvSpPr>
          <p:cNvPr id="794630" name="左右箭头 794629"/>
          <p:cNvSpPr/>
          <p:nvPr/>
        </p:nvSpPr>
        <p:spPr>
          <a:xfrm>
            <a:off x="3495675" y="1863725"/>
            <a:ext cx="2384425" cy="252413"/>
          </a:xfrm>
          <a:prstGeom prst="leftRightArrow">
            <a:avLst>
              <a:gd name="adj1" fmla="val 55879"/>
              <a:gd name="adj2" fmla="val 10828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grpSp>
        <p:nvGrpSpPr>
          <p:cNvPr id="794632" name="组合 794631"/>
          <p:cNvGrpSpPr/>
          <p:nvPr/>
        </p:nvGrpSpPr>
        <p:grpSpPr>
          <a:xfrm>
            <a:off x="2562225" y="2355850"/>
            <a:ext cx="4133850" cy="768350"/>
            <a:chOff x="1614" y="1484"/>
            <a:chExt cx="2604" cy="484"/>
          </a:xfrm>
        </p:grpSpPr>
        <p:sp>
          <p:nvSpPr>
            <p:cNvPr id="794633" name="矩形 794632"/>
            <p:cNvSpPr/>
            <p:nvPr/>
          </p:nvSpPr>
          <p:spPr>
            <a:xfrm rot="597975">
              <a:off x="2497" y="1518"/>
              <a:ext cx="1165" cy="248"/>
            </a:xfrm>
            <a:prstGeom prst="rect">
              <a:avLst/>
            </a:prstGeom>
            <a:noFill/>
            <a:ln w="12700">
              <a:noFill/>
            </a:ln>
          </p:spPr>
          <p:txBody>
            <a:bodyPr wrap="none"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FIN = 1, seq</a:t>
              </a:r>
              <a:r>
                <a:rPr lang="en-US" altLang="zh-CN" sz="2000">
                  <a:solidFill>
                    <a:schemeClr val="folHlink"/>
                  </a:solidFill>
                  <a:latin typeface="Times New Roman" panose="02020603050405020304" pitchFamily="18" charset="0"/>
                  <a:ea typeface="黑体" panose="02010609060101010101" pitchFamily="2" charset="-122"/>
                </a:rPr>
                <a:t> = u</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94634" name="直接连接符 794633"/>
            <p:cNvSpPr/>
            <p:nvPr/>
          </p:nvSpPr>
          <p:spPr>
            <a:xfrm>
              <a:off x="1614" y="1484"/>
              <a:ext cx="2604" cy="484"/>
            </a:xfrm>
            <a:prstGeom prst="line">
              <a:avLst/>
            </a:prstGeom>
            <a:ln w="38100" cap="flat" cmpd="sng">
              <a:solidFill>
                <a:schemeClr val="folHlink"/>
              </a:solidFill>
              <a:prstDash val="solid"/>
              <a:headEnd type="none" w="med" len="med"/>
              <a:tailEnd type="triangle" w="med" len="lg"/>
            </a:ln>
          </p:spPr>
        </p:sp>
      </p:grpSp>
      <p:grpSp>
        <p:nvGrpSpPr>
          <p:cNvPr id="794635" name="组合 794634"/>
          <p:cNvGrpSpPr/>
          <p:nvPr/>
        </p:nvGrpSpPr>
        <p:grpSpPr>
          <a:xfrm>
            <a:off x="2576513" y="3167063"/>
            <a:ext cx="4133850" cy="769937"/>
            <a:chOff x="1623" y="1995"/>
            <a:chExt cx="2604" cy="485"/>
          </a:xfrm>
        </p:grpSpPr>
        <p:sp>
          <p:nvSpPr>
            <p:cNvPr id="794636" name="矩形 794635"/>
            <p:cNvSpPr/>
            <p:nvPr/>
          </p:nvSpPr>
          <p:spPr>
            <a:xfrm rot="-609976" flipH="1">
              <a:off x="1936" y="2021"/>
              <a:ext cx="1816"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v,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4637" name="直接连接符 794636"/>
            <p:cNvSpPr/>
            <p:nvPr/>
          </p:nvSpPr>
          <p:spPr>
            <a:xfrm flipH="1">
              <a:off x="1623" y="1995"/>
              <a:ext cx="2604" cy="485"/>
            </a:xfrm>
            <a:prstGeom prst="line">
              <a:avLst/>
            </a:prstGeom>
            <a:ln w="38100" cap="flat" cmpd="sng">
              <a:solidFill>
                <a:schemeClr val="folHlink"/>
              </a:solidFill>
              <a:prstDash val="solid"/>
              <a:headEnd type="none" w="med" len="med"/>
              <a:tailEnd type="triangle" w="med" len="lg"/>
            </a:ln>
          </p:spPr>
        </p:sp>
      </p:grpSp>
      <p:grpSp>
        <p:nvGrpSpPr>
          <p:cNvPr id="794683" name="组合 794682"/>
          <p:cNvGrpSpPr/>
          <p:nvPr/>
        </p:nvGrpSpPr>
        <p:grpSpPr>
          <a:xfrm>
            <a:off x="2541588" y="4089400"/>
            <a:ext cx="4133850" cy="784225"/>
            <a:chOff x="1601" y="2576"/>
            <a:chExt cx="2604" cy="494"/>
          </a:xfrm>
        </p:grpSpPr>
        <p:sp>
          <p:nvSpPr>
            <p:cNvPr id="794639" name="直接连接符 794638"/>
            <p:cNvSpPr/>
            <p:nvPr/>
          </p:nvSpPr>
          <p:spPr>
            <a:xfrm flipH="1">
              <a:off x="1601" y="2585"/>
              <a:ext cx="2604" cy="485"/>
            </a:xfrm>
            <a:prstGeom prst="line">
              <a:avLst/>
            </a:prstGeom>
            <a:ln w="38100" cap="flat" cmpd="sng">
              <a:solidFill>
                <a:schemeClr val="folHlink"/>
              </a:solidFill>
              <a:prstDash val="solid"/>
              <a:headEnd type="none" w="med" len="med"/>
              <a:tailEnd type="triangle" w="med" len="lg"/>
            </a:ln>
          </p:spPr>
        </p:sp>
        <p:sp>
          <p:nvSpPr>
            <p:cNvPr id="794640" name="矩形 794639"/>
            <p:cNvSpPr/>
            <p:nvPr/>
          </p:nvSpPr>
          <p:spPr>
            <a:xfrm rot="-656686" flipH="1">
              <a:off x="1808" y="2576"/>
              <a:ext cx="2377"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FIN = 1, ACK = 1, seq = w,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794642" name="矩形 794641"/>
          <p:cNvSpPr/>
          <p:nvPr/>
        </p:nvSpPr>
        <p:spPr>
          <a:xfrm>
            <a:off x="1606550" y="1611313"/>
            <a:ext cx="954088" cy="67310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sp>
        <p:nvSpPr>
          <p:cNvPr id="794644" name="矩形 794643"/>
          <p:cNvSpPr/>
          <p:nvPr/>
        </p:nvSpPr>
        <p:spPr>
          <a:xfrm>
            <a:off x="6692900" y="1611313"/>
            <a:ext cx="955675" cy="147955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grpSp>
        <p:nvGrpSpPr>
          <p:cNvPr id="794645" name="组合 794644"/>
          <p:cNvGrpSpPr/>
          <p:nvPr/>
        </p:nvGrpSpPr>
        <p:grpSpPr>
          <a:xfrm>
            <a:off x="1508125" y="1528763"/>
            <a:ext cx="6278563" cy="82550"/>
            <a:chOff x="1020" y="481"/>
            <a:chExt cx="4037" cy="46"/>
          </a:xfrm>
        </p:grpSpPr>
        <p:sp>
          <p:nvSpPr>
            <p:cNvPr id="794646" name="直接连接符 794645"/>
            <p:cNvSpPr/>
            <p:nvPr/>
          </p:nvSpPr>
          <p:spPr>
            <a:xfrm>
              <a:off x="1020" y="527"/>
              <a:ext cx="4037" cy="0"/>
            </a:xfrm>
            <a:prstGeom prst="line">
              <a:avLst/>
            </a:prstGeom>
            <a:ln w="12700" cap="flat" cmpd="sng">
              <a:solidFill>
                <a:schemeClr val="folHlink"/>
              </a:solidFill>
              <a:prstDash val="dash"/>
              <a:headEnd type="none" w="med" len="med"/>
              <a:tailEnd type="none" w="med" len="med"/>
            </a:ln>
          </p:spPr>
        </p:sp>
        <p:sp>
          <p:nvSpPr>
            <p:cNvPr id="794647" name="直接连接符 794646"/>
            <p:cNvSpPr/>
            <p:nvPr/>
          </p:nvSpPr>
          <p:spPr>
            <a:xfrm>
              <a:off x="1020" y="481"/>
              <a:ext cx="4037" cy="0"/>
            </a:xfrm>
            <a:prstGeom prst="line">
              <a:avLst/>
            </a:prstGeom>
            <a:ln w="12700" cap="flat" cmpd="sng">
              <a:solidFill>
                <a:schemeClr val="folHlink"/>
              </a:solidFill>
              <a:prstDash val="dash"/>
              <a:headEnd type="none" w="med" len="med"/>
              <a:tailEnd type="none" w="med" len="med"/>
            </a:ln>
          </p:spPr>
        </p:sp>
      </p:grpSp>
      <p:grpSp>
        <p:nvGrpSpPr>
          <p:cNvPr id="794662" name="组合 794661"/>
          <p:cNvGrpSpPr/>
          <p:nvPr/>
        </p:nvGrpSpPr>
        <p:grpSpPr>
          <a:xfrm>
            <a:off x="498475" y="1257300"/>
            <a:ext cx="1403350" cy="1082675"/>
            <a:chOff x="314" y="792"/>
            <a:chExt cx="884" cy="682"/>
          </a:xfrm>
        </p:grpSpPr>
        <p:sp>
          <p:nvSpPr>
            <p:cNvPr id="794663" name="任意多边形 794662"/>
            <p:cNvSpPr/>
            <p:nvPr/>
          </p:nvSpPr>
          <p:spPr>
            <a:xfrm>
              <a:off x="349" y="792"/>
              <a:ext cx="849" cy="682"/>
            </a:xfrm>
            <a:custGeom>
              <a:avLst/>
              <a:gdLst/>
              <a:ahLst/>
              <a:cxnLst/>
              <a:pathLst>
                <a:path w="769" h="584">
                  <a:moveTo>
                    <a:pt x="769" y="0"/>
                  </a:moveTo>
                  <a:lnTo>
                    <a:pt x="0" y="9"/>
                  </a:lnTo>
                  <a:lnTo>
                    <a:pt x="0" y="584"/>
                  </a:lnTo>
                  <a:lnTo>
                    <a:pt x="603" y="584"/>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4664" name="矩形 794663"/>
            <p:cNvSpPr/>
            <p:nvPr/>
          </p:nvSpPr>
          <p:spPr>
            <a:xfrm>
              <a:off x="314" y="1227"/>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grpSp>
        <p:nvGrpSpPr>
          <p:cNvPr id="794682" name="组合 794681"/>
          <p:cNvGrpSpPr/>
          <p:nvPr/>
        </p:nvGrpSpPr>
        <p:grpSpPr>
          <a:xfrm>
            <a:off x="7412038" y="1190625"/>
            <a:ext cx="1408112" cy="2905125"/>
            <a:chOff x="4669" y="750"/>
            <a:chExt cx="887" cy="1830"/>
          </a:xfrm>
        </p:grpSpPr>
        <p:sp>
          <p:nvSpPr>
            <p:cNvPr id="794665" name="任意多边形 794664"/>
            <p:cNvSpPr/>
            <p:nvPr/>
          </p:nvSpPr>
          <p:spPr>
            <a:xfrm>
              <a:off x="4669" y="750"/>
              <a:ext cx="887" cy="1830"/>
            </a:xfrm>
            <a:custGeom>
              <a:avLst/>
              <a:gdLst/>
              <a:ahLst/>
              <a:cxnLst/>
              <a:pathLst>
                <a:path w="868" h="1493">
                  <a:moveTo>
                    <a:pt x="0" y="0"/>
                  </a:moveTo>
                  <a:lnTo>
                    <a:pt x="868" y="7"/>
                  </a:lnTo>
                  <a:lnTo>
                    <a:pt x="868" y="1493"/>
                  </a:lnTo>
                  <a:lnTo>
                    <a:pt x="124" y="1493"/>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4666" name="矩形 794665"/>
            <p:cNvSpPr/>
            <p:nvPr/>
          </p:nvSpPr>
          <p:spPr>
            <a:xfrm>
              <a:off x="4855" y="2306"/>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4667" name="矩形 794666"/>
          <p:cNvSpPr/>
          <p:nvPr/>
        </p:nvSpPr>
        <p:spPr>
          <a:xfrm>
            <a:off x="4130675" y="1778000"/>
            <a:ext cx="1133475" cy="401638"/>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grpSp>
        <p:nvGrpSpPr>
          <p:cNvPr id="794668" name="组合 794667"/>
          <p:cNvGrpSpPr/>
          <p:nvPr/>
        </p:nvGrpSpPr>
        <p:grpSpPr>
          <a:xfrm>
            <a:off x="7453313" y="1376363"/>
            <a:ext cx="1196975" cy="1789112"/>
            <a:chOff x="4695" y="867"/>
            <a:chExt cx="754" cy="1127"/>
          </a:xfrm>
        </p:grpSpPr>
        <p:sp>
          <p:nvSpPr>
            <p:cNvPr id="794669" name="任意多边形 794668"/>
            <p:cNvSpPr/>
            <p:nvPr/>
          </p:nvSpPr>
          <p:spPr>
            <a:xfrm>
              <a:off x="4695" y="867"/>
              <a:ext cx="361" cy="1127"/>
            </a:xfrm>
            <a:custGeom>
              <a:avLst/>
              <a:gdLst/>
              <a:ahLst/>
              <a:cxnLst/>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4670" name="矩形 794669"/>
            <p:cNvSpPr/>
            <p:nvPr/>
          </p:nvSpPr>
          <p:spPr>
            <a:xfrm>
              <a:off x="5047" y="1120"/>
              <a:ext cx="402" cy="575"/>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通知</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应用</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进程</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4671" name="矩形 794670"/>
          <p:cNvSpPr/>
          <p:nvPr/>
        </p:nvSpPr>
        <p:spPr>
          <a:xfrm>
            <a:off x="1587500" y="1622425"/>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4672" name="矩形 794671"/>
          <p:cNvSpPr/>
          <p:nvPr/>
        </p:nvSpPr>
        <p:spPr>
          <a:xfrm>
            <a:off x="6673850" y="2058988"/>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pic>
        <p:nvPicPr>
          <p:cNvPr id="794673" name="图片 794672"/>
          <p:cNvPicPr/>
          <p:nvPr/>
        </p:nvPicPr>
        <p:blipFill>
          <a:blip r:embed="rId1"/>
          <a:stretch>
            <a:fillRect/>
          </a:stretch>
        </p:blipFill>
        <p:spPr>
          <a:xfrm>
            <a:off x="1831975" y="969963"/>
            <a:ext cx="504825" cy="496887"/>
          </a:xfrm>
          <a:prstGeom prst="rect">
            <a:avLst/>
          </a:prstGeom>
          <a:noFill/>
          <a:ln w="9525">
            <a:noFill/>
          </a:ln>
        </p:spPr>
      </p:pic>
      <p:pic>
        <p:nvPicPr>
          <p:cNvPr id="794674" name="图片 794673"/>
          <p:cNvPicPr/>
          <p:nvPr/>
        </p:nvPicPr>
        <p:blipFill>
          <a:blip r:embed="rId1"/>
          <a:stretch>
            <a:fillRect/>
          </a:stretch>
        </p:blipFill>
        <p:spPr>
          <a:xfrm>
            <a:off x="6918325" y="969963"/>
            <a:ext cx="504825" cy="496887"/>
          </a:xfrm>
          <a:prstGeom prst="rect">
            <a:avLst/>
          </a:prstGeom>
          <a:noFill/>
          <a:ln w="9525">
            <a:noFill/>
          </a:ln>
        </p:spPr>
      </p:pic>
      <p:sp>
        <p:nvSpPr>
          <p:cNvPr id="794675" name="矩形 794674"/>
          <p:cNvSpPr/>
          <p:nvPr/>
        </p:nvSpPr>
        <p:spPr>
          <a:xfrm>
            <a:off x="2222500" y="938213"/>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4676" name="矩形 794675"/>
          <p:cNvSpPr/>
          <p:nvPr/>
        </p:nvSpPr>
        <p:spPr>
          <a:xfrm>
            <a:off x="6723063" y="938213"/>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4677" name="矩形 794676"/>
          <p:cNvSpPr/>
          <p:nvPr/>
        </p:nvSpPr>
        <p:spPr>
          <a:xfrm>
            <a:off x="1766888" y="64770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4678" name="矩形 794677"/>
          <p:cNvSpPr/>
          <p:nvPr/>
        </p:nvSpPr>
        <p:spPr>
          <a:xfrm>
            <a:off x="6734175" y="647700"/>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4679" name="矩形 794678"/>
          <p:cNvSpPr/>
          <p:nvPr/>
        </p:nvSpPr>
        <p:spPr>
          <a:xfrm rot="-628888">
            <a:off x="4340225" y="3627438"/>
            <a:ext cx="1133475" cy="401637"/>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4681" name="文本框 794680"/>
          <p:cNvSpPr txBox="1"/>
          <p:nvPr/>
        </p:nvSpPr>
        <p:spPr>
          <a:xfrm>
            <a:off x="2700338" y="115888"/>
            <a:ext cx="3957637" cy="519112"/>
          </a:xfrm>
          <a:prstGeom prst="rect">
            <a:avLst/>
          </a:prstGeom>
          <a:noFill/>
          <a:ln w="9525">
            <a:noFill/>
          </a:ln>
        </p:spPr>
        <p:txBody>
          <a:bodyPr wrap="none" anchor="t">
            <a:spAutoFit/>
          </a:bodyPr>
          <a:p>
            <a:r>
              <a:rPr lang="en-US" altLang="zh-CN">
                <a:solidFill>
                  <a:schemeClr val="folHlink"/>
                </a:solidFill>
                <a:latin typeface="Arial" panose="020B0604020202020204" pitchFamily="34" charset="0"/>
                <a:ea typeface="黑体" panose="02010609060101010101" pitchFamily="2" charset="-122"/>
              </a:rPr>
              <a:t>5.9.2   TCP</a:t>
            </a:r>
            <a:r>
              <a:rPr lang="en-US" altLang="zh-CN" b="1">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794684" name="文本框 794683"/>
          <p:cNvSpPr txBox="1"/>
          <p:nvPr/>
        </p:nvSpPr>
        <p:spPr>
          <a:xfrm>
            <a:off x="1495425" y="5373688"/>
            <a:ext cx="6118225" cy="955675"/>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pPr>
              <a:buChar char="•"/>
            </a:pP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若 </a:t>
            </a:r>
            <a:r>
              <a:rPr lang="en-US" altLang="zh-CN" dirty="0">
                <a:solidFill>
                  <a:schemeClr val="folHlink"/>
                </a:solidFill>
                <a:latin typeface="Arial" panose="020B0604020202020204" pitchFamily="34" charset="0"/>
                <a:ea typeface="黑体" panose="02010609060101010101" pitchFamily="2" charset="-122"/>
              </a:rPr>
              <a:t>B </a:t>
            </a:r>
            <a:r>
              <a:rPr lang="zh-CN" altLang="en-US" dirty="0">
                <a:solidFill>
                  <a:schemeClr val="folHlink"/>
                </a:solidFill>
                <a:latin typeface="Arial" panose="020B0604020202020204" pitchFamily="34" charset="0"/>
                <a:ea typeface="黑体" panose="02010609060101010101" pitchFamily="2" charset="-122"/>
              </a:rPr>
              <a:t>已经没有要向 </a:t>
            </a:r>
            <a:r>
              <a:rPr lang="en-US" altLang="zh-CN" dirty="0">
                <a:solidFill>
                  <a:schemeClr val="folHlink"/>
                </a:solidFill>
                <a:latin typeface="Arial" panose="020B0604020202020204" pitchFamily="34" charset="0"/>
                <a:ea typeface="黑体" panose="02010609060101010101" pitchFamily="2" charset="-122"/>
              </a:rPr>
              <a:t>A </a:t>
            </a:r>
            <a:r>
              <a:rPr lang="zh-CN" altLang="en-US" dirty="0">
                <a:solidFill>
                  <a:schemeClr val="folHlink"/>
                </a:solidFill>
                <a:latin typeface="Arial" panose="020B0604020202020204" pitchFamily="34" charset="0"/>
                <a:ea typeface="黑体" panose="02010609060101010101" pitchFamily="2" charset="-122"/>
              </a:rPr>
              <a:t>发送的数据，</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solidFill>
                  <a:schemeClr val="folHlink"/>
                </a:solidFill>
                <a:latin typeface="Arial" panose="020B0604020202020204" pitchFamily="34" charset="0"/>
                <a:ea typeface="黑体" panose="02010609060101010101" pitchFamily="2" charset="-122"/>
              </a:rPr>
              <a:t>   其应用进程就通知 </a:t>
            </a:r>
            <a:r>
              <a:rPr lang="en-US" altLang="zh-CN" dirty="0">
                <a:solidFill>
                  <a:schemeClr val="folHlink"/>
                </a:solidFill>
                <a:latin typeface="Arial" panose="020B0604020202020204" pitchFamily="34" charset="0"/>
                <a:ea typeface="黑体" panose="02010609060101010101" pitchFamily="2" charset="-122"/>
              </a:rPr>
              <a:t>TCP </a:t>
            </a:r>
            <a:r>
              <a:rPr lang="zh-CN" altLang="en-US" dirty="0">
                <a:solidFill>
                  <a:schemeClr val="folHlink"/>
                </a:solidFill>
                <a:latin typeface="Arial" panose="020B0604020202020204" pitchFamily="34" charset="0"/>
                <a:ea typeface="黑体" panose="02010609060101010101" pitchFamily="2" charset="-122"/>
              </a:rPr>
              <a:t>释放连接。 </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94684"/>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794682"/>
                                        </p:tgtEl>
                                        <p:attrNameLst>
                                          <p:attrName>style.visibility</p:attrName>
                                        </p:attrNameLst>
                                      </p:cBhvr>
                                      <p:to>
                                        <p:strVal val="visible"/>
                                      </p:to>
                                    </p:set>
                                    <p:animEffect transition="in" filter="wipe(up)">
                                      <p:cBhvr>
                                        <p:cTn id="10" dur="1000"/>
                                        <p:tgtEl>
                                          <p:spTgt spid="794682"/>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794683"/>
                                        </p:tgtEl>
                                        <p:attrNameLst>
                                          <p:attrName>style.visibility</p:attrName>
                                        </p:attrNameLst>
                                      </p:cBhvr>
                                      <p:to>
                                        <p:strVal val="visible"/>
                                      </p:to>
                                    </p:set>
                                    <p:animEffect transition="in" filter="wipe(right)">
                                      <p:cBhvr>
                                        <p:cTn id="14" dur="1000"/>
                                        <p:tgtEl>
                                          <p:spTgt spid="79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8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98722" name="组合 798721"/>
          <p:cNvGrpSpPr/>
          <p:nvPr/>
        </p:nvGrpSpPr>
        <p:grpSpPr>
          <a:xfrm>
            <a:off x="2509838" y="2349500"/>
            <a:ext cx="4248150" cy="4062413"/>
            <a:chOff x="1474" y="1888"/>
            <a:chExt cx="2676" cy="2432"/>
          </a:xfrm>
        </p:grpSpPr>
        <p:sp>
          <p:nvSpPr>
            <p:cNvPr id="798723" name="直接连接符 798722"/>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798724" name="直接连接符 798723"/>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sp>
        <p:nvSpPr>
          <p:cNvPr id="798725" name="左箭头 798724"/>
          <p:cNvSpPr/>
          <p:nvPr/>
        </p:nvSpPr>
        <p:spPr>
          <a:xfrm rot="-651552">
            <a:off x="3786188" y="3895725"/>
            <a:ext cx="676275" cy="236538"/>
          </a:xfrm>
          <a:prstGeom prst="leftArrow">
            <a:avLst>
              <a:gd name="adj1" fmla="val 53620"/>
              <a:gd name="adj2" fmla="val 11981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sp>
        <p:nvSpPr>
          <p:cNvPr id="798726" name="左右箭头 798725"/>
          <p:cNvSpPr/>
          <p:nvPr/>
        </p:nvSpPr>
        <p:spPr>
          <a:xfrm>
            <a:off x="3495675" y="1863725"/>
            <a:ext cx="2384425" cy="252413"/>
          </a:xfrm>
          <a:prstGeom prst="leftRightArrow">
            <a:avLst>
              <a:gd name="adj1" fmla="val 55879"/>
              <a:gd name="adj2" fmla="val 10828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grpSp>
        <p:nvGrpSpPr>
          <p:cNvPr id="798727" name="组合 798726"/>
          <p:cNvGrpSpPr/>
          <p:nvPr/>
        </p:nvGrpSpPr>
        <p:grpSpPr>
          <a:xfrm>
            <a:off x="2562225" y="2355850"/>
            <a:ext cx="4133850" cy="768350"/>
            <a:chOff x="1614" y="1484"/>
            <a:chExt cx="2604" cy="484"/>
          </a:xfrm>
        </p:grpSpPr>
        <p:sp>
          <p:nvSpPr>
            <p:cNvPr id="798728" name="矩形 798727"/>
            <p:cNvSpPr/>
            <p:nvPr/>
          </p:nvSpPr>
          <p:spPr>
            <a:xfrm rot="597975">
              <a:off x="2497" y="1518"/>
              <a:ext cx="1165" cy="248"/>
            </a:xfrm>
            <a:prstGeom prst="rect">
              <a:avLst/>
            </a:prstGeom>
            <a:noFill/>
            <a:ln w="12700">
              <a:noFill/>
            </a:ln>
          </p:spPr>
          <p:txBody>
            <a:bodyPr wrap="none"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FIN = 1, seq</a:t>
              </a:r>
              <a:r>
                <a:rPr lang="en-US" altLang="zh-CN" sz="2000">
                  <a:solidFill>
                    <a:schemeClr val="folHlink"/>
                  </a:solidFill>
                  <a:latin typeface="Times New Roman" panose="02020603050405020304" pitchFamily="18" charset="0"/>
                  <a:ea typeface="黑体" panose="02010609060101010101" pitchFamily="2" charset="-122"/>
                </a:rPr>
                <a:t> = u</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98729" name="直接连接符 798728"/>
            <p:cNvSpPr/>
            <p:nvPr/>
          </p:nvSpPr>
          <p:spPr>
            <a:xfrm>
              <a:off x="1614" y="1484"/>
              <a:ext cx="2604" cy="484"/>
            </a:xfrm>
            <a:prstGeom prst="line">
              <a:avLst/>
            </a:prstGeom>
            <a:ln w="38100" cap="flat" cmpd="sng">
              <a:solidFill>
                <a:schemeClr val="folHlink"/>
              </a:solidFill>
              <a:prstDash val="solid"/>
              <a:headEnd type="none" w="med" len="med"/>
              <a:tailEnd type="triangle" w="med" len="lg"/>
            </a:ln>
          </p:spPr>
        </p:sp>
      </p:grpSp>
      <p:grpSp>
        <p:nvGrpSpPr>
          <p:cNvPr id="798730" name="组合 798729"/>
          <p:cNvGrpSpPr/>
          <p:nvPr/>
        </p:nvGrpSpPr>
        <p:grpSpPr>
          <a:xfrm>
            <a:off x="2576513" y="3167063"/>
            <a:ext cx="4133850" cy="769937"/>
            <a:chOff x="1623" y="1995"/>
            <a:chExt cx="2604" cy="485"/>
          </a:xfrm>
        </p:grpSpPr>
        <p:sp>
          <p:nvSpPr>
            <p:cNvPr id="798731" name="矩形 798730"/>
            <p:cNvSpPr/>
            <p:nvPr/>
          </p:nvSpPr>
          <p:spPr>
            <a:xfrm rot="-609976" flipH="1">
              <a:off x="1936" y="2021"/>
              <a:ext cx="1816"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v,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8732" name="直接连接符 798731"/>
            <p:cNvSpPr/>
            <p:nvPr/>
          </p:nvSpPr>
          <p:spPr>
            <a:xfrm flipH="1">
              <a:off x="1623" y="1995"/>
              <a:ext cx="2604" cy="485"/>
            </a:xfrm>
            <a:prstGeom prst="line">
              <a:avLst/>
            </a:prstGeom>
            <a:ln w="38100" cap="flat" cmpd="sng">
              <a:solidFill>
                <a:schemeClr val="folHlink"/>
              </a:solidFill>
              <a:prstDash val="solid"/>
              <a:headEnd type="none" w="med" len="med"/>
              <a:tailEnd type="triangle" w="med" len="lg"/>
            </a:ln>
          </p:spPr>
        </p:sp>
      </p:grpSp>
      <p:grpSp>
        <p:nvGrpSpPr>
          <p:cNvPr id="798733" name="组合 798732"/>
          <p:cNvGrpSpPr/>
          <p:nvPr/>
        </p:nvGrpSpPr>
        <p:grpSpPr>
          <a:xfrm>
            <a:off x="2541588" y="4089400"/>
            <a:ext cx="4133850" cy="784225"/>
            <a:chOff x="1601" y="2576"/>
            <a:chExt cx="2604" cy="494"/>
          </a:xfrm>
        </p:grpSpPr>
        <p:sp>
          <p:nvSpPr>
            <p:cNvPr id="798734" name="直接连接符 798733"/>
            <p:cNvSpPr/>
            <p:nvPr/>
          </p:nvSpPr>
          <p:spPr>
            <a:xfrm flipH="1">
              <a:off x="1601" y="2585"/>
              <a:ext cx="2604" cy="485"/>
            </a:xfrm>
            <a:prstGeom prst="line">
              <a:avLst/>
            </a:prstGeom>
            <a:ln w="38100" cap="flat" cmpd="sng">
              <a:solidFill>
                <a:schemeClr val="folHlink"/>
              </a:solidFill>
              <a:prstDash val="solid"/>
              <a:headEnd type="none" w="med" len="med"/>
              <a:tailEnd type="triangle" w="med" len="lg"/>
            </a:ln>
          </p:spPr>
        </p:sp>
        <p:sp>
          <p:nvSpPr>
            <p:cNvPr id="798735" name="矩形 798734"/>
            <p:cNvSpPr/>
            <p:nvPr/>
          </p:nvSpPr>
          <p:spPr>
            <a:xfrm rot="-656686" flipH="1">
              <a:off x="1808" y="2576"/>
              <a:ext cx="2377"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FIN = 1, ACK = 1, seq = w,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798736" name="矩形 798735"/>
          <p:cNvSpPr/>
          <p:nvPr/>
        </p:nvSpPr>
        <p:spPr>
          <a:xfrm>
            <a:off x="1606550" y="1611313"/>
            <a:ext cx="954088" cy="67310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sp>
        <p:nvSpPr>
          <p:cNvPr id="798737" name="矩形 798736"/>
          <p:cNvSpPr/>
          <p:nvPr/>
        </p:nvSpPr>
        <p:spPr>
          <a:xfrm>
            <a:off x="6692900" y="1611313"/>
            <a:ext cx="955675" cy="147955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grpSp>
        <p:nvGrpSpPr>
          <p:cNvPr id="798738" name="组合 798737"/>
          <p:cNvGrpSpPr/>
          <p:nvPr/>
        </p:nvGrpSpPr>
        <p:grpSpPr>
          <a:xfrm>
            <a:off x="1508125" y="1528763"/>
            <a:ext cx="6278563" cy="82550"/>
            <a:chOff x="1020" y="481"/>
            <a:chExt cx="4037" cy="46"/>
          </a:xfrm>
        </p:grpSpPr>
        <p:sp>
          <p:nvSpPr>
            <p:cNvPr id="798739" name="直接连接符 798738"/>
            <p:cNvSpPr/>
            <p:nvPr/>
          </p:nvSpPr>
          <p:spPr>
            <a:xfrm>
              <a:off x="1020" y="527"/>
              <a:ext cx="4037" cy="0"/>
            </a:xfrm>
            <a:prstGeom prst="line">
              <a:avLst/>
            </a:prstGeom>
            <a:ln w="12700" cap="flat" cmpd="sng">
              <a:solidFill>
                <a:schemeClr val="folHlink"/>
              </a:solidFill>
              <a:prstDash val="dash"/>
              <a:headEnd type="none" w="med" len="med"/>
              <a:tailEnd type="none" w="med" len="med"/>
            </a:ln>
          </p:spPr>
        </p:sp>
        <p:sp>
          <p:nvSpPr>
            <p:cNvPr id="798740" name="直接连接符 798739"/>
            <p:cNvSpPr/>
            <p:nvPr/>
          </p:nvSpPr>
          <p:spPr>
            <a:xfrm>
              <a:off x="1020" y="481"/>
              <a:ext cx="4037" cy="0"/>
            </a:xfrm>
            <a:prstGeom prst="line">
              <a:avLst/>
            </a:prstGeom>
            <a:ln w="12700" cap="flat" cmpd="sng">
              <a:solidFill>
                <a:schemeClr val="folHlink"/>
              </a:solidFill>
              <a:prstDash val="dash"/>
              <a:headEnd type="none" w="med" len="med"/>
              <a:tailEnd type="none" w="med" len="med"/>
            </a:ln>
          </p:spPr>
        </p:sp>
      </p:grpSp>
      <p:grpSp>
        <p:nvGrpSpPr>
          <p:cNvPr id="798741" name="组合 798740"/>
          <p:cNvGrpSpPr/>
          <p:nvPr/>
        </p:nvGrpSpPr>
        <p:grpSpPr>
          <a:xfrm>
            <a:off x="498475" y="1257300"/>
            <a:ext cx="1403350" cy="1082675"/>
            <a:chOff x="314" y="792"/>
            <a:chExt cx="884" cy="682"/>
          </a:xfrm>
        </p:grpSpPr>
        <p:sp>
          <p:nvSpPr>
            <p:cNvPr id="798742" name="任意多边形 798741"/>
            <p:cNvSpPr/>
            <p:nvPr/>
          </p:nvSpPr>
          <p:spPr>
            <a:xfrm>
              <a:off x="349" y="792"/>
              <a:ext cx="849" cy="682"/>
            </a:xfrm>
            <a:custGeom>
              <a:avLst/>
              <a:gdLst/>
              <a:ahLst/>
              <a:cxnLst/>
              <a:pathLst>
                <a:path w="769" h="584">
                  <a:moveTo>
                    <a:pt x="769" y="0"/>
                  </a:moveTo>
                  <a:lnTo>
                    <a:pt x="0" y="9"/>
                  </a:lnTo>
                  <a:lnTo>
                    <a:pt x="0" y="584"/>
                  </a:lnTo>
                  <a:lnTo>
                    <a:pt x="603" y="584"/>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8743" name="矩形 798742"/>
            <p:cNvSpPr/>
            <p:nvPr/>
          </p:nvSpPr>
          <p:spPr>
            <a:xfrm>
              <a:off x="314" y="1227"/>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grpSp>
        <p:nvGrpSpPr>
          <p:cNvPr id="798744" name="组合 798743"/>
          <p:cNvGrpSpPr/>
          <p:nvPr/>
        </p:nvGrpSpPr>
        <p:grpSpPr>
          <a:xfrm>
            <a:off x="7412038" y="1190625"/>
            <a:ext cx="1408112" cy="2905125"/>
            <a:chOff x="4669" y="750"/>
            <a:chExt cx="887" cy="1830"/>
          </a:xfrm>
        </p:grpSpPr>
        <p:sp>
          <p:nvSpPr>
            <p:cNvPr id="798745" name="任意多边形 798744"/>
            <p:cNvSpPr/>
            <p:nvPr/>
          </p:nvSpPr>
          <p:spPr>
            <a:xfrm>
              <a:off x="4669" y="750"/>
              <a:ext cx="887" cy="1830"/>
            </a:xfrm>
            <a:custGeom>
              <a:avLst/>
              <a:gdLst/>
              <a:ahLst/>
              <a:cxnLst/>
              <a:pathLst>
                <a:path w="868" h="1493">
                  <a:moveTo>
                    <a:pt x="0" y="0"/>
                  </a:moveTo>
                  <a:lnTo>
                    <a:pt x="868" y="7"/>
                  </a:lnTo>
                  <a:lnTo>
                    <a:pt x="868" y="1493"/>
                  </a:lnTo>
                  <a:lnTo>
                    <a:pt x="124" y="1493"/>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8746" name="矩形 798745"/>
            <p:cNvSpPr/>
            <p:nvPr/>
          </p:nvSpPr>
          <p:spPr>
            <a:xfrm>
              <a:off x="4855" y="2306"/>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8747" name="矩形 798746"/>
          <p:cNvSpPr/>
          <p:nvPr/>
        </p:nvSpPr>
        <p:spPr>
          <a:xfrm>
            <a:off x="4130675" y="1778000"/>
            <a:ext cx="1133475" cy="401638"/>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grpSp>
        <p:nvGrpSpPr>
          <p:cNvPr id="798748" name="组合 798747"/>
          <p:cNvGrpSpPr/>
          <p:nvPr/>
        </p:nvGrpSpPr>
        <p:grpSpPr>
          <a:xfrm>
            <a:off x="7453313" y="1376363"/>
            <a:ext cx="1196975" cy="1789112"/>
            <a:chOff x="4695" y="867"/>
            <a:chExt cx="754" cy="1127"/>
          </a:xfrm>
        </p:grpSpPr>
        <p:sp>
          <p:nvSpPr>
            <p:cNvPr id="798749" name="任意多边形 798748"/>
            <p:cNvSpPr/>
            <p:nvPr/>
          </p:nvSpPr>
          <p:spPr>
            <a:xfrm>
              <a:off x="4695" y="867"/>
              <a:ext cx="361" cy="1127"/>
            </a:xfrm>
            <a:custGeom>
              <a:avLst/>
              <a:gdLst/>
              <a:ahLst/>
              <a:cxnLst/>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8750" name="矩形 798749"/>
            <p:cNvSpPr/>
            <p:nvPr/>
          </p:nvSpPr>
          <p:spPr>
            <a:xfrm>
              <a:off x="5047" y="1120"/>
              <a:ext cx="402" cy="575"/>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通知</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应用</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进程</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8751" name="矩形 798750"/>
          <p:cNvSpPr/>
          <p:nvPr/>
        </p:nvSpPr>
        <p:spPr>
          <a:xfrm>
            <a:off x="1587500" y="1622425"/>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8752" name="矩形 798751"/>
          <p:cNvSpPr/>
          <p:nvPr/>
        </p:nvSpPr>
        <p:spPr>
          <a:xfrm>
            <a:off x="6673850" y="2058988"/>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pic>
        <p:nvPicPr>
          <p:cNvPr id="798753" name="图片 798752"/>
          <p:cNvPicPr/>
          <p:nvPr/>
        </p:nvPicPr>
        <p:blipFill>
          <a:blip r:embed="rId1"/>
          <a:stretch>
            <a:fillRect/>
          </a:stretch>
        </p:blipFill>
        <p:spPr>
          <a:xfrm>
            <a:off x="1831975" y="969963"/>
            <a:ext cx="504825" cy="496887"/>
          </a:xfrm>
          <a:prstGeom prst="rect">
            <a:avLst/>
          </a:prstGeom>
          <a:noFill/>
          <a:ln w="9525">
            <a:noFill/>
          </a:ln>
        </p:spPr>
      </p:pic>
      <p:pic>
        <p:nvPicPr>
          <p:cNvPr id="798754" name="图片 798753"/>
          <p:cNvPicPr/>
          <p:nvPr/>
        </p:nvPicPr>
        <p:blipFill>
          <a:blip r:embed="rId1"/>
          <a:stretch>
            <a:fillRect/>
          </a:stretch>
        </p:blipFill>
        <p:spPr>
          <a:xfrm>
            <a:off x="6918325" y="969963"/>
            <a:ext cx="504825" cy="496887"/>
          </a:xfrm>
          <a:prstGeom prst="rect">
            <a:avLst/>
          </a:prstGeom>
          <a:noFill/>
          <a:ln w="9525">
            <a:noFill/>
          </a:ln>
        </p:spPr>
      </p:pic>
      <p:sp>
        <p:nvSpPr>
          <p:cNvPr id="798755" name="矩形 798754"/>
          <p:cNvSpPr/>
          <p:nvPr/>
        </p:nvSpPr>
        <p:spPr>
          <a:xfrm>
            <a:off x="2222500" y="938213"/>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8756" name="矩形 798755"/>
          <p:cNvSpPr/>
          <p:nvPr/>
        </p:nvSpPr>
        <p:spPr>
          <a:xfrm>
            <a:off x="6723063" y="938213"/>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8757" name="矩形 798756"/>
          <p:cNvSpPr/>
          <p:nvPr/>
        </p:nvSpPr>
        <p:spPr>
          <a:xfrm>
            <a:off x="1766888" y="64770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8758" name="矩形 798757"/>
          <p:cNvSpPr/>
          <p:nvPr/>
        </p:nvSpPr>
        <p:spPr>
          <a:xfrm>
            <a:off x="6734175" y="647700"/>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8759" name="矩形 798758"/>
          <p:cNvSpPr/>
          <p:nvPr/>
        </p:nvSpPr>
        <p:spPr>
          <a:xfrm rot="-628888">
            <a:off x="4340225" y="3627438"/>
            <a:ext cx="1133475" cy="401637"/>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8760" name="文本框 798759"/>
          <p:cNvSpPr txBox="1"/>
          <p:nvPr/>
        </p:nvSpPr>
        <p:spPr>
          <a:xfrm>
            <a:off x="2700338" y="115888"/>
            <a:ext cx="3957637" cy="519112"/>
          </a:xfrm>
          <a:prstGeom prst="rect">
            <a:avLst/>
          </a:prstGeom>
          <a:noFill/>
          <a:ln w="9525">
            <a:noFill/>
          </a:ln>
        </p:spPr>
        <p:txBody>
          <a:bodyPr wrap="none" anchor="t">
            <a:spAutoFit/>
          </a:bodyPr>
          <a:p>
            <a:r>
              <a:rPr lang="en-US" altLang="zh-CN">
                <a:solidFill>
                  <a:schemeClr val="folHlink"/>
                </a:solidFill>
                <a:latin typeface="Arial" panose="020B0604020202020204" pitchFamily="34" charset="0"/>
                <a:ea typeface="黑体" panose="02010609060101010101" pitchFamily="2" charset="-122"/>
              </a:rPr>
              <a:t>5.9.2   TCP</a:t>
            </a:r>
            <a:r>
              <a:rPr lang="en-US" altLang="zh-CN" b="1">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798762" name="文本框 798761"/>
          <p:cNvSpPr txBox="1"/>
          <p:nvPr/>
        </p:nvSpPr>
        <p:spPr>
          <a:xfrm>
            <a:off x="684213" y="6021388"/>
            <a:ext cx="7348537" cy="528637"/>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pPr>
              <a:buChar char="•"/>
            </a:pPr>
            <a:r>
              <a:rPr lang="en-US" altLang="zh-CN" dirty="0">
                <a:solidFill>
                  <a:schemeClr val="folHlink"/>
                </a:solidFill>
                <a:latin typeface="Arial" panose="020B0604020202020204" pitchFamily="34" charset="0"/>
                <a:ea typeface="黑体" panose="02010609060101010101" pitchFamily="2" charset="-122"/>
              </a:rPr>
              <a:t>  A </a:t>
            </a:r>
            <a:r>
              <a:rPr lang="zh-CN" altLang="en-US" dirty="0">
                <a:solidFill>
                  <a:schemeClr val="folHlink"/>
                </a:solidFill>
                <a:latin typeface="Arial" panose="020B0604020202020204" pitchFamily="34" charset="0"/>
                <a:ea typeface="黑体" panose="02010609060101010101" pitchFamily="2" charset="-122"/>
              </a:rPr>
              <a:t>收到连接释放报文段后，必须发出确认。 </a:t>
            </a:r>
            <a:endParaRPr lang="zh-CN" altLang="en-US" dirty="0">
              <a:solidFill>
                <a:schemeClr val="folHlink"/>
              </a:solidFill>
              <a:latin typeface="Arial" panose="020B0604020202020204" pitchFamily="34" charset="0"/>
              <a:ea typeface="黑体" panose="02010609060101010101" pitchFamily="2" charset="-122"/>
            </a:endParaRPr>
          </a:p>
        </p:txBody>
      </p:sp>
      <p:grpSp>
        <p:nvGrpSpPr>
          <p:cNvPr id="798765" name="组合 798764"/>
          <p:cNvGrpSpPr/>
          <p:nvPr/>
        </p:nvGrpSpPr>
        <p:grpSpPr>
          <a:xfrm>
            <a:off x="2562225" y="4891088"/>
            <a:ext cx="4133850" cy="769937"/>
            <a:chOff x="1614" y="3081"/>
            <a:chExt cx="2604" cy="485"/>
          </a:xfrm>
        </p:grpSpPr>
        <p:sp>
          <p:nvSpPr>
            <p:cNvPr id="798763" name="矩形 798762"/>
            <p:cNvSpPr/>
            <p:nvPr/>
          </p:nvSpPr>
          <p:spPr>
            <a:xfrm rot="610931">
              <a:off x="2023" y="3122"/>
              <a:ext cx="2109"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u + 1, ack</a:t>
              </a:r>
              <a:r>
                <a:rPr lang="en-US" altLang="zh-CN" sz="1800">
                  <a:solidFill>
                    <a:schemeClr val="folHlink"/>
                  </a:solidFill>
                  <a:latin typeface="Times New Roman" panose="02020603050405020304" pitchFamily="18" charset="0"/>
                  <a:ea typeface="黑体" panose="02010609060101010101" pitchFamily="2" charset="-122"/>
                </a:rPr>
                <a:t> = w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endParaRPr>
            </a:p>
          </p:txBody>
        </p:sp>
        <p:sp>
          <p:nvSpPr>
            <p:cNvPr id="798764" name="直接连接符 798763"/>
            <p:cNvSpPr/>
            <p:nvPr/>
          </p:nvSpPr>
          <p:spPr>
            <a:xfrm>
              <a:off x="1614" y="3081"/>
              <a:ext cx="2604" cy="485"/>
            </a:xfrm>
            <a:prstGeom prst="line">
              <a:avLst/>
            </a:prstGeom>
            <a:ln w="38100" cap="flat" cmpd="sng">
              <a:solidFill>
                <a:schemeClr val="folHlink"/>
              </a:solidFill>
              <a:prstDash val="solid"/>
              <a:headEnd type="none" w="med" len="med"/>
              <a:tailEnd type="triangle" w="med"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798765"/>
                                        </p:tgtEl>
                                        <p:attrNameLst>
                                          <p:attrName>style.visibility</p:attrName>
                                        </p:attrNameLst>
                                      </p:cBhvr>
                                      <p:to>
                                        <p:strVal val="visible"/>
                                      </p:to>
                                    </p:set>
                                    <p:animEffect transition="in" filter="wipe(left)">
                                      <p:cBhvr>
                                        <p:cTn id="7" dur="500"/>
                                        <p:tgtEl>
                                          <p:spTgt spid="798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99746" name="组合 799745"/>
          <p:cNvGrpSpPr/>
          <p:nvPr/>
        </p:nvGrpSpPr>
        <p:grpSpPr>
          <a:xfrm>
            <a:off x="2509838" y="2349500"/>
            <a:ext cx="4248150" cy="4062413"/>
            <a:chOff x="1474" y="1888"/>
            <a:chExt cx="2676" cy="2432"/>
          </a:xfrm>
        </p:grpSpPr>
        <p:sp>
          <p:nvSpPr>
            <p:cNvPr id="799747" name="直接连接符 799746"/>
            <p:cNvSpPr/>
            <p:nvPr/>
          </p:nvSpPr>
          <p:spPr>
            <a:xfrm>
              <a:off x="1474" y="1888"/>
              <a:ext cx="0" cy="2432"/>
            </a:xfrm>
            <a:prstGeom prst="line">
              <a:avLst/>
            </a:prstGeom>
            <a:ln w="28575" cap="flat" cmpd="sng">
              <a:solidFill>
                <a:schemeClr val="folHlink"/>
              </a:solidFill>
              <a:prstDash val="solid"/>
              <a:headEnd type="none" w="med" len="med"/>
              <a:tailEnd type="triangle" w="med" len="lg"/>
            </a:ln>
          </p:spPr>
        </p:sp>
        <p:sp>
          <p:nvSpPr>
            <p:cNvPr id="799748" name="直接连接符 799747"/>
            <p:cNvSpPr/>
            <p:nvPr/>
          </p:nvSpPr>
          <p:spPr>
            <a:xfrm>
              <a:off x="4150" y="1888"/>
              <a:ext cx="0" cy="2432"/>
            </a:xfrm>
            <a:prstGeom prst="line">
              <a:avLst/>
            </a:prstGeom>
            <a:ln w="28575" cap="flat" cmpd="sng">
              <a:solidFill>
                <a:schemeClr val="folHlink"/>
              </a:solidFill>
              <a:prstDash val="solid"/>
              <a:headEnd type="none" w="med" len="med"/>
              <a:tailEnd type="triangle" w="med" len="lg"/>
            </a:ln>
          </p:spPr>
        </p:sp>
      </p:grpSp>
      <p:sp>
        <p:nvSpPr>
          <p:cNvPr id="799749" name="左箭头 799748"/>
          <p:cNvSpPr/>
          <p:nvPr/>
        </p:nvSpPr>
        <p:spPr>
          <a:xfrm rot="-651552">
            <a:off x="3786188" y="3895725"/>
            <a:ext cx="676275" cy="236538"/>
          </a:xfrm>
          <a:prstGeom prst="leftArrow">
            <a:avLst>
              <a:gd name="adj1" fmla="val 53620"/>
              <a:gd name="adj2" fmla="val 11981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sp>
        <p:nvSpPr>
          <p:cNvPr id="799750" name="左右箭头 799749"/>
          <p:cNvSpPr/>
          <p:nvPr/>
        </p:nvSpPr>
        <p:spPr>
          <a:xfrm>
            <a:off x="3495675" y="1863725"/>
            <a:ext cx="2384425" cy="252413"/>
          </a:xfrm>
          <a:prstGeom prst="leftRightArrow">
            <a:avLst>
              <a:gd name="adj1" fmla="val 55879"/>
              <a:gd name="adj2" fmla="val 10828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grpSp>
        <p:nvGrpSpPr>
          <p:cNvPr id="799751" name="组合 799750"/>
          <p:cNvGrpSpPr/>
          <p:nvPr/>
        </p:nvGrpSpPr>
        <p:grpSpPr>
          <a:xfrm>
            <a:off x="2562225" y="2355850"/>
            <a:ext cx="4133850" cy="768350"/>
            <a:chOff x="1614" y="1484"/>
            <a:chExt cx="2604" cy="484"/>
          </a:xfrm>
        </p:grpSpPr>
        <p:sp>
          <p:nvSpPr>
            <p:cNvPr id="799752" name="矩形 799751"/>
            <p:cNvSpPr/>
            <p:nvPr/>
          </p:nvSpPr>
          <p:spPr>
            <a:xfrm rot="597975">
              <a:off x="2497" y="1518"/>
              <a:ext cx="1165" cy="248"/>
            </a:xfrm>
            <a:prstGeom prst="rect">
              <a:avLst/>
            </a:prstGeom>
            <a:noFill/>
            <a:ln w="12700">
              <a:noFill/>
            </a:ln>
          </p:spPr>
          <p:txBody>
            <a:bodyPr wrap="none"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FIN = 1, seq</a:t>
              </a:r>
              <a:r>
                <a:rPr lang="en-US" altLang="zh-CN" sz="2000">
                  <a:solidFill>
                    <a:schemeClr val="folHlink"/>
                  </a:solidFill>
                  <a:latin typeface="Times New Roman" panose="02020603050405020304" pitchFamily="18" charset="0"/>
                  <a:ea typeface="黑体" panose="02010609060101010101" pitchFamily="2" charset="-122"/>
                </a:rPr>
                <a:t> = u</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99753" name="直接连接符 799752"/>
            <p:cNvSpPr/>
            <p:nvPr/>
          </p:nvSpPr>
          <p:spPr>
            <a:xfrm>
              <a:off x="1614" y="1484"/>
              <a:ext cx="2604" cy="484"/>
            </a:xfrm>
            <a:prstGeom prst="line">
              <a:avLst/>
            </a:prstGeom>
            <a:ln w="38100" cap="flat" cmpd="sng">
              <a:solidFill>
                <a:schemeClr val="folHlink"/>
              </a:solidFill>
              <a:prstDash val="solid"/>
              <a:headEnd type="none" w="med" len="med"/>
              <a:tailEnd type="triangle" w="med" len="lg"/>
            </a:ln>
          </p:spPr>
        </p:sp>
      </p:grpSp>
      <p:grpSp>
        <p:nvGrpSpPr>
          <p:cNvPr id="799754" name="组合 799753"/>
          <p:cNvGrpSpPr/>
          <p:nvPr/>
        </p:nvGrpSpPr>
        <p:grpSpPr>
          <a:xfrm>
            <a:off x="2576513" y="3167063"/>
            <a:ext cx="4133850" cy="769937"/>
            <a:chOff x="1623" y="1995"/>
            <a:chExt cx="2604" cy="485"/>
          </a:xfrm>
        </p:grpSpPr>
        <p:sp>
          <p:nvSpPr>
            <p:cNvPr id="799755" name="矩形 799754"/>
            <p:cNvSpPr/>
            <p:nvPr/>
          </p:nvSpPr>
          <p:spPr>
            <a:xfrm rot="-609976" flipH="1">
              <a:off x="1936" y="2021"/>
              <a:ext cx="1816"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v,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9756" name="直接连接符 799755"/>
            <p:cNvSpPr/>
            <p:nvPr/>
          </p:nvSpPr>
          <p:spPr>
            <a:xfrm flipH="1">
              <a:off x="1623" y="1995"/>
              <a:ext cx="2604" cy="485"/>
            </a:xfrm>
            <a:prstGeom prst="line">
              <a:avLst/>
            </a:prstGeom>
            <a:ln w="38100" cap="flat" cmpd="sng">
              <a:solidFill>
                <a:schemeClr val="folHlink"/>
              </a:solidFill>
              <a:prstDash val="solid"/>
              <a:headEnd type="none" w="med" len="med"/>
              <a:tailEnd type="triangle" w="med" len="lg"/>
            </a:ln>
          </p:spPr>
        </p:sp>
      </p:grpSp>
      <p:grpSp>
        <p:nvGrpSpPr>
          <p:cNvPr id="799757" name="组合 799756"/>
          <p:cNvGrpSpPr/>
          <p:nvPr/>
        </p:nvGrpSpPr>
        <p:grpSpPr>
          <a:xfrm>
            <a:off x="2541588" y="4089400"/>
            <a:ext cx="4133850" cy="784225"/>
            <a:chOff x="1601" y="2576"/>
            <a:chExt cx="2604" cy="494"/>
          </a:xfrm>
        </p:grpSpPr>
        <p:sp>
          <p:nvSpPr>
            <p:cNvPr id="799758" name="直接连接符 799757"/>
            <p:cNvSpPr/>
            <p:nvPr/>
          </p:nvSpPr>
          <p:spPr>
            <a:xfrm flipH="1">
              <a:off x="1601" y="2585"/>
              <a:ext cx="2604" cy="485"/>
            </a:xfrm>
            <a:prstGeom prst="line">
              <a:avLst/>
            </a:prstGeom>
            <a:ln w="38100" cap="flat" cmpd="sng">
              <a:solidFill>
                <a:schemeClr val="folHlink"/>
              </a:solidFill>
              <a:prstDash val="solid"/>
              <a:headEnd type="none" w="med" len="med"/>
              <a:tailEnd type="triangle" w="med" len="lg"/>
            </a:ln>
          </p:spPr>
        </p:sp>
        <p:sp>
          <p:nvSpPr>
            <p:cNvPr id="799759" name="矩形 799758"/>
            <p:cNvSpPr/>
            <p:nvPr/>
          </p:nvSpPr>
          <p:spPr>
            <a:xfrm rot="-656686" flipH="1">
              <a:off x="1808" y="2576"/>
              <a:ext cx="2377"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FIN = 1, ACK = 1, seq = w,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grpSp>
      <p:sp>
        <p:nvSpPr>
          <p:cNvPr id="799760" name="矩形 799759"/>
          <p:cNvSpPr/>
          <p:nvPr/>
        </p:nvSpPr>
        <p:spPr>
          <a:xfrm>
            <a:off x="1606550" y="1611313"/>
            <a:ext cx="954088" cy="67310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sp>
        <p:nvSpPr>
          <p:cNvPr id="799761" name="矩形 799760"/>
          <p:cNvSpPr/>
          <p:nvPr/>
        </p:nvSpPr>
        <p:spPr>
          <a:xfrm>
            <a:off x="6692900" y="1611313"/>
            <a:ext cx="955675" cy="147955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grpSp>
        <p:nvGrpSpPr>
          <p:cNvPr id="799762" name="组合 799761"/>
          <p:cNvGrpSpPr/>
          <p:nvPr/>
        </p:nvGrpSpPr>
        <p:grpSpPr>
          <a:xfrm>
            <a:off x="1508125" y="1528763"/>
            <a:ext cx="6278563" cy="82550"/>
            <a:chOff x="1020" y="481"/>
            <a:chExt cx="4037" cy="46"/>
          </a:xfrm>
        </p:grpSpPr>
        <p:sp>
          <p:nvSpPr>
            <p:cNvPr id="799763" name="直接连接符 799762"/>
            <p:cNvSpPr/>
            <p:nvPr/>
          </p:nvSpPr>
          <p:spPr>
            <a:xfrm>
              <a:off x="1020" y="527"/>
              <a:ext cx="4037" cy="0"/>
            </a:xfrm>
            <a:prstGeom prst="line">
              <a:avLst/>
            </a:prstGeom>
            <a:ln w="12700" cap="flat" cmpd="sng">
              <a:solidFill>
                <a:schemeClr val="folHlink"/>
              </a:solidFill>
              <a:prstDash val="dash"/>
              <a:headEnd type="none" w="med" len="med"/>
              <a:tailEnd type="none" w="med" len="med"/>
            </a:ln>
          </p:spPr>
        </p:sp>
        <p:sp>
          <p:nvSpPr>
            <p:cNvPr id="799764" name="直接连接符 799763"/>
            <p:cNvSpPr/>
            <p:nvPr/>
          </p:nvSpPr>
          <p:spPr>
            <a:xfrm>
              <a:off x="1020" y="481"/>
              <a:ext cx="4037" cy="0"/>
            </a:xfrm>
            <a:prstGeom prst="line">
              <a:avLst/>
            </a:prstGeom>
            <a:ln w="12700" cap="flat" cmpd="sng">
              <a:solidFill>
                <a:schemeClr val="folHlink"/>
              </a:solidFill>
              <a:prstDash val="dash"/>
              <a:headEnd type="none" w="med" len="med"/>
              <a:tailEnd type="none" w="med" len="med"/>
            </a:ln>
          </p:spPr>
        </p:sp>
      </p:grpSp>
      <p:grpSp>
        <p:nvGrpSpPr>
          <p:cNvPr id="799765" name="组合 799764"/>
          <p:cNvGrpSpPr/>
          <p:nvPr/>
        </p:nvGrpSpPr>
        <p:grpSpPr>
          <a:xfrm>
            <a:off x="498475" y="1257300"/>
            <a:ext cx="1403350" cy="1082675"/>
            <a:chOff x="314" y="792"/>
            <a:chExt cx="884" cy="682"/>
          </a:xfrm>
        </p:grpSpPr>
        <p:sp>
          <p:nvSpPr>
            <p:cNvPr id="799766" name="任意多边形 799765"/>
            <p:cNvSpPr/>
            <p:nvPr/>
          </p:nvSpPr>
          <p:spPr>
            <a:xfrm>
              <a:off x="349" y="792"/>
              <a:ext cx="849" cy="682"/>
            </a:xfrm>
            <a:custGeom>
              <a:avLst/>
              <a:gdLst/>
              <a:ahLst/>
              <a:cxnLst/>
              <a:pathLst>
                <a:path w="769" h="584">
                  <a:moveTo>
                    <a:pt x="769" y="0"/>
                  </a:moveTo>
                  <a:lnTo>
                    <a:pt x="0" y="9"/>
                  </a:lnTo>
                  <a:lnTo>
                    <a:pt x="0" y="584"/>
                  </a:lnTo>
                  <a:lnTo>
                    <a:pt x="603" y="584"/>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9767" name="矩形 799766"/>
            <p:cNvSpPr/>
            <p:nvPr/>
          </p:nvSpPr>
          <p:spPr>
            <a:xfrm>
              <a:off x="314" y="1227"/>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grpSp>
        <p:nvGrpSpPr>
          <p:cNvPr id="799768" name="组合 799767"/>
          <p:cNvGrpSpPr/>
          <p:nvPr/>
        </p:nvGrpSpPr>
        <p:grpSpPr>
          <a:xfrm>
            <a:off x="7412038" y="1190625"/>
            <a:ext cx="1408112" cy="2905125"/>
            <a:chOff x="4669" y="750"/>
            <a:chExt cx="887" cy="1830"/>
          </a:xfrm>
        </p:grpSpPr>
        <p:sp>
          <p:nvSpPr>
            <p:cNvPr id="799769" name="任意多边形 799768"/>
            <p:cNvSpPr/>
            <p:nvPr/>
          </p:nvSpPr>
          <p:spPr>
            <a:xfrm>
              <a:off x="4669" y="750"/>
              <a:ext cx="887" cy="1830"/>
            </a:xfrm>
            <a:custGeom>
              <a:avLst/>
              <a:gdLst/>
              <a:ahLst/>
              <a:cxnLst/>
              <a:pathLst>
                <a:path w="868" h="1493">
                  <a:moveTo>
                    <a:pt x="0" y="0"/>
                  </a:moveTo>
                  <a:lnTo>
                    <a:pt x="868" y="7"/>
                  </a:lnTo>
                  <a:lnTo>
                    <a:pt x="868" y="1493"/>
                  </a:lnTo>
                  <a:lnTo>
                    <a:pt x="124" y="1493"/>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9770" name="矩形 799769"/>
            <p:cNvSpPr/>
            <p:nvPr/>
          </p:nvSpPr>
          <p:spPr>
            <a:xfrm>
              <a:off x="4855" y="2306"/>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9771" name="矩形 799770"/>
          <p:cNvSpPr/>
          <p:nvPr/>
        </p:nvSpPr>
        <p:spPr>
          <a:xfrm>
            <a:off x="4130675" y="1778000"/>
            <a:ext cx="1133475" cy="401638"/>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grpSp>
        <p:nvGrpSpPr>
          <p:cNvPr id="799772" name="组合 799771"/>
          <p:cNvGrpSpPr/>
          <p:nvPr/>
        </p:nvGrpSpPr>
        <p:grpSpPr>
          <a:xfrm>
            <a:off x="7453313" y="1376363"/>
            <a:ext cx="1196975" cy="1789112"/>
            <a:chOff x="4695" y="867"/>
            <a:chExt cx="754" cy="1127"/>
          </a:xfrm>
        </p:grpSpPr>
        <p:sp>
          <p:nvSpPr>
            <p:cNvPr id="799773" name="任意多边形 799772"/>
            <p:cNvSpPr/>
            <p:nvPr/>
          </p:nvSpPr>
          <p:spPr>
            <a:xfrm>
              <a:off x="4695" y="867"/>
              <a:ext cx="361" cy="1127"/>
            </a:xfrm>
            <a:custGeom>
              <a:avLst/>
              <a:gdLst/>
              <a:ahLst/>
              <a:cxnLst/>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9774" name="矩形 799773"/>
            <p:cNvSpPr/>
            <p:nvPr/>
          </p:nvSpPr>
          <p:spPr>
            <a:xfrm>
              <a:off x="5047" y="1120"/>
              <a:ext cx="402" cy="575"/>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通知</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应用</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进程</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9775" name="矩形 799774"/>
          <p:cNvSpPr/>
          <p:nvPr/>
        </p:nvSpPr>
        <p:spPr>
          <a:xfrm>
            <a:off x="1587500" y="1622425"/>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9776" name="矩形 799775"/>
          <p:cNvSpPr/>
          <p:nvPr/>
        </p:nvSpPr>
        <p:spPr>
          <a:xfrm>
            <a:off x="6673850" y="2058988"/>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pic>
        <p:nvPicPr>
          <p:cNvPr id="799777" name="图片 799776"/>
          <p:cNvPicPr/>
          <p:nvPr/>
        </p:nvPicPr>
        <p:blipFill>
          <a:blip r:embed="rId1"/>
          <a:stretch>
            <a:fillRect/>
          </a:stretch>
        </p:blipFill>
        <p:spPr>
          <a:xfrm>
            <a:off x="1831975" y="969963"/>
            <a:ext cx="504825" cy="496887"/>
          </a:xfrm>
          <a:prstGeom prst="rect">
            <a:avLst/>
          </a:prstGeom>
          <a:noFill/>
          <a:ln w="9525">
            <a:noFill/>
          </a:ln>
        </p:spPr>
      </p:pic>
      <p:pic>
        <p:nvPicPr>
          <p:cNvPr id="799778" name="图片 799777"/>
          <p:cNvPicPr/>
          <p:nvPr/>
        </p:nvPicPr>
        <p:blipFill>
          <a:blip r:embed="rId1"/>
          <a:stretch>
            <a:fillRect/>
          </a:stretch>
        </p:blipFill>
        <p:spPr>
          <a:xfrm>
            <a:off x="6918325" y="969963"/>
            <a:ext cx="504825" cy="496887"/>
          </a:xfrm>
          <a:prstGeom prst="rect">
            <a:avLst/>
          </a:prstGeom>
          <a:noFill/>
          <a:ln w="9525">
            <a:noFill/>
          </a:ln>
        </p:spPr>
      </p:pic>
      <p:sp>
        <p:nvSpPr>
          <p:cNvPr id="799779" name="矩形 799778"/>
          <p:cNvSpPr/>
          <p:nvPr/>
        </p:nvSpPr>
        <p:spPr>
          <a:xfrm>
            <a:off x="2222500" y="938213"/>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9780" name="矩形 799779"/>
          <p:cNvSpPr/>
          <p:nvPr/>
        </p:nvSpPr>
        <p:spPr>
          <a:xfrm>
            <a:off x="6723063" y="938213"/>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9781" name="矩形 799780"/>
          <p:cNvSpPr/>
          <p:nvPr/>
        </p:nvSpPr>
        <p:spPr>
          <a:xfrm>
            <a:off x="1766888" y="64770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9782" name="矩形 799781"/>
          <p:cNvSpPr/>
          <p:nvPr/>
        </p:nvSpPr>
        <p:spPr>
          <a:xfrm>
            <a:off x="6734175" y="647700"/>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9783" name="矩形 799782"/>
          <p:cNvSpPr/>
          <p:nvPr/>
        </p:nvSpPr>
        <p:spPr>
          <a:xfrm rot="-628888">
            <a:off x="4340225" y="3627438"/>
            <a:ext cx="1133475" cy="401637"/>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9784" name="文本框 799783"/>
          <p:cNvSpPr txBox="1"/>
          <p:nvPr/>
        </p:nvSpPr>
        <p:spPr>
          <a:xfrm>
            <a:off x="2700338" y="115888"/>
            <a:ext cx="3957637" cy="519112"/>
          </a:xfrm>
          <a:prstGeom prst="rect">
            <a:avLst/>
          </a:prstGeom>
          <a:noFill/>
          <a:ln w="9525">
            <a:noFill/>
          </a:ln>
        </p:spPr>
        <p:txBody>
          <a:bodyPr wrap="none" anchor="t">
            <a:spAutoFit/>
          </a:bodyPr>
          <a:p>
            <a:r>
              <a:rPr lang="en-US" altLang="zh-CN">
                <a:solidFill>
                  <a:schemeClr val="folHlink"/>
                </a:solidFill>
                <a:latin typeface="Arial" panose="020B0604020202020204" pitchFamily="34" charset="0"/>
                <a:ea typeface="黑体" panose="02010609060101010101" pitchFamily="2" charset="-122"/>
              </a:rPr>
              <a:t>5.9.2   TCP</a:t>
            </a:r>
            <a:r>
              <a:rPr lang="en-US" altLang="zh-CN" b="1">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799785" name="文本框 799784"/>
          <p:cNvSpPr txBox="1"/>
          <p:nvPr/>
        </p:nvSpPr>
        <p:spPr>
          <a:xfrm>
            <a:off x="747713" y="5786438"/>
            <a:ext cx="8105775" cy="955675"/>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pPr>
              <a:buChar char="•"/>
            </a:pP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在确认报文段中 </a:t>
            </a:r>
            <a:r>
              <a:rPr lang="en-US" altLang="zh-CN" dirty="0">
                <a:solidFill>
                  <a:schemeClr val="folHlink"/>
                </a:solidFill>
                <a:latin typeface="Arial" panose="020B0604020202020204" pitchFamily="34" charset="0"/>
                <a:ea typeface="黑体" panose="02010609060101010101" pitchFamily="2" charset="-122"/>
              </a:rPr>
              <a:t>ACK = 1</a:t>
            </a:r>
            <a:r>
              <a:rPr lang="zh-CN" altLang="en-US" dirty="0">
                <a:solidFill>
                  <a:schemeClr val="folHlink"/>
                </a:solidFill>
                <a:latin typeface="Arial" panose="020B0604020202020204" pitchFamily="34" charset="0"/>
                <a:ea typeface="黑体" panose="02010609060101010101" pitchFamily="2" charset="-122"/>
              </a:rPr>
              <a:t>，确认号 </a:t>
            </a:r>
            <a:r>
              <a:rPr lang="en-US" altLang="zh-CN" err="1">
                <a:solidFill>
                  <a:schemeClr val="folHlink"/>
                </a:solidFill>
                <a:latin typeface="Arial" panose="020B0604020202020204" pitchFamily="34" charset="0"/>
                <a:ea typeface="黑体" panose="02010609060101010101" pitchFamily="2" charset="-122"/>
              </a:rPr>
              <a:t>ack</a:t>
            </a:r>
            <a:r>
              <a:rPr lang="en-US" altLang="zh-CN">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sym typeface="Symbol" panose="05050102010706020507" pitchFamily="18" charset="2"/>
              </a:rPr>
              <a:t></a:t>
            </a:r>
            <a:r>
              <a:rPr lang="en-US" altLang="zh-CN">
                <a:solidFill>
                  <a:schemeClr val="folHlink"/>
                </a:solidFill>
                <a:latin typeface="Arial" panose="020B0604020202020204" pitchFamily="34" charset="0"/>
                <a:ea typeface="黑体" panose="02010609060101010101" pitchFamily="2" charset="-122"/>
              </a:rPr>
              <a:t> w </a:t>
            </a:r>
            <a:r>
              <a:rPr lang="en-US" altLang="zh-CN">
                <a:solidFill>
                  <a:schemeClr val="folHlink"/>
                </a:solidFill>
                <a:latin typeface="Arial" panose="020B0604020202020204" pitchFamily="34" charset="0"/>
                <a:ea typeface="黑体" panose="02010609060101010101" pitchFamily="2" charset="-122"/>
                <a:sym typeface="Symbol" panose="05050102010706020507" pitchFamily="18" charset="2"/>
              </a:rPr>
              <a:t></a:t>
            </a:r>
            <a:r>
              <a:rPr lang="en-US" altLang="zh-CN" dirty="0">
                <a:solidFill>
                  <a:schemeClr val="folHlink"/>
                </a:solidFill>
                <a:latin typeface="Arial" panose="020B0604020202020204" pitchFamily="34" charset="0"/>
                <a:ea typeface="黑体" panose="02010609060101010101" pitchFamily="2" charset="-122"/>
              </a:rPr>
              <a:t> 1</a:t>
            </a:r>
            <a:r>
              <a:rPr lang="zh-CN" altLang="en-US" dirty="0">
                <a:solidFill>
                  <a:schemeClr val="folHlink"/>
                </a:solidFill>
                <a:latin typeface="Arial" panose="020B0604020202020204" pitchFamily="34" charset="0"/>
                <a:ea typeface="黑体" panose="02010609060101010101" pitchFamily="2" charset="-122"/>
              </a:rPr>
              <a:t>，</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solidFill>
                  <a:schemeClr val="folHlink"/>
                </a:solidFill>
                <a:latin typeface="Arial" panose="020B0604020202020204" pitchFamily="34" charset="0"/>
                <a:ea typeface="黑体" panose="02010609060101010101" pitchFamily="2" charset="-122"/>
              </a:rPr>
              <a:t>   自己的序号 </a:t>
            </a:r>
            <a:r>
              <a:rPr lang="en-US" altLang="zh-CN" err="1">
                <a:solidFill>
                  <a:schemeClr val="folHlink"/>
                </a:solidFill>
                <a:latin typeface="Arial" panose="020B0604020202020204" pitchFamily="34" charset="0"/>
                <a:ea typeface="黑体" panose="02010609060101010101" pitchFamily="2" charset="-122"/>
              </a:rPr>
              <a:t>seq</a:t>
            </a:r>
            <a:r>
              <a:rPr lang="en-US" altLang="zh-CN" dirty="0">
                <a:solidFill>
                  <a:schemeClr val="folHlink"/>
                </a:solidFill>
                <a:latin typeface="Arial" panose="020B0604020202020204" pitchFamily="34" charset="0"/>
                <a:ea typeface="黑体" panose="02010609060101010101" pitchFamily="2" charset="-122"/>
              </a:rPr>
              <a:t> = u + 1</a:t>
            </a:r>
            <a:r>
              <a:rPr lang="zh-CN" altLang="en-US" dirty="0">
                <a:solidFill>
                  <a:schemeClr val="folHlink"/>
                </a:solidFill>
                <a:latin typeface="Arial" panose="020B0604020202020204" pitchFamily="34" charset="0"/>
                <a:ea typeface="黑体" panose="02010609060101010101" pitchFamily="2" charset="-122"/>
              </a:rPr>
              <a:t>。 </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799786" name="矩形 799785"/>
          <p:cNvSpPr/>
          <p:nvPr/>
        </p:nvSpPr>
        <p:spPr>
          <a:xfrm rot="610931">
            <a:off x="3211513" y="4956175"/>
            <a:ext cx="3348037" cy="363538"/>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u + 1, ack</a:t>
            </a:r>
            <a:r>
              <a:rPr lang="en-US" altLang="zh-CN" sz="1800">
                <a:solidFill>
                  <a:schemeClr val="folHlink"/>
                </a:solidFill>
                <a:latin typeface="Times New Roman" panose="02020603050405020304" pitchFamily="18" charset="0"/>
                <a:ea typeface="黑体" panose="02010609060101010101" pitchFamily="2" charset="-122"/>
              </a:rPr>
              <a:t> = w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endParaRPr>
          </a:p>
        </p:txBody>
      </p:sp>
      <p:sp>
        <p:nvSpPr>
          <p:cNvPr id="799787" name="直接连接符 799786"/>
          <p:cNvSpPr/>
          <p:nvPr/>
        </p:nvSpPr>
        <p:spPr>
          <a:xfrm>
            <a:off x="2562225" y="4891088"/>
            <a:ext cx="4133850" cy="769937"/>
          </a:xfrm>
          <a:prstGeom prst="line">
            <a:avLst/>
          </a:prstGeom>
          <a:ln w="38100" cap="flat" cmpd="sng">
            <a:solidFill>
              <a:schemeClr val="folHlink"/>
            </a:solidFill>
            <a:prstDash val="solid"/>
            <a:headEnd type="none" w="med" len="med"/>
            <a:tailEnd type="triangle" w="med" len="lg"/>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95707" name="组合 795706"/>
          <p:cNvGrpSpPr/>
          <p:nvPr/>
        </p:nvGrpSpPr>
        <p:grpSpPr>
          <a:xfrm>
            <a:off x="1547813" y="6213475"/>
            <a:ext cx="1012825" cy="528638"/>
            <a:chOff x="975" y="3914"/>
            <a:chExt cx="638" cy="333"/>
          </a:xfrm>
        </p:grpSpPr>
        <p:sp>
          <p:nvSpPr>
            <p:cNvPr id="795681" name="矩形 795680"/>
            <p:cNvSpPr/>
            <p:nvPr/>
          </p:nvSpPr>
          <p:spPr>
            <a:xfrm>
              <a:off x="1012" y="3914"/>
              <a:ext cx="601" cy="333"/>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sp>
          <p:nvSpPr>
            <p:cNvPr id="795682" name="文本框 795681"/>
            <p:cNvSpPr txBox="1"/>
            <p:nvPr/>
          </p:nvSpPr>
          <p:spPr>
            <a:xfrm>
              <a:off x="975" y="3967"/>
              <a:ext cx="612" cy="212"/>
            </a:xfrm>
            <a:prstGeom prst="rect">
              <a:avLst/>
            </a:prstGeom>
            <a:noFill/>
            <a:ln w="12700">
              <a:noFill/>
            </a:ln>
          </p:spPr>
          <p:txBody>
            <a:bodyPr wrap="none" anchor="ct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grpSp>
      <p:sp>
        <p:nvSpPr>
          <p:cNvPr id="795653" name="左箭头 795652"/>
          <p:cNvSpPr/>
          <p:nvPr/>
        </p:nvSpPr>
        <p:spPr>
          <a:xfrm rot="-651552">
            <a:off x="3786188" y="3895725"/>
            <a:ext cx="676275" cy="236538"/>
          </a:xfrm>
          <a:prstGeom prst="leftArrow">
            <a:avLst>
              <a:gd name="adj1" fmla="val 53620"/>
              <a:gd name="adj2" fmla="val 11981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sp>
        <p:nvSpPr>
          <p:cNvPr id="795654" name="左右箭头 795653"/>
          <p:cNvSpPr/>
          <p:nvPr/>
        </p:nvSpPr>
        <p:spPr>
          <a:xfrm>
            <a:off x="3495675" y="1863725"/>
            <a:ext cx="2384425" cy="252413"/>
          </a:xfrm>
          <a:prstGeom prst="leftRightArrow">
            <a:avLst>
              <a:gd name="adj1" fmla="val 55879"/>
              <a:gd name="adj2" fmla="val 108285"/>
            </a:avLst>
          </a:prstGeom>
          <a:solidFill>
            <a:schemeClr val="hlink"/>
          </a:solidFill>
          <a:ln w="12700" cap="flat" cmpd="sng">
            <a:solidFill>
              <a:schemeClr val="hlink"/>
            </a:solidFill>
            <a:prstDash val="solid"/>
            <a:miter/>
            <a:headEnd type="none" w="med" len="med"/>
            <a:tailEnd type="none" w="med" len="med"/>
          </a:ln>
        </p:spPr>
        <p:txBody>
          <a:bodyPr/>
          <a:p>
            <a:endParaRPr lang="zh-CN" altLang="en-US"/>
          </a:p>
        </p:txBody>
      </p:sp>
      <p:sp>
        <p:nvSpPr>
          <p:cNvPr id="795655" name="矩形 795654"/>
          <p:cNvSpPr/>
          <p:nvPr/>
        </p:nvSpPr>
        <p:spPr>
          <a:xfrm rot="610931">
            <a:off x="3211513" y="4956175"/>
            <a:ext cx="3348037" cy="363538"/>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u + 1, ack</a:t>
            </a:r>
            <a:r>
              <a:rPr lang="en-US" altLang="zh-CN" sz="1800">
                <a:solidFill>
                  <a:schemeClr val="folHlink"/>
                </a:solidFill>
                <a:latin typeface="Times New Roman" panose="02020603050405020304" pitchFamily="18" charset="0"/>
                <a:ea typeface="黑体" panose="02010609060101010101" pitchFamily="2" charset="-122"/>
              </a:rPr>
              <a:t> = w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endParaRPr>
          </a:p>
        </p:txBody>
      </p:sp>
      <p:grpSp>
        <p:nvGrpSpPr>
          <p:cNvPr id="795656" name="组合 795655"/>
          <p:cNvGrpSpPr/>
          <p:nvPr/>
        </p:nvGrpSpPr>
        <p:grpSpPr>
          <a:xfrm>
            <a:off x="2562225" y="2355850"/>
            <a:ext cx="4133850" cy="768350"/>
            <a:chOff x="1614" y="1484"/>
            <a:chExt cx="2604" cy="484"/>
          </a:xfrm>
        </p:grpSpPr>
        <p:sp>
          <p:nvSpPr>
            <p:cNvPr id="795657" name="矩形 795656"/>
            <p:cNvSpPr/>
            <p:nvPr/>
          </p:nvSpPr>
          <p:spPr>
            <a:xfrm rot="597975">
              <a:off x="2497" y="1518"/>
              <a:ext cx="1165" cy="248"/>
            </a:xfrm>
            <a:prstGeom prst="rect">
              <a:avLst/>
            </a:prstGeom>
            <a:noFill/>
            <a:ln w="12700">
              <a:noFill/>
            </a:ln>
          </p:spPr>
          <p:txBody>
            <a:bodyPr wrap="none" lIns="90488" tIns="44450" rIns="90488" bIns="44450">
              <a:spAutoFit/>
            </a:bodyPr>
            <a:p>
              <a:pPr defTabSz="762000" eaLnBrk="0" hangingPunct="0"/>
              <a:r>
                <a:rPr lang="en-US" altLang="zh-CN" sz="2000" err="1">
                  <a:solidFill>
                    <a:schemeClr val="folHlink"/>
                  </a:solidFill>
                  <a:latin typeface="Times New Roman" panose="02020603050405020304" pitchFamily="18" charset="0"/>
                  <a:ea typeface="黑体" panose="02010609060101010101" pitchFamily="2" charset="-122"/>
                </a:rPr>
                <a:t>FIN = 1, seq</a:t>
              </a:r>
              <a:r>
                <a:rPr lang="en-US" altLang="zh-CN" sz="2000">
                  <a:solidFill>
                    <a:schemeClr val="folHlink"/>
                  </a:solidFill>
                  <a:latin typeface="Times New Roman" panose="02020603050405020304" pitchFamily="18" charset="0"/>
                  <a:ea typeface="黑体" panose="02010609060101010101" pitchFamily="2" charset="-122"/>
                </a:rPr>
                <a:t> = u</a:t>
              </a:r>
              <a:endParaRPr lang="en-US" altLang="zh-CN" sz="2000">
                <a:solidFill>
                  <a:schemeClr val="folHlink"/>
                </a:solidFill>
                <a:latin typeface="Times New Roman" panose="02020603050405020304" pitchFamily="18" charset="0"/>
                <a:ea typeface="黑体" panose="02010609060101010101" pitchFamily="2" charset="-122"/>
              </a:endParaRPr>
            </a:p>
          </p:txBody>
        </p:sp>
        <p:sp>
          <p:nvSpPr>
            <p:cNvPr id="795658" name="直接连接符 795657"/>
            <p:cNvSpPr/>
            <p:nvPr/>
          </p:nvSpPr>
          <p:spPr>
            <a:xfrm>
              <a:off x="1614" y="1484"/>
              <a:ext cx="2604" cy="484"/>
            </a:xfrm>
            <a:prstGeom prst="line">
              <a:avLst/>
            </a:prstGeom>
            <a:ln w="38100" cap="flat" cmpd="sng">
              <a:solidFill>
                <a:schemeClr val="folHlink"/>
              </a:solidFill>
              <a:prstDash val="solid"/>
              <a:headEnd type="none" w="med" len="med"/>
              <a:tailEnd type="triangle" w="med" len="lg"/>
            </a:ln>
          </p:spPr>
        </p:sp>
      </p:grpSp>
      <p:grpSp>
        <p:nvGrpSpPr>
          <p:cNvPr id="795659" name="组合 795658"/>
          <p:cNvGrpSpPr/>
          <p:nvPr/>
        </p:nvGrpSpPr>
        <p:grpSpPr>
          <a:xfrm>
            <a:off x="2576513" y="3167063"/>
            <a:ext cx="4133850" cy="769937"/>
            <a:chOff x="1623" y="1995"/>
            <a:chExt cx="2604" cy="485"/>
          </a:xfrm>
        </p:grpSpPr>
        <p:sp>
          <p:nvSpPr>
            <p:cNvPr id="795660" name="矩形 795659"/>
            <p:cNvSpPr/>
            <p:nvPr/>
          </p:nvSpPr>
          <p:spPr>
            <a:xfrm rot="-609976" flipH="1">
              <a:off x="1936" y="2021"/>
              <a:ext cx="1816" cy="229"/>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ACK = 1, seq = v,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661" name="直接连接符 795660"/>
            <p:cNvSpPr/>
            <p:nvPr/>
          </p:nvSpPr>
          <p:spPr>
            <a:xfrm flipH="1">
              <a:off x="1623" y="1995"/>
              <a:ext cx="2604" cy="485"/>
            </a:xfrm>
            <a:prstGeom prst="line">
              <a:avLst/>
            </a:prstGeom>
            <a:ln w="38100" cap="flat" cmpd="sng">
              <a:solidFill>
                <a:schemeClr val="folHlink"/>
              </a:solidFill>
              <a:prstDash val="solid"/>
              <a:headEnd type="none" w="med" len="med"/>
              <a:tailEnd type="triangle" w="med" len="lg"/>
            </a:ln>
          </p:spPr>
        </p:sp>
      </p:grpSp>
      <p:sp>
        <p:nvSpPr>
          <p:cNvPr id="795662" name="直接连接符 795661"/>
          <p:cNvSpPr/>
          <p:nvPr/>
        </p:nvSpPr>
        <p:spPr>
          <a:xfrm>
            <a:off x="2562225" y="4891088"/>
            <a:ext cx="4133850" cy="769937"/>
          </a:xfrm>
          <a:prstGeom prst="line">
            <a:avLst/>
          </a:prstGeom>
          <a:ln w="38100" cap="flat" cmpd="sng">
            <a:solidFill>
              <a:schemeClr val="folHlink"/>
            </a:solidFill>
            <a:prstDash val="solid"/>
            <a:headEnd type="none" w="med" len="med"/>
            <a:tailEnd type="triangle" w="med" len="lg"/>
          </a:ln>
        </p:spPr>
      </p:sp>
      <p:sp>
        <p:nvSpPr>
          <p:cNvPr id="795663" name="直接连接符 795662"/>
          <p:cNvSpPr/>
          <p:nvPr/>
        </p:nvSpPr>
        <p:spPr>
          <a:xfrm flipH="1">
            <a:off x="2541588" y="4103688"/>
            <a:ext cx="4133850" cy="769937"/>
          </a:xfrm>
          <a:prstGeom prst="line">
            <a:avLst/>
          </a:prstGeom>
          <a:ln w="38100" cap="flat" cmpd="sng">
            <a:solidFill>
              <a:schemeClr val="folHlink"/>
            </a:solidFill>
            <a:prstDash val="solid"/>
            <a:headEnd type="none" w="med" len="med"/>
            <a:tailEnd type="triangle" w="med" len="lg"/>
          </a:ln>
        </p:spPr>
      </p:sp>
      <p:sp>
        <p:nvSpPr>
          <p:cNvPr id="795664" name="矩形 795663"/>
          <p:cNvSpPr/>
          <p:nvPr/>
        </p:nvSpPr>
        <p:spPr>
          <a:xfrm rot="-656686" flipH="1">
            <a:off x="2870200" y="4089400"/>
            <a:ext cx="3773488" cy="363538"/>
          </a:xfrm>
          <a:prstGeom prst="rect">
            <a:avLst/>
          </a:prstGeom>
          <a:noFill/>
          <a:ln w="12700">
            <a:noFill/>
          </a:ln>
        </p:spPr>
        <p:txBody>
          <a:bodyPr wrap="none" lIns="90488" tIns="44450" rIns="90488" bIns="44450">
            <a:spAutoFit/>
          </a:bodyPr>
          <a:p>
            <a:pPr algn="ctr" defTabSz="762000" eaLnBrk="0" hangingPunct="0"/>
            <a:r>
              <a:rPr lang="en-US" altLang="zh-CN" sz="1800" err="1">
                <a:solidFill>
                  <a:schemeClr val="folHlink"/>
                </a:solidFill>
                <a:latin typeface="Times New Roman" panose="02020603050405020304" pitchFamily="18" charset="0"/>
                <a:ea typeface="黑体" panose="02010609060101010101" pitchFamily="2" charset="-122"/>
              </a:rPr>
              <a:t>FIN = 1, ACK = 1, seq = w, ack</a:t>
            </a:r>
            <a:r>
              <a:rPr lang="en-US" altLang="zh-CN" sz="1800">
                <a:solidFill>
                  <a:schemeClr val="folHlink"/>
                </a:solidFill>
                <a:latin typeface="Times New Roman" panose="02020603050405020304" pitchFamily="18" charset="0"/>
                <a:ea typeface="黑体" panose="02010609060101010101" pitchFamily="2" charset="-122"/>
              </a:rPr>
              <a:t>= u </a:t>
            </a:r>
            <a:r>
              <a:rPr lang="en-US" altLang="zh-CN" sz="1800" b="1">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666" name="矩形 795665"/>
          <p:cNvSpPr/>
          <p:nvPr/>
        </p:nvSpPr>
        <p:spPr>
          <a:xfrm>
            <a:off x="1606550" y="1611313"/>
            <a:ext cx="954088" cy="67310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sp>
        <p:nvSpPr>
          <p:cNvPr id="795667" name="矩形 795666"/>
          <p:cNvSpPr/>
          <p:nvPr/>
        </p:nvSpPr>
        <p:spPr>
          <a:xfrm>
            <a:off x="1606550" y="2368550"/>
            <a:ext cx="954088" cy="1554163"/>
          </a:xfrm>
          <a:prstGeom prst="rect">
            <a:avLst/>
          </a:prstGeom>
          <a:solidFill>
            <a:srgbClr val="FFCCFF"/>
          </a:solidFill>
          <a:ln w="12700">
            <a:noFill/>
          </a:ln>
          <a:effectLst>
            <a:outerShdw dist="35921" dir="2699999" algn="ctr" rotWithShape="0">
              <a:schemeClr val="bg2"/>
            </a:outerShdw>
          </a:effectLst>
        </p:spPr>
        <p:txBody>
          <a:bodyPr/>
          <a:p>
            <a:endParaRPr lang="zh-CN" altLang="en-US"/>
          </a:p>
        </p:txBody>
      </p:sp>
      <p:sp>
        <p:nvSpPr>
          <p:cNvPr id="795668" name="矩形 795667"/>
          <p:cNvSpPr/>
          <p:nvPr/>
        </p:nvSpPr>
        <p:spPr>
          <a:xfrm>
            <a:off x="6692900" y="1611313"/>
            <a:ext cx="955675" cy="1479550"/>
          </a:xfrm>
          <a:prstGeom prst="rect">
            <a:avLst/>
          </a:prstGeom>
          <a:solidFill>
            <a:srgbClr val="CCFF99"/>
          </a:solidFill>
          <a:ln w="12700">
            <a:noFill/>
          </a:ln>
          <a:effectLst>
            <a:outerShdw dist="35921" dir="2699999" algn="ctr" rotWithShape="0">
              <a:schemeClr val="bg2"/>
            </a:outerShdw>
          </a:effectLst>
        </p:spPr>
        <p:txBody>
          <a:bodyPr/>
          <a:p>
            <a:endParaRPr lang="zh-CN" altLang="en-US"/>
          </a:p>
        </p:txBody>
      </p:sp>
      <p:grpSp>
        <p:nvGrpSpPr>
          <p:cNvPr id="795669" name="组合 795668"/>
          <p:cNvGrpSpPr/>
          <p:nvPr/>
        </p:nvGrpSpPr>
        <p:grpSpPr>
          <a:xfrm>
            <a:off x="1508125" y="1528763"/>
            <a:ext cx="6278563" cy="82550"/>
            <a:chOff x="1020" y="481"/>
            <a:chExt cx="4037" cy="46"/>
          </a:xfrm>
        </p:grpSpPr>
        <p:sp>
          <p:nvSpPr>
            <p:cNvPr id="795670" name="直接连接符 795669"/>
            <p:cNvSpPr/>
            <p:nvPr/>
          </p:nvSpPr>
          <p:spPr>
            <a:xfrm>
              <a:off x="1020" y="527"/>
              <a:ext cx="4037" cy="0"/>
            </a:xfrm>
            <a:prstGeom prst="line">
              <a:avLst/>
            </a:prstGeom>
            <a:ln w="12700" cap="flat" cmpd="sng">
              <a:solidFill>
                <a:schemeClr val="folHlink"/>
              </a:solidFill>
              <a:prstDash val="dash"/>
              <a:headEnd type="none" w="med" len="med"/>
              <a:tailEnd type="none" w="med" len="med"/>
            </a:ln>
          </p:spPr>
        </p:sp>
        <p:sp>
          <p:nvSpPr>
            <p:cNvPr id="795671" name="直接连接符 795670"/>
            <p:cNvSpPr/>
            <p:nvPr/>
          </p:nvSpPr>
          <p:spPr>
            <a:xfrm>
              <a:off x="1020" y="481"/>
              <a:ext cx="4037" cy="0"/>
            </a:xfrm>
            <a:prstGeom prst="line">
              <a:avLst/>
            </a:prstGeom>
            <a:ln w="12700" cap="flat" cmpd="sng">
              <a:solidFill>
                <a:schemeClr val="folHlink"/>
              </a:solidFill>
              <a:prstDash val="dash"/>
              <a:headEnd type="none" w="med" len="med"/>
              <a:tailEnd type="none" w="med" len="med"/>
            </a:ln>
          </p:spPr>
        </p:sp>
      </p:grpSp>
      <p:sp>
        <p:nvSpPr>
          <p:cNvPr id="795672" name="矩形 795671"/>
          <p:cNvSpPr/>
          <p:nvPr/>
        </p:nvSpPr>
        <p:spPr>
          <a:xfrm>
            <a:off x="1598613" y="2703513"/>
            <a:ext cx="968375" cy="638175"/>
          </a:xfrm>
          <a:prstGeom prst="rect">
            <a:avLst/>
          </a:prstGeom>
          <a:noFill/>
          <a:ln w="12700">
            <a:noFill/>
          </a:ln>
        </p:spPr>
        <p:txBody>
          <a:bodyPr wrap="none" lIns="90488" tIns="44450" rIns="90488" bIns="44450">
            <a:spAutoFit/>
          </a:bodyPr>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FIN-</a:t>
            </a:r>
            <a:endParaRPr lang="en-US" altLang="zh-CN" sz="1800">
              <a:solidFill>
                <a:schemeClr val="folHlink"/>
              </a:solidFill>
              <a:latin typeface="Times New Roman" panose="02020603050405020304" pitchFamily="18" charset="0"/>
              <a:ea typeface="黑体" panose="02010609060101010101" pitchFamily="2" charset="-122"/>
            </a:endParaRPr>
          </a:p>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WAIT-1</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673" name="矩形 795672"/>
          <p:cNvSpPr/>
          <p:nvPr/>
        </p:nvSpPr>
        <p:spPr>
          <a:xfrm>
            <a:off x="6692900" y="3178175"/>
            <a:ext cx="955675" cy="877888"/>
          </a:xfrm>
          <a:prstGeom prst="rect">
            <a:avLst/>
          </a:prstGeom>
          <a:solidFill>
            <a:srgbClr val="FF66FF"/>
          </a:solidFill>
          <a:ln w="12700">
            <a:noFill/>
          </a:ln>
          <a:effectLst>
            <a:outerShdw dist="35921" dir="2699999" algn="ctr" rotWithShape="0">
              <a:schemeClr val="bg2"/>
            </a:outerShdw>
          </a:effectLst>
        </p:spPr>
        <p:txBody>
          <a:bodyPr/>
          <a:p>
            <a:endParaRPr lang="zh-CN" altLang="en-US"/>
          </a:p>
        </p:txBody>
      </p:sp>
      <p:sp>
        <p:nvSpPr>
          <p:cNvPr id="795674" name="矩形 795673"/>
          <p:cNvSpPr/>
          <p:nvPr/>
        </p:nvSpPr>
        <p:spPr>
          <a:xfrm>
            <a:off x="6659563" y="3290888"/>
            <a:ext cx="981075" cy="638175"/>
          </a:xfrm>
          <a:prstGeom prst="rect">
            <a:avLst/>
          </a:prstGeom>
          <a:noFill/>
          <a:ln w="12700">
            <a:noFill/>
          </a:ln>
        </p:spPr>
        <p:txBody>
          <a:bodyPr wrap="none" lIns="90488" tIns="44450" rIns="90488" bIns="44450">
            <a:spAutoFit/>
          </a:bodyPr>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CLOSE-</a:t>
            </a:r>
            <a:endParaRPr lang="en-US" altLang="zh-CN" sz="1800">
              <a:solidFill>
                <a:schemeClr val="folHlink"/>
              </a:solidFill>
              <a:latin typeface="Times New Roman" panose="02020603050405020304" pitchFamily="18" charset="0"/>
              <a:ea typeface="黑体" panose="02010609060101010101" pitchFamily="2" charset="-122"/>
            </a:endParaRPr>
          </a:p>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WAIT</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675" name="矩形 795674"/>
          <p:cNvSpPr/>
          <p:nvPr/>
        </p:nvSpPr>
        <p:spPr>
          <a:xfrm>
            <a:off x="1606550" y="3995738"/>
            <a:ext cx="954088" cy="871537"/>
          </a:xfrm>
          <a:prstGeom prst="rect">
            <a:avLst/>
          </a:prstGeom>
          <a:solidFill>
            <a:srgbClr val="CCCC00"/>
          </a:solidFill>
          <a:ln w="12700">
            <a:noFill/>
          </a:ln>
          <a:effectLst>
            <a:outerShdw dist="35921" dir="2699999" algn="ctr" rotWithShape="0">
              <a:schemeClr val="bg2"/>
            </a:outerShdw>
          </a:effectLst>
        </p:spPr>
        <p:txBody>
          <a:bodyPr/>
          <a:p>
            <a:endParaRPr lang="zh-CN" altLang="en-US"/>
          </a:p>
        </p:txBody>
      </p:sp>
      <p:sp>
        <p:nvSpPr>
          <p:cNvPr id="795676" name="矩形 795675"/>
          <p:cNvSpPr/>
          <p:nvPr/>
        </p:nvSpPr>
        <p:spPr>
          <a:xfrm>
            <a:off x="1598613" y="4049713"/>
            <a:ext cx="968375" cy="638175"/>
          </a:xfrm>
          <a:prstGeom prst="rect">
            <a:avLst/>
          </a:prstGeom>
          <a:noFill/>
          <a:ln w="12700">
            <a:noFill/>
          </a:ln>
        </p:spPr>
        <p:txBody>
          <a:bodyPr wrap="none" lIns="90488" tIns="44450" rIns="90488" bIns="44450">
            <a:spAutoFit/>
          </a:bodyPr>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FIN-</a:t>
            </a:r>
            <a:endParaRPr lang="en-US" altLang="zh-CN" sz="1800">
              <a:solidFill>
                <a:schemeClr val="folHlink"/>
              </a:solidFill>
              <a:latin typeface="Times New Roman" panose="02020603050405020304" pitchFamily="18" charset="0"/>
              <a:ea typeface="黑体" panose="02010609060101010101" pitchFamily="2" charset="-122"/>
            </a:endParaRPr>
          </a:p>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WAIT-2</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677" name="矩形 795676"/>
          <p:cNvSpPr/>
          <p:nvPr/>
        </p:nvSpPr>
        <p:spPr>
          <a:xfrm>
            <a:off x="6692900" y="4135438"/>
            <a:ext cx="955675" cy="1482725"/>
          </a:xfrm>
          <a:prstGeom prst="rect">
            <a:avLst/>
          </a:prstGeom>
          <a:solidFill>
            <a:srgbClr val="00FFFF"/>
          </a:solidFill>
          <a:ln w="12700">
            <a:noFill/>
          </a:ln>
          <a:effectLst>
            <a:outerShdw dist="35921" dir="2699999" algn="ctr" rotWithShape="0">
              <a:schemeClr val="bg2"/>
            </a:outerShdw>
          </a:effectLst>
        </p:spPr>
        <p:txBody>
          <a:bodyPr/>
          <a:p>
            <a:endParaRPr lang="zh-CN" altLang="en-US"/>
          </a:p>
        </p:txBody>
      </p:sp>
      <p:sp>
        <p:nvSpPr>
          <p:cNvPr id="795678" name="矩形 795677"/>
          <p:cNvSpPr/>
          <p:nvPr/>
        </p:nvSpPr>
        <p:spPr>
          <a:xfrm>
            <a:off x="6734175" y="4556125"/>
            <a:ext cx="828675" cy="638175"/>
          </a:xfrm>
          <a:prstGeom prst="rect">
            <a:avLst/>
          </a:prstGeom>
          <a:noFill/>
          <a:ln w="12700">
            <a:noFill/>
          </a:ln>
        </p:spPr>
        <p:txBody>
          <a:bodyPr wrap="none" lIns="90488" tIns="44450" rIns="90488" bIns="44450">
            <a:spAutoFit/>
          </a:bodyPr>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LAST-</a:t>
            </a:r>
            <a:endParaRPr lang="en-US" altLang="zh-CN" sz="1800">
              <a:solidFill>
                <a:schemeClr val="folHlink"/>
              </a:solidFill>
              <a:latin typeface="Times New Roman" panose="02020603050405020304" pitchFamily="18" charset="0"/>
              <a:ea typeface="黑体" panose="02010609060101010101" pitchFamily="2" charset="-122"/>
            </a:endParaRPr>
          </a:p>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ACK</a:t>
            </a:r>
            <a:endParaRPr lang="en-US" altLang="zh-CN" sz="1800">
              <a:solidFill>
                <a:schemeClr val="folHlink"/>
              </a:solidFill>
              <a:latin typeface="Times New Roman" panose="02020603050405020304" pitchFamily="18" charset="0"/>
              <a:ea typeface="黑体" panose="02010609060101010101" pitchFamily="2" charset="-122"/>
            </a:endParaRPr>
          </a:p>
        </p:txBody>
      </p:sp>
      <p:grpSp>
        <p:nvGrpSpPr>
          <p:cNvPr id="795706" name="组合 795705"/>
          <p:cNvGrpSpPr/>
          <p:nvPr/>
        </p:nvGrpSpPr>
        <p:grpSpPr>
          <a:xfrm>
            <a:off x="395288" y="4891088"/>
            <a:ext cx="2165350" cy="1268412"/>
            <a:chOff x="249" y="3081"/>
            <a:chExt cx="1364" cy="799"/>
          </a:xfrm>
        </p:grpSpPr>
        <p:sp>
          <p:nvSpPr>
            <p:cNvPr id="795665" name="矩形 795664"/>
            <p:cNvSpPr/>
            <p:nvPr/>
          </p:nvSpPr>
          <p:spPr>
            <a:xfrm>
              <a:off x="249" y="3081"/>
              <a:ext cx="806"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等待 </a:t>
              </a:r>
              <a:r>
                <a:rPr lang="en-US" altLang="zh-CN" sz="1800">
                  <a:solidFill>
                    <a:schemeClr val="folHlink"/>
                  </a:solidFill>
                  <a:latin typeface="Times New Roman" panose="02020603050405020304" pitchFamily="18" charset="0"/>
                  <a:ea typeface="黑体" panose="02010609060101010101" pitchFamily="2" charset="-122"/>
                </a:rPr>
                <a:t>2MSL</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679" name="矩形 795678"/>
            <p:cNvSpPr/>
            <p:nvPr/>
          </p:nvSpPr>
          <p:spPr>
            <a:xfrm>
              <a:off x="1012" y="3097"/>
              <a:ext cx="601" cy="779"/>
            </a:xfrm>
            <a:prstGeom prst="rect">
              <a:avLst/>
            </a:prstGeom>
            <a:solidFill>
              <a:srgbClr val="FFFF99"/>
            </a:solidFill>
            <a:ln w="12700">
              <a:noFill/>
            </a:ln>
            <a:effectLst>
              <a:outerShdw dist="35921" dir="2699999" algn="ctr" rotWithShape="0">
                <a:schemeClr val="bg2"/>
              </a:outerShdw>
            </a:effectLst>
          </p:spPr>
          <p:txBody>
            <a:bodyPr/>
            <a:p>
              <a:endParaRPr lang="zh-CN" altLang="en-US"/>
            </a:p>
          </p:txBody>
        </p:sp>
        <p:sp>
          <p:nvSpPr>
            <p:cNvPr id="795680" name="矩形 795679"/>
            <p:cNvSpPr/>
            <p:nvPr/>
          </p:nvSpPr>
          <p:spPr>
            <a:xfrm>
              <a:off x="1055" y="3292"/>
              <a:ext cx="514" cy="402"/>
            </a:xfrm>
            <a:prstGeom prst="rect">
              <a:avLst/>
            </a:prstGeom>
            <a:noFill/>
            <a:ln w="12700">
              <a:noFill/>
            </a:ln>
          </p:spPr>
          <p:txBody>
            <a:bodyPr wrap="none" lIns="90488" tIns="44450" rIns="90488" bIns="44450">
              <a:spAutoFit/>
            </a:bodyPr>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TIME-</a:t>
              </a:r>
              <a:endParaRPr lang="en-US" altLang="zh-CN" sz="1800">
                <a:solidFill>
                  <a:schemeClr val="folHlink"/>
                </a:solidFill>
                <a:latin typeface="Times New Roman" panose="02020603050405020304" pitchFamily="18" charset="0"/>
                <a:ea typeface="黑体" panose="02010609060101010101" pitchFamily="2" charset="-122"/>
              </a:endParaRPr>
            </a:p>
            <a:p>
              <a:pPr algn="ctr" defTabSz="762000" eaLnBrk="0" hangingPunct="0"/>
              <a:r>
                <a:rPr lang="en-US" altLang="zh-CN" sz="1800">
                  <a:solidFill>
                    <a:schemeClr val="folHlink"/>
                  </a:solidFill>
                  <a:latin typeface="Times New Roman" panose="02020603050405020304" pitchFamily="18" charset="0"/>
                  <a:ea typeface="黑体" panose="02010609060101010101" pitchFamily="2" charset="-122"/>
                </a:rPr>
                <a:t>WAIT</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683" name="任意多边形 795682"/>
            <p:cNvSpPr/>
            <p:nvPr/>
          </p:nvSpPr>
          <p:spPr>
            <a:xfrm>
              <a:off x="255" y="3081"/>
              <a:ext cx="749" cy="799"/>
            </a:xfrm>
            <a:custGeom>
              <a:avLst/>
              <a:gdLst/>
              <a:ahLst/>
              <a:cxnLst/>
              <a:pathLst>
                <a:path w="635" h="499">
                  <a:moveTo>
                    <a:pt x="635" y="0"/>
                  </a:moveTo>
                  <a:lnTo>
                    <a:pt x="0" y="0"/>
                  </a:lnTo>
                  <a:lnTo>
                    <a:pt x="0" y="499"/>
                  </a:lnTo>
                  <a:lnTo>
                    <a:pt x="635" y="499"/>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5684" name="文本框 795683"/>
            <p:cNvSpPr txBox="1"/>
            <p:nvPr/>
          </p:nvSpPr>
          <p:spPr>
            <a:xfrm>
              <a:off x="476" y="3208"/>
              <a:ext cx="373" cy="404"/>
            </a:xfrm>
            <a:prstGeom prst="rect">
              <a:avLst/>
            </a:prstGeom>
            <a:noFill/>
            <a:ln w="9525">
              <a:noFill/>
            </a:ln>
          </p:spPr>
          <p:txBody>
            <a:bodyPr wrap="none" anchor="t">
              <a:spAutoFit/>
            </a:bodyPr>
            <a:p>
              <a:r>
                <a:rPr lang="en-US" altLang="zh-CN" sz="3600" dirty="0">
                  <a:solidFill>
                    <a:schemeClr val="folHlink"/>
                  </a:solidFill>
                  <a:latin typeface="Times New Roman" panose="02020603050405020304" pitchFamily="18" charset="0"/>
                  <a:ea typeface="黑体" panose="02010609060101010101" pitchFamily="2" charset="-122"/>
                  <a:sym typeface="Wingdings" panose="05000000000000000000" pitchFamily="2" charset="2"/>
                </a:rPr>
                <a:t></a:t>
              </a:r>
              <a:endParaRPr lang="en-US" altLang="zh-CN" sz="3600" dirty="0">
                <a:solidFill>
                  <a:schemeClr val="folHlink"/>
                </a:solidFill>
                <a:latin typeface="Times New Roman" panose="02020603050405020304" pitchFamily="18" charset="0"/>
                <a:ea typeface="黑体" panose="02010609060101010101" pitchFamily="2" charset="-122"/>
                <a:sym typeface="Wingdings" panose="05000000000000000000" pitchFamily="2" charset="2"/>
              </a:endParaRPr>
            </a:p>
          </p:txBody>
        </p:sp>
      </p:grpSp>
      <p:sp>
        <p:nvSpPr>
          <p:cNvPr id="795685" name="矩形 795684"/>
          <p:cNvSpPr/>
          <p:nvPr/>
        </p:nvSpPr>
        <p:spPr>
          <a:xfrm>
            <a:off x="6692900" y="5708650"/>
            <a:ext cx="955675" cy="528638"/>
          </a:xfrm>
          <a:prstGeom prst="rect">
            <a:avLst/>
          </a:prstGeom>
          <a:solidFill>
            <a:srgbClr val="663300"/>
          </a:solidFill>
          <a:ln w="12700">
            <a:noFill/>
          </a:ln>
          <a:effectLst>
            <a:outerShdw dist="35921" dir="2699999" algn="ctr" rotWithShape="0">
              <a:schemeClr val="bg2"/>
            </a:outerShdw>
          </a:effectLst>
        </p:spPr>
        <p:txBody>
          <a:bodyPr/>
          <a:p>
            <a:endParaRPr lang="zh-CN" altLang="en-US"/>
          </a:p>
        </p:txBody>
      </p:sp>
      <p:grpSp>
        <p:nvGrpSpPr>
          <p:cNvPr id="795686" name="组合 795685"/>
          <p:cNvGrpSpPr/>
          <p:nvPr/>
        </p:nvGrpSpPr>
        <p:grpSpPr>
          <a:xfrm>
            <a:off x="498475" y="1257300"/>
            <a:ext cx="1403350" cy="1082675"/>
            <a:chOff x="314" y="792"/>
            <a:chExt cx="884" cy="682"/>
          </a:xfrm>
        </p:grpSpPr>
        <p:sp>
          <p:nvSpPr>
            <p:cNvPr id="795687" name="任意多边形 795686"/>
            <p:cNvSpPr/>
            <p:nvPr/>
          </p:nvSpPr>
          <p:spPr>
            <a:xfrm>
              <a:off x="349" y="792"/>
              <a:ext cx="849" cy="682"/>
            </a:xfrm>
            <a:custGeom>
              <a:avLst/>
              <a:gdLst/>
              <a:ahLst/>
              <a:cxnLst/>
              <a:pathLst>
                <a:path w="769" h="584">
                  <a:moveTo>
                    <a:pt x="769" y="0"/>
                  </a:moveTo>
                  <a:lnTo>
                    <a:pt x="0" y="9"/>
                  </a:lnTo>
                  <a:lnTo>
                    <a:pt x="0" y="584"/>
                  </a:lnTo>
                  <a:lnTo>
                    <a:pt x="603" y="584"/>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5688" name="矩形 795687"/>
            <p:cNvSpPr/>
            <p:nvPr/>
          </p:nvSpPr>
          <p:spPr>
            <a:xfrm>
              <a:off x="314" y="1227"/>
              <a:ext cx="690" cy="229"/>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主动关闭</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5689" name="任意多边形 795688"/>
          <p:cNvSpPr/>
          <p:nvPr/>
        </p:nvSpPr>
        <p:spPr>
          <a:xfrm>
            <a:off x="7412038" y="1190625"/>
            <a:ext cx="1408112" cy="2905125"/>
          </a:xfrm>
          <a:custGeom>
            <a:avLst/>
            <a:gdLst/>
            <a:ahLst/>
            <a:cxnLst/>
            <a:pathLst>
              <a:path w="868" h="1493">
                <a:moveTo>
                  <a:pt x="0" y="0"/>
                </a:moveTo>
                <a:lnTo>
                  <a:pt x="868" y="7"/>
                </a:lnTo>
                <a:lnTo>
                  <a:pt x="868" y="1493"/>
                </a:lnTo>
                <a:lnTo>
                  <a:pt x="124" y="1493"/>
                </a:ln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5690" name="矩形 795689"/>
          <p:cNvSpPr/>
          <p:nvPr/>
        </p:nvSpPr>
        <p:spPr>
          <a:xfrm>
            <a:off x="7707313" y="3660775"/>
            <a:ext cx="10953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被动关闭</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5691" name="矩形 795690"/>
          <p:cNvSpPr/>
          <p:nvPr/>
        </p:nvSpPr>
        <p:spPr>
          <a:xfrm>
            <a:off x="4130675" y="1778000"/>
            <a:ext cx="1133475" cy="401638"/>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grpSp>
        <p:nvGrpSpPr>
          <p:cNvPr id="795692" name="组合 795691"/>
          <p:cNvGrpSpPr/>
          <p:nvPr/>
        </p:nvGrpSpPr>
        <p:grpSpPr>
          <a:xfrm>
            <a:off x="7453313" y="1376363"/>
            <a:ext cx="1196975" cy="1789112"/>
            <a:chOff x="4695" y="867"/>
            <a:chExt cx="754" cy="1127"/>
          </a:xfrm>
        </p:grpSpPr>
        <p:sp>
          <p:nvSpPr>
            <p:cNvPr id="795693" name="任意多边形 795692"/>
            <p:cNvSpPr/>
            <p:nvPr/>
          </p:nvSpPr>
          <p:spPr>
            <a:xfrm>
              <a:off x="4695" y="867"/>
              <a:ext cx="361" cy="1127"/>
            </a:xfrm>
            <a:custGeom>
              <a:avLst/>
              <a:gdLst/>
              <a:ahLst/>
              <a:cxnLst/>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chemeClr val="folHlink">
                  <a:alpha val="100000"/>
                </a:schemeClr>
              </a:solidFill>
              <a:prstDash val="solid"/>
              <a:headEnd type="none" w="med" len="med"/>
              <a:tailEnd type="triangle" w="med" len="lg"/>
            </a:ln>
          </p:spPr>
          <p:txBody>
            <a:bodyPr/>
            <a:p>
              <a:endParaRPr lang="zh-CN" altLang="en-US"/>
            </a:p>
          </p:txBody>
        </p:sp>
        <p:sp>
          <p:nvSpPr>
            <p:cNvPr id="795694" name="矩形 795693"/>
            <p:cNvSpPr/>
            <p:nvPr/>
          </p:nvSpPr>
          <p:spPr>
            <a:xfrm>
              <a:off x="5047" y="1120"/>
              <a:ext cx="402" cy="575"/>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通知</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应用</a:t>
              </a:r>
              <a:endParaRPr lang="zh-CN" altLang="en-US" sz="1800" dirty="0">
                <a:solidFill>
                  <a:schemeClr val="folHlink"/>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进程</a:t>
              </a:r>
              <a:endParaRPr lang="zh-CN" altLang="en-US" sz="1800">
                <a:solidFill>
                  <a:schemeClr val="folHlink"/>
                </a:solidFill>
                <a:latin typeface="Times New Roman" panose="02020603050405020304" pitchFamily="18" charset="0"/>
                <a:ea typeface="黑体" panose="02010609060101010101" pitchFamily="2" charset="-122"/>
              </a:endParaRPr>
            </a:p>
          </p:txBody>
        </p:sp>
      </p:grpSp>
      <p:sp>
        <p:nvSpPr>
          <p:cNvPr id="795695" name="矩形 795694"/>
          <p:cNvSpPr/>
          <p:nvPr/>
        </p:nvSpPr>
        <p:spPr>
          <a:xfrm>
            <a:off x="1587500" y="1622425"/>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696" name="矩形 795695"/>
          <p:cNvSpPr/>
          <p:nvPr/>
        </p:nvSpPr>
        <p:spPr>
          <a:xfrm>
            <a:off x="6673850" y="2058988"/>
            <a:ext cx="993775" cy="638175"/>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ESTAB-</a:t>
            </a:r>
            <a:endParaRPr lang="en-US" altLang="zh-CN" sz="1800">
              <a:solidFill>
                <a:schemeClr val="folHlink"/>
              </a:solidFill>
              <a:latin typeface="Times New Roman" panose="02020603050405020304" pitchFamily="18" charset="0"/>
              <a:ea typeface="黑体" panose="02010609060101010101" pitchFamily="2" charset="-122"/>
            </a:endParaRPr>
          </a:p>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LISHED</a:t>
            </a:r>
            <a:endParaRPr lang="en-US" altLang="zh-CN" sz="1800">
              <a:solidFill>
                <a:schemeClr val="folHlink"/>
              </a:solidFill>
              <a:latin typeface="Times New Roman" panose="02020603050405020304" pitchFamily="18" charset="0"/>
              <a:ea typeface="黑体" panose="02010609060101010101" pitchFamily="2" charset="-122"/>
            </a:endParaRPr>
          </a:p>
        </p:txBody>
      </p:sp>
      <p:pic>
        <p:nvPicPr>
          <p:cNvPr id="795697" name="图片 795696"/>
          <p:cNvPicPr/>
          <p:nvPr/>
        </p:nvPicPr>
        <p:blipFill>
          <a:blip r:embed="rId1"/>
          <a:stretch>
            <a:fillRect/>
          </a:stretch>
        </p:blipFill>
        <p:spPr>
          <a:xfrm>
            <a:off x="1831975" y="969963"/>
            <a:ext cx="504825" cy="496887"/>
          </a:xfrm>
          <a:prstGeom prst="rect">
            <a:avLst/>
          </a:prstGeom>
          <a:noFill/>
          <a:ln w="9525">
            <a:noFill/>
          </a:ln>
        </p:spPr>
      </p:pic>
      <p:pic>
        <p:nvPicPr>
          <p:cNvPr id="795698" name="图片 795697"/>
          <p:cNvPicPr/>
          <p:nvPr/>
        </p:nvPicPr>
        <p:blipFill>
          <a:blip r:embed="rId1"/>
          <a:stretch>
            <a:fillRect/>
          </a:stretch>
        </p:blipFill>
        <p:spPr>
          <a:xfrm>
            <a:off x="6918325" y="969963"/>
            <a:ext cx="504825" cy="496887"/>
          </a:xfrm>
          <a:prstGeom prst="rect">
            <a:avLst/>
          </a:prstGeom>
          <a:noFill/>
          <a:ln w="9525">
            <a:noFill/>
          </a:ln>
        </p:spPr>
      </p:pic>
      <p:sp>
        <p:nvSpPr>
          <p:cNvPr id="795699" name="矩形 795698"/>
          <p:cNvSpPr/>
          <p:nvPr/>
        </p:nvSpPr>
        <p:spPr>
          <a:xfrm>
            <a:off x="2222500" y="938213"/>
            <a:ext cx="3460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A</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700" name="矩形 795699"/>
          <p:cNvSpPr/>
          <p:nvPr/>
        </p:nvSpPr>
        <p:spPr>
          <a:xfrm>
            <a:off x="6723063" y="938213"/>
            <a:ext cx="333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Times New Roman" panose="02020603050405020304" pitchFamily="18" charset="0"/>
                <a:ea typeface="黑体" panose="02010609060101010101" pitchFamily="2" charset="-122"/>
              </a:rPr>
              <a:t>B</a:t>
            </a:r>
            <a:endParaRPr lang="en-US" altLang="zh-CN" sz="1800">
              <a:solidFill>
                <a:schemeClr val="folHlink"/>
              </a:solidFill>
              <a:latin typeface="Times New Roman" panose="02020603050405020304" pitchFamily="18" charset="0"/>
              <a:ea typeface="黑体" panose="02010609060101010101" pitchFamily="2" charset="-122"/>
            </a:endParaRPr>
          </a:p>
        </p:txBody>
      </p:sp>
      <p:sp>
        <p:nvSpPr>
          <p:cNvPr id="795701" name="矩形 795700"/>
          <p:cNvSpPr/>
          <p:nvPr/>
        </p:nvSpPr>
        <p:spPr>
          <a:xfrm>
            <a:off x="1766888" y="64770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客户</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5702" name="矩形 795701"/>
          <p:cNvSpPr/>
          <p:nvPr/>
        </p:nvSpPr>
        <p:spPr>
          <a:xfrm>
            <a:off x="6734175" y="647700"/>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服务器</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5703" name="矩形 795702"/>
          <p:cNvSpPr/>
          <p:nvPr/>
        </p:nvSpPr>
        <p:spPr>
          <a:xfrm rot="-628888">
            <a:off x="4340225" y="3627438"/>
            <a:ext cx="1133475" cy="401637"/>
          </a:xfrm>
          <a:prstGeom prst="rect">
            <a:avLst/>
          </a:prstGeom>
          <a:solidFill>
            <a:srgbClr val="CCECFF"/>
          </a:solidFill>
          <a:ln w="38100" cap="flat" cmpd="dbl">
            <a:solidFill>
              <a:schemeClr val="folHlink"/>
            </a:solidFill>
            <a:prstDash val="solid"/>
            <a:miter/>
            <a:headEnd type="none" w="med" len="med"/>
            <a:tailEnd type="none" w="med" len="med"/>
          </a:ln>
        </p:spPr>
        <p:txBody>
          <a:bodyPr wrap="none" lIns="90488" tIns="44450" rIns="90488" bIns="44450">
            <a:spAutoFit/>
          </a:bodyPr>
          <a:p>
            <a:pPr defTabSz="762000" eaLnBrk="0" hangingPunct="0"/>
            <a:r>
              <a:rPr lang="zh-CN" altLang="en-US" sz="1800" dirty="0">
                <a:solidFill>
                  <a:schemeClr val="folHlink"/>
                </a:solidFill>
                <a:latin typeface="Times New Roman" panose="02020603050405020304" pitchFamily="18" charset="0"/>
                <a:ea typeface="黑体" panose="02010609060101010101" pitchFamily="2" charset="-122"/>
              </a:rPr>
              <a:t>数据传送</a:t>
            </a:r>
            <a:endParaRPr lang="zh-CN" altLang="en-US" sz="1800">
              <a:solidFill>
                <a:schemeClr val="folHlink"/>
              </a:solidFill>
              <a:latin typeface="Times New Roman" panose="02020603050405020304" pitchFamily="18" charset="0"/>
              <a:ea typeface="黑体" panose="02010609060101010101" pitchFamily="2" charset="-122"/>
            </a:endParaRPr>
          </a:p>
        </p:txBody>
      </p:sp>
      <p:sp>
        <p:nvSpPr>
          <p:cNvPr id="795704" name="文本框 795703"/>
          <p:cNvSpPr txBox="1"/>
          <p:nvPr/>
        </p:nvSpPr>
        <p:spPr>
          <a:xfrm>
            <a:off x="6645275" y="5803900"/>
            <a:ext cx="971550" cy="336550"/>
          </a:xfrm>
          <a:prstGeom prst="rect">
            <a:avLst/>
          </a:prstGeom>
          <a:noFill/>
          <a:ln w="12700">
            <a:noFill/>
          </a:ln>
        </p:spPr>
        <p:txBody>
          <a:bodyPr wrap="none" anchor="ctr"/>
          <a:p>
            <a:pPr eaLnBrk="0" hangingPunct="0"/>
            <a:r>
              <a:rPr lang="en-US" altLang="zh-CN" sz="1800">
                <a:solidFill>
                  <a:srgbClr val="FFFF99"/>
                </a:solidFill>
                <a:latin typeface="Times New Roman" panose="02020603050405020304" pitchFamily="18" charset="0"/>
                <a:ea typeface="黑体" panose="02010609060101010101" pitchFamily="2" charset="-122"/>
              </a:rPr>
              <a:t>CLOSED</a:t>
            </a:r>
            <a:endParaRPr lang="en-US" altLang="zh-CN" sz="1800">
              <a:solidFill>
                <a:srgbClr val="FFFF99"/>
              </a:solidFill>
              <a:latin typeface="Times New Roman" panose="02020603050405020304" pitchFamily="18" charset="0"/>
              <a:ea typeface="黑体" panose="02010609060101010101" pitchFamily="2" charset="-122"/>
            </a:endParaRPr>
          </a:p>
        </p:txBody>
      </p:sp>
      <p:sp>
        <p:nvSpPr>
          <p:cNvPr id="795705" name="文本框 795704"/>
          <p:cNvSpPr txBox="1"/>
          <p:nvPr/>
        </p:nvSpPr>
        <p:spPr>
          <a:xfrm>
            <a:off x="2700338" y="115888"/>
            <a:ext cx="3957637" cy="519112"/>
          </a:xfrm>
          <a:prstGeom prst="rect">
            <a:avLst/>
          </a:prstGeom>
          <a:noFill/>
          <a:ln w="9525">
            <a:noFill/>
          </a:ln>
        </p:spPr>
        <p:txBody>
          <a:bodyPr wrap="none" anchor="t">
            <a:spAutoFit/>
          </a:bodyPr>
          <a:p>
            <a:r>
              <a:rPr lang="en-US" altLang="zh-CN">
                <a:solidFill>
                  <a:schemeClr val="folHlink"/>
                </a:solidFill>
                <a:latin typeface="Arial" panose="020B0604020202020204" pitchFamily="34" charset="0"/>
                <a:ea typeface="黑体" panose="02010609060101010101" pitchFamily="2" charset="-122"/>
              </a:rPr>
              <a:t>5.9.2   TCP</a:t>
            </a:r>
            <a:r>
              <a:rPr lang="en-US" altLang="zh-CN" b="1">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795708" name="文本框 795707"/>
          <p:cNvSpPr txBox="1"/>
          <p:nvPr/>
        </p:nvSpPr>
        <p:spPr>
          <a:xfrm>
            <a:off x="684213" y="92075"/>
            <a:ext cx="7918450" cy="52863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en-US" altLang="zh-CN" dirty="0">
                <a:solidFill>
                  <a:schemeClr val="folHlink"/>
                </a:solidFill>
                <a:latin typeface="Arial" panose="020B0604020202020204" pitchFamily="34" charset="0"/>
                <a:ea typeface="黑体" panose="02010609060101010101" pitchFamily="2" charset="-122"/>
              </a:rPr>
              <a:t>TCP </a:t>
            </a:r>
            <a:r>
              <a:rPr lang="zh-CN" altLang="en-US" dirty="0">
                <a:solidFill>
                  <a:schemeClr val="folHlink"/>
                </a:solidFill>
                <a:latin typeface="Arial" panose="020B0604020202020204" pitchFamily="34" charset="0"/>
                <a:ea typeface="黑体" panose="02010609060101010101" pitchFamily="2" charset="-122"/>
              </a:rPr>
              <a:t>连接必须经过时间 </a:t>
            </a:r>
            <a:r>
              <a:rPr lang="en-US" altLang="zh-CN" dirty="0">
                <a:solidFill>
                  <a:schemeClr val="folHlink"/>
                </a:solidFill>
                <a:latin typeface="Arial" panose="020B0604020202020204" pitchFamily="34" charset="0"/>
                <a:ea typeface="黑体" panose="02010609060101010101" pitchFamily="2" charset="-122"/>
              </a:rPr>
              <a:t>2MSL </a:t>
            </a:r>
            <a:r>
              <a:rPr lang="zh-CN" altLang="en-US" dirty="0">
                <a:solidFill>
                  <a:schemeClr val="folHlink"/>
                </a:solidFill>
                <a:latin typeface="Arial" panose="020B0604020202020204" pitchFamily="34" charset="0"/>
                <a:ea typeface="黑体" panose="02010609060101010101" pitchFamily="2" charset="-122"/>
              </a:rPr>
              <a:t>后才真正释放掉。 </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95706"/>
                                        </p:tgtEl>
                                        <p:attrNameLst>
                                          <p:attrName>style.visibility</p:attrName>
                                        </p:attrNameLst>
                                      </p:cBhvr>
                                      <p:to>
                                        <p:strVal val="visible"/>
                                      </p:to>
                                    </p:set>
                                    <p:animEffect transition="in" filter="wipe(up)">
                                      <p:cBhvr>
                                        <p:cTn id="7" dur="1000"/>
                                        <p:tgtEl>
                                          <p:spTgt spid="795706"/>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795707"/>
                                        </p:tgtEl>
                                        <p:attrNameLst>
                                          <p:attrName>style.visibility</p:attrName>
                                        </p:attrNameLst>
                                      </p:cBhvr>
                                      <p:to>
                                        <p:strVal val="visible"/>
                                      </p:to>
                                    </p:set>
                                    <p:animEffect transition="in" filter="wipe(up)">
                                      <p:cBhvr>
                                        <p:cTn id="11" dur="500"/>
                                        <p:tgtEl>
                                          <p:spTgt spid="795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800770" name="标题 800769"/>
          <p:cNvSpPr>
            <a:spLocks noGrp="1"/>
          </p:cNvSpPr>
          <p:nvPr>
            <p:ph type="title"/>
          </p:nvPr>
        </p:nvSpPr>
        <p:spPr>
          <a:xfrm>
            <a:off x="1150938" y="214313"/>
            <a:ext cx="7381875" cy="1462087"/>
          </a:xfrm>
          <a:ln/>
        </p:spPr>
        <p:txBody>
          <a:bodyPr anchor="b"/>
          <a:p>
            <a:pPr algn="ctr"/>
            <a:r>
              <a:rPr lang="en-US" altLang="zh-CN" dirty="0"/>
              <a:t>A </a:t>
            </a:r>
            <a:r>
              <a:rPr lang="zh-CN" altLang="en-US" dirty="0"/>
              <a:t>必须等待 </a:t>
            </a:r>
            <a:r>
              <a:rPr lang="en-US" altLang="zh-CN" dirty="0"/>
              <a:t>2MSL </a:t>
            </a:r>
            <a:r>
              <a:rPr lang="zh-CN" altLang="en-US" dirty="0"/>
              <a:t>的时间</a:t>
            </a:r>
            <a:endParaRPr lang="zh-CN" altLang="en-US" dirty="0"/>
          </a:p>
        </p:txBody>
      </p:sp>
      <p:sp>
        <p:nvSpPr>
          <p:cNvPr id="800771" name="文本占位符 800770"/>
          <p:cNvSpPr>
            <a:spLocks noGrp="1"/>
          </p:cNvSpPr>
          <p:nvPr>
            <p:ph type="body" idx="1"/>
          </p:nvPr>
        </p:nvSpPr>
        <p:spPr>
          <a:xfrm>
            <a:off x="1042988" y="1906588"/>
            <a:ext cx="7772400" cy="4114800"/>
          </a:xfrm>
          <a:ln/>
        </p:spPr>
        <p:txBody>
          <a:bodyPr/>
          <a:p>
            <a:r>
              <a:rPr lang="zh-CN" altLang="en-US" sz="2800" dirty="0"/>
              <a:t>第一，为了保证 </a:t>
            </a:r>
            <a:r>
              <a:rPr lang="en-US" altLang="zh-CN" sz="2800" dirty="0"/>
              <a:t>A </a:t>
            </a:r>
            <a:r>
              <a:rPr lang="zh-CN" altLang="en-US" sz="2800" dirty="0"/>
              <a:t>发送的最后一个 </a:t>
            </a:r>
            <a:r>
              <a:rPr lang="en-US" altLang="zh-CN" sz="2800" dirty="0"/>
              <a:t>ACK </a:t>
            </a:r>
            <a:r>
              <a:rPr lang="zh-CN" altLang="en-US" sz="2800" dirty="0"/>
              <a:t>报文段能够到达 </a:t>
            </a:r>
            <a:r>
              <a:rPr lang="en-US" altLang="zh-CN" sz="2800" dirty="0"/>
              <a:t>B</a:t>
            </a:r>
            <a:r>
              <a:rPr lang="zh-CN" altLang="en-US" sz="2800" dirty="0"/>
              <a:t>。</a:t>
            </a:r>
            <a:endParaRPr lang="zh-CN" altLang="en-US" sz="2800" dirty="0"/>
          </a:p>
          <a:p>
            <a:r>
              <a:rPr lang="zh-CN" altLang="en-US" sz="2800" dirty="0"/>
              <a:t>第二，防止 “已失效的连接请求报文段”出现在本连接中。</a:t>
            </a:r>
            <a:r>
              <a:rPr lang="en-US" altLang="zh-CN" sz="2800" dirty="0"/>
              <a:t>A </a:t>
            </a:r>
            <a:r>
              <a:rPr lang="zh-CN" altLang="en-US" sz="2800" dirty="0"/>
              <a:t>在发送完最后一个 </a:t>
            </a:r>
            <a:r>
              <a:rPr lang="en-US" altLang="zh-CN" sz="2800" dirty="0"/>
              <a:t>ACK </a:t>
            </a:r>
            <a:r>
              <a:rPr lang="zh-CN" altLang="en-US" sz="2800" dirty="0"/>
              <a:t>报文段后，再经过时间 </a:t>
            </a:r>
            <a:r>
              <a:rPr lang="en-US" altLang="zh-CN" sz="2800" dirty="0"/>
              <a:t>2MSL</a:t>
            </a:r>
            <a:r>
              <a:rPr lang="zh-CN" altLang="en-US" sz="2800" dirty="0"/>
              <a:t>，就可以使本连接持续的时间内所产生的所有报文段，都从网络中消失。这样就可以使下一个新的连接中不会出现这种旧的连接请求报文段。</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64578" name="标题 664577"/>
          <p:cNvSpPr>
            <a:spLocks noGrp="1"/>
          </p:cNvSpPr>
          <p:nvPr>
            <p:ph type="title"/>
          </p:nvPr>
        </p:nvSpPr>
        <p:spPr>
          <a:ln/>
        </p:spPr>
        <p:txBody>
          <a:bodyPr anchor="b"/>
          <a:p>
            <a:pPr algn="ctr"/>
            <a:r>
              <a:rPr lang="zh-CN" altLang="en-US" dirty="0">
                <a:ea typeface="Arial Unicode MS" pitchFamily="34" charset="-122"/>
              </a:rPr>
              <a:t>第 </a:t>
            </a:r>
            <a:r>
              <a:rPr lang="en-US" altLang="zh-CN" dirty="0">
                <a:ea typeface="Arial Unicode MS" pitchFamily="34" charset="-122"/>
              </a:rPr>
              <a:t>5 </a:t>
            </a:r>
            <a:r>
              <a:rPr lang="zh-CN" altLang="en-US" dirty="0">
                <a:ea typeface="Arial Unicode MS" pitchFamily="34" charset="-122"/>
              </a:rPr>
              <a:t>章  </a:t>
            </a:r>
            <a:r>
              <a:rPr lang="zh-CN" altLang="en-US" dirty="0"/>
              <a:t>运输层（续）</a:t>
            </a:r>
            <a:endParaRPr lang="zh-CN" altLang="en-US" dirty="0"/>
          </a:p>
        </p:txBody>
      </p:sp>
      <p:sp>
        <p:nvSpPr>
          <p:cNvPr id="664579" name="文本占位符 664578"/>
          <p:cNvSpPr>
            <a:spLocks noGrp="1"/>
          </p:cNvSpPr>
          <p:nvPr>
            <p:ph type="body" idx="1"/>
          </p:nvPr>
        </p:nvSpPr>
        <p:spPr>
          <a:ln/>
        </p:spPr>
        <p:txBody>
          <a:bodyPr/>
          <a:p>
            <a:pPr marL="533400" indent="-533400">
              <a:buNone/>
            </a:pPr>
            <a:r>
              <a:rPr lang="en-US" altLang="zh-CN" sz="2800" dirty="0"/>
              <a:t>5.8  TCP </a:t>
            </a:r>
            <a:r>
              <a:rPr lang="zh-CN" altLang="en-US" sz="2800" dirty="0"/>
              <a:t>的拥塞控制</a:t>
            </a:r>
            <a:endParaRPr lang="zh-CN" altLang="en-US" sz="2800" dirty="0"/>
          </a:p>
          <a:p>
            <a:pPr marL="533400" indent="-533400">
              <a:buNone/>
            </a:pPr>
            <a:r>
              <a:rPr lang="zh-CN" altLang="en-US" sz="2800" dirty="0"/>
              <a:t>           </a:t>
            </a:r>
            <a:r>
              <a:rPr lang="en-US" altLang="zh-CN" sz="2800" dirty="0"/>
              <a:t>5.8.1  </a:t>
            </a:r>
            <a:r>
              <a:rPr lang="zh-CN" altLang="en-US" sz="2800" dirty="0"/>
              <a:t>拥塞控制的一般原理</a:t>
            </a:r>
            <a:endParaRPr lang="zh-CN" altLang="en-US" sz="2800" dirty="0"/>
          </a:p>
          <a:p>
            <a:pPr marL="533400" indent="-533400">
              <a:buNone/>
            </a:pPr>
            <a:r>
              <a:rPr lang="zh-CN" altLang="en-US" sz="2800" dirty="0"/>
              <a:t>           </a:t>
            </a:r>
            <a:r>
              <a:rPr lang="en-US" altLang="zh-CN" sz="2800" dirty="0"/>
              <a:t>5.8.2  </a:t>
            </a:r>
            <a:r>
              <a:rPr lang="zh-CN" altLang="en-US" sz="2800" dirty="0"/>
              <a:t>几种拥塞控制方法</a:t>
            </a:r>
            <a:endParaRPr lang="zh-CN" altLang="en-US" sz="2800" dirty="0"/>
          </a:p>
          <a:p>
            <a:pPr marL="533400" indent="-533400">
              <a:buNone/>
            </a:pPr>
            <a:r>
              <a:rPr lang="zh-CN" altLang="en-US" sz="2800" dirty="0"/>
              <a:t>	      </a:t>
            </a:r>
            <a:r>
              <a:rPr lang="en-US" altLang="zh-CN" sz="2800" dirty="0"/>
              <a:t>5.8.3  </a:t>
            </a:r>
            <a:r>
              <a:rPr lang="zh-CN" altLang="en-US" sz="2800" dirty="0"/>
              <a:t>随机早期检测 </a:t>
            </a:r>
            <a:r>
              <a:rPr lang="en-US" altLang="zh-CN" sz="2800"/>
              <a:t>RED</a:t>
            </a:r>
            <a:endParaRPr lang="en-US" altLang="zh-CN" sz="2800"/>
          </a:p>
          <a:p>
            <a:pPr marL="533400" indent="-533400">
              <a:buNone/>
            </a:pPr>
            <a:r>
              <a:rPr lang="en-US" altLang="zh-CN" sz="2800" dirty="0"/>
              <a:t>5.9  TCP </a:t>
            </a:r>
            <a:r>
              <a:rPr lang="zh-CN" altLang="en-US" sz="2800" dirty="0"/>
              <a:t>的运输连接管理</a:t>
            </a:r>
            <a:endParaRPr lang="zh-CN" altLang="en-US" sz="2800" dirty="0"/>
          </a:p>
          <a:p>
            <a:pPr marL="533400" indent="-533400">
              <a:buNone/>
            </a:pPr>
            <a:r>
              <a:rPr lang="zh-CN" altLang="en-US" sz="2800" dirty="0"/>
              <a:t>	     </a:t>
            </a:r>
            <a:r>
              <a:rPr lang="en-US" altLang="zh-CN" sz="2800" dirty="0"/>
              <a:t>5.9.1  TCP </a:t>
            </a:r>
            <a:r>
              <a:rPr lang="zh-CN" altLang="en-US" sz="2800" dirty="0"/>
              <a:t>的连接建立</a:t>
            </a:r>
            <a:endParaRPr lang="zh-CN" altLang="en-US" sz="2800" dirty="0"/>
          </a:p>
          <a:p>
            <a:pPr marL="533400" indent="-533400">
              <a:buNone/>
            </a:pPr>
            <a:r>
              <a:rPr lang="zh-CN" altLang="en-US" sz="2800" dirty="0"/>
              <a:t>          </a:t>
            </a:r>
            <a:r>
              <a:rPr lang="en-US" altLang="zh-CN" sz="2800" dirty="0"/>
              <a:t>5.9.2  TCP </a:t>
            </a:r>
            <a:r>
              <a:rPr lang="zh-CN" altLang="en-US" sz="2800" dirty="0"/>
              <a:t>的连接释放</a:t>
            </a:r>
            <a:endParaRPr lang="zh-CN" altLang="en-US" sz="2800" dirty="0"/>
          </a:p>
          <a:p>
            <a:pPr marL="533400" indent="-533400">
              <a:buNone/>
            </a:pPr>
            <a:r>
              <a:rPr lang="zh-CN" altLang="en-US" sz="2800" dirty="0"/>
              <a:t>          </a:t>
            </a:r>
            <a:r>
              <a:rPr lang="en-US" altLang="zh-CN" sz="2800" dirty="0"/>
              <a:t>5.9.3  TCP </a:t>
            </a:r>
            <a:r>
              <a:rPr lang="zh-CN" altLang="en-US" sz="2800" dirty="0"/>
              <a:t>的有限状态机 </a:t>
            </a:r>
            <a:endParaRPr lang="zh-CN" altLang="en-US" sz="2800" dirty="0"/>
          </a:p>
          <a:p>
            <a:pPr marL="533400" indent="-533400"/>
            <a:endParaRPr lang="zh-CN" altLang="en-US" sz="2800" dirty="0">
              <a:solidFill>
                <a:schemeClr val="tx1"/>
              </a:solidFill>
            </a:endParaRPr>
          </a:p>
          <a:p>
            <a:pPr marL="533400" indent="-533400"/>
            <a:endParaRPr lang="zh-CN"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4226" name="标题 564225"/>
          <p:cNvSpPr>
            <a:spLocks noGrp="1"/>
          </p:cNvSpPr>
          <p:nvPr>
            <p:ph type="title"/>
          </p:nvPr>
        </p:nvSpPr>
        <p:spPr>
          <a:xfrm>
            <a:off x="1150938" y="188913"/>
            <a:ext cx="7793037" cy="839787"/>
          </a:xfrm>
          <a:ln/>
        </p:spPr>
        <p:txBody>
          <a:bodyPr anchor="b"/>
          <a:p>
            <a:pPr algn="ctr"/>
            <a:r>
              <a:rPr lang="en-US" altLang="zh-CN" dirty="0"/>
              <a:t>5.9.3    TCP </a:t>
            </a:r>
            <a:r>
              <a:rPr lang="zh-CN" altLang="en-US" dirty="0"/>
              <a:t>的有限状态机</a:t>
            </a:r>
            <a:endParaRPr lang="zh-CN" altLang="en-US" dirty="0"/>
          </a:p>
        </p:txBody>
      </p:sp>
      <p:sp>
        <p:nvSpPr>
          <p:cNvPr id="564227" name="文本占位符 564226"/>
          <p:cNvSpPr>
            <a:spLocks noGrp="1"/>
          </p:cNvSpPr>
          <p:nvPr>
            <p:ph type="body" idx="1"/>
          </p:nvPr>
        </p:nvSpPr>
        <p:spPr>
          <a:xfrm>
            <a:off x="684213" y="981075"/>
            <a:ext cx="8131175" cy="5327650"/>
          </a:xfrm>
          <a:ln/>
        </p:spPr>
        <p:txBody>
          <a:bodyPr/>
          <a:p>
            <a:r>
              <a:rPr lang="en-US" altLang="zh-CN" sz="2800" dirty="0"/>
              <a:t>TCP </a:t>
            </a:r>
            <a:r>
              <a:rPr lang="zh-CN" altLang="en-US" sz="2800" dirty="0"/>
              <a:t>有限状态机的图中每一个方框都是 </a:t>
            </a:r>
            <a:r>
              <a:rPr lang="en-US" altLang="zh-CN" sz="2800" dirty="0"/>
              <a:t>TCP </a:t>
            </a:r>
            <a:r>
              <a:rPr lang="zh-CN" altLang="en-US" sz="2800" dirty="0"/>
              <a:t>可能具有的状态。</a:t>
            </a:r>
            <a:endParaRPr lang="zh-CN" altLang="en-US" sz="2800" dirty="0"/>
          </a:p>
          <a:p>
            <a:r>
              <a:rPr lang="zh-CN" altLang="en-US" sz="2800" dirty="0"/>
              <a:t>每个方框中的大写英文字符串是 </a:t>
            </a:r>
            <a:r>
              <a:rPr lang="en-US" altLang="zh-CN" sz="2800" dirty="0"/>
              <a:t>TCP </a:t>
            </a:r>
            <a:r>
              <a:rPr lang="zh-CN" altLang="en-US" sz="2800" dirty="0"/>
              <a:t>标准所使用的 </a:t>
            </a:r>
            <a:r>
              <a:rPr lang="en-US" altLang="zh-CN" sz="2800" dirty="0"/>
              <a:t>TCP </a:t>
            </a:r>
            <a:r>
              <a:rPr lang="zh-CN" altLang="en-US" sz="2800" dirty="0"/>
              <a:t>连接状态名。状态之间的箭头表示可能发生的状态变迁。</a:t>
            </a:r>
            <a:endParaRPr lang="zh-CN" altLang="en-US" sz="2800" dirty="0"/>
          </a:p>
          <a:p>
            <a:r>
              <a:rPr lang="zh-CN" altLang="en-US" sz="2800" dirty="0"/>
              <a:t>箭头旁边的字，表明引起这种变迁的原因，或表明发生状态变迁后又出现什么动作。</a:t>
            </a:r>
            <a:endParaRPr lang="zh-CN" altLang="en-US" sz="2800" dirty="0"/>
          </a:p>
          <a:p>
            <a:r>
              <a:rPr lang="zh-CN" altLang="en-US" sz="2800" dirty="0"/>
              <a:t>图中有三种不同的箭头。</a:t>
            </a:r>
            <a:endParaRPr lang="zh-CN" altLang="en-US" sz="2800" dirty="0"/>
          </a:p>
          <a:p>
            <a:pPr lvl="1"/>
            <a:r>
              <a:rPr lang="zh-CN" altLang="en-US" sz="2400" dirty="0">
                <a:solidFill>
                  <a:schemeClr val="hlink"/>
                </a:solidFill>
                <a:latin typeface="黑体" panose="02010609060101010101" pitchFamily="2" charset="-122"/>
                <a:ea typeface="黑体" panose="02010609060101010101" pitchFamily="2" charset="-122"/>
              </a:rPr>
              <a:t>粗实线箭头</a:t>
            </a:r>
            <a:r>
              <a:rPr lang="zh-CN" altLang="en-US" sz="2400" dirty="0">
                <a:solidFill>
                  <a:schemeClr val="folHlink"/>
                </a:solidFill>
                <a:latin typeface="黑体" panose="02010609060101010101" pitchFamily="2" charset="-122"/>
                <a:ea typeface="黑体" panose="02010609060101010101" pitchFamily="2" charset="-122"/>
              </a:rPr>
              <a:t>表示对客户进程的正常变迁。</a:t>
            </a:r>
            <a:endParaRPr lang="zh-CN" altLang="en-US" sz="2400" dirty="0">
              <a:solidFill>
                <a:schemeClr val="folHlink"/>
              </a:solidFill>
              <a:latin typeface="黑体" panose="02010609060101010101" pitchFamily="2" charset="-122"/>
              <a:ea typeface="黑体" panose="02010609060101010101" pitchFamily="2" charset="-122"/>
            </a:endParaRPr>
          </a:p>
          <a:p>
            <a:pPr lvl="1"/>
            <a:r>
              <a:rPr lang="zh-CN" altLang="en-US" sz="2400" dirty="0">
                <a:solidFill>
                  <a:schemeClr val="hlink"/>
                </a:solidFill>
                <a:latin typeface="黑体" panose="02010609060101010101" pitchFamily="2" charset="-122"/>
                <a:ea typeface="黑体" panose="02010609060101010101" pitchFamily="2" charset="-122"/>
              </a:rPr>
              <a:t>粗虚线箭头</a:t>
            </a:r>
            <a:r>
              <a:rPr lang="zh-CN" altLang="en-US" sz="2400" dirty="0">
                <a:solidFill>
                  <a:schemeClr val="folHlink"/>
                </a:solidFill>
                <a:latin typeface="黑体" panose="02010609060101010101" pitchFamily="2" charset="-122"/>
                <a:ea typeface="黑体" panose="02010609060101010101" pitchFamily="2" charset="-122"/>
              </a:rPr>
              <a:t>表示对服务器进程的正常变迁。</a:t>
            </a:r>
            <a:endParaRPr lang="zh-CN" altLang="en-US" sz="2400" dirty="0">
              <a:solidFill>
                <a:schemeClr val="folHlink"/>
              </a:solidFill>
              <a:latin typeface="黑体" panose="02010609060101010101" pitchFamily="2" charset="-122"/>
              <a:ea typeface="黑体" panose="02010609060101010101" pitchFamily="2" charset="-122"/>
            </a:endParaRPr>
          </a:p>
          <a:p>
            <a:pPr lvl="1"/>
            <a:r>
              <a:rPr lang="zh-CN" altLang="en-US" sz="2400" dirty="0">
                <a:solidFill>
                  <a:schemeClr val="hlink"/>
                </a:solidFill>
                <a:latin typeface="黑体" panose="02010609060101010101" pitchFamily="2" charset="-122"/>
                <a:ea typeface="黑体" panose="02010609060101010101" pitchFamily="2" charset="-122"/>
              </a:rPr>
              <a:t>另一种细线箭头</a:t>
            </a:r>
            <a:r>
              <a:rPr lang="zh-CN" altLang="en-US" sz="2400" dirty="0">
                <a:solidFill>
                  <a:schemeClr val="folHlink"/>
                </a:solidFill>
                <a:latin typeface="黑体" panose="02010609060101010101" pitchFamily="2" charset="-122"/>
                <a:ea typeface="黑体" panose="02010609060101010101" pitchFamily="2" charset="-122"/>
              </a:rPr>
              <a:t>表示异常变迁。 </a:t>
            </a:r>
            <a:endParaRPr lang="zh-CN" altLang="en-US" sz="2400" dirty="0">
              <a:solidFill>
                <a:schemeClr val="folHlink"/>
              </a:solidFill>
              <a:latin typeface="黑体" panose="02010609060101010101" pitchFamily="2" charset="-122"/>
              <a:ea typeface="黑体" panose="0201060906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5252" name="标题 565251"/>
          <p:cNvSpPr>
            <a:spLocks noGrp="1"/>
          </p:cNvSpPr>
          <p:nvPr>
            <p:ph type="title"/>
          </p:nvPr>
        </p:nvSpPr>
        <p:spPr>
          <a:xfrm>
            <a:off x="7596188" y="1196975"/>
            <a:ext cx="1116012" cy="3503613"/>
          </a:xfrm>
          <a:ln/>
        </p:spPr>
        <p:txBody>
          <a:bodyPr anchor="b"/>
          <a:p>
            <a:pPr algn="ctr"/>
            <a:r>
              <a:rPr lang="en-US" altLang="zh-CN" sz="3200" dirty="0"/>
              <a:t>TCP</a:t>
            </a:r>
            <a:br>
              <a:rPr lang="en-US" altLang="zh-CN" sz="3200" dirty="0"/>
            </a:br>
            <a:r>
              <a:rPr lang="zh-CN" altLang="en-US" sz="3200" dirty="0"/>
              <a:t>的</a:t>
            </a:r>
            <a:br>
              <a:rPr lang="zh-CN" altLang="en-US" sz="3200" dirty="0"/>
            </a:br>
            <a:r>
              <a:rPr lang="zh-CN" altLang="en-US" sz="3200" dirty="0"/>
              <a:t>有</a:t>
            </a:r>
            <a:br>
              <a:rPr lang="zh-CN" altLang="en-US" sz="3200" dirty="0"/>
            </a:br>
            <a:r>
              <a:rPr lang="zh-CN" altLang="en-US" sz="3200" dirty="0"/>
              <a:t>限</a:t>
            </a:r>
            <a:br>
              <a:rPr lang="zh-CN" altLang="en-US" sz="3200" dirty="0"/>
            </a:br>
            <a:r>
              <a:rPr lang="zh-CN" altLang="en-US" sz="3200" dirty="0"/>
              <a:t>状</a:t>
            </a:r>
            <a:br>
              <a:rPr lang="zh-CN" altLang="en-US" sz="3200" dirty="0"/>
            </a:br>
            <a:r>
              <a:rPr lang="zh-CN" altLang="en-US" sz="3200" dirty="0"/>
              <a:t>态</a:t>
            </a:r>
            <a:br>
              <a:rPr lang="zh-CN" altLang="en-US" sz="3200" dirty="0"/>
            </a:br>
            <a:r>
              <a:rPr lang="zh-CN" altLang="en-US" sz="3200" dirty="0"/>
              <a:t>机 </a:t>
            </a:r>
            <a:endParaRPr lang="zh-CN" altLang="en-US" sz="3200" dirty="0"/>
          </a:p>
        </p:txBody>
      </p:sp>
      <p:sp>
        <p:nvSpPr>
          <p:cNvPr id="565253" name="矩形 565252"/>
          <p:cNvSpPr/>
          <p:nvPr/>
        </p:nvSpPr>
        <p:spPr>
          <a:xfrm>
            <a:off x="758825" y="4575175"/>
            <a:ext cx="4192588" cy="2263775"/>
          </a:xfrm>
          <a:prstGeom prst="rect">
            <a:avLst/>
          </a:prstGeom>
          <a:solidFill>
            <a:srgbClr val="CCECFF"/>
          </a:solidFill>
          <a:ln w="9525" cap="flat" cmpd="sng">
            <a:solidFill>
              <a:schemeClr val="tx1"/>
            </a:solidFill>
            <a:prstDash val="dash"/>
            <a:miter/>
            <a:headEnd type="none" w="med" len="med"/>
            <a:tailEnd type="none" w="med" len="med"/>
          </a:ln>
        </p:spPr>
        <p:txBody>
          <a:bodyPr/>
          <a:p>
            <a:endParaRPr lang="zh-CN" altLang="en-US"/>
          </a:p>
        </p:txBody>
      </p:sp>
      <p:sp>
        <p:nvSpPr>
          <p:cNvPr id="565254" name="矩形 565253"/>
          <p:cNvSpPr/>
          <p:nvPr/>
        </p:nvSpPr>
        <p:spPr>
          <a:xfrm>
            <a:off x="5186363" y="3632200"/>
            <a:ext cx="1454150" cy="2012950"/>
          </a:xfrm>
          <a:prstGeom prst="rect">
            <a:avLst/>
          </a:prstGeom>
          <a:solidFill>
            <a:srgbClr val="CCECFF"/>
          </a:solidFill>
          <a:ln w="9525" cap="flat" cmpd="sng">
            <a:solidFill>
              <a:schemeClr val="tx1"/>
            </a:solidFill>
            <a:prstDash val="dash"/>
            <a:miter/>
            <a:headEnd type="none" w="med" len="med"/>
            <a:tailEnd type="none" w="med" len="med"/>
          </a:ln>
        </p:spPr>
        <p:txBody>
          <a:bodyPr/>
          <a:p>
            <a:endParaRPr lang="zh-CN" altLang="en-US"/>
          </a:p>
        </p:txBody>
      </p:sp>
      <p:sp>
        <p:nvSpPr>
          <p:cNvPr id="565255" name="直接连接符 565254"/>
          <p:cNvSpPr/>
          <p:nvPr/>
        </p:nvSpPr>
        <p:spPr>
          <a:xfrm rot="5400000" flipV="1">
            <a:off x="4795838" y="3336925"/>
            <a:ext cx="0" cy="1095375"/>
          </a:xfrm>
          <a:prstGeom prst="line">
            <a:avLst/>
          </a:prstGeom>
          <a:ln w="57150" cap="flat" cmpd="sng">
            <a:solidFill>
              <a:srgbClr val="333399"/>
            </a:solidFill>
            <a:prstDash val="sysDot"/>
            <a:headEnd type="none" w="med" len="med"/>
            <a:tailEnd type="triangle" w="med" len="lg"/>
          </a:ln>
        </p:spPr>
      </p:sp>
      <p:sp>
        <p:nvSpPr>
          <p:cNvPr id="565256" name="矩形 565255"/>
          <p:cNvSpPr/>
          <p:nvPr/>
        </p:nvSpPr>
        <p:spPr>
          <a:xfrm>
            <a:off x="3232150" y="236538"/>
            <a:ext cx="781050" cy="25241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CLOSED</a:t>
            </a:r>
            <a:endParaRPr lang="en-US" altLang="zh-CN" sz="1400">
              <a:latin typeface="Times New Roman" panose="02020603050405020304" pitchFamily="18" charset="0"/>
            </a:endParaRPr>
          </a:p>
        </p:txBody>
      </p:sp>
      <p:sp>
        <p:nvSpPr>
          <p:cNvPr id="565257" name="矩形 565256"/>
          <p:cNvSpPr/>
          <p:nvPr/>
        </p:nvSpPr>
        <p:spPr>
          <a:xfrm>
            <a:off x="2919413" y="3759200"/>
            <a:ext cx="1328737" cy="250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ESTABLISHED</a:t>
            </a:r>
            <a:endParaRPr lang="en-US" altLang="zh-CN" sz="1400">
              <a:latin typeface="Times New Roman" panose="02020603050405020304" pitchFamily="18" charset="0"/>
            </a:endParaRPr>
          </a:p>
        </p:txBody>
      </p:sp>
      <p:sp>
        <p:nvSpPr>
          <p:cNvPr id="565258" name="矩形 565257"/>
          <p:cNvSpPr/>
          <p:nvPr/>
        </p:nvSpPr>
        <p:spPr>
          <a:xfrm>
            <a:off x="3232150" y="1243013"/>
            <a:ext cx="781050" cy="25241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LISTEN</a:t>
            </a:r>
            <a:endParaRPr lang="en-US" altLang="zh-CN" sz="1400">
              <a:latin typeface="Times New Roman" panose="02020603050405020304" pitchFamily="18" charset="0"/>
            </a:endParaRPr>
          </a:p>
        </p:txBody>
      </p:sp>
      <p:sp>
        <p:nvSpPr>
          <p:cNvPr id="565259" name="矩形 565258"/>
          <p:cNvSpPr/>
          <p:nvPr/>
        </p:nvSpPr>
        <p:spPr>
          <a:xfrm>
            <a:off x="5303838" y="3759200"/>
            <a:ext cx="1250950" cy="250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CLOSE_WAIT</a:t>
            </a:r>
            <a:endParaRPr lang="en-US" altLang="zh-CN" sz="1400">
              <a:latin typeface="Times New Roman" panose="02020603050405020304" pitchFamily="18" charset="0"/>
            </a:endParaRPr>
          </a:p>
        </p:txBody>
      </p:sp>
      <p:sp>
        <p:nvSpPr>
          <p:cNvPr id="565260" name="矩形 565259"/>
          <p:cNvSpPr/>
          <p:nvPr/>
        </p:nvSpPr>
        <p:spPr>
          <a:xfrm>
            <a:off x="808038" y="4891088"/>
            <a:ext cx="1093787" cy="250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FIN_WAIT_1</a:t>
            </a:r>
            <a:endParaRPr lang="en-US" altLang="zh-CN" sz="1400">
              <a:latin typeface="Times New Roman" panose="02020603050405020304" pitchFamily="18" charset="0"/>
            </a:endParaRPr>
          </a:p>
        </p:txBody>
      </p:sp>
      <p:sp>
        <p:nvSpPr>
          <p:cNvPr id="565261" name="矩形 565260"/>
          <p:cNvSpPr/>
          <p:nvPr/>
        </p:nvSpPr>
        <p:spPr>
          <a:xfrm>
            <a:off x="808038" y="2312988"/>
            <a:ext cx="1093787" cy="250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SYN_RCVD</a:t>
            </a:r>
            <a:endParaRPr lang="en-US" altLang="zh-CN" sz="1400">
              <a:latin typeface="Times New Roman" panose="02020603050405020304" pitchFamily="18" charset="0"/>
            </a:endParaRPr>
          </a:p>
        </p:txBody>
      </p:sp>
      <p:sp>
        <p:nvSpPr>
          <p:cNvPr id="565262" name="矩形 565261"/>
          <p:cNvSpPr/>
          <p:nvPr/>
        </p:nvSpPr>
        <p:spPr>
          <a:xfrm>
            <a:off x="808038" y="6337300"/>
            <a:ext cx="1093787" cy="250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FIN_WAIT_2</a:t>
            </a:r>
            <a:endParaRPr lang="en-US" altLang="zh-CN" sz="1400">
              <a:latin typeface="Times New Roman" panose="02020603050405020304" pitchFamily="18" charset="0"/>
            </a:endParaRPr>
          </a:p>
        </p:txBody>
      </p:sp>
      <p:sp>
        <p:nvSpPr>
          <p:cNvPr id="565263" name="矩形 565262"/>
          <p:cNvSpPr/>
          <p:nvPr/>
        </p:nvSpPr>
        <p:spPr>
          <a:xfrm>
            <a:off x="3192463" y="4891088"/>
            <a:ext cx="860425" cy="250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CLOSING</a:t>
            </a:r>
            <a:endParaRPr lang="en-US" altLang="zh-CN" sz="1400">
              <a:latin typeface="Times New Roman" panose="02020603050405020304" pitchFamily="18" charset="0"/>
            </a:endParaRPr>
          </a:p>
        </p:txBody>
      </p:sp>
      <p:sp>
        <p:nvSpPr>
          <p:cNvPr id="565264" name="矩形 565263"/>
          <p:cNvSpPr/>
          <p:nvPr/>
        </p:nvSpPr>
        <p:spPr>
          <a:xfrm>
            <a:off x="3074988" y="6337300"/>
            <a:ext cx="1095375" cy="250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TIME_WAIT</a:t>
            </a:r>
            <a:endParaRPr lang="en-US" altLang="zh-CN" sz="1400">
              <a:latin typeface="Times New Roman" panose="02020603050405020304" pitchFamily="18" charset="0"/>
            </a:endParaRPr>
          </a:p>
        </p:txBody>
      </p:sp>
      <p:sp>
        <p:nvSpPr>
          <p:cNvPr id="565265" name="矩形 565264"/>
          <p:cNvSpPr/>
          <p:nvPr/>
        </p:nvSpPr>
        <p:spPr>
          <a:xfrm>
            <a:off x="5421313" y="2312988"/>
            <a:ext cx="1016000" cy="250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SYN_SENT</a:t>
            </a:r>
            <a:endParaRPr lang="en-US" altLang="zh-CN" sz="1400">
              <a:latin typeface="Times New Roman" panose="02020603050405020304" pitchFamily="18" charset="0"/>
            </a:endParaRPr>
          </a:p>
        </p:txBody>
      </p:sp>
      <p:sp>
        <p:nvSpPr>
          <p:cNvPr id="565266" name="矩形 565265"/>
          <p:cNvSpPr/>
          <p:nvPr/>
        </p:nvSpPr>
        <p:spPr>
          <a:xfrm>
            <a:off x="5381625" y="5267325"/>
            <a:ext cx="1095375" cy="252413"/>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400">
                <a:latin typeface="Times New Roman" panose="02020603050405020304" pitchFamily="18" charset="0"/>
              </a:rPr>
              <a:t>LAST_ACK</a:t>
            </a:r>
            <a:endParaRPr lang="en-US" altLang="zh-CN" sz="1400">
              <a:latin typeface="Times New Roman" panose="02020603050405020304" pitchFamily="18" charset="0"/>
            </a:endParaRPr>
          </a:p>
        </p:txBody>
      </p:sp>
      <p:sp>
        <p:nvSpPr>
          <p:cNvPr id="565267" name="直接连接符 565266"/>
          <p:cNvSpPr/>
          <p:nvPr/>
        </p:nvSpPr>
        <p:spPr>
          <a:xfrm>
            <a:off x="3857625" y="488950"/>
            <a:ext cx="2071688" cy="1824038"/>
          </a:xfrm>
          <a:prstGeom prst="line">
            <a:avLst/>
          </a:prstGeom>
          <a:ln w="57150" cap="flat" cmpd="sng">
            <a:solidFill>
              <a:schemeClr val="hlink"/>
            </a:solidFill>
            <a:prstDash val="solid"/>
            <a:headEnd type="none" w="med" len="med"/>
            <a:tailEnd type="triangle" w="med" len="lg"/>
          </a:ln>
        </p:spPr>
      </p:sp>
      <p:sp>
        <p:nvSpPr>
          <p:cNvPr id="565268" name="直接连接符 565267"/>
          <p:cNvSpPr/>
          <p:nvPr/>
        </p:nvSpPr>
        <p:spPr>
          <a:xfrm flipH="1">
            <a:off x="3935413" y="2563813"/>
            <a:ext cx="1603375" cy="1195387"/>
          </a:xfrm>
          <a:prstGeom prst="line">
            <a:avLst/>
          </a:prstGeom>
          <a:ln w="57150" cap="flat" cmpd="sng">
            <a:solidFill>
              <a:schemeClr val="hlink"/>
            </a:solidFill>
            <a:prstDash val="solid"/>
            <a:headEnd type="none" w="med" len="med"/>
            <a:tailEnd type="triangle" w="med" len="lg"/>
          </a:ln>
        </p:spPr>
      </p:sp>
      <p:sp>
        <p:nvSpPr>
          <p:cNvPr id="565269" name="直接连接符 565268"/>
          <p:cNvSpPr/>
          <p:nvPr/>
        </p:nvSpPr>
        <p:spPr>
          <a:xfrm flipH="1">
            <a:off x="1668463" y="4010025"/>
            <a:ext cx="1563687" cy="881063"/>
          </a:xfrm>
          <a:prstGeom prst="line">
            <a:avLst/>
          </a:prstGeom>
          <a:ln w="57150" cap="flat" cmpd="sng">
            <a:solidFill>
              <a:schemeClr val="hlink"/>
            </a:solidFill>
            <a:prstDash val="solid"/>
            <a:headEnd type="none" w="med" len="med"/>
            <a:tailEnd type="triangle" w="med" len="lg"/>
          </a:ln>
        </p:spPr>
      </p:sp>
      <p:sp>
        <p:nvSpPr>
          <p:cNvPr id="565270" name="直接连接符 565269"/>
          <p:cNvSpPr/>
          <p:nvPr/>
        </p:nvSpPr>
        <p:spPr>
          <a:xfrm flipH="1">
            <a:off x="1335088" y="5141913"/>
            <a:ext cx="0" cy="1195387"/>
          </a:xfrm>
          <a:prstGeom prst="line">
            <a:avLst/>
          </a:prstGeom>
          <a:ln w="57150" cap="flat" cmpd="sng">
            <a:solidFill>
              <a:schemeClr val="hlink"/>
            </a:solidFill>
            <a:prstDash val="solid"/>
            <a:headEnd type="none" w="med" len="med"/>
            <a:tailEnd type="triangle" w="med" len="lg"/>
          </a:ln>
        </p:spPr>
      </p:sp>
      <p:sp>
        <p:nvSpPr>
          <p:cNvPr id="565271" name="直接连接符 565270"/>
          <p:cNvSpPr/>
          <p:nvPr/>
        </p:nvSpPr>
        <p:spPr>
          <a:xfrm>
            <a:off x="1900238" y="6462713"/>
            <a:ext cx="1179512" cy="0"/>
          </a:xfrm>
          <a:prstGeom prst="line">
            <a:avLst/>
          </a:prstGeom>
          <a:ln w="57150" cap="flat" cmpd="sng">
            <a:solidFill>
              <a:schemeClr val="hlink"/>
            </a:solidFill>
            <a:prstDash val="solid"/>
            <a:headEnd type="none" w="med" len="med"/>
            <a:tailEnd type="triangle" w="med" len="lg"/>
          </a:ln>
        </p:spPr>
      </p:sp>
      <p:sp>
        <p:nvSpPr>
          <p:cNvPr id="565272" name="直接连接符 565271"/>
          <p:cNvSpPr/>
          <p:nvPr/>
        </p:nvSpPr>
        <p:spPr>
          <a:xfrm>
            <a:off x="3460750" y="498475"/>
            <a:ext cx="6350" cy="736600"/>
          </a:xfrm>
          <a:prstGeom prst="line">
            <a:avLst/>
          </a:prstGeom>
          <a:ln w="57150" cap="flat" cmpd="sng">
            <a:solidFill>
              <a:srgbClr val="333399"/>
            </a:solidFill>
            <a:prstDash val="sysDot"/>
            <a:headEnd type="none" w="med" len="med"/>
            <a:tailEnd type="triangle" w="med" len="lg"/>
          </a:ln>
        </p:spPr>
      </p:sp>
      <p:sp>
        <p:nvSpPr>
          <p:cNvPr id="565273" name="直接连接符 565272"/>
          <p:cNvSpPr/>
          <p:nvPr/>
        </p:nvSpPr>
        <p:spPr>
          <a:xfrm flipH="1">
            <a:off x="1158875" y="1306513"/>
            <a:ext cx="2073275" cy="1006475"/>
          </a:xfrm>
          <a:prstGeom prst="line">
            <a:avLst/>
          </a:prstGeom>
          <a:ln w="57150" cap="flat" cmpd="sng">
            <a:solidFill>
              <a:srgbClr val="333399"/>
            </a:solidFill>
            <a:prstDash val="sysDot"/>
            <a:headEnd type="none" w="med" len="med"/>
            <a:tailEnd type="triangle" w="med" len="lg"/>
          </a:ln>
        </p:spPr>
      </p:sp>
      <p:sp>
        <p:nvSpPr>
          <p:cNvPr id="565274" name="直接连接符 565273"/>
          <p:cNvSpPr/>
          <p:nvPr/>
        </p:nvSpPr>
        <p:spPr>
          <a:xfrm>
            <a:off x="1589088" y="2563813"/>
            <a:ext cx="1720850" cy="1195387"/>
          </a:xfrm>
          <a:prstGeom prst="line">
            <a:avLst/>
          </a:prstGeom>
          <a:ln w="57150" cap="flat" cmpd="sng">
            <a:solidFill>
              <a:srgbClr val="333399"/>
            </a:solidFill>
            <a:prstDash val="sysDot"/>
            <a:headEnd type="none" w="med" len="med"/>
            <a:tailEnd type="triangle" w="med" len="lg"/>
          </a:ln>
        </p:spPr>
      </p:sp>
      <p:sp>
        <p:nvSpPr>
          <p:cNvPr id="565275" name="直接连接符 565274"/>
          <p:cNvSpPr/>
          <p:nvPr/>
        </p:nvSpPr>
        <p:spPr>
          <a:xfrm>
            <a:off x="6046788" y="4010025"/>
            <a:ext cx="0" cy="1257300"/>
          </a:xfrm>
          <a:prstGeom prst="line">
            <a:avLst/>
          </a:prstGeom>
          <a:ln w="57150" cap="flat" cmpd="sng">
            <a:solidFill>
              <a:srgbClr val="333399"/>
            </a:solidFill>
            <a:prstDash val="sysDot"/>
            <a:headEnd type="none" w="med" len="med"/>
            <a:tailEnd type="triangle" w="med" len="lg"/>
          </a:ln>
        </p:spPr>
      </p:sp>
      <p:sp>
        <p:nvSpPr>
          <p:cNvPr id="565276" name="任意多边形 565275"/>
          <p:cNvSpPr/>
          <p:nvPr/>
        </p:nvSpPr>
        <p:spPr>
          <a:xfrm>
            <a:off x="6484938" y="5386388"/>
            <a:ext cx="1111250" cy="6350"/>
          </a:xfrm>
          <a:custGeom>
            <a:avLst/>
            <a:gdLst/>
            <a:ahLst/>
            <a:cxnLst/>
            <a:pathLst>
              <a:path w="682" h="5">
                <a:moveTo>
                  <a:pt x="0" y="5"/>
                </a:moveTo>
                <a:lnTo>
                  <a:pt x="682" y="0"/>
                </a:lnTo>
              </a:path>
            </a:pathLst>
          </a:custGeom>
          <a:noFill/>
          <a:ln w="57150" cap="flat" cmpd="sng">
            <a:solidFill>
              <a:srgbClr val="333399"/>
            </a:solidFill>
            <a:prstDash val="sysDot"/>
            <a:headEnd type="none" w="med" len="med"/>
            <a:tailEnd type="triangle" w="med" len="lg"/>
          </a:ln>
        </p:spPr>
        <p:txBody>
          <a:bodyPr/>
          <a:p>
            <a:endParaRPr lang="zh-CN" altLang="en-US"/>
          </a:p>
        </p:txBody>
      </p:sp>
      <p:sp>
        <p:nvSpPr>
          <p:cNvPr id="565277" name="直接连接符 565276"/>
          <p:cNvSpPr/>
          <p:nvPr/>
        </p:nvSpPr>
        <p:spPr>
          <a:xfrm>
            <a:off x="1335088" y="2563813"/>
            <a:ext cx="0" cy="2327275"/>
          </a:xfrm>
          <a:prstGeom prst="line">
            <a:avLst/>
          </a:prstGeom>
          <a:ln w="9525" cap="flat" cmpd="sng">
            <a:solidFill>
              <a:schemeClr val="tx1"/>
            </a:solidFill>
            <a:prstDash val="solid"/>
            <a:headEnd type="none" w="med" len="med"/>
            <a:tailEnd type="triangle" w="sm" len="lg"/>
          </a:ln>
        </p:spPr>
      </p:sp>
      <p:sp>
        <p:nvSpPr>
          <p:cNvPr id="565278" name="直接连接符 565277"/>
          <p:cNvSpPr/>
          <p:nvPr/>
        </p:nvSpPr>
        <p:spPr>
          <a:xfrm>
            <a:off x="3622675" y="5141913"/>
            <a:ext cx="0" cy="1195387"/>
          </a:xfrm>
          <a:prstGeom prst="line">
            <a:avLst/>
          </a:prstGeom>
          <a:ln w="9525" cap="flat" cmpd="sng">
            <a:solidFill>
              <a:schemeClr val="tx1"/>
            </a:solidFill>
            <a:prstDash val="solid"/>
            <a:headEnd type="none" w="med" len="med"/>
            <a:tailEnd type="triangle" w="sm" len="lg"/>
          </a:ln>
        </p:spPr>
      </p:sp>
      <p:sp>
        <p:nvSpPr>
          <p:cNvPr id="565279" name="直接连接符 565278"/>
          <p:cNvSpPr/>
          <p:nvPr/>
        </p:nvSpPr>
        <p:spPr>
          <a:xfrm rot="-5400000">
            <a:off x="2543175" y="4371975"/>
            <a:ext cx="1588" cy="1285875"/>
          </a:xfrm>
          <a:prstGeom prst="line">
            <a:avLst/>
          </a:prstGeom>
          <a:ln w="9525" cap="flat" cmpd="sng">
            <a:solidFill>
              <a:schemeClr val="tx1"/>
            </a:solidFill>
            <a:prstDash val="solid"/>
            <a:headEnd type="none" w="med" len="med"/>
            <a:tailEnd type="triangle" w="sm" len="lg"/>
          </a:ln>
        </p:spPr>
      </p:sp>
      <p:sp>
        <p:nvSpPr>
          <p:cNvPr id="565280" name="任意多边形 565279"/>
          <p:cNvSpPr/>
          <p:nvPr/>
        </p:nvSpPr>
        <p:spPr>
          <a:xfrm>
            <a:off x="6430963" y="2443163"/>
            <a:ext cx="1147762" cy="1587"/>
          </a:xfrm>
          <a:custGeom>
            <a:avLst/>
            <a:gdLst/>
            <a:ahLst/>
            <a:cxnLst/>
            <a:pathLst>
              <a:path w="704" h="1">
                <a:moveTo>
                  <a:pt x="0" y="1"/>
                </a:moveTo>
                <a:lnTo>
                  <a:pt x="704" y="0"/>
                </a:lnTo>
              </a:path>
            </a:pathLst>
          </a:custGeom>
          <a:noFill/>
          <a:ln w="9525" cap="flat" cmpd="sng">
            <a:solidFill>
              <a:schemeClr val="tx1"/>
            </a:solidFill>
            <a:prstDash val="solid"/>
            <a:headEnd type="none" w="med" len="med"/>
            <a:tailEnd type="triangle" w="sm" len="lg"/>
          </a:ln>
        </p:spPr>
        <p:txBody>
          <a:bodyPr/>
          <a:p>
            <a:endParaRPr lang="zh-CN" altLang="en-US"/>
          </a:p>
        </p:txBody>
      </p:sp>
      <p:sp>
        <p:nvSpPr>
          <p:cNvPr id="565281" name="直接连接符 565280"/>
          <p:cNvSpPr/>
          <p:nvPr/>
        </p:nvSpPr>
        <p:spPr>
          <a:xfrm rot="5400000" flipH="1">
            <a:off x="3681413" y="652463"/>
            <a:ext cx="0" cy="3575050"/>
          </a:xfrm>
          <a:prstGeom prst="line">
            <a:avLst/>
          </a:prstGeom>
          <a:ln w="9525" cap="flat" cmpd="sng">
            <a:solidFill>
              <a:schemeClr val="tx1"/>
            </a:solidFill>
            <a:prstDash val="solid"/>
            <a:headEnd type="none" w="med" len="med"/>
            <a:tailEnd type="triangle" w="sm" len="lg"/>
          </a:ln>
        </p:spPr>
      </p:sp>
      <p:sp>
        <p:nvSpPr>
          <p:cNvPr id="565282" name="直接连接符 565281"/>
          <p:cNvSpPr/>
          <p:nvPr/>
        </p:nvSpPr>
        <p:spPr>
          <a:xfrm rot="-5400000">
            <a:off x="1882775" y="958850"/>
            <a:ext cx="876300" cy="1822450"/>
          </a:xfrm>
          <a:prstGeom prst="line">
            <a:avLst/>
          </a:prstGeom>
          <a:ln w="9525" cap="flat" cmpd="sng">
            <a:solidFill>
              <a:schemeClr val="tx1"/>
            </a:solidFill>
            <a:prstDash val="solid"/>
            <a:headEnd type="none" w="med" len="med"/>
            <a:tailEnd type="triangle" w="sm" len="lg"/>
          </a:ln>
        </p:spPr>
      </p:sp>
      <p:sp>
        <p:nvSpPr>
          <p:cNvPr id="565283" name="直接连接符 565282"/>
          <p:cNvSpPr/>
          <p:nvPr/>
        </p:nvSpPr>
        <p:spPr>
          <a:xfrm>
            <a:off x="1668463" y="5141913"/>
            <a:ext cx="1563687" cy="1195387"/>
          </a:xfrm>
          <a:prstGeom prst="line">
            <a:avLst/>
          </a:prstGeom>
          <a:ln w="9525" cap="flat" cmpd="sng">
            <a:solidFill>
              <a:schemeClr val="tx1"/>
            </a:solidFill>
            <a:prstDash val="solid"/>
            <a:headEnd type="none" w="med" len="med"/>
            <a:tailEnd type="triangle" w="sm" len="lg"/>
          </a:ln>
        </p:spPr>
      </p:sp>
      <p:sp>
        <p:nvSpPr>
          <p:cNvPr id="565284" name="任意多边形 565283"/>
          <p:cNvSpPr/>
          <p:nvPr/>
        </p:nvSpPr>
        <p:spPr>
          <a:xfrm>
            <a:off x="4013200" y="1368425"/>
            <a:ext cx="1538288" cy="933450"/>
          </a:xfrm>
          <a:custGeom>
            <a:avLst/>
            <a:gdLst/>
            <a:ahLst/>
            <a:cxnLst/>
            <a:pathLst>
              <a:path w="944" h="712">
                <a:moveTo>
                  <a:pt x="0" y="0"/>
                </a:moveTo>
                <a:lnTo>
                  <a:pt x="944" y="712"/>
                </a:lnTo>
              </a:path>
            </a:pathLst>
          </a:custGeom>
          <a:noFill/>
          <a:ln w="9525" cap="flat" cmpd="sng">
            <a:solidFill>
              <a:schemeClr val="tx1"/>
            </a:solidFill>
            <a:prstDash val="solid"/>
            <a:headEnd type="none" w="med" len="med"/>
            <a:tailEnd type="triangle" w="sm" len="lg"/>
          </a:ln>
        </p:spPr>
        <p:txBody>
          <a:bodyPr/>
          <a:p>
            <a:endParaRPr lang="zh-CN" altLang="en-US"/>
          </a:p>
        </p:txBody>
      </p:sp>
      <p:sp>
        <p:nvSpPr>
          <p:cNvPr id="565285" name="文本框 565284"/>
          <p:cNvSpPr txBox="1"/>
          <p:nvPr/>
        </p:nvSpPr>
        <p:spPr>
          <a:xfrm>
            <a:off x="5518150" y="2554288"/>
            <a:ext cx="895350" cy="306387"/>
          </a:xfrm>
          <a:prstGeom prst="rect">
            <a:avLst/>
          </a:prstGeom>
          <a:noFill/>
          <a:ln w="9525">
            <a:noFill/>
          </a:ln>
        </p:spPr>
        <p:txBody>
          <a:bodyPr wrap="none" anchor="t">
            <a:spAutoFit/>
          </a:bodyPr>
          <a:p>
            <a:r>
              <a:rPr lang="zh-CN" altLang="en-US" sz="1400" dirty="0">
                <a:latin typeface="Times New Roman" panose="02020603050405020304" pitchFamily="18" charset="0"/>
              </a:rPr>
              <a:t>主动打开</a:t>
            </a:r>
            <a:endParaRPr lang="zh-CN" altLang="en-US" sz="1400" dirty="0">
              <a:latin typeface="Times New Roman" panose="02020603050405020304" pitchFamily="18" charset="0"/>
            </a:endParaRPr>
          </a:p>
        </p:txBody>
      </p:sp>
      <p:sp>
        <p:nvSpPr>
          <p:cNvPr id="565286" name="文本框 565285"/>
          <p:cNvSpPr txBox="1"/>
          <p:nvPr/>
        </p:nvSpPr>
        <p:spPr>
          <a:xfrm>
            <a:off x="3194050" y="1495425"/>
            <a:ext cx="895350" cy="306388"/>
          </a:xfrm>
          <a:prstGeom prst="rect">
            <a:avLst/>
          </a:prstGeom>
          <a:noFill/>
          <a:ln w="9525">
            <a:noFill/>
          </a:ln>
        </p:spPr>
        <p:txBody>
          <a:bodyPr wrap="none" anchor="t">
            <a:spAutoFit/>
          </a:bodyPr>
          <a:p>
            <a:r>
              <a:rPr lang="zh-CN" altLang="en-US" sz="1400" dirty="0">
                <a:latin typeface="Times New Roman" panose="02020603050405020304" pitchFamily="18" charset="0"/>
              </a:rPr>
              <a:t>被动打开</a:t>
            </a:r>
            <a:endParaRPr lang="zh-CN" altLang="en-US" sz="1400" dirty="0">
              <a:latin typeface="Times New Roman" panose="02020603050405020304" pitchFamily="18" charset="0"/>
            </a:endParaRPr>
          </a:p>
        </p:txBody>
      </p:sp>
      <p:sp>
        <p:nvSpPr>
          <p:cNvPr id="565287" name="文本框 565286"/>
          <p:cNvSpPr txBox="1"/>
          <p:nvPr/>
        </p:nvSpPr>
        <p:spPr>
          <a:xfrm>
            <a:off x="5421313" y="3359150"/>
            <a:ext cx="895350" cy="306388"/>
          </a:xfrm>
          <a:prstGeom prst="rect">
            <a:avLst/>
          </a:prstGeom>
          <a:noFill/>
          <a:ln w="9525">
            <a:noFill/>
          </a:ln>
        </p:spPr>
        <p:txBody>
          <a:bodyPr wrap="none" anchor="t">
            <a:spAutoFit/>
          </a:bodyPr>
          <a:p>
            <a:r>
              <a:rPr lang="zh-CN" altLang="en-US" sz="1400" dirty="0">
                <a:latin typeface="Times New Roman" panose="02020603050405020304" pitchFamily="18" charset="0"/>
              </a:rPr>
              <a:t>被动关闭</a:t>
            </a:r>
            <a:endParaRPr lang="zh-CN" altLang="en-US" sz="1400" dirty="0">
              <a:latin typeface="Times New Roman" panose="02020603050405020304" pitchFamily="18" charset="0"/>
            </a:endParaRPr>
          </a:p>
        </p:txBody>
      </p:sp>
      <p:sp>
        <p:nvSpPr>
          <p:cNvPr id="565288" name="文本框 565287"/>
          <p:cNvSpPr txBox="1"/>
          <p:nvPr/>
        </p:nvSpPr>
        <p:spPr>
          <a:xfrm>
            <a:off x="3095625" y="4260850"/>
            <a:ext cx="895350" cy="304800"/>
          </a:xfrm>
          <a:prstGeom prst="rect">
            <a:avLst/>
          </a:prstGeom>
          <a:noFill/>
          <a:ln w="9525">
            <a:noFill/>
          </a:ln>
        </p:spPr>
        <p:txBody>
          <a:bodyPr wrap="none" anchor="t">
            <a:spAutoFit/>
          </a:bodyPr>
          <a:p>
            <a:r>
              <a:rPr lang="zh-CN" altLang="en-US" sz="1400" dirty="0">
                <a:latin typeface="Times New Roman" panose="02020603050405020304" pitchFamily="18" charset="0"/>
              </a:rPr>
              <a:t>主动关闭</a:t>
            </a:r>
            <a:endParaRPr lang="zh-CN" altLang="en-US" sz="1400" dirty="0">
              <a:latin typeface="Times New Roman" panose="02020603050405020304" pitchFamily="18" charset="0"/>
            </a:endParaRPr>
          </a:p>
        </p:txBody>
      </p:sp>
      <p:sp>
        <p:nvSpPr>
          <p:cNvPr id="565289" name="文本框 565288"/>
          <p:cNvSpPr txBox="1"/>
          <p:nvPr/>
        </p:nvSpPr>
        <p:spPr>
          <a:xfrm>
            <a:off x="3378200" y="-26987"/>
            <a:ext cx="539750" cy="306387"/>
          </a:xfrm>
          <a:prstGeom prst="rect">
            <a:avLst/>
          </a:prstGeom>
          <a:noFill/>
          <a:ln w="9525">
            <a:noFill/>
          </a:ln>
        </p:spPr>
        <p:txBody>
          <a:bodyPr wrap="none" anchor="t">
            <a:spAutoFit/>
          </a:bodyPr>
          <a:p>
            <a:r>
              <a:rPr lang="zh-CN" altLang="en-US" sz="1400" dirty="0">
                <a:latin typeface="Times New Roman" panose="02020603050405020304" pitchFamily="18" charset="0"/>
              </a:rPr>
              <a:t>起点</a:t>
            </a:r>
            <a:endParaRPr lang="zh-CN" altLang="en-US" sz="1400" dirty="0">
              <a:latin typeface="Times New Roman" panose="02020603050405020304" pitchFamily="18" charset="0"/>
            </a:endParaRPr>
          </a:p>
        </p:txBody>
      </p:sp>
      <p:sp>
        <p:nvSpPr>
          <p:cNvPr id="565290" name="文本框 565289"/>
          <p:cNvSpPr txBox="1"/>
          <p:nvPr/>
        </p:nvSpPr>
        <p:spPr>
          <a:xfrm>
            <a:off x="2525713" y="592138"/>
            <a:ext cx="895350" cy="306387"/>
          </a:xfrm>
          <a:prstGeom prst="rect">
            <a:avLst/>
          </a:prstGeom>
          <a:noFill/>
          <a:ln w="9525">
            <a:noFill/>
          </a:ln>
        </p:spPr>
        <p:txBody>
          <a:bodyPr wrap="none" anchor="t">
            <a:spAutoFit/>
          </a:bodyPr>
          <a:p>
            <a:r>
              <a:rPr lang="zh-CN" altLang="en-US" sz="1400" dirty="0">
                <a:latin typeface="Times New Roman" panose="02020603050405020304" pitchFamily="18" charset="0"/>
              </a:rPr>
              <a:t>被动打开</a:t>
            </a:r>
            <a:endParaRPr lang="zh-CN" altLang="en-US" sz="1400" dirty="0">
              <a:latin typeface="Times New Roman" panose="02020603050405020304" pitchFamily="18" charset="0"/>
            </a:endParaRPr>
          </a:p>
        </p:txBody>
      </p:sp>
      <p:sp>
        <p:nvSpPr>
          <p:cNvPr id="565291" name="文本框 565290"/>
          <p:cNvSpPr txBox="1"/>
          <p:nvPr/>
        </p:nvSpPr>
        <p:spPr>
          <a:xfrm>
            <a:off x="4556125" y="717550"/>
            <a:ext cx="1028700" cy="517525"/>
          </a:xfrm>
          <a:prstGeom prst="rect">
            <a:avLst/>
          </a:prstGeom>
          <a:noFill/>
          <a:ln w="9525">
            <a:noFill/>
          </a:ln>
        </p:spPr>
        <p:txBody>
          <a:bodyPr wrap="none" anchor="t">
            <a:spAutoFit/>
          </a:bodyPr>
          <a:p>
            <a:r>
              <a:rPr lang="zh-CN" altLang="en-US" sz="1400" dirty="0">
                <a:latin typeface="Times New Roman" panose="02020603050405020304" pitchFamily="18" charset="0"/>
              </a:rPr>
              <a:t>主动打开</a:t>
            </a:r>
            <a:endParaRPr lang="zh-CN" altLang="en-US" sz="1400" dirty="0">
              <a:latin typeface="Times New Roman" panose="02020603050405020304" pitchFamily="18" charset="0"/>
            </a:endParaRPr>
          </a:p>
          <a:p>
            <a:r>
              <a:rPr lang="zh-CN" altLang="en-US" sz="1400" dirty="0">
                <a:latin typeface="Times New Roman" panose="02020603050405020304" pitchFamily="18" charset="0"/>
              </a:rPr>
              <a:t>  发送 </a:t>
            </a:r>
            <a:r>
              <a:rPr lang="en-US" altLang="zh-CN" sz="1400">
                <a:latin typeface="Times New Roman" panose="02020603050405020304" pitchFamily="18" charset="0"/>
              </a:rPr>
              <a:t>SYN</a:t>
            </a:r>
            <a:endParaRPr lang="en-US" altLang="zh-CN" sz="1400">
              <a:latin typeface="Times New Roman" panose="02020603050405020304" pitchFamily="18" charset="0"/>
            </a:endParaRPr>
          </a:p>
        </p:txBody>
      </p:sp>
      <p:sp>
        <p:nvSpPr>
          <p:cNvPr id="565292" name="文本框 565291"/>
          <p:cNvSpPr txBox="1"/>
          <p:nvPr/>
        </p:nvSpPr>
        <p:spPr>
          <a:xfrm>
            <a:off x="3232150" y="2438400"/>
            <a:ext cx="895350" cy="306388"/>
          </a:xfrm>
          <a:prstGeom prst="rect">
            <a:avLst/>
          </a:prstGeom>
          <a:noFill/>
          <a:ln w="9525">
            <a:noFill/>
          </a:ln>
        </p:spPr>
        <p:txBody>
          <a:bodyPr wrap="none" anchor="t">
            <a:spAutoFit/>
          </a:bodyPr>
          <a:p>
            <a:r>
              <a:rPr lang="zh-CN" altLang="en-US" sz="1400" dirty="0">
                <a:latin typeface="Times New Roman" panose="02020603050405020304" pitchFamily="18" charset="0"/>
              </a:rPr>
              <a:t>同时打开</a:t>
            </a:r>
            <a:endParaRPr lang="zh-CN" altLang="en-US" sz="1400" dirty="0">
              <a:latin typeface="Times New Roman" panose="02020603050405020304" pitchFamily="18" charset="0"/>
            </a:endParaRPr>
          </a:p>
        </p:txBody>
      </p:sp>
      <p:sp>
        <p:nvSpPr>
          <p:cNvPr id="565293" name="文本框 565292"/>
          <p:cNvSpPr txBox="1"/>
          <p:nvPr/>
        </p:nvSpPr>
        <p:spPr>
          <a:xfrm>
            <a:off x="2517775" y="2200275"/>
            <a:ext cx="2338388" cy="306388"/>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dirty="0">
                <a:latin typeface="Times New Roman" panose="02020603050405020304" pitchFamily="18" charset="0"/>
              </a:rPr>
              <a:t>SYN</a:t>
            </a:r>
            <a:r>
              <a:rPr lang="zh-CN" altLang="en-US" sz="1400" dirty="0">
                <a:latin typeface="Times New Roman" panose="02020603050405020304" pitchFamily="18" charset="0"/>
              </a:rPr>
              <a:t>，发送 </a:t>
            </a:r>
            <a:r>
              <a:rPr lang="en-US" altLang="zh-CN" sz="1400">
                <a:latin typeface="Times New Roman" panose="02020603050405020304" pitchFamily="18" charset="0"/>
              </a:rPr>
              <a:t>SYN, ACK</a:t>
            </a:r>
            <a:endParaRPr lang="en-US" altLang="zh-CN" sz="1400">
              <a:latin typeface="Times New Roman" panose="02020603050405020304" pitchFamily="18" charset="0"/>
            </a:endParaRPr>
          </a:p>
        </p:txBody>
      </p:sp>
      <p:sp>
        <p:nvSpPr>
          <p:cNvPr id="565294" name="文本框 565293"/>
          <p:cNvSpPr txBox="1"/>
          <p:nvPr/>
        </p:nvSpPr>
        <p:spPr>
          <a:xfrm>
            <a:off x="2032000" y="2670175"/>
            <a:ext cx="960438" cy="306388"/>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295" name="文本框 565294"/>
          <p:cNvSpPr txBox="1"/>
          <p:nvPr/>
        </p:nvSpPr>
        <p:spPr>
          <a:xfrm>
            <a:off x="3116263" y="3338513"/>
            <a:ext cx="895350" cy="517525"/>
          </a:xfrm>
          <a:prstGeom prst="rect">
            <a:avLst/>
          </a:prstGeom>
          <a:noFill/>
          <a:ln w="9525">
            <a:noFill/>
          </a:ln>
        </p:spPr>
        <p:txBody>
          <a:bodyPr wrap="none" anchor="t">
            <a:spAutoFit/>
          </a:bodyPr>
          <a:p>
            <a:r>
              <a:rPr lang="zh-CN" altLang="en-US" sz="1400" dirty="0">
                <a:latin typeface="Times New Roman" panose="02020603050405020304" pitchFamily="18" charset="0"/>
              </a:rPr>
              <a:t>数据传送</a:t>
            </a:r>
            <a:endParaRPr lang="zh-CN" altLang="en-US" sz="1400" dirty="0">
              <a:latin typeface="Times New Roman" panose="02020603050405020304" pitchFamily="18" charset="0"/>
            </a:endParaRPr>
          </a:p>
          <a:p>
            <a:r>
              <a:rPr lang="zh-CN" altLang="en-US" sz="1400" dirty="0">
                <a:latin typeface="Times New Roman" panose="02020603050405020304" pitchFamily="18" charset="0"/>
              </a:rPr>
              <a:t>    阶段</a:t>
            </a:r>
            <a:endParaRPr lang="zh-CN" altLang="en-US" sz="1400" dirty="0">
              <a:latin typeface="Times New Roman" panose="02020603050405020304" pitchFamily="18" charset="0"/>
            </a:endParaRPr>
          </a:p>
        </p:txBody>
      </p:sp>
      <p:sp>
        <p:nvSpPr>
          <p:cNvPr id="565296" name="文本框 565295"/>
          <p:cNvSpPr txBox="1"/>
          <p:nvPr/>
        </p:nvSpPr>
        <p:spPr>
          <a:xfrm>
            <a:off x="5164138" y="4314825"/>
            <a:ext cx="869950" cy="517525"/>
          </a:xfrm>
          <a:prstGeom prst="rect">
            <a:avLst/>
          </a:prstGeom>
          <a:noFill/>
          <a:ln w="9525">
            <a:noFill/>
          </a:ln>
        </p:spPr>
        <p:txBody>
          <a:bodyPr wrap="none" anchor="t">
            <a:spAutoFit/>
          </a:bodyPr>
          <a:p>
            <a:r>
              <a:rPr lang="en-US" altLang="zh-CN" sz="1400" dirty="0">
                <a:latin typeface="Times New Roman" panose="02020603050405020304" pitchFamily="18" charset="0"/>
              </a:rPr>
              <a:t>   </a:t>
            </a:r>
            <a:r>
              <a:rPr lang="zh-CN" altLang="en-US" sz="1400" dirty="0">
                <a:latin typeface="Times New Roman" panose="02020603050405020304" pitchFamily="18" charset="0"/>
              </a:rPr>
              <a:t>关闭</a:t>
            </a:r>
            <a:endParaRPr lang="zh-CN" altLang="en-US" sz="1400" dirty="0">
              <a:latin typeface="Times New Roman" panose="02020603050405020304" pitchFamily="18" charset="0"/>
            </a:endParaRPr>
          </a:p>
          <a:p>
            <a:r>
              <a:rPr lang="zh-CN" altLang="en-US" sz="1400" dirty="0">
                <a:latin typeface="Times New Roman" panose="02020603050405020304" pitchFamily="18" charset="0"/>
              </a:rPr>
              <a:t>发送 </a:t>
            </a:r>
            <a:r>
              <a:rPr lang="en-US" altLang="zh-CN" sz="1400">
                <a:latin typeface="Times New Roman" panose="02020603050405020304" pitchFamily="18" charset="0"/>
              </a:rPr>
              <a:t>FIN</a:t>
            </a:r>
            <a:endParaRPr lang="en-US" altLang="zh-CN" sz="1400">
              <a:latin typeface="Times New Roman" panose="02020603050405020304" pitchFamily="18" charset="0"/>
            </a:endParaRPr>
          </a:p>
        </p:txBody>
      </p:sp>
      <p:sp>
        <p:nvSpPr>
          <p:cNvPr id="565297" name="文本框 565296"/>
          <p:cNvSpPr txBox="1"/>
          <p:nvPr/>
        </p:nvSpPr>
        <p:spPr>
          <a:xfrm>
            <a:off x="1712913" y="3933825"/>
            <a:ext cx="869950" cy="517525"/>
          </a:xfrm>
          <a:prstGeom prst="rect">
            <a:avLst/>
          </a:prstGeom>
          <a:noFill/>
          <a:ln w="9525">
            <a:noFill/>
          </a:ln>
        </p:spPr>
        <p:txBody>
          <a:bodyPr wrap="none" anchor="t">
            <a:spAutoFit/>
          </a:bodyPr>
          <a:p>
            <a:r>
              <a:rPr lang="en-US" altLang="zh-CN" sz="1400" dirty="0">
                <a:latin typeface="Times New Roman" panose="02020603050405020304" pitchFamily="18" charset="0"/>
              </a:rPr>
              <a:t>   </a:t>
            </a:r>
            <a:r>
              <a:rPr lang="zh-CN" altLang="en-US" sz="1400" dirty="0">
                <a:latin typeface="Times New Roman" panose="02020603050405020304" pitchFamily="18" charset="0"/>
              </a:rPr>
              <a:t>关闭</a:t>
            </a:r>
            <a:endParaRPr lang="zh-CN" altLang="en-US" sz="1400" dirty="0">
              <a:latin typeface="Times New Roman" panose="02020603050405020304" pitchFamily="18" charset="0"/>
            </a:endParaRPr>
          </a:p>
          <a:p>
            <a:r>
              <a:rPr lang="zh-CN" altLang="en-US" sz="1400" dirty="0">
                <a:latin typeface="Times New Roman" panose="02020603050405020304" pitchFamily="18" charset="0"/>
              </a:rPr>
              <a:t>发送 </a:t>
            </a:r>
            <a:r>
              <a:rPr lang="en-US" altLang="zh-CN" sz="1400">
                <a:latin typeface="Times New Roman" panose="02020603050405020304" pitchFamily="18" charset="0"/>
              </a:rPr>
              <a:t>FIN</a:t>
            </a:r>
            <a:endParaRPr lang="en-US" altLang="zh-CN" sz="1400">
              <a:latin typeface="Times New Roman" panose="02020603050405020304" pitchFamily="18" charset="0"/>
            </a:endParaRPr>
          </a:p>
        </p:txBody>
      </p:sp>
      <p:sp>
        <p:nvSpPr>
          <p:cNvPr id="565298" name="文本框 565297"/>
          <p:cNvSpPr txBox="1"/>
          <p:nvPr/>
        </p:nvSpPr>
        <p:spPr>
          <a:xfrm>
            <a:off x="1290638" y="3429000"/>
            <a:ext cx="869950" cy="519113"/>
          </a:xfrm>
          <a:prstGeom prst="rect">
            <a:avLst/>
          </a:prstGeom>
          <a:noFill/>
          <a:ln w="9525">
            <a:noFill/>
          </a:ln>
        </p:spPr>
        <p:txBody>
          <a:bodyPr wrap="none" anchor="t">
            <a:spAutoFit/>
          </a:bodyPr>
          <a:p>
            <a:r>
              <a:rPr lang="en-US" altLang="zh-CN" sz="1400" dirty="0">
                <a:latin typeface="Times New Roman" panose="02020603050405020304" pitchFamily="18" charset="0"/>
              </a:rPr>
              <a:t>   </a:t>
            </a:r>
            <a:r>
              <a:rPr lang="zh-CN" altLang="en-US" sz="1400" dirty="0">
                <a:latin typeface="Times New Roman" panose="02020603050405020304" pitchFamily="18" charset="0"/>
              </a:rPr>
              <a:t>关闭</a:t>
            </a:r>
            <a:endParaRPr lang="zh-CN" altLang="en-US" sz="1400" dirty="0">
              <a:latin typeface="Times New Roman" panose="02020603050405020304" pitchFamily="18" charset="0"/>
            </a:endParaRPr>
          </a:p>
          <a:p>
            <a:r>
              <a:rPr lang="zh-CN" altLang="en-US" sz="1400" dirty="0">
                <a:latin typeface="Times New Roman" panose="02020603050405020304" pitchFamily="18" charset="0"/>
              </a:rPr>
              <a:t>发送 </a:t>
            </a:r>
            <a:r>
              <a:rPr lang="en-US" altLang="zh-CN" sz="1400">
                <a:latin typeface="Times New Roman" panose="02020603050405020304" pitchFamily="18" charset="0"/>
              </a:rPr>
              <a:t>FIN</a:t>
            </a:r>
            <a:endParaRPr lang="en-US" altLang="zh-CN" sz="1400">
              <a:latin typeface="Times New Roman" panose="02020603050405020304" pitchFamily="18" charset="0"/>
            </a:endParaRPr>
          </a:p>
        </p:txBody>
      </p:sp>
      <p:sp>
        <p:nvSpPr>
          <p:cNvPr id="565299" name="文本框 565298"/>
          <p:cNvSpPr txBox="1"/>
          <p:nvPr/>
        </p:nvSpPr>
        <p:spPr>
          <a:xfrm>
            <a:off x="2292350" y="1787525"/>
            <a:ext cx="909638" cy="304800"/>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RST</a:t>
            </a:r>
            <a:endParaRPr lang="en-US" altLang="zh-CN" sz="1400">
              <a:latin typeface="Times New Roman" panose="02020603050405020304" pitchFamily="18" charset="0"/>
            </a:endParaRPr>
          </a:p>
        </p:txBody>
      </p:sp>
      <p:sp>
        <p:nvSpPr>
          <p:cNvPr id="565300" name="文本框 565299"/>
          <p:cNvSpPr txBox="1"/>
          <p:nvPr/>
        </p:nvSpPr>
        <p:spPr>
          <a:xfrm>
            <a:off x="1074738" y="1243013"/>
            <a:ext cx="1404937" cy="517525"/>
          </a:xfrm>
          <a:prstGeom prst="rect">
            <a:avLst/>
          </a:prstGeom>
          <a:noFill/>
          <a:ln w="9525">
            <a:noFill/>
          </a:ln>
        </p:spPr>
        <p:txBody>
          <a:bodyPr wrap="none" anchor="t">
            <a:spAutoFit/>
          </a:bodyPr>
          <a:p>
            <a:r>
              <a:rPr lang="en-US" altLang="zh-CN" sz="1400" dirty="0">
                <a:latin typeface="Times New Roman" panose="02020603050405020304" pitchFamily="18" charset="0"/>
              </a:rPr>
              <a:t>         </a:t>
            </a:r>
            <a:r>
              <a:rPr lang="zh-CN" altLang="en-US" sz="1400" dirty="0">
                <a:latin typeface="Times New Roman" panose="02020603050405020304" pitchFamily="18" charset="0"/>
              </a:rPr>
              <a:t>收到 </a:t>
            </a:r>
            <a:r>
              <a:rPr lang="en-US" altLang="zh-CN" sz="1400">
                <a:latin typeface="Times New Roman" panose="02020603050405020304" pitchFamily="18" charset="0"/>
              </a:rPr>
              <a:t>SYN</a:t>
            </a:r>
            <a:endParaRPr lang="en-US" altLang="zh-CN" sz="1400">
              <a:latin typeface="Times New Roman" panose="02020603050405020304" pitchFamily="18" charset="0"/>
            </a:endParaRPr>
          </a:p>
          <a:p>
            <a:r>
              <a:rPr lang="zh-CN" altLang="en-US" sz="1400" dirty="0">
                <a:latin typeface="Times New Roman" panose="02020603050405020304" pitchFamily="18" charset="0"/>
              </a:rPr>
              <a:t>发送 </a:t>
            </a:r>
            <a:r>
              <a:rPr lang="en-US" altLang="zh-CN" sz="1400">
                <a:latin typeface="Times New Roman" panose="02020603050405020304" pitchFamily="18" charset="0"/>
              </a:rPr>
              <a:t>SYN, ACK</a:t>
            </a:r>
            <a:endParaRPr lang="en-US" altLang="zh-CN" sz="1400">
              <a:latin typeface="Times New Roman" panose="02020603050405020304" pitchFamily="18" charset="0"/>
            </a:endParaRPr>
          </a:p>
        </p:txBody>
      </p:sp>
      <p:sp>
        <p:nvSpPr>
          <p:cNvPr id="565301" name="文本框 565300"/>
          <p:cNvSpPr txBox="1"/>
          <p:nvPr/>
        </p:nvSpPr>
        <p:spPr>
          <a:xfrm>
            <a:off x="6567488" y="1916113"/>
            <a:ext cx="717550" cy="517525"/>
          </a:xfrm>
          <a:prstGeom prst="rect">
            <a:avLst/>
          </a:prstGeom>
          <a:noFill/>
          <a:ln w="9525">
            <a:noFill/>
          </a:ln>
        </p:spPr>
        <p:txBody>
          <a:bodyPr wrap="none" anchor="t">
            <a:spAutoFit/>
          </a:bodyPr>
          <a:p>
            <a:r>
              <a:rPr lang="en-US" altLang="zh-CN" sz="1400" dirty="0">
                <a:latin typeface="Times New Roman" panose="02020603050405020304" pitchFamily="18" charset="0"/>
              </a:rPr>
              <a:t>  </a:t>
            </a:r>
            <a:r>
              <a:rPr lang="zh-CN" altLang="en-US" sz="1400" dirty="0">
                <a:latin typeface="Times New Roman" panose="02020603050405020304" pitchFamily="18" charset="0"/>
              </a:rPr>
              <a:t>关闭</a:t>
            </a:r>
            <a:endParaRPr lang="zh-CN" altLang="en-US" sz="1400" dirty="0">
              <a:latin typeface="Times New Roman" panose="02020603050405020304" pitchFamily="18" charset="0"/>
            </a:endParaRPr>
          </a:p>
          <a:p>
            <a:r>
              <a:rPr lang="zh-CN" altLang="en-US" sz="1400" dirty="0">
                <a:latin typeface="Times New Roman" panose="02020603050405020304" pitchFamily="18" charset="0"/>
              </a:rPr>
              <a:t>或超时</a:t>
            </a:r>
            <a:endParaRPr lang="zh-CN" altLang="en-US" sz="1400" dirty="0">
              <a:latin typeface="Times New Roman" panose="02020603050405020304" pitchFamily="18" charset="0"/>
            </a:endParaRPr>
          </a:p>
        </p:txBody>
      </p:sp>
      <p:sp>
        <p:nvSpPr>
          <p:cNvPr id="565302" name="文本框 565301"/>
          <p:cNvSpPr txBox="1"/>
          <p:nvPr/>
        </p:nvSpPr>
        <p:spPr>
          <a:xfrm>
            <a:off x="6591300" y="5013325"/>
            <a:ext cx="960438" cy="306388"/>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303" name="文本框 565302"/>
          <p:cNvSpPr txBox="1"/>
          <p:nvPr/>
        </p:nvSpPr>
        <p:spPr>
          <a:xfrm>
            <a:off x="4833938" y="2846388"/>
            <a:ext cx="1627187" cy="517525"/>
          </a:xfrm>
          <a:prstGeom prst="rect">
            <a:avLst/>
          </a:prstGeom>
          <a:noFill/>
          <a:ln w="9525">
            <a:noFill/>
          </a:ln>
        </p:spPr>
        <p:txBody>
          <a:bodyPr wrap="none" anchor="t">
            <a:spAutoFit/>
          </a:bodyPr>
          <a:p>
            <a:r>
              <a:rPr lang="en-US" altLang="zh-CN" sz="1400" dirty="0">
                <a:latin typeface="Times New Roman" panose="02020603050405020304" pitchFamily="18" charset="0"/>
              </a:rPr>
              <a:t>     </a:t>
            </a:r>
            <a:r>
              <a:rPr lang="zh-CN" altLang="en-US" sz="1400" dirty="0">
                <a:latin typeface="Times New Roman" panose="02020603050405020304" pitchFamily="18" charset="0"/>
              </a:rPr>
              <a:t>收到 </a:t>
            </a:r>
            <a:r>
              <a:rPr lang="en-US" altLang="zh-CN" sz="1400">
                <a:latin typeface="Times New Roman" panose="02020603050405020304" pitchFamily="18" charset="0"/>
              </a:rPr>
              <a:t>SYN, ACK</a:t>
            </a:r>
            <a:endParaRPr lang="en-US" altLang="zh-CN" sz="1400">
              <a:latin typeface="Times New Roman" panose="02020603050405020304" pitchFamily="18" charset="0"/>
            </a:endParaRPr>
          </a:p>
          <a:p>
            <a:r>
              <a:rPr lang="zh-CN" altLang="en-US" sz="1400" dirty="0">
                <a:latin typeface="Times New Roman" panose="02020603050405020304" pitchFamily="18" charset="0"/>
              </a:rPr>
              <a:t>发送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304" name="文本框 565303"/>
          <p:cNvSpPr txBox="1"/>
          <p:nvPr/>
        </p:nvSpPr>
        <p:spPr>
          <a:xfrm>
            <a:off x="3592513" y="5549900"/>
            <a:ext cx="960437" cy="306388"/>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305" name="文本框 565304"/>
          <p:cNvSpPr txBox="1"/>
          <p:nvPr/>
        </p:nvSpPr>
        <p:spPr>
          <a:xfrm>
            <a:off x="1308100" y="5624513"/>
            <a:ext cx="960438" cy="306387"/>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306" name="文本框 565305"/>
          <p:cNvSpPr txBox="1"/>
          <p:nvPr/>
        </p:nvSpPr>
        <p:spPr>
          <a:xfrm>
            <a:off x="1911350" y="5949950"/>
            <a:ext cx="960438" cy="517525"/>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FIN</a:t>
            </a:r>
            <a:endParaRPr lang="en-US" altLang="zh-CN" sz="1400">
              <a:latin typeface="Times New Roman" panose="02020603050405020304" pitchFamily="18" charset="0"/>
            </a:endParaRPr>
          </a:p>
          <a:p>
            <a:r>
              <a:rPr lang="zh-CN" altLang="en-US" sz="1400" dirty="0">
                <a:latin typeface="Times New Roman" panose="02020603050405020304" pitchFamily="18" charset="0"/>
              </a:rPr>
              <a:t>发送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307" name="文本框 565306"/>
          <p:cNvSpPr txBox="1"/>
          <p:nvPr/>
        </p:nvSpPr>
        <p:spPr>
          <a:xfrm>
            <a:off x="2084388" y="5310188"/>
            <a:ext cx="1335087" cy="519112"/>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FIN, ACK</a:t>
            </a:r>
            <a:endParaRPr lang="en-US" altLang="zh-CN" sz="1400">
              <a:latin typeface="Times New Roman" panose="02020603050405020304" pitchFamily="18" charset="0"/>
            </a:endParaRPr>
          </a:p>
          <a:p>
            <a:r>
              <a:rPr lang="en-US" altLang="zh-CN" sz="1400" dirty="0">
                <a:latin typeface="Times New Roman" panose="02020603050405020304" pitchFamily="18" charset="0"/>
              </a:rPr>
              <a:t>     </a:t>
            </a:r>
            <a:r>
              <a:rPr lang="zh-CN" altLang="en-US" sz="1400" dirty="0">
                <a:latin typeface="Times New Roman" panose="02020603050405020304" pitchFamily="18" charset="0"/>
              </a:rPr>
              <a:t>发送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308" name="文本框 565307"/>
          <p:cNvSpPr txBox="1"/>
          <p:nvPr/>
        </p:nvSpPr>
        <p:spPr>
          <a:xfrm>
            <a:off x="2135188" y="4581525"/>
            <a:ext cx="960437" cy="517525"/>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FIN</a:t>
            </a:r>
            <a:endParaRPr lang="en-US" altLang="zh-CN" sz="1400">
              <a:latin typeface="Times New Roman" panose="02020603050405020304" pitchFamily="18" charset="0"/>
            </a:endParaRPr>
          </a:p>
          <a:p>
            <a:r>
              <a:rPr lang="zh-CN" altLang="en-US" sz="1400" dirty="0">
                <a:latin typeface="Times New Roman" panose="02020603050405020304" pitchFamily="18" charset="0"/>
              </a:rPr>
              <a:t>发送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309" name="文本框 565308"/>
          <p:cNvSpPr txBox="1"/>
          <p:nvPr/>
        </p:nvSpPr>
        <p:spPr>
          <a:xfrm>
            <a:off x="3162300" y="4630738"/>
            <a:ext cx="895350" cy="306387"/>
          </a:xfrm>
          <a:prstGeom prst="rect">
            <a:avLst/>
          </a:prstGeom>
          <a:noFill/>
          <a:ln w="9525">
            <a:noFill/>
          </a:ln>
        </p:spPr>
        <p:txBody>
          <a:bodyPr wrap="none" anchor="t">
            <a:spAutoFit/>
          </a:bodyPr>
          <a:p>
            <a:r>
              <a:rPr lang="zh-CN" altLang="en-US" sz="1400" dirty="0">
                <a:latin typeface="Times New Roman" panose="02020603050405020304" pitchFamily="18" charset="0"/>
              </a:rPr>
              <a:t>同时关闭</a:t>
            </a:r>
            <a:endParaRPr lang="zh-CN" altLang="en-US" sz="1400" dirty="0">
              <a:latin typeface="Times New Roman" panose="02020603050405020304" pitchFamily="18" charset="0"/>
            </a:endParaRPr>
          </a:p>
        </p:txBody>
      </p:sp>
      <p:sp>
        <p:nvSpPr>
          <p:cNvPr id="565310" name="文本框 565309"/>
          <p:cNvSpPr txBox="1"/>
          <p:nvPr/>
        </p:nvSpPr>
        <p:spPr>
          <a:xfrm>
            <a:off x="4248150" y="3357563"/>
            <a:ext cx="960438" cy="517525"/>
          </a:xfrm>
          <a:prstGeom prst="rect">
            <a:avLst/>
          </a:prstGeom>
          <a:noFill/>
          <a:ln w="9525">
            <a:noFill/>
          </a:ln>
        </p:spPr>
        <p:txBody>
          <a:bodyPr wrap="none" anchor="t">
            <a:spAutoFit/>
          </a:bodyPr>
          <a:p>
            <a:r>
              <a:rPr lang="zh-CN" altLang="en-US" sz="1400" dirty="0">
                <a:latin typeface="Times New Roman" panose="02020603050405020304" pitchFamily="18" charset="0"/>
              </a:rPr>
              <a:t>收到 </a:t>
            </a:r>
            <a:r>
              <a:rPr lang="en-US" altLang="zh-CN" sz="1400">
                <a:latin typeface="Times New Roman" panose="02020603050405020304" pitchFamily="18" charset="0"/>
              </a:rPr>
              <a:t>FIN</a:t>
            </a:r>
            <a:endParaRPr lang="en-US" altLang="zh-CN" sz="1400">
              <a:latin typeface="Times New Roman" panose="02020603050405020304" pitchFamily="18" charset="0"/>
            </a:endParaRPr>
          </a:p>
          <a:p>
            <a:r>
              <a:rPr lang="zh-CN" altLang="en-US" sz="1400" dirty="0">
                <a:latin typeface="Times New Roman" panose="02020603050405020304" pitchFamily="18" charset="0"/>
              </a:rPr>
              <a:t>发送 </a:t>
            </a:r>
            <a:r>
              <a:rPr lang="en-US" altLang="zh-CN" sz="1400">
                <a:latin typeface="Times New Roman" panose="02020603050405020304" pitchFamily="18" charset="0"/>
              </a:rPr>
              <a:t>ACK</a:t>
            </a:r>
            <a:endParaRPr lang="en-US" altLang="zh-CN" sz="1400">
              <a:latin typeface="Times New Roman" panose="02020603050405020304" pitchFamily="18" charset="0"/>
            </a:endParaRPr>
          </a:p>
        </p:txBody>
      </p:sp>
      <p:sp>
        <p:nvSpPr>
          <p:cNvPr id="565311" name="文本框 565310"/>
          <p:cNvSpPr txBox="1"/>
          <p:nvPr/>
        </p:nvSpPr>
        <p:spPr>
          <a:xfrm>
            <a:off x="3857625" y="1808163"/>
            <a:ext cx="939800" cy="306387"/>
          </a:xfrm>
          <a:prstGeom prst="rect">
            <a:avLst/>
          </a:prstGeom>
          <a:noFill/>
          <a:ln w="9525">
            <a:noFill/>
          </a:ln>
        </p:spPr>
        <p:txBody>
          <a:bodyPr wrap="none" anchor="t">
            <a:spAutoFit/>
          </a:bodyPr>
          <a:p>
            <a:r>
              <a:rPr lang="zh-CN" altLang="en-US" sz="1400" dirty="0">
                <a:latin typeface="Times New Roman" panose="02020603050405020304" pitchFamily="18" charset="0"/>
              </a:rPr>
              <a:t>发送 </a:t>
            </a:r>
            <a:r>
              <a:rPr lang="en-US" altLang="zh-CN" sz="1400">
                <a:latin typeface="Times New Roman" panose="02020603050405020304" pitchFamily="18" charset="0"/>
              </a:rPr>
              <a:t>SYN</a:t>
            </a:r>
            <a:endParaRPr lang="en-US" altLang="zh-CN" sz="1400">
              <a:latin typeface="Times New Roman" panose="02020603050405020304" pitchFamily="18" charset="0"/>
            </a:endParaRPr>
          </a:p>
        </p:txBody>
      </p:sp>
      <p:sp>
        <p:nvSpPr>
          <p:cNvPr id="565312" name="文本框 565311"/>
          <p:cNvSpPr txBox="1"/>
          <p:nvPr/>
        </p:nvSpPr>
        <p:spPr>
          <a:xfrm>
            <a:off x="2525713" y="6551613"/>
            <a:ext cx="2317750" cy="306387"/>
          </a:xfrm>
          <a:prstGeom prst="rect">
            <a:avLst/>
          </a:prstGeom>
          <a:noFill/>
          <a:ln w="9525">
            <a:noFill/>
          </a:ln>
        </p:spPr>
        <p:txBody>
          <a:bodyPr wrap="none" anchor="t">
            <a:spAutoFit/>
          </a:bodyPr>
          <a:p>
            <a:r>
              <a:rPr lang="zh-CN" altLang="en-US" sz="1400" dirty="0">
                <a:latin typeface="Times New Roman" panose="02020603050405020304" pitchFamily="18" charset="0"/>
              </a:rPr>
              <a:t>定时经过两倍报文段寿命后</a:t>
            </a:r>
            <a:endParaRPr lang="zh-CN" altLang="en-US" sz="1400" dirty="0">
              <a:latin typeface="Times New Roman" panose="02020603050405020304" pitchFamily="18" charset="0"/>
            </a:endParaRPr>
          </a:p>
        </p:txBody>
      </p:sp>
      <p:sp>
        <p:nvSpPr>
          <p:cNvPr id="565313" name="直接连接符 565312"/>
          <p:cNvSpPr/>
          <p:nvPr/>
        </p:nvSpPr>
        <p:spPr>
          <a:xfrm flipV="1">
            <a:off x="3700463" y="488950"/>
            <a:ext cx="0" cy="758825"/>
          </a:xfrm>
          <a:prstGeom prst="line">
            <a:avLst/>
          </a:prstGeom>
          <a:ln w="9525" cap="flat" cmpd="sng">
            <a:solidFill>
              <a:schemeClr val="tx1"/>
            </a:solidFill>
            <a:prstDash val="solid"/>
            <a:headEnd type="none" w="med" len="med"/>
            <a:tailEnd type="triangle" w="sm" len="lg"/>
          </a:ln>
        </p:spPr>
      </p:sp>
      <p:sp>
        <p:nvSpPr>
          <p:cNvPr id="565314" name="文本框 565313"/>
          <p:cNvSpPr txBox="1"/>
          <p:nvPr/>
        </p:nvSpPr>
        <p:spPr>
          <a:xfrm>
            <a:off x="3687763" y="846138"/>
            <a:ext cx="539750" cy="306387"/>
          </a:xfrm>
          <a:prstGeom prst="rect">
            <a:avLst/>
          </a:prstGeom>
          <a:noFill/>
          <a:ln w="9525">
            <a:noFill/>
          </a:ln>
        </p:spPr>
        <p:txBody>
          <a:bodyPr wrap="none" anchor="t">
            <a:spAutoFit/>
          </a:bodyPr>
          <a:p>
            <a:r>
              <a:rPr lang="zh-CN" altLang="en-US" sz="1400" dirty="0">
                <a:latin typeface="Times New Roman" panose="02020603050405020304" pitchFamily="18" charset="0"/>
              </a:rPr>
              <a:t>关闭</a:t>
            </a:r>
            <a:endParaRPr lang="zh-CN" altLang="en-US" sz="1400" dirty="0">
              <a:latin typeface="Times New Roman" panose="02020603050405020304" pitchFamily="18" charset="0"/>
            </a:endParaRPr>
          </a:p>
        </p:txBody>
      </p:sp>
      <p:sp>
        <p:nvSpPr>
          <p:cNvPr id="565315" name="任意多边形 565314"/>
          <p:cNvSpPr/>
          <p:nvPr/>
        </p:nvSpPr>
        <p:spPr>
          <a:xfrm>
            <a:off x="4013200" y="363538"/>
            <a:ext cx="3578225" cy="6094412"/>
          </a:xfrm>
          <a:custGeom>
            <a:avLst/>
            <a:gdLst/>
            <a:ahLst/>
            <a:cxnLst/>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ap="flat" cmpd="sng">
            <a:solidFill>
              <a:schemeClr val="hlink"/>
            </a:solidFill>
            <a:prstDash val="solid"/>
            <a:headEnd type="none" w="med" len="med"/>
            <a:tailEnd type="triangle" w="med" len="lg"/>
          </a:ln>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3906" name="标题 123905"/>
          <p:cNvSpPr>
            <a:spLocks noGrp="1"/>
          </p:cNvSpPr>
          <p:nvPr>
            <p:ph type="title"/>
          </p:nvPr>
        </p:nvSpPr>
        <p:spPr>
          <a:xfrm>
            <a:off x="1100138" y="931863"/>
            <a:ext cx="6856412" cy="768350"/>
          </a:xfrm>
          <a:ln/>
        </p:spPr>
        <p:txBody>
          <a:bodyPr anchor="b"/>
          <a:p>
            <a:pPr algn="ctr"/>
            <a:r>
              <a:rPr lang="en-US" altLang="zh-CN" sz="4000" dirty="0"/>
              <a:t>5.1 </a:t>
            </a:r>
            <a:r>
              <a:rPr lang="zh-CN" altLang="en-US" sz="4000" dirty="0"/>
              <a:t>运输层协议概述</a:t>
            </a:r>
            <a:br>
              <a:rPr lang="zh-CN" altLang="en-US" sz="4000" dirty="0"/>
            </a:br>
            <a:r>
              <a:rPr lang="en-US" altLang="zh-CN" sz="4000" dirty="0"/>
              <a:t>5.1.1  </a:t>
            </a:r>
            <a:r>
              <a:rPr lang="zh-CN" altLang="en-US" sz="4000" dirty="0"/>
              <a:t>进程之间的通信</a:t>
            </a:r>
            <a:endParaRPr lang="zh-CN" altLang="en-US" sz="4000" dirty="0"/>
          </a:p>
        </p:txBody>
      </p:sp>
      <p:sp>
        <p:nvSpPr>
          <p:cNvPr id="123907" name="文本占位符 123906"/>
          <p:cNvSpPr>
            <a:spLocks noGrp="1"/>
          </p:cNvSpPr>
          <p:nvPr>
            <p:ph type="body" idx="1"/>
          </p:nvPr>
        </p:nvSpPr>
        <p:spPr>
          <a:xfrm>
            <a:off x="1182688" y="1844675"/>
            <a:ext cx="7772400" cy="5013325"/>
          </a:xfrm>
          <a:ln/>
        </p:spPr>
        <p:txBody>
          <a:bodyPr/>
          <a:p>
            <a:pPr algn="just">
              <a:lnSpc>
                <a:spcPct val="90000"/>
              </a:lnSpc>
            </a:pPr>
            <a:r>
              <a:rPr lang="zh-CN" altLang="en-US" dirty="0"/>
              <a:t>从通信和信息处理的角度看，</a:t>
            </a:r>
            <a:r>
              <a:rPr lang="zh-CN" altLang="en-US" dirty="0">
                <a:solidFill>
                  <a:schemeClr val="hlink"/>
                </a:solidFill>
              </a:rPr>
              <a:t>运输层向它上面的应用层提供通信服务</a:t>
            </a:r>
            <a:r>
              <a:rPr lang="zh-CN" altLang="en-US" dirty="0"/>
              <a:t>，它属于面向通信部分的最高层，同时也是用户功能中的最低层。</a:t>
            </a:r>
            <a:endParaRPr lang="zh-CN" altLang="en-US" dirty="0"/>
          </a:p>
          <a:p>
            <a:pPr algn="just"/>
            <a:r>
              <a:rPr lang="zh-CN" altLang="en-US" dirty="0"/>
              <a:t>当网络的边缘部分中的两个主机使用网络的核心部分的功能进行端到端的通信时，只有位于网络边缘部分的主机的协议栈才有运输层，而网络核心部分中的路由器在转发分组时都只用到下三层的功能。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7290" name="矩形 127289"/>
          <p:cNvSpPr/>
          <p:nvPr/>
        </p:nvSpPr>
        <p:spPr>
          <a:xfrm>
            <a:off x="180975" y="1349375"/>
            <a:ext cx="1449388" cy="2538413"/>
          </a:xfrm>
          <a:prstGeom prst="rect">
            <a:avLst/>
          </a:prstGeom>
          <a:solidFill>
            <a:srgbClr val="FFFF99"/>
          </a:solidFill>
          <a:ln w="12700" cap="flat" cmpd="sng">
            <a:solidFill>
              <a:srgbClr val="333399"/>
            </a:solidFill>
            <a:prstDash val="solid"/>
            <a:miter/>
            <a:headEnd type="none" w="med" len="med"/>
            <a:tailEnd type="none" w="med" len="med"/>
          </a:ln>
        </p:spPr>
        <p:txBody>
          <a:bodyPr/>
          <a:p>
            <a:endParaRPr lang="zh-CN" altLang="en-US"/>
          </a:p>
        </p:txBody>
      </p:sp>
      <p:sp>
        <p:nvSpPr>
          <p:cNvPr id="127300" name="矩形 127299"/>
          <p:cNvSpPr/>
          <p:nvPr/>
        </p:nvSpPr>
        <p:spPr>
          <a:xfrm>
            <a:off x="7429500" y="1349375"/>
            <a:ext cx="1452563" cy="2538413"/>
          </a:xfrm>
          <a:prstGeom prst="rect">
            <a:avLst/>
          </a:prstGeom>
          <a:solidFill>
            <a:srgbClr val="FFFF99"/>
          </a:solidFill>
          <a:ln w="12700" cap="flat" cmpd="sng">
            <a:solidFill>
              <a:srgbClr val="333399"/>
            </a:solidFill>
            <a:prstDash val="solid"/>
            <a:miter/>
            <a:headEnd type="none" w="med" len="med"/>
            <a:tailEnd type="none" w="med" len="med"/>
          </a:ln>
        </p:spPr>
        <p:txBody>
          <a:bodyPr/>
          <a:p>
            <a:endParaRPr lang="zh-CN" altLang="en-US"/>
          </a:p>
        </p:txBody>
      </p:sp>
      <p:sp>
        <p:nvSpPr>
          <p:cNvPr id="127289" name="矩形 127288"/>
          <p:cNvSpPr/>
          <p:nvPr/>
        </p:nvSpPr>
        <p:spPr>
          <a:xfrm>
            <a:off x="198438" y="2459038"/>
            <a:ext cx="8688387" cy="469900"/>
          </a:xfrm>
          <a:prstGeom prst="rect">
            <a:avLst/>
          </a:prstGeom>
          <a:solidFill>
            <a:srgbClr val="CCECFF">
              <a:alpha val="67999"/>
            </a:srgbClr>
          </a:solidFill>
          <a:ln w="12700">
            <a:noFill/>
          </a:ln>
        </p:spPr>
        <p:txBody>
          <a:bodyPr/>
          <a:p>
            <a:endParaRPr lang="zh-CN" altLang="en-US"/>
          </a:p>
        </p:txBody>
      </p:sp>
      <p:sp>
        <p:nvSpPr>
          <p:cNvPr id="126978" name="标题 126977"/>
          <p:cNvSpPr>
            <a:spLocks noGrp="1"/>
          </p:cNvSpPr>
          <p:nvPr>
            <p:ph type="title"/>
          </p:nvPr>
        </p:nvSpPr>
        <p:spPr>
          <a:xfrm>
            <a:off x="1100138" y="192088"/>
            <a:ext cx="6856412" cy="933450"/>
          </a:xfrm>
          <a:ln/>
        </p:spPr>
        <p:txBody>
          <a:bodyPr anchor="b"/>
          <a:p>
            <a:pPr algn="ctr"/>
            <a:r>
              <a:rPr lang="zh-CN" altLang="en-US" sz="3200" dirty="0"/>
              <a:t>运输层为相互通信的应用进程提供了逻辑通信 </a:t>
            </a:r>
            <a:endParaRPr lang="zh-CN" altLang="en-US" sz="3200" dirty="0"/>
          </a:p>
        </p:txBody>
      </p:sp>
      <p:sp>
        <p:nvSpPr>
          <p:cNvPr id="127291" name="直接连接符 127290"/>
          <p:cNvSpPr/>
          <p:nvPr/>
        </p:nvSpPr>
        <p:spPr>
          <a:xfrm>
            <a:off x="1620838" y="5141913"/>
            <a:ext cx="5789612" cy="0"/>
          </a:xfrm>
          <a:prstGeom prst="line">
            <a:avLst/>
          </a:prstGeom>
          <a:ln w="57150" cap="flat" cmpd="sng">
            <a:solidFill>
              <a:srgbClr val="333399"/>
            </a:solidFill>
            <a:prstDash val="solid"/>
            <a:headEnd type="none" w="med" len="med"/>
            <a:tailEnd type="none" w="med" len="med"/>
          </a:ln>
        </p:spPr>
      </p:sp>
      <p:sp>
        <p:nvSpPr>
          <p:cNvPr id="127292" name="直接连接符 127291"/>
          <p:cNvSpPr/>
          <p:nvPr/>
        </p:nvSpPr>
        <p:spPr>
          <a:xfrm>
            <a:off x="180975" y="2935288"/>
            <a:ext cx="1447800" cy="0"/>
          </a:xfrm>
          <a:prstGeom prst="line">
            <a:avLst/>
          </a:prstGeom>
          <a:ln w="12700" cap="flat" cmpd="sng">
            <a:solidFill>
              <a:schemeClr val="tx1"/>
            </a:solidFill>
            <a:prstDash val="solid"/>
            <a:headEnd type="none" w="med" len="med"/>
            <a:tailEnd type="none" w="med" len="med"/>
          </a:ln>
        </p:spPr>
      </p:sp>
      <p:sp>
        <p:nvSpPr>
          <p:cNvPr id="127293" name="直接连接符 127292"/>
          <p:cNvSpPr/>
          <p:nvPr/>
        </p:nvSpPr>
        <p:spPr>
          <a:xfrm>
            <a:off x="180975" y="3414713"/>
            <a:ext cx="1447800" cy="0"/>
          </a:xfrm>
          <a:prstGeom prst="line">
            <a:avLst/>
          </a:prstGeom>
          <a:ln w="12700" cap="flat" cmpd="sng">
            <a:solidFill>
              <a:schemeClr val="tx1"/>
            </a:solidFill>
            <a:prstDash val="solid"/>
            <a:headEnd type="none" w="med" len="med"/>
            <a:tailEnd type="none" w="med" len="med"/>
          </a:ln>
        </p:spPr>
      </p:sp>
      <p:sp>
        <p:nvSpPr>
          <p:cNvPr id="127294" name="矩形 127293"/>
          <p:cNvSpPr/>
          <p:nvPr/>
        </p:nvSpPr>
        <p:spPr>
          <a:xfrm>
            <a:off x="187325" y="2011363"/>
            <a:ext cx="1439863" cy="447675"/>
          </a:xfrm>
          <a:prstGeom prst="rect">
            <a:avLst/>
          </a:prstGeom>
          <a:solidFill>
            <a:srgbClr val="99FF66"/>
          </a:solidFill>
          <a:ln w="19050" cap="flat" cmpd="sng">
            <a:solidFill>
              <a:schemeClr val="tx1"/>
            </a:solidFill>
            <a:prstDash val="solid"/>
            <a:miter/>
            <a:headEnd type="none" w="med" len="med"/>
            <a:tailEnd type="none" w="med" len="med"/>
          </a:ln>
        </p:spPr>
        <p:txBody>
          <a:bodyPr/>
          <a:p>
            <a:endParaRPr lang="zh-CN" altLang="en-US"/>
          </a:p>
        </p:txBody>
      </p:sp>
      <p:sp>
        <p:nvSpPr>
          <p:cNvPr id="127295" name="矩形 127294"/>
          <p:cNvSpPr/>
          <p:nvPr/>
        </p:nvSpPr>
        <p:spPr>
          <a:xfrm>
            <a:off x="146050" y="1470025"/>
            <a:ext cx="322263" cy="2374900"/>
          </a:xfrm>
          <a:prstGeom prst="rect">
            <a:avLst/>
          </a:prstGeom>
          <a:noFill/>
          <a:ln w="12700">
            <a:noFill/>
          </a:ln>
        </p:spPr>
        <p:txBody>
          <a:bodyPr wrap="none" lIns="90488" tIns="44450" rIns="90488" bIns="44450">
            <a:spAutoFit/>
          </a:bodyPr>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5</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nvGrpSpPr>
          <p:cNvPr id="127296" name="组合 127295"/>
          <p:cNvGrpSpPr/>
          <p:nvPr/>
        </p:nvGrpSpPr>
        <p:grpSpPr>
          <a:xfrm>
            <a:off x="2894013" y="2468563"/>
            <a:ext cx="1062037" cy="1419225"/>
            <a:chOff x="2017" y="1543"/>
            <a:chExt cx="619" cy="922"/>
          </a:xfrm>
        </p:grpSpPr>
        <p:sp>
          <p:nvSpPr>
            <p:cNvPr id="127297" name="矩形 127296"/>
            <p:cNvSpPr/>
            <p:nvPr/>
          </p:nvSpPr>
          <p:spPr>
            <a:xfrm>
              <a:off x="2017" y="1543"/>
              <a:ext cx="619" cy="922"/>
            </a:xfrm>
            <a:prstGeom prst="rect">
              <a:avLst/>
            </a:prstGeom>
            <a:solidFill>
              <a:srgbClr val="CCCCFF"/>
            </a:solidFill>
            <a:ln w="12700" cap="flat" cmpd="sng">
              <a:solidFill>
                <a:schemeClr val="tx1"/>
              </a:solidFill>
              <a:prstDash val="solid"/>
              <a:miter/>
              <a:headEnd type="none" w="med" len="med"/>
              <a:tailEnd type="none" w="med" len="med"/>
            </a:ln>
          </p:spPr>
          <p:txBody>
            <a:bodyPr/>
            <a:p>
              <a:endParaRPr lang="zh-CN" altLang="en-US"/>
            </a:p>
          </p:txBody>
        </p:sp>
        <p:sp>
          <p:nvSpPr>
            <p:cNvPr id="127298" name="直接连接符 127297"/>
            <p:cNvSpPr/>
            <p:nvPr/>
          </p:nvSpPr>
          <p:spPr>
            <a:xfrm>
              <a:off x="2017" y="1845"/>
              <a:ext cx="619" cy="0"/>
            </a:xfrm>
            <a:prstGeom prst="line">
              <a:avLst/>
            </a:prstGeom>
            <a:ln w="12700" cap="flat" cmpd="sng">
              <a:solidFill>
                <a:schemeClr val="tx1"/>
              </a:solidFill>
              <a:prstDash val="solid"/>
              <a:headEnd type="none" w="med" len="med"/>
              <a:tailEnd type="none" w="med" len="med"/>
            </a:ln>
          </p:spPr>
        </p:sp>
        <p:sp>
          <p:nvSpPr>
            <p:cNvPr id="127299" name="直接连接符 127298"/>
            <p:cNvSpPr/>
            <p:nvPr/>
          </p:nvSpPr>
          <p:spPr>
            <a:xfrm>
              <a:off x="2017" y="2157"/>
              <a:ext cx="619" cy="0"/>
            </a:xfrm>
            <a:prstGeom prst="line">
              <a:avLst/>
            </a:prstGeom>
            <a:ln w="12700" cap="flat" cmpd="sng">
              <a:solidFill>
                <a:schemeClr val="tx1"/>
              </a:solidFill>
              <a:prstDash val="solid"/>
              <a:headEnd type="none" w="med" len="med"/>
              <a:tailEnd type="none" w="med" len="med"/>
            </a:ln>
          </p:spPr>
        </p:sp>
      </p:grpSp>
      <p:sp>
        <p:nvSpPr>
          <p:cNvPr id="127301" name="直接连接符 127300"/>
          <p:cNvSpPr/>
          <p:nvPr/>
        </p:nvSpPr>
        <p:spPr>
          <a:xfrm>
            <a:off x="7429500" y="2935288"/>
            <a:ext cx="1450975" cy="0"/>
          </a:xfrm>
          <a:prstGeom prst="line">
            <a:avLst/>
          </a:prstGeom>
          <a:ln w="12700" cap="flat" cmpd="sng">
            <a:solidFill>
              <a:schemeClr val="tx1"/>
            </a:solidFill>
            <a:prstDash val="solid"/>
            <a:headEnd type="none" w="med" len="med"/>
            <a:tailEnd type="none" w="med" len="med"/>
          </a:ln>
        </p:spPr>
      </p:sp>
      <p:sp>
        <p:nvSpPr>
          <p:cNvPr id="127302" name="直接连接符 127301"/>
          <p:cNvSpPr/>
          <p:nvPr/>
        </p:nvSpPr>
        <p:spPr>
          <a:xfrm>
            <a:off x="7429500" y="3414713"/>
            <a:ext cx="1450975" cy="0"/>
          </a:xfrm>
          <a:prstGeom prst="line">
            <a:avLst/>
          </a:prstGeom>
          <a:ln w="12700" cap="flat" cmpd="sng">
            <a:solidFill>
              <a:schemeClr val="tx1"/>
            </a:solidFill>
            <a:prstDash val="solid"/>
            <a:headEnd type="none" w="med" len="med"/>
            <a:tailEnd type="none" w="med" len="med"/>
          </a:ln>
        </p:spPr>
      </p:sp>
      <p:sp>
        <p:nvSpPr>
          <p:cNvPr id="127303" name="矩形 127302"/>
          <p:cNvSpPr/>
          <p:nvPr/>
        </p:nvSpPr>
        <p:spPr>
          <a:xfrm>
            <a:off x="7434263" y="2011363"/>
            <a:ext cx="1447800" cy="447675"/>
          </a:xfrm>
          <a:prstGeom prst="rect">
            <a:avLst/>
          </a:prstGeom>
          <a:solidFill>
            <a:srgbClr val="99FF66"/>
          </a:solidFill>
          <a:ln w="19050" cap="flat" cmpd="sng">
            <a:solidFill>
              <a:schemeClr val="tx1"/>
            </a:solidFill>
            <a:prstDash val="solid"/>
            <a:miter/>
            <a:headEnd type="none" w="med" len="med"/>
            <a:tailEnd type="none" w="med" len="med"/>
          </a:ln>
        </p:spPr>
        <p:txBody>
          <a:bodyPr/>
          <a:p>
            <a:endParaRPr lang="zh-CN" altLang="en-US"/>
          </a:p>
        </p:txBody>
      </p:sp>
      <p:grpSp>
        <p:nvGrpSpPr>
          <p:cNvPr id="127304" name="组合 127303"/>
          <p:cNvGrpSpPr/>
          <p:nvPr/>
        </p:nvGrpSpPr>
        <p:grpSpPr>
          <a:xfrm>
            <a:off x="5087938" y="2468563"/>
            <a:ext cx="1062037" cy="1419225"/>
            <a:chOff x="3295" y="1543"/>
            <a:chExt cx="619" cy="922"/>
          </a:xfrm>
        </p:grpSpPr>
        <p:sp>
          <p:nvSpPr>
            <p:cNvPr id="127305" name="矩形 127304"/>
            <p:cNvSpPr/>
            <p:nvPr/>
          </p:nvSpPr>
          <p:spPr>
            <a:xfrm>
              <a:off x="3295" y="1543"/>
              <a:ext cx="619" cy="922"/>
            </a:xfrm>
            <a:prstGeom prst="rect">
              <a:avLst/>
            </a:prstGeom>
            <a:solidFill>
              <a:srgbClr val="CCCCFF"/>
            </a:solidFill>
            <a:ln w="12700" cap="flat" cmpd="sng">
              <a:solidFill>
                <a:schemeClr val="tx1"/>
              </a:solidFill>
              <a:prstDash val="solid"/>
              <a:miter/>
              <a:headEnd type="none" w="med" len="med"/>
              <a:tailEnd type="none" w="med" len="med"/>
            </a:ln>
          </p:spPr>
          <p:txBody>
            <a:bodyPr/>
            <a:p>
              <a:endParaRPr lang="zh-CN" altLang="en-US"/>
            </a:p>
          </p:txBody>
        </p:sp>
        <p:sp>
          <p:nvSpPr>
            <p:cNvPr id="127306" name="直接连接符 127305"/>
            <p:cNvSpPr/>
            <p:nvPr/>
          </p:nvSpPr>
          <p:spPr>
            <a:xfrm>
              <a:off x="3295" y="1845"/>
              <a:ext cx="619" cy="0"/>
            </a:xfrm>
            <a:prstGeom prst="line">
              <a:avLst/>
            </a:prstGeom>
            <a:ln w="12700" cap="flat" cmpd="sng">
              <a:solidFill>
                <a:schemeClr val="tx1"/>
              </a:solidFill>
              <a:prstDash val="solid"/>
              <a:headEnd type="none" w="med" len="med"/>
              <a:tailEnd type="none" w="med" len="med"/>
            </a:ln>
          </p:spPr>
        </p:sp>
        <p:sp>
          <p:nvSpPr>
            <p:cNvPr id="127307" name="直接连接符 127306"/>
            <p:cNvSpPr/>
            <p:nvPr/>
          </p:nvSpPr>
          <p:spPr>
            <a:xfrm>
              <a:off x="3295" y="2157"/>
              <a:ext cx="619" cy="0"/>
            </a:xfrm>
            <a:prstGeom prst="line">
              <a:avLst/>
            </a:prstGeom>
            <a:ln w="12700" cap="flat" cmpd="sng">
              <a:solidFill>
                <a:schemeClr val="tx1"/>
              </a:solidFill>
              <a:prstDash val="solid"/>
              <a:headEnd type="none" w="med" len="med"/>
              <a:tailEnd type="none" w="med" len="med"/>
            </a:ln>
          </p:spPr>
        </p:sp>
      </p:grpSp>
      <p:sp>
        <p:nvSpPr>
          <p:cNvPr id="127308" name="矩形 127307"/>
          <p:cNvSpPr/>
          <p:nvPr/>
        </p:nvSpPr>
        <p:spPr>
          <a:xfrm>
            <a:off x="2498725" y="1666875"/>
            <a:ext cx="4089400" cy="393700"/>
          </a:xfrm>
          <a:prstGeom prst="rect">
            <a:avLst/>
          </a:prstGeom>
          <a:noFill/>
          <a:ln w="12700">
            <a:noFill/>
          </a:ln>
        </p:spPr>
        <p:txBody>
          <a:bodyPr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运输层提供应用进程</a:t>
            </a:r>
            <a:r>
              <a:rPr lang="zh-CN" altLang="zh-CN" sz="2000" dirty="0">
                <a:solidFill>
                  <a:srgbClr val="333399"/>
                </a:solidFill>
                <a:latin typeface="Arial" panose="020B0604020202020204" pitchFamily="34" charset="0"/>
                <a:ea typeface="黑体" panose="02010609060101010101" pitchFamily="2" charset="-122"/>
              </a:rPr>
              <a:t>间的逻辑</a:t>
            </a:r>
            <a:r>
              <a:rPr lang="zh-CN" altLang="en-US" sz="2000" dirty="0">
                <a:solidFill>
                  <a:srgbClr val="333399"/>
                </a:solidFill>
                <a:latin typeface="Arial" panose="020B0604020202020204" pitchFamily="34" charset="0"/>
                <a:ea typeface="黑体" panose="02010609060101010101" pitchFamily="2" charset="-122"/>
              </a:rPr>
              <a:t>通信</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7309" name="矩形 127308"/>
          <p:cNvSpPr/>
          <p:nvPr/>
        </p:nvSpPr>
        <p:spPr>
          <a:xfrm>
            <a:off x="180975" y="4673600"/>
            <a:ext cx="1447800" cy="885825"/>
          </a:xfrm>
          <a:prstGeom prst="rect">
            <a:avLst/>
          </a:prstGeom>
          <a:solidFill>
            <a:srgbClr val="FFFF99"/>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27310" name="任意多边形 127309"/>
          <p:cNvSpPr/>
          <p:nvPr/>
        </p:nvSpPr>
        <p:spPr>
          <a:xfrm>
            <a:off x="976313" y="4967288"/>
            <a:ext cx="655637" cy="165100"/>
          </a:xfrm>
          <a:custGeom>
            <a:avLst/>
            <a:gdLst/>
            <a:ahLst/>
            <a:cxnLst/>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alpha val="100000"/>
              </a:schemeClr>
            </a:solidFill>
            <a:prstDash val="solid"/>
            <a:headEnd type="none" w="med" len="med"/>
            <a:tailEnd type="none" w="med" len="med"/>
          </a:ln>
        </p:spPr>
        <p:txBody>
          <a:bodyPr/>
          <a:p>
            <a:endParaRPr lang="zh-CN" altLang="en-US"/>
          </a:p>
        </p:txBody>
      </p:sp>
      <p:sp>
        <p:nvSpPr>
          <p:cNvPr id="127311" name="任意多边形 127310"/>
          <p:cNvSpPr/>
          <p:nvPr/>
        </p:nvSpPr>
        <p:spPr>
          <a:xfrm>
            <a:off x="914400" y="5154613"/>
            <a:ext cx="712788" cy="184150"/>
          </a:xfrm>
          <a:custGeom>
            <a:avLst/>
            <a:gdLst/>
            <a:ahLst/>
            <a:cxnLst/>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alpha val="100000"/>
              </a:schemeClr>
            </a:solidFill>
            <a:prstDash val="solid"/>
            <a:headEnd type="none" w="med" len="med"/>
            <a:tailEnd type="none" w="med" len="med"/>
          </a:ln>
        </p:spPr>
        <p:txBody>
          <a:bodyPr/>
          <a:p>
            <a:endParaRPr lang="zh-CN" altLang="en-US"/>
          </a:p>
        </p:txBody>
      </p:sp>
      <p:sp>
        <p:nvSpPr>
          <p:cNvPr id="127312" name="矩形 127311"/>
          <p:cNvSpPr/>
          <p:nvPr/>
        </p:nvSpPr>
        <p:spPr>
          <a:xfrm>
            <a:off x="411163" y="4306888"/>
            <a:ext cx="928687" cy="392112"/>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 </a:t>
            </a:r>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13" name="矩形 127312"/>
          <p:cNvSpPr/>
          <p:nvPr/>
        </p:nvSpPr>
        <p:spPr>
          <a:xfrm>
            <a:off x="7654925" y="4306888"/>
            <a:ext cx="930275" cy="392112"/>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 </a:t>
            </a:r>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14" name="任意多边形 127313"/>
          <p:cNvSpPr/>
          <p:nvPr/>
        </p:nvSpPr>
        <p:spPr>
          <a:xfrm>
            <a:off x="873125" y="2459038"/>
            <a:ext cx="7332663" cy="1751012"/>
          </a:xfrm>
          <a:custGeom>
            <a:avLst/>
            <a:gdLst/>
            <a:ahLst/>
            <a:cxnLst/>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alpha val="100000"/>
              </a:srgbClr>
            </a:solidFill>
            <a:prstDash val="sysDot"/>
            <a:headEnd type="none" w="med" len="lg"/>
            <a:tailEnd type="none" w="med" len="lg"/>
          </a:ln>
        </p:spPr>
        <p:txBody>
          <a:bodyPr/>
          <a:p>
            <a:endParaRPr lang="zh-CN" altLang="en-US"/>
          </a:p>
        </p:txBody>
      </p:sp>
      <p:sp>
        <p:nvSpPr>
          <p:cNvPr id="127315" name="矩形 127314"/>
          <p:cNvSpPr/>
          <p:nvPr/>
        </p:nvSpPr>
        <p:spPr>
          <a:xfrm>
            <a:off x="1820863" y="1201738"/>
            <a:ext cx="1196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应用进程</a:t>
            </a:r>
            <a:endParaRPr lang="zh-CN" altLang="en-US" sz="2000">
              <a:solidFill>
                <a:srgbClr val="333399"/>
              </a:solidFill>
              <a:latin typeface="Arial" panose="020B0604020202020204" pitchFamily="34" charset="0"/>
              <a:ea typeface="黑体" panose="02010609060101010101" pitchFamily="2" charset="-122"/>
            </a:endParaRPr>
          </a:p>
        </p:txBody>
      </p:sp>
      <p:sp>
        <p:nvSpPr>
          <p:cNvPr id="127316" name="任意多边形 127315"/>
          <p:cNvSpPr/>
          <p:nvPr/>
        </p:nvSpPr>
        <p:spPr>
          <a:xfrm>
            <a:off x="7011988" y="1492250"/>
            <a:ext cx="538162" cy="161925"/>
          </a:xfrm>
          <a:custGeom>
            <a:avLst/>
            <a:gdLst/>
            <a:ahLst/>
            <a:cxnLst/>
            <a:pathLst>
              <a:path w="297" h="105">
                <a:moveTo>
                  <a:pt x="0" y="0"/>
                </a:moveTo>
                <a:lnTo>
                  <a:pt x="297" y="105"/>
                </a:lnTo>
              </a:path>
            </a:pathLst>
          </a:custGeom>
          <a:noFill/>
          <a:ln w="28575" cap="flat" cmpd="sng">
            <a:solidFill>
              <a:srgbClr val="333399"/>
            </a:solidFill>
            <a:prstDash val="solid"/>
            <a:headEnd type="none" w="med" len="med"/>
            <a:tailEnd type="triangle" w="med" len="lg"/>
          </a:ln>
        </p:spPr>
        <p:txBody>
          <a:bodyPr/>
          <a:p>
            <a:endParaRPr lang="zh-CN" altLang="en-US"/>
          </a:p>
        </p:txBody>
      </p:sp>
      <p:sp>
        <p:nvSpPr>
          <p:cNvPr id="127317" name="矩形 127316"/>
          <p:cNvSpPr/>
          <p:nvPr/>
        </p:nvSpPr>
        <p:spPr>
          <a:xfrm>
            <a:off x="5929313" y="1201738"/>
            <a:ext cx="1198562"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应用进程</a:t>
            </a:r>
            <a:endParaRPr lang="zh-CN" altLang="en-US" sz="2000">
              <a:solidFill>
                <a:srgbClr val="333399"/>
              </a:solidFill>
              <a:latin typeface="Arial" panose="020B0604020202020204" pitchFamily="34" charset="0"/>
              <a:ea typeface="黑体" panose="02010609060101010101" pitchFamily="2" charset="-122"/>
            </a:endParaRPr>
          </a:p>
        </p:txBody>
      </p:sp>
      <p:sp>
        <p:nvSpPr>
          <p:cNvPr id="127318" name="左右箭头 127317"/>
          <p:cNvSpPr/>
          <p:nvPr/>
        </p:nvSpPr>
        <p:spPr>
          <a:xfrm>
            <a:off x="1609725" y="2016125"/>
            <a:ext cx="5815013" cy="368300"/>
          </a:xfrm>
          <a:prstGeom prst="leftRightArrow">
            <a:avLst>
              <a:gd name="adj1" fmla="val 59166"/>
              <a:gd name="adj2" fmla="val 215633"/>
            </a:avLst>
          </a:prstGeom>
          <a:solidFill>
            <a:srgbClr val="99FF66"/>
          </a:solidFill>
          <a:ln w="12700" cap="flat" cmpd="sng">
            <a:solidFill>
              <a:schemeClr val="tx1"/>
            </a:solidFill>
            <a:prstDash val="solid"/>
            <a:miter/>
            <a:headEnd type="none" w="med" len="med"/>
            <a:tailEnd type="none" w="med" len="med"/>
          </a:ln>
        </p:spPr>
        <p:txBody>
          <a:bodyPr/>
          <a:p>
            <a:endParaRPr lang="zh-CN" altLang="en-US"/>
          </a:p>
        </p:txBody>
      </p:sp>
      <p:sp>
        <p:nvSpPr>
          <p:cNvPr id="127319" name="矩形 127318"/>
          <p:cNvSpPr/>
          <p:nvPr/>
        </p:nvSpPr>
        <p:spPr>
          <a:xfrm>
            <a:off x="2947988" y="4586288"/>
            <a:ext cx="1155700"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路由器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127320" name="图片 127319"/>
          <p:cNvPicPr/>
          <p:nvPr/>
        </p:nvPicPr>
        <p:blipFill>
          <a:blip r:embed="rId1"/>
          <a:stretch>
            <a:fillRect/>
          </a:stretch>
        </p:blipFill>
        <p:spPr>
          <a:xfrm>
            <a:off x="3025775" y="4933950"/>
            <a:ext cx="723900" cy="430213"/>
          </a:xfrm>
          <a:prstGeom prst="rect">
            <a:avLst/>
          </a:prstGeom>
          <a:noFill/>
          <a:ln w="12699">
            <a:noFill/>
          </a:ln>
        </p:spPr>
      </p:pic>
      <p:sp>
        <p:nvSpPr>
          <p:cNvPr id="127321" name="矩形 127320"/>
          <p:cNvSpPr/>
          <p:nvPr/>
        </p:nvSpPr>
        <p:spPr>
          <a:xfrm>
            <a:off x="5154613" y="4586288"/>
            <a:ext cx="1155700"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路由器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22" name="椭圆 127321"/>
          <p:cNvSpPr/>
          <p:nvPr/>
        </p:nvSpPr>
        <p:spPr>
          <a:xfrm>
            <a:off x="434975" y="4783138"/>
            <a:ext cx="631825" cy="314325"/>
          </a:xfrm>
          <a:prstGeom prst="ellipse">
            <a:avLst/>
          </a:prstGeom>
          <a:solidFill>
            <a:srgbClr val="FFCCFF"/>
          </a:solidFill>
          <a:ln w="12700" cap="flat" cmpd="sng">
            <a:solidFill>
              <a:schemeClr val="tx1"/>
            </a:solidFill>
            <a:prstDash val="solid"/>
            <a:headEnd type="none" w="med" len="med"/>
            <a:tailEnd type="none" w="med" len="med"/>
          </a:ln>
        </p:spPr>
        <p:txBody>
          <a:bodyPr/>
          <a:p>
            <a:endParaRPr lang="zh-CN" altLang="en-US"/>
          </a:p>
        </p:txBody>
      </p:sp>
      <p:sp>
        <p:nvSpPr>
          <p:cNvPr id="127323" name="矩形 127322"/>
          <p:cNvSpPr/>
          <p:nvPr/>
        </p:nvSpPr>
        <p:spPr>
          <a:xfrm>
            <a:off x="479425" y="4732338"/>
            <a:ext cx="6127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AP</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24" name="椭圆 127323"/>
          <p:cNvSpPr/>
          <p:nvPr/>
        </p:nvSpPr>
        <p:spPr>
          <a:xfrm>
            <a:off x="8128000" y="1376363"/>
            <a:ext cx="631825" cy="355600"/>
          </a:xfrm>
          <a:prstGeom prst="ellipse">
            <a:avLst/>
          </a:prstGeom>
          <a:solidFill>
            <a:srgbClr val="FFCCFF"/>
          </a:solidFill>
          <a:ln w="12700" cap="flat" cmpd="sng">
            <a:solidFill>
              <a:schemeClr val="tx1"/>
            </a:solidFill>
            <a:prstDash val="solid"/>
            <a:headEnd type="none" w="med" len="med"/>
            <a:tailEnd type="none" w="med" len="med"/>
          </a:ln>
        </p:spPr>
        <p:txBody>
          <a:bodyPr/>
          <a:p>
            <a:endParaRPr lang="zh-CN" altLang="en-US"/>
          </a:p>
        </p:txBody>
      </p:sp>
      <p:sp>
        <p:nvSpPr>
          <p:cNvPr id="127325" name="直接连接符 127324"/>
          <p:cNvSpPr/>
          <p:nvPr/>
        </p:nvSpPr>
        <p:spPr>
          <a:xfrm rot="5400000">
            <a:off x="2941638" y="3409950"/>
            <a:ext cx="946150" cy="0"/>
          </a:xfrm>
          <a:prstGeom prst="line">
            <a:avLst/>
          </a:prstGeom>
          <a:ln w="12700" cap="flat" cmpd="sng">
            <a:solidFill>
              <a:schemeClr val="tx1"/>
            </a:solidFill>
            <a:prstDash val="solid"/>
            <a:headEnd type="none" w="med" len="med"/>
            <a:tailEnd type="none" w="med" len="med"/>
          </a:ln>
        </p:spPr>
      </p:sp>
      <p:sp>
        <p:nvSpPr>
          <p:cNvPr id="127326" name="直接连接符 127325"/>
          <p:cNvSpPr/>
          <p:nvPr/>
        </p:nvSpPr>
        <p:spPr>
          <a:xfrm rot="5400000">
            <a:off x="5130800" y="3406775"/>
            <a:ext cx="957263" cy="0"/>
          </a:xfrm>
          <a:prstGeom prst="line">
            <a:avLst/>
          </a:prstGeom>
          <a:ln w="12700" cap="flat" cmpd="sng">
            <a:solidFill>
              <a:schemeClr val="tx1"/>
            </a:solidFill>
            <a:prstDash val="solid"/>
            <a:headEnd type="none" w="med" len="med"/>
            <a:tailEnd type="none" w="med" len="med"/>
          </a:ln>
        </p:spPr>
      </p:sp>
      <p:pic>
        <p:nvPicPr>
          <p:cNvPr id="127327" name="图片 127326"/>
          <p:cNvPicPr/>
          <p:nvPr/>
        </p:nvPicPr>
        <p:blipFill>
          <a:blip r:embed="rId2"/>
          <a:stretch>
            <a:fillRect/>
          </a:stretch>
        </p:blipFill>
        <p:spPr>
          <a:xfrm>
            <a:off x="6270625" y="4846638"/>
            <a:ext cx="904875" cy="542925"/>
          </a:xfrm>
          <a:prstGeom prst="rect">
            <a:avLst/>
          </a:prstGeom>
          <a:noFill/>
          <a:ln w="9525">
            <a:noFill/>
          </a:ln>
        </p:spPr>
      </p:pic>
      <p:sp>
        <p:nvSpPr>
          <p:cNvPr id="127328" name="矩形 127327"/>
          <p:cNvSpPr/>
          <p:nvPr/>
        </p:nvSpPr>
        <p:spPr>
          <a:xfrm>
            <a:off x="6340475" y="4927600"/>
            <a:ext cx="7667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LAN</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pic>
        <p:nvPicPr>
          <p:cNvPr id="127329" name="图片 127328"/>
          <p:cNvPicPr/>
          <p:nvPr/>
        </p:nvPicPr>
        <p:blipFill>
          <a:blip r:embed="rId2"/>
          <a:stretch>
            <a:fillRect/>
          </a:stretch>
        </p:blipFill>
        <p:spPr>
          <a:xfrm>
            <a:off x="4044950" y="4846638"/>
            <a:ext cx="989013" cy="542925"/>
          </a:xfrm>
          <a:prstGeom prst="rect">
            <a:avLst/>
          </a:prstGeom>
          <a:noFill/>
          <a:ln w="9525">
            <a:noFill/>
          </a:ln>
        </p:spPr>
      </p:pic>
      <p:sp>
        <p:nvSpPr>
          <p:cNvPr id="127330" name="矩形 127329"/>
          <p:cNvSpPr/>
          <p:nvPr/>
        </p:nvSpPr>
        <p:spPr>
          <a:xfrm>
            <a:off x="4159250" y="4938713"/>
            <a:ext cx="7747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WAN</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31" name="椭圆 127330"/>
          <p:cNvSpPr/>
          <p:nvPr/>
        </p:nvSpPr>
        <p:spPr>
          <a:xfrm>
            <a:off x="1552575" y="5067300"/>
            <a:ext cx="153988" cy="138113"/>
          </a:xfrm>
          <a:prstGeom prst="ellipse">
            <a:avLst/>
          </a:prstGeom>
          <a:solidFill>
            <a:schemeClr val="bg1"/>
          </a:solidFill>
          <a:ln w="28575" cap="flat" cmpd="sng">
            <a:solidFill>
              <a:srgbClr val="333399"/>
            </a:solidFill>
            <a:prstDash val="solid"/>
            <a:headEnd type="none" w="med" len="med"/>
            <a:tailEnd type="none" w="med" len="med"/>
          </a:ln>
        </p:spPr>
        <p:txBody>
          <a:bodyPr/>
          <a:p>
            <a:endParaRPr lang="zh-CN" altLang="en-US"/>
          </a:p>
        </p:txBody>
      </p:sp>
      <p:sp>
        <p:nvSpPr>
          <p:cNvPr id="127332" name="椭圆 127331"/>
          <p:cNvSpPr/>
          <p:nvPr/>
        </p:nvSpPr>
        <p:spPr>
          <a:xfrm>
            <a:off x="419100" y="5153025"/>
            <a:ext cx="633413" cy="314325"/>
          </a:xfrm>
          <a:prstGeom prst="ellipse">
            <a:avLst/>
          </a:prstGeom>
          <a:solidFill>
            <a:srgbClr val="FFCCFF"/>
          </a:solidFill>
          <a:ln w="12700" cap="flat" cmpd="sng">
            <a:solidFill>
              <a:schemeClr val="tx1"/>
            </a:solidFill>
            <a:prstDash val="solid"/>
            <a:headEnd type="none" w="med" len="med"/>
            <a:tailEnd type="none" w="med" len="med"/>
          </a:ln>
        </p:spPr>
        <p:txBody>
          <a:bodyPr/>
          <a:p>
            <a:endParaRPr lang="zh-CN" altLang="en-US"/>
          </a:p>
        </p:txBody>
      </p:sp>
      <p:sp>
        <p:nvSpPr>
          <p:cNvPr id="127333" name="矩形 127332"/>
          <p:cNvSpPr/>
          <p:nvPr/>
        </p:nvSpPr>
        <p:spPr>
          <a:xfrm>
            <a:off x="438150" y="5102225"/>
            <a:ext cx="6127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AP</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34" name="矩形 127333"/>
          <p:cNvSpPr/>
          <p:nvPr/>
        </p:nvSpPr>
        <p:spPr>
          <a:xfrm flipH="1">
            <a:off x="7424738" y="4673600"/>
            <a:ext cx="1447800" cy="885825"/>
          </a:xfrm>
          <a:prstGeom prst="rect">
            <a:avLst/>
          </a:prstGeom>
          <a:solidFill>
            <a:srgbClr val="FFFF99"/>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27335" name="任意多边形 127334"/>
          <p:cNvSpPr/>
          <p:nvPr/>
        </p:nvSpPr>
        <p:spPr>
          <a:xfrm flipH="1">
            <a:off x="7424738" y="4967288"/>
            <a:ext cx="655637" cy="165100"/>
          </a:xfrm>
          <a:custGeom>
            <a:avLst/>
            <a:gdLst/>
            <a:ahLst/>
            <a:cxnLst/>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alpha val="100000"/>
              </a:schemeClr>
            </a:solidFill>
            <a:prstDash val="solid"/>
            <a:headEnd type="none" w="med" len="med"/>
            <a:tailEnd type="none" w="med" len="med"/>
          </a:ln>
        </p:spPr>
        <p:txBody>
          <a:bodyPr/>
          <a:p>
            <a:endParaRPr lang="zh-CN" altLang="en-US"/>
          </a:p>
        </p:txBody>
      </p:sp>
      <p:sp>
        <p:nvSpPr>
          <p:cNvPr id="127336" name="任意多边形 127335"/>
          <p:cNvSpPr/>
          <p:nvPr/>
        </p:nvSpPr>
        <p:spPr>
          <a:xfrm flipH="1">
            <a:off x="7424738" y="5154613"/>
            <a:ext cx="711200" cy="184150"/>
          </a:xfrm>
          <a:custGeom>
            <a:avLst/>
            <a:gdLst/>
            <a:ahLst/>
            <a:cxnLst/>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alpha val="100000"/>
              </a:schemeClr>
            </a:solidFill>
            <a:prstDash val="solid"/>
            <a:headEnd type="none" w="med" len="med"/>
            <a:tailEnd type="none" w="med" len="med"/>
          </a:ln>
        </p:spPr>
        <p:txBody>
          <a:bodyPr/>
          <a:p>
            <a:endParaRPr lang="zh-CN" altLang="en-US"/>
          </a:p>
        </p:txBody>
      </p:sp>
      <p:sp>
        <p:nvSpPr>
          <p:cNvPr id="127337" name="椭圆 127336"/>
          <p:cNvSpPr/>
          <p:nvPr/>
        </p:nvSpPr>
        <p:spPr>
          <a:xfrm flipH="1">
            <a:off x="7881938" y="4783138"/>
            <a:ext cx="631825" cy="314325"/>
          </a:xfrm>
          <a:prstGeom prst="ellipse">
            <a:avLst/>
          </a:prstGeom>
          <a:solidFill>
            <a:srgbClr val="FFCCFF"/>
          </a:solidFill>
          <a:ln w="12700" cap="flat" cmpd="sng">
            <a:solidFill>
              <a:schemeClr val="tx1"/>
            </a:solidFill>
            <a:prstDash val="solid"/>
            <a:headEnd type="none" w="med" len="med"/>
            <a:tailEnd type="none" w="med" len="med"/>
          </a:ln>
        </p:spPr>
        <p:txBody>
          <a:bodyPr/>
          <a:p>
            <a:endParaRPr lang="zh-CN" altLang="en-US"/>
          </a:p>
        </p:txBody>
      </p:sp>
      <p:sp>
        <p:nvSpPr>
          <p:cNvPr id="127338" name="矩形 127337"/>
          <p:cNvSpPr/>
          <p:nvPr/>
        </p:nvSpPr>
        <p:spPr>
          <a:xfrm flipH="1">
            <a:off x="7893050" y="4732338"/>
            <a:ext cx="6127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AP</a:t>
            </a:r>
            <a:r>
              <a:rPr lang="en-US" altLang="zh-CN" sz="2000" baseline="-25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40" name="椭圆 127339"/>
          <p:cNvSpPr/>
          <p:nvPr/>
        </p:nvSpPr>
        <p:spPr>
          <a:xfrm flipH="1">
            <a:off x="7867650" y="5153025"/>
            <a:ext cx="631825" cy="314325"/>
          </a:xfrm>
          <a:prstGeom prst="ellipse">
            <a:avLst/>
          </a:prstGeom>
          <a:solidFill>
            <a:srgbClr val="FFCCFF"/>
          </a:solidFill>
          <a:ln w="12700" cap="flat" cmpd="sng">
            <a:solidFill>
              <a:schemeClr val="tx1"/>
            </a:solidFill>
            <a:prstDash val="solid"/>
            <a:headEnd type="none" w="med" len="med"/>
            <a:tailEnd type="none" w="med" len="med"/>
          </a:ln>
        </p:spPr>
        <p:txBody>
          <a:bodyPr/>
          <a:p>
            <a:endParaRPr lang="zh-CN" altLang="en-US"/>
          </a:p>
        </p:txBody>
      </p:sp>
      <p:sp>
        <p:nvSpPr>
          <p:cNvPr id="127341" name="矩形 127340"/>
          <p:cNvSpPr/>
          <p:nvPr/>
        </p:nvSpPr>
        <p:spPr>
          <a:xfrm flipH="1">
            <a:off x="7893050" y="5116513"/>
            <a:ext cx="6127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AP</a:t>
            </a:r>
            <a:r>
              <a:rPr lang="en-US" altLang="zh-CN" sz="2000" baseline="-25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42" name="矩形 127341"/>
          <p:cNvSpPr/>
          <p:nvPr/>
        </p:nvSpPr>
        <p:spPr>
          <a:xfrm>
            <a:off x="4171950" y="2501900"/>
            <a:ext cx="74612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IP </a:t>
            </a:r>
            <a:r>
              <a:rPr lang="zh-CN" altLang="en-US" sz="2000">
                <a:solidFill>
                  <a:srgbClr val="333399"/>
                </a:solidFill>
                <a:latin typeface="Arial" panose="020B0604020202020204" pitchFamily="34" charset="0"/>
                <a:ea typeface="黑体" panose="02010609060101010101" pitchFamily="2" charset="-122"/>
              </a:rPr>
              <a:t>层</a:t>
            </a:r>
            <a:endParaRPr lang="zh-CN" altLang="en-US" sz="2000">
              <a:solidFill>
                <a:srgbClr val="333399"/>
              </a:solidFill>
              <a:latin typeface="Arial" panose="020B0604020202020204" pitchFamily="34" charset="0"/>
              <a:ea typeface="黑体" panose="02010609060101010101" pitchFamily="2" charset="-122"/>
            </a:endParaRPr>
          </a:p>
        </p:txBody>
      </p:sp>
      <p:pic>
        <p:nvPicPr>
          <p:cNvPr id="127343" name="图片 127342"/>
          <p:cNvPicPr/>
          <p:nvPr/>
        </p:nvPicPr>
        <p:blipFill>
          <a:blip r:embed="rId2"/>
          <a:stretch>
            <a:fillRect/>
          </a:stretch>
        </p:blipFill>
        <p:spPr>
          <a:xfrm>
            <a:off x="1820863" y="4846638"/>
            <a:ext cx="906462" cy="542925"/>
          </a:xfrm>
          <a:prstGeom prst="rect">
            <a:avLst/>
          </a:prstGeom>
          <a:noFill/>
          <a:ln w="9525">
            <a:noFill/>
          </a:ln>
        </p:spPr>
      </p:pic>
      <p:sp>
        <p:nvSpPr>
          <p:cNvPr id="127344" name="矩形 127343"/>
          <p:cNvSpPr/>
          <p:nvPr/>
        </p:nvSpPr>
        <p:spPr>
          <a:xfrm>
            <a:off x="1952625" y="4926013"/>
            <a:ext cx="768350" cy="395287"/>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LAN</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46" name="任意多边形 127345"/>
          <p:cNvSpPr/>
          <p:nvPr/>
        </p:nvSpPr>
        <p:spPr>
          <a:xfrm>
            <a:off x="1546225" y="1506538"/>
            <a:ext cx="327025" cy="128587"/>
          </a:xfrm>
          <a:custGeom>
            <a:avLst/>
            <a:gdLst/>
            <a:ahLst/>
            <a:cxnLst/>
            <a:pathLst>
              <a:path w="174" h="84">
                <a:moveTo>
                  <a:pt x="174" y="0"/>
                </a:moveTo>
                <a:lnTo>
                  <a:pt x="0" y="84"/>
                </a:lnTo>
              </a:path>
            </a:pathLst>
          </a:custGeom>
          <a:noFill/>
          <a:ln w="28575" cap="flat" cmpd="sng">
            <a:solidFill>
              <a:srgbClr val="333399"/>
            </a:solidFill>
            <a:prstDash val="solid"/>
            <a:headEnd type="none" w="med" len="med"/>
            <a:tailEnd type="triangle" w="med" len="lg"/>
          </a:ln>
        </p:spPr>
        <p:txBody>
          <a:bodyPr/>
          <a:p>
            <a:endParaRPr lang="zh-CN" altLang="en-US"/>
          </a:p>
        </p:txBody>
      </p:sp>
      <p:sp>
        <p:nvSpPr>
          <p:cNvPr id="127360" name="椭圆 127359"/>
          <p:cNvSpPr/>
          <p:nvPr/>
        </p:nvSpPr>
        <p:spPr>
          <a:xfrm>
            <a:off x="257175" y="1373188"/>
            <a:ext cx="633413" cy="354012"/>
          </a:xfrm>
          <a:prstGeom prst="ellipse">
            <a:avLst/>
          </a:prstGeom>
          <a:solidFill>
            <a:srgbClr val="FFCCFF"/>
          </a:solidFill>
          <a:ln w="12700" cap="flat" cmpd="sng">
            <a:solidFill>
              <a:schemeClr val="tx1"/>
            </a:solidFill>
            <a:prstDash val="solid"/>
            <a:headEnd type="none" w="med" len="med"/>
            <a:tailEnd type="none" w="med" len="med"/>
          </a:ln>
        </p:spPr>
        <p:txBody>
          <a:bodyPr/>
          <a:p>
            <a:endParaRPr lang="zh-CN" altLang="en-US"/>
          </a:p>
        </p:txBody>
      </p:sp>
      <p:sp>
        <p:nvSpPr>
          <p:cNvPr id="127361" name="矩形 127360"/>
          <p:cNvSpPr/>
          <p:nvPr/>
        </p:nvSpPr>
        <p:spPr>
          <a:xfrm>
            <a:off x="304800" y="1333500"/>
            <a:ext cx="6127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AP</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63" name="椭圆 127362"/>
          <p:cNvSpPr/>
          <p:nvPr/>
        </p:nvSpPr>
        <p:spPr>
          <a:xfrm>
            <a:off x="939800" y="1447800"/>
            <a:ext cx="633413" cy="376238"/>
          </a:xfrm>
          <a:prstGeom prst="ellipse">
            <a:avLst/>
          </a:prstGeom>
          <a:solidFill>
            <a:srgbClr val="FFCCFF"/>
          </a:solidFill>
          <a:ln w="12700" cap="flat" cmpd="sng">
            <a:solidFill>
              <a:schemeClr val="tx1"/>
            </a:solidFill>
            <a:prstDash val="solid"/>
            <a:headEnd type="none" w="med" len="med"/>
            <a:tailEnd type="none" w="med" len="med"/>
          </a:ln>
        </p:spPr>
        <p:txBody>
          <a:bodyPr/>
          <a:p>
            <a:endParaRPr lang="zh-CN" altLang="en-US"/>
          </a:p>
        </p:txBody>
      </p:sp>
      <p:sp>
        <p:nvSpPr>
          <p:cNvPr id="127364" name="矩形 127363"/>
          <p:cNvSpPr/>
          <p:nvPr/>
        </p:nvSpPr>
        <p:spPr>
          <a:xfrm>
            <a:off x="969963" y="1422400"/>
            <a:ext cx="611187"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AP</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65" name="椭圆 127364"/>
          <p:cNvSpPr/>
          <p:nvPr/>
        </p:nvSpPr>
        <p:spPr>
          <a:xfrm>
            <a:off x="790575" y="2395538"/>
            <a:ext cx="153988" cy="136525"/>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sp>
        <p:nvSpPr>
          <p:cNvPr id="127368" name="矩形 127367"/>
          <p:cNvSpPr/>
          <p:nvPr/>
        </p:nvSpPr>
        <p:spPr>
          <a:xfrm>
            <a:off x="8169275" y="1327150"/>
            <a:ext cx="611188"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AP</a:t>
            </a:r>
            <a:r>
              <a:rPr lang="en-US" altLang="zh-CN" sz="2000" baseline="-25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69" name="椭圆 127368"/>
          <p:cNvSpPr/>
          <p:nvPr/>
        </p:nvSpPr>
        <p:spPr>
          <a:xfrm>
            <a:off x="8120063" y="2395538"/>
            <a:ext cx="150812" cy="136525"/>
          </a:xfrm>
          <a:prstGeom prst="ellipse">
            <a:avLst/>
          </a:prstGeom>
          <a:solidFill>
            <a:schemeClr val="bg1"/>
          </a:solidFill>
          <a:ln w="28575" cap="flat" cmpd="sng">
            <a:solidFill>
              <a:schemeClr val="tx1"/>
            </a:solidFill>
            <a:prstDash val="solid"/>
            <a:headEnd type="none" w="med" len="med"/>
            <a:tailEnd type="none" w="med" len="med"/>
          </a:ln>
        </p:spPr>
        <p:txBody>
          <a:bodyPr/>
          <a:p>
            <a:endParaRPr lang="zh-CN" altLang="en-US"/>
          </a:p>
        </p:txBody>
      </p:sp>
      <p:sp>
        <p:nvSpPr>
          <p:cNvPr id="127372" name="矩形 127371"/>
          <p:cNvSpPr/>
          <p:nvPr/>
        </p:nvSpPr>
        <p:spPr>
          <a:xfrm>
            <a:off x="1820863" y="1662113"/>
            <a:ext cx="688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端口</a:t>
            </a:r>
            <a:endParaRPr lang="zh-CN" altLang="en-US" sz="2000">
              <a:solidFill>
                <a:srgbClr val="333399"/>
              </a:solidFill>
              <a:latin typeface="Arial" panose="020B0604020202020204" pitchFamily="34" charset="0"/>
              <a:ea typeface="黑体" panose="02010609060101010101" pitchFamily="2" charset="-122"/>
            </a:endParaRPr>
          </a:p>
        </p:txBody>
      </p:sp>
      <p:sp>
        <p:nvSpPr>
          <p:cNvPr id="127373" name="矩形 127372"/>
          <p:cNvSpPr/>
          <p:nvPr/>
        </p:nvSpPr>
        <p:spPr>
          <a:xfrm>
            <a:off x="6569075" y="1571625"/>
            <a:ext cx="690563"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端口</a:t>
            </a:r>
            <a:endParaRPr lang="zh-CN" altLang="en-US" sz="2000">
              <a:solidFill>
                <a:srgbClr val="333399"/>
              </a:solidFill>
              <a:latin typeface="Arial" panose="020B0604020202020204" pitchFamily="34" charset="0"/>
              <a:ea typeface="黑体" panose="02010609060101010101" pitchFamily="2" charset="-122"/>
            </a:endParaRPr>
          </a:p>
        </p:txBody>
      </p:sp>
      <p:sp>
        <p:nvSpPr>
          <p:cNvPr id="127374" name="直接连接符 127373"/>
          <p:cNvSpPr/>
          <p:nvPr/>
        </p:nvSpPr>
        <p:spPr>
          <a:xfrm>
            <a:off x="7135813" y="1814513"/>
            <a:ext cx="577850" cy="136525"/>
          </a:xfrm>
          <a:prstGeom prst="line">
            <a:avLst/>
          </a:prstGeom>
          <a:ln w="28575" cap="flat" cmpd="sng">
            <a:solidFill>
              <a:srgbClr val="333399"/>
            </a:solidFill>
            <a:prstDash val="solid"/>
            <a:headEnd type="none" w="med" len="med"/>
            <a:tailEnd type="triangle" w="med" len="lg"/>
          </a:ln>
        </p:spPr>
      </p:sp>
      <p:sp>
        <p:nvSpPr>
          <p:cNvPr id="127375" name="直接连接符 127374"/>
          <p:cNvSpPr/>
          <p:nvPr/>
        </p:nvSpPr>
        <p:spPr>
          <a:xfrm flipH="1">
            <a:off x="1306513" y="1828800"/>
            <a:ext cx="544512" cy="122238"/>
          </a:xfrm>
          <a:prstGeom prst="line">
            <a:avLst/>
          </a:prstGeom>
          <a:ln w="28575" cap="flat" cmpd="sng">
            <a:solidFill>
              <a:srgbClr val="333399"/>
            </a:solidFill>
            <a:prstDash val="solid"/>
            <a:headEnd type="none" w="med" len="med"/>
            <a:tailEnd type="triangle" w="med" len="lg"/>
          </a:ln>
        </p:spPr>
      </p:sp>
      <p:sp>
        <p:nvSpPr>
          <p:cNvPr id="127376" name="矩形 127375"/>
          <p:cNvSpPr/>
          <p:nvPr/>
        </p:nvSpPr>
        <p:spPr>
          <a:xfrm>
            <a:off x="8574088" y="1454150"/>
            <a:ext cx="322262" cy="2374900"/>
          </a:xfrm>
          <a:prstGeom prst="rect">
            <a:avLst/>
          </a:prstGeom>
          <a:noFill/>
          <a:ln w="12700">
            <a:noFill/>
          </a:ln>
        </p:spPr>
        <p:txBody>
          <a:bodyPr wrap="none" lIns="90488" tIns="44450" rIns="90488" bIns="44450">
            <a:spAutoFit/>
          </a:bodyPr>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5</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77" name="直接连接符 127376"/>
          <p:cNvSpPr/>
          <p:nvPr/>
        </p:nvSpPr>
        <p:spPr>
          <a:xfrm>
            <a:off x="1655763" y="5759450"/>
            <a:ext cx="5765800" cy="0"/>
          </a:xfrm>
          <a:prstGeom prst="line">
            <a:avLst/>
          </a:prstGeom>
          <a:ln w="28575" cap="flat" cmpd="sng">
            <a:solidFill>
              <a:srgbClr val="333399"/>
            </a:solidFill>
            <a:prstDash val="solid"/>
            <a:headEnd type="triangle" w="med" len="lg"/>
            <a:tailEnd type="triangle" w="med" len="lg"/>
          </a:ln>
        </p:spPr>
      </p:sp>
      <p:sp>
        <p:nvSpPr>
          <p:cNvPr id="127378" name="直接连接符 127377"/>
          <p:cNvSpPr/>
          <p:nvPr/>
        </p:nvSpPr>
        <p:spPr>
          <a:xfrm flipH="1">
            <a:off x="1655763" y="5635625"/>
            <a:ext cx="0" cy="300038"/>
          </a:xfrm>
          <a:prstGeom prst="line">
            <a:avLst/>
          </a:prstGeom>
          <a:ln w="12700" cap="flat" cmpd="sng">
            <a:solidFill>
              <a:schemeClr val="tx1"/>
            </a:solidFill>
            <a:prstDash val="dash"/>
            <a:headEnd type="none" w="sm" len="med"/>
            <a:tailEnd type="none" w="sm" len="med"/>
          </a:ln>
        </p:spPr>
      </p:sp>
      <p:sp>
        <p:nvSpPr>
          <p:cNvPr id="127379" name="直接连接符 127378"/>
          <p:cNvSpPr/>
          <p:nvPr/>
        </p:nvSpPr>
        <p:spPr>
          <a:xfrm>
            <a:off x="7424738" y="5635625"/>
            <a:ext cx="7937" cy="228600"/>
          </a:xfrm>
          <a:prstGeom prst="line">
            <a:avLst/>
          </a:prstGeom>
          <a:ln w="12700" cap="flat" cmpd="sng">
            <a:solidFill>
              <a:schemeClr val="tx1"/>
            </a:solidFill>
            <a:prstDash val="dash"/>
            <a:headEnd type="none" w="sm" len="med"/>
            <a:tailEnd type="none" w="sm" len="med"/>
          </a:ln>
        </p:spPr>
      </p:sp>
      <p:sp>
        <p:nvSpPr>
          <p:cNvPr id="127380" name="矩形 127379"/>
          <p:cNvSpPr/>
          <p:nvPr/>
        </p:nvSpPr>
        <p:spPr>
          <a:xfrm>
            <a:off x="3386138" y="5556250"/>
            <a:ext cx="2268537" cy="393700"/>
          </a:xfrm>
          <a:prstGeom prst="rect">
            <a:avLst/>
          </a:prstGeom>
          <a:solidFill>
            <a:schemeClr val="bg1"/>
          </a:solid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协议的作用范围</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27381" name="直接连接符 127380"/>
          <p:cNvSpPr/>
          <p:nvPr/>
        </p:nvSpPr>
        <p:spPr>
          <a:xfrm>
            <a:off x="666750" y="5486400"/>
            <a:ext cx="0" cy="849313"/>
          </a:xfrm>
          <a:prstGeom prst="line">
            <a:avLst/>
          </a:prstGeom>
          <a:ln w="12700" cap="flat" cmpd="sng">
            <a:solidFill>
              <a:schemeClr val="tx1"/>
            </a:solidFill>
            <a:prstDash val="dash"/>
            <a:headEnd type="none" w="sm" len="med"/>
            <a:tailEnd type="none" w="sm" len="med"/>
          </a:ln>
        </p:spPr>
      </p:sp>
      <p:sp>
        <p:nvSpPr>
          <p:cNvPr id="127382" name="直接连接符 127381"/>
          <p:cNvSpPr/>
          <p:nvPr/>
        </p:nvSpPr>
        <p:spPr>
          <a:xfrm>
            <a:off x="8164513" y="5413375"/>
            <a:ext cx="0" cy="904875"/>
          </a:xfrm>
          <a:prstGeom prst="line">
            <a:avLst/>
          </a:prstGeom>
          <a:ln w="12700" cap="flat" cmpd="sng">
            <a:solidFill>
              <a:schemeClr val="tx1"/>
            </a:solidFill>
            <a:prstDash val="dash"/>
            <a:headEnd type="none" w="sm" len="med"/>
            <a:tailEnd type="none" w="sm" len="med"/>
          </a:ln>
        </p:spPr>
      </p:sp>
      <p:sp>
        <p:nvSpPr>
          <p:cNvPr id="127383" name="直接连接符 127382"/>
          <p:cNvSpPr/>
          <p:nvPr/>
        </p:nvSpPr>
        <p:spPr>
          <a:xfrm>
            <a:off x="666750" y="6159500"/>
            <a:ext cx="7497763" cy="0"/>
          </a:xfrm>
          <a:prstGeom prst="line">
            <a:avLst/>
          </a:prstGeom>
          <a:ln w="28575" cap="flat" cmpd="sng">
            <a:solidFill>
              <a:srgbClr val="333399"/>
            </a:solidFill>
            <a:prstDash val="solid"/>
            <a:headEnd type="triangle" w="med" len="lg"/>
            <a:tailEnd type="triangle" w="med" len="lg"/>
          </a:ln>
        </p:spPr>
      </p:sp>
      <p:sp>
        <p:nvSpPr>
          <p:cNvPr id="127384" name="矩形 127383"/>
          <p:cNvSpPr/>
          <p:nvPr/>
        </p:nvSpPr>
        <p:spPr>
          <a:xfrm>
            <a:off x="2314575" y="5949950"/>
            <a:ext cx="4302125" cy="393700"/>
          </a:xfrm>
          <a:prstGeom prst="rect">
            <a:avLst/>
          </a:prstGeom>
          <a:solidFill>
            <a:schemeClr val="bg1"/>
          </a:solid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运输层协议 </a:t>
            </a:r>
            <a:r>
              <a:rPr lang="en-US" altLang="zh-CN" sz="2000" dirty="0">
                <a:solidFill>
                  <a:srgbClr val="333399"/>
                </a:solidFill>
                <a:latin typeface="Arial" panose="020B0604020202020204" pitchFamily="34" charset="0"/>
                <a:ea typeface="黑体" panose="02010609060101010101" pitchFamily="2" charset="-122"/>
              </a:rPr>
              <a:t>TCP </a:t>
            </a:r>
            <a:r>
              <a:rPr lang="zh-CN" altLang="en-US" sz="2000" dirty="0">
                <a:solidFill>
                  <a:srgbClr val="333399"/>
                </a:solidFill>
                <a:latin typeface="Arial" panose="020B0604020202020204" pitchFamily="34" charset="0"/>
                <a:ea typeface="黑体" panose="02010609060101010101" pitchFamily="2" charset="-122"/>
              </a:rPr>
              <a:t>和 </a:t>
            </a:r>
            <a:r>
              <a:rPr lang="en-US" altLang="zh-CN" sz="2000" dirty="0">
                <a:solidFill>
                  <a:srgbClr val="333399"/>
                </a:solidFill>
                <a:latin typeface="Arial" panose="020B0604020202020204" pitchFamily="34" charset="0"/>
                <a:ea typeface="黑体" panose="02010609060101010101" pitchFamily="2" charset="-122"/>
              </a:rPr>
              <a:t>UDP </a:t>
            </a:r>
            <a:r>
              <a:rPr lang="zh-CN" altLang="en-US" sz="2000" dirty="0">
                <a:solidFill>
                  <a:srgbClr val="333399"/>
                </a:solidFill>
                <a:latin typeface="Arial" panose="020B0604020202020204" pitchFamily="34" charset="0"/>
                <a:ea typeface="黑体" panose="02010609060101010101" pitchFamily="2" charset="-122"/>
              </a:rPr>
              <a:t>的作用范围</a:t>
            </a:r>
            <a:endParaRPr lang="zh-CN" altLang="en-US" sz="2000" dirty="0">
              <a:solidFill>
                <a:srgbClr val="333399"/>
              </a:solidFill>
              <a:latin typeface="Arial" panose="020B0604020202020204" pitchFamily="34" charset="0"/>
              <a:ea typeface="黑体" panose="02010609060101010101" pitchFamily="2" charset="-122"/>
            </a:endParaRPr>
          </a:p>
        </p:txBody>
      </p:sp>
      <p:pic>
        <p:nvPicPr>
          <p:cNvPr id="127385" name="图片 127384"/>
          <p:cNvPicPr/>
          <p:nvPr/>
        </p:nvPicPr>
        <p:blipFill>
          <a:blip r:embed="rId1"/>
          <a:stretch>
            <a:fillRect/>
          </a:stretch>
        </p:blipFill>
        <p:spPr>
          <a:xfrm>
            <a:off x="5273675" y="4933950"/>
            <a:ext cx="723900" cy="430213"/>
          </a:xfrm>
          <a:prstGeom prst="rect">
            <a:avLst/>
          </a:prstGeom>
          <a:noFill/>
          <a:ln w="12699">
            <a:noFill/>
          </a:ln>
        </p:spPr>
      </p:pic>
      <p:sp>
        <p:nvSpPr>
          <p:cNvPr id="127387" name="矩形 127386"/>
          <p:cNvSpPr/>
          <p:nvPr/>
        </p:nvSpPr>
        <p:spPr>
          <a:xfrm>
            <a:off x="511175" y="1890713"/>
            <a:ext cx="215900" cy="215900"/>
          </a:xfrm>
          <a:prstGeom prst="rect">
            <a:avLst/>
          </a:prstGeom>
          <a:noFill/>
          <a:ln w="38100" cap="flat" cmpd="sng">
            <a:solidFill>
              <a:srgbClr val="CC3300"/>
            </a:solidFill>
            <a:prstDash val="solid"/>
            <a:miter/>
            <a:headEnd type="none" w="med" len="med"/>
            <a:tailEnd type="none" w="med" len="med"/>
          </a:ln>
        </p:spPr>
        <p:txBody>
          <a:bodyPr/>
          <a:p>
            <a:endParaRPr lang="zh-CN" altLang="en-US"/>
          </a:p>
        </p:txBody>
      </p:sp>
      <p:sp>
        <p:nvSpPr>
          <p:cNvPr id="127388" name="矩形 127387"/>
          <p:cNvSpPr/>
          <p:nvPr/>
        </p:nvSpPr>
        <p:spPr>
          <a:xfrm>
            <a:off x="1095375" y="1890713"/>
            <a:ext cx="215900" cy="215900"/>
          </a:xfrm>
          <a:prstGeom prst="rect">
            <a:avLst/>
          </a:prstGeom>
          <a:noFill/>
          <a:ln w="38100" cap="flat" cmpd="sng">
            <a:solidFill>
              <a:srgbClr val="CC3300"/>
            </a:solidFill>
            <a:prstDash val="solid"/>
            <a:miter/>
            <a:headEnd type="none" w="med" len="med"/>
            <a:tailEnd type="none" w="med" len="med"/>
          </a:ln>
        </p:spPr>
        <p:txBody>
          <a:bodyPr/>
          <a:p>
            <a:endParaRPr lang="zh-CN" altLang="en-US"/>
          </a:p>
        </p:txBody>
      </p:sp>
      <p:sp>
        <p:nvSpPr>
          <p:cNvPr id="127389" name="矩形 127388"/>
          <p:cNvSpPr/>
          <p:nvPr/>
        </p:nvSpPr>
        <p:spPr>
          <a:xfrm>
            <a:off x="7686675" y="1903413"/>
            <a:ext cx="215900" cy="215900"/>
          </a:xfrm>
          <a:prstGeom prst="rect">
            <a:avLst/>
          </a:prstGeom>
          <a:noFill/>
          <a:ln w="38100" cap="flat" cmpd="sng">
            <a:solidFill>
              <a:srgbClr val="CC3300"/>
            </a:solidFill>
            <a:prstDash val="solid"/>
            <a:miter/>
            <a:headEnd type="none" w="med" len="med"/>
            <a:tailEnd type="none" w="med" len="med"/>
          </a:ln>
        </p:spPr>
        <p:txBody>
          <a:bodyPr/>
          <a:p>
            <a:endParaRPr lang="zh-CN" altLang="en-US"/>
          </a:p>
        </p:txBody>
      </p:sp>
      <p:sp>
        <p:nvSpPr>
          <p:cNvPr id="127390" name="矩形 127389"/>
          <p:cNvSpPr/>
          <p:nvPr/>
        </p:nvSpPr>
        <p:spPr>
          <a:xfrm>
            <a:off x="8423275" y="1903413"/>
            <a:ext cx="215900" cy="215900"/>
          </a:xfrm>
          <a:prstGeom prst="rect">
            <a:avLst/>
          </a:prstGeom>
          <a:noFill/>
          <a:ln w="38100" cap="flat" cmpd="sng">
            <a:solidFill>
              <a:srgbClr val="CC3300"/>
            </a:solidFill>
            <a:prstDash val="solid"/>
            <a:miter/>
            <a:headEnd type="none" w="med" len="med"/>
            <a:tailEnd type="none" w="med" len="med"/>
          </a:ln>
        </p:spPr>
        <p:txBody>
          <a:bodyPr/>
          <a:p>
            <a:endParaRPr lang="zh-CN" altLang="en-US"/>
          </a:p>
        </p:txBody>
      </p:sp>
      <p:sp>
        <p:nvSpPr>
          <p:cNvPr id="127366" name="任意多边形 127365"/>
          <p:cNvSpPr/>
          <p:nvPr/>
        </p:nvSpPr>
        <p:spPr>
          <a:xfrm>
            <a:off x="7797800" y="1733550"/>
            <a:ext cx="331788" cy="695325"/>
          </a:xfrm>
          <a:custGeom>
            <a:avLst/>
            <a:gdLst/>
            <a:ahLst/>
            <a:cxnLst/>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alpha val="100000"/>
              </a:srgbClr>
            </a:solidFill>
            <a:prstDash val="solid"/>
            <a:headEnd type="none" w="med" len="med"/>
            <a:tailEnd type="none" w="med" len="med"/>
          </a:ln>
        </p:spPr>
        <p:txBody>
          <a:bodyPr/>
          <a:p>
            <a:endParaRPr lang="zh-CN" altLang="en-US"/>
          </a:p>
        </p:txBody>
      </p:sp>
      <p:sp>
        <p:nvSpPr>
          <p:cNvPr id="127367" name="任意多边形 127366"/>
          <p:cNvSpPr/>
          <p:nvPr/>
        </p:nvSpPr>
        <p:spPr>
          <a:xfrm>
            <a:off x="8248650" y="1736725"/>
            <a:ext cx="292100" cy="688975"/>
          </a:xfrm>
          <a:custGeom>
            <a:avLst/>
            <a:gdLst/>
            <a:ahLst/>
            <a:cxnLst/>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alpha val="100000"/>
              </a:srgbClr>
            </a:solidFill>
            <a:prstDash val="solid"/>
            <a:headEnd type="none" w="med" len="med"/>
            <a:tailEnd type="none" w="med" len="med"/>
          </a:ln>
        </p:spPr>
        <p:txBody>
          <a:bodyPr/>
          <a:p>
            <a:endParaRPr lang="zh-CN" altLang="en-US"/>
          </a:p>
        </p:txBody>
      </p:sp>
      <p:sp>
        <p:nvSpPr>
          <p:cNvPr id="127370" name="椭圆 127369"/>
          <p:cNvSpPr/>
          <p:nvPr/>
        </p:nvSpPr>
        <p:spPr>
          <a:xfrm>
            <a:off x="7502525" y="1511300"/>
            <a:ext cx="630238" cy="352425"/>
          </a:xfrm>
          <a:prstGeom prst="ellipse">
            <a:avLst/>
          </a:prstGeom>
          <a:solidFill>
            <a:srgbClr val="FFCCFF"/>
          </a:solidFill>
          <a:ln w="12700" cap="flat" cmpd="sng">
            <a:solidFill>
              <a:schemeClr val="tx1"/>
            </a:solidFill>
            <a:prstDash val="solid"/>
            <a:headEnd type="none" w="med" len="med"/>
            <a:tailEnd type="none" w="med" len="med"/>
          </a:ln>
        </p:spPr>
        <p:txBody>
          <a:bodyPr/>
          <a:p>
            <a:endParaRPr lang="zh-CN" altLang="en-US"/>
          </a:p>
        </p:txBody>
      </p:sp>
      <p:sp>
        <p:nvSpPr>
          <p:cNvPr id="127371" name="矩形 127370"/>
          <p:cNvSpPr/>
          <p:nvPr/>
        </p:nvSpPr>
        <p:spPr>
          <a:xfrm>
            <a:off x="7527925" y="1463675"/>
            <a:ext cx="611188"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AP</a:t>
            </a:r>
            <a:r>
              <a:rPr lang="en-US" altLang="zh-CN" sz="2000" baseline="-25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127362" name="任意多边形 127361"/>
          <p:cNvSpPr/>
          <p:nvPr/>
        </p:nvSpPr>
        <p:spPr>
          <a:xfrm>
            <a:off x="946150" y="1797050"/>
            <a:ext cx="271463" cy="628650"/>
          </a:xfrm>
          <a:custGeom>
            <a:avLst/>
            <a:gdLst/>
            <a:ahLst/>
            <a:cxnLst/>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alpha val="100000"/>
              </a:srgbClr>
            </a:solidFill>
            <a:prstDash val="solid"/>
            <a:headEnd type="none" w="med" len="med"/>
            <a:tailEnd type="none" w="med" len="med"/>
          </a:ln>
        </p:spPr>
        <p:txBody>
          <a:bodyPr/>
          <a:p>
            <a:endParaRPr lang="zh-CN" altLang="en-US"/>
          </a:p>
        </p:txBody>
      </p:sp>
      <p:sp>
        <p:nvSpPr>
          <p:cNvPr id="127359" name="任意多边形 127358"/>
          <p:cNvSpPr/>
          <p:nvPr/>
        </p:nvSpPr>
        <p:spPr>
          <a:xfrm>
            <a:off x="601663" y="1709738"/>
            <a:ext cx="255587" cy="757237"/>
          </a:xfrm>
          <a:custGeom>
            <a:avLst/>
            <a:gdLst/>
            <a:ahLst/>
            <a:cxnLst/>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alpha val="100000"/>
              </a:srgbClr>
            </a:solidFill>
            <a:prstDash val="solid"/>
            <a:headEnd type="none" w="med" len="med"/>
            <a:tailEnd type="none" w="med" len="med"/>
          </a:ln>
        </p:spPr>
        <p:txBody>
          <a:bodyPr/>
          <a:p>
            <a:endParaRPr lang="zh-CN" altLang="en-US"/>
          </a:p>
        </p:txBody>
      </p:sp>
      <p:sp>
        <p:nvSpPr>
          <p:cNvPr id="127339" name="椭圆 127338"/>
          <p:cNvSpPr/>
          <p:nvPr/>
        </p:nvSpPr>
        <p:spPr>
          <a:xfrm flipH="1">
            <a:off x="7342188" y="5067300"/>
            <a:ext cx="152400" cy="138113"/>
          </a:xfrm>
          <a:prstGeom prst="ellipse">
            <a:avLst/>
          </a:prstGeom>
          <a:solidFill>
            <a:schemeClr val="bg1"/>
          </a:solidFill>
          <a:ln w="28575" cap="flat" cmpd="sng">
            <a:solidFill>
              <a:srgbClr val="333399"/>
            </a:solidFill>
            <a:prstDash val="solid"/>
            <a:headEnd type="none" w="med" len="med"/>
            <a:tailEnd type="none" w="med" len="med"/>
          </a:ln>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31074" name="标题 131073"/>
          <p:cNvSpPr>
            <a:spLocks noGrp="1"/>
          </p:cNvSpPr>
          <p:nvPr>
            <p:ph type="title"/>
          </p:nvPr>
        </p:nvSpPr>
        <p:spPr>
          <a:xfrm>
            <a:off x="1387475" y="931863"/>
            <a:ext cx="6856413" cy="768350"/>
          </a:xfrm>
          <a:ln/>
        </p:spPr>
        <p:txBody>
          <a:bodyPr anchor="b"/>
          <a:p>
            <a:pPr algn="ctr"/>
            <a:r>
              <a:rPr lang="zh-CN" altLang="en-US" dirty="0"/>
              <a:t>应用进程之间的通信</a:t>
            </a:r>
            <a:endParaRPr lang="zh-CN" altLang="en-US" dirty="0"/>
          </a:p>
        </p:txBody>
      </p:sp>
      <p:sp>
        <p:nvSpPr>
          <p:cNvPr id="131136" name="文本占位符 131135"/>
          <p:cNvSpPr>
            <a:spLocks noGrp="1"/>
          </p:cNvSpPr>
          <p:nvPr>
            <p:ph type="body" idx="1"/>
          </p:nvPr>
        </p:nvSpPr>
        <p:spPr>
          <a:xfrm>
            <a:off x="1042988" y="1844675"/>
            <a:ext cx="7772400" cy="5013325"/>
          </a:xfrm>
          <a:ln/>
        </p:spPr>
        <p:txBody>
          <a:bodyPr/>
          <a:p>
            <a:pPr algn="just"/>
            <a:r>
              <a:rPr lang="zh-CN" altLang="en-US" sz="2800" dirty="0"/>
              <a:t>两个主机进行通信实际上就是两个主机中的</a:t>
            </a:r>
            <a:r>
              <a:rPr lang="zh-CN" altLang="en-US" sz="2800" dirty="0">
                <a:solidFill>
                  <a:schemeClr val="hlink"/>
                </a:solidFill>
              </a:rPr>
              <a:t>应用进程互相通信</a:t>
            </a:r>
            <a:r>
              <a:rPr lang="zh-CN" altLang="en-US" sz="2800" dirty="0"/>
              <a:t>。 </a:t>
            </a:r>
            <a:endParaRPr lang="zh-CN" altLang="en-US" sz="2800" dirty="0"/>
          </a:p>
          <a:p>
            <a:pPr algn="just"/>
            <a:r>
              <a:rPr lang="zh-CN" altLang="en-US" sz="2800" dirty="0"/>
              <a:t>应用进程之间的通信又称为</a:t>
            </a:r>
            <a:r>
              <a:rPr lang="zh-CN" altLang="en-US" sz="2800" dirty="0">
                <a:solidFill>
                  <a:schemeClr val="hlink"/>
                </a:solidFill>
              </a:rPr>
              <a:t>端到端的通信</a:t>
            </a:r>
            <a:r>
              <a:rPr lang="zh-CN" altLang="en-US" sz="2800" dirty="0"/>
              <a:t>。 </a:t>
            </a:r>
            <a:endParaRPr lang="zh-CN" altLang="en-US" sz="2800" dirty="0"/>
          </a:p>
          <a:p>
            <a:pPr algn="just"/>
            <a:r>
              <a:rPr lang="zh-CN" altLang="en-US" sz="2800" dirty="0"/>
              <a:t>运输层的一个很重要的功能就是</a:t>
            </a:r>
            <a:r>
              <a:rPr lang="zh-CN" altLang="en-US" sz="2800" dirty="0">
                <a:solidFill>
                  <a:schemeClr val="hlink"/>
                </a:solidFill>
              </a:rPr>
              <a:t>复用</a:t>
            </a:r>
            <a:r>
              <a:rPr lang="zh-CN" altLang="en-US" sz="2800" dirty="0"/>
              <a:t>和</a:t>
            </a:r>
            <a:r>
              <a:rPr lang="zh-CN" altLang="en-US" sz="2800" dirty="0">
                <a:solidFill>
                  <a:schemeClr val="hlink"/>
                </a:solidFill>
              </a:rPr>
              <a:t>分用</a:t>
            </a:r>
            <a:r>
              <a:rPr lang="zh-CN" altLang="en-US" sz="2800" dirty="0"/>
              <a:t>。应用层不同进程的报文通过不同的端口向下交到运输层，再往下就共用网络层提供的服务。</a:t>
            </a:r>
            <a:endParaRPr lang="zh-CN" altLang="en-US" sz="2800" dirty="0"/>
          </a:p>
          <a:p>
            <a:pPr algn="just"/>
            <a:r>
              <a:rPr lang="zh-CN" altLang="en-US" sz="2800" dirty="0"/>
              <a:t>“</a:t>
            </a:r>
            <a:r>
              <a:rPr lang="zh-CN" altLang="en-US" sz="2800" dirty="0">
                <a:solidFill>
                  <a:schemeClr val="hlink"/>
                </a:solidFill>
              </a:rPr>
              <a:t>运输层提供应用进程间的逻辑通信</a:t>
            </a:r>
            <a:r>
              <a:rPr lang="zh-CN" altLang="en-US" sz="2800" dirty="0"/>
              <a:t>”。“逻辑通信”的意思是：运输层之间的通信</a:t>
            </a:r>
            <a:r>
              <a:rPr lang="zh-CN" altLang="en-US" sz="2800" dirty="0">
                <a:solidFill>
                  <a:schemeClr val="hlink"/>
                </a:solidFill>
              </a:rPr>
              <a:t>好像</a:t>
            </a:r>
            <a:r>
              <a:rPr lang="zh-CN" altLang="en-US" sz="2800" dirty="0"/>
              <a:t>是沿水平方向传送数据。但事实上这两个运输层之间并没有一条水平方向的物理连接。</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charRg st="30" end="5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charRg st="51" end="1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charRg st="112" end="1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34217" name="直接连接符 434216"/>
          <p:cNvSpPr/>
          <p:nvPr/>
        </p:nvSpPr>
        <p:spPr>
          <a:xfrm>
            <a:off x="2217738" y="4076700"/>
            <a:ext cx="4926012" cy="0"/>
          </a:xfrm>
          <a:prstGeom prst="line">
            <a:avLst/>
          </a:prstGeom>
          <a:ln w="38100" cap="flat" cmpd="sng">
            <a:solidFill>
              <a:srgbClr val="333399"/>
            </a:solidFill>
            <a:prstDash val="solid"/>
            <a:headEnd type="none" w="med" len="med"/>
            <a:tailEnd type="none" w="med" len="med"/>
          </a:ln>
        </p:spPr>
      </p:sp>
      <p:sp>
        <p:nvSpPr>
          <p:cNvPr id="434206" name="矩形 434205"/>
          <p:cNvSpPr/>
          <p:nvPr/>
        </p:nvSpPr>
        <p:spPr>
          <a:xfrm>
            <a:off x="1206500" y="2379663"/>
            <a:ext cx="1781175" cy="1033462"/>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434212" name="矩形 434211"/>
          <p:cNvSpPr/>
          <p:nvPr/>
        </p:nvSpPr>
        <p:spPr>
          <a:xfrm>
            <a:off x="6302375" y="2379663"/>
            <a:ext cx="1781175" cy="1033462"/>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434178" name="标题 434177"/>
          <p:cNvSpPr>
            <a:spLocks noGrp="1"/>
          </p:cNvSpPr>
          <p:nvPr>
            <p:ph type="title"/>
          </p:nvPr>
        </p:nvSpPr>
        <p:spPr>
          <a:xfrm>
            <a:off x="1387475" y="931863"/>
            <a:ext cx="6856413" cy="768350"/>
          </a:xfrm>
          <a:ln/>
        </p:spPr>
        <p:txBody>
          <a:bodyPr anchor="b"/>
          <a:p>
            <a:pPr algn="ctr"/>
            <a:r>
              <a:rPr lang="zh-CN" altLang="en-US" dirty="0"/>
              <a:t>运输层协议和网络层协议的主要区别 </a:t>
            </a:r>
            <a:endParaRPr lang="zh-CN" altLang="en-US" dirty="0"/>
          </a:p>
        </p:txBody>
      </p:sp>
      <p:sp>
        <p:nvSpPr>
          <p:cNvPr id="434205" name="文本框 434204"/>
          <p:cNvSpPr txBox="1"/>
          <p:nvPr/>
        </p:nvSpPr>
        <p:spPr>
          <a:xfrm>
            <a:off x="1206500" y="2276475"/>
            <a:ext cx="822325" cy="1189038"/>
          </a:xfrm>
          <a:prstGeom prst="rect">
            <a:avLst/>
          </a:prstGeom>
          <a:noFill/>
          <a:ln w="9525">
            <a:noFill/>
          </a:ln>
        </p:spPr>
        <p:txBody>
          <a:bodyPr wrap="none" anchor="t">
            <a:spAutoFit/>
          </a:bodyPr>
          <a:p>
            <a:r>
              <a:rPr lang="en-US" altLang="zh-CN" sz="72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7200" dirty="0">
              <a:solidFill>
                <a:srgbClr val="333399"/>
              </a:solidFill>
              <a:latin typeface="Arial" panose="020B0604020202020204" pitchFamily="34" charset="0"/>
              <a:ea typeface="黑体" panose="02010609060101010101" pitchFamily="2" charset="-122"/>
            </a:endParaRPr>
          </a:p>
        </p:txBody>
      </p:sp>
      <p:sp>
        <p:nvSpPr>
          <p:cNvPr id="434207" name="矩形 434206"/>
          <p:cNvSpPr/>
          <p:nvPr/>
        </p:nvSpPr>
        <p:spPr>
          <a:xfrm>
            <a:off x="1476375" y="1924050"/>
            <a:ext cx="1400175" cy="454025"/>
          </a:xfrm>
          <a:prstGeom prst="rect">
            <a:avLst/>
          </a:prstGeom>
          <a:noFill/>
          <a:ln w="12700">
            <a:noFill/>
          </a:ln>
        </p:spPr>
        <p:txBody>
          <a:bodyPr wrap="none" lIns="90488" tIns="44450" rIns="90488" bIns="44450">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应用进程</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34208" name="矩形 434207"/>
          <p:cNvSpPr/>
          <p:nvPr/>
        </p:nvSpPr>
        <p:spPr>
          <a:xfrm>
            <a:off x="1889125" y="2849563"/>
            <a:ext cx="434975" cy="393700"/>
          </a:xfrm>
          <a:prstGeom prst="rect">
            <a:avLst/>
          </a:prstGeom>
          <a:noFill/>
          <a:ln w="12700">
            <a:noFill/>
          </a:ln>
        </p:spPr>
        <p:txBody>
          <a:bodyPr wrap="none" lIns="90488" tIns="44450" rIns="90488" bIns="44450">
            <a:spAutoFit/>
          </a:bodyPr>
          <a:p>
            <a:pPr defTabSz="762000" eaLnBrk="0" hangingPunct="0"/>
            <a:r>
              <a:rPr lang="en-US" altLang="zh-CN" sz="2000" b="1">
                <a:solidFill>
                  <a:srgbClr val="333399"/>
                </a:solidFill>
                <a:latin typeface="Arial" panose="020B0604020202020204" pitchFamily="34" charset="0"/>
                <a:ea typeface="黑体" panose="02010609060101010101" pitchFamily="2" charset="-122"/>
              </a:rPr>
              <a:t>…</a:t>
            </a:r>
            <a:endParaRPr lang="en-US" altLang="zh-CN" sz="2000" b="1">
              <a:solidFill>
                <a:srgbClr val="333399"/>
              </a:solidFill>
              <a:latin typeface="Arial" panose="020B0604020202020204" pitchFamily="34" charset="0"/>
              <a:ea typeface="黑体" panose="02010609060101010101" pitchFamily="2" charset="-122"/>
            </a:endParaRPr>
          </a:p>
        </p:txBody>
      </p:sp>
      <p:sp>
        <p:nvSpPr>
          <p:cNvPr id="434209" name="文本框 434208"/>
          <p:cNvSpPr txBox="1"/>
          <p:nvPr/>
        </p:nvSpPr>
        <p:spPr>
          <a:xfrm>
            <a:off x="2185988" y="2276475"/>
            <a:ext cx="822325" cy="1189038"/>
          </a:xfrm>
          <a:prstGeom prst="rect">
            <a:avLst/>
          </a:prstGeom>
          <a:noFill/>
          <a:ln w="9525">
            <a:noFill/>
          </a:ln>
        </p:spPr>
        <p:txBody>
          <a:bodyPr wrap="none" anchor="t">
            <a:spAutoFit/>
          </a:bodyPr>
          <a:p>
            <a:r>
              <a:rPr lang="en-US" altLang="zh-CN" sz="72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7200" dirty="0">
              <a:solidFill>
                <a:srgbClr val="333399"/>
              </a:solidFill>
              <a:latin typeface="Arial" panose="020B0604020202020204" pitchFamily="34" charset="0"/>
              <a:ea typeface="黑体" panose="02010609060101010101" pitchFamily="2" charset="-122"/>
            </a:endParaRPr>
          </a:p>
        </p:txBody>
      </p:sp>
      <p:sp>
        <p:nvSpPr>
          <p:cNvPr id="434211" name="文本框 434210"/>
          <p:cNvSpPr txBox="1"/>
          <p:nvPr/>
        </p:nvSpPr>
        <p:spPr>
          <a:xfrm>
            <a:off x="6302375" y="2276475"/>
            <a:ext cx="822325" cy="1189038"/>
          </a:xfrm>
          <a:prstGeom prst="rect">
            <a:avLst/>
          </a:prstGeom>
          <a:noFill/>
          <a:ln w="9525">
            <a:noFill/>
          </a:ln>
        </p:spPr>
        <p:txBody>
          <a:bodyPr wrap="none" anchor="t">
            <a:spAutoFit/>
          </a:bodyPr>
          <a:p>
            <a:r>
              <a:rPr lang="en-US" altLang="zh-CN" sz="72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7200" dirty="0">
              <a:solidFill>
                <a:srgbClr val="333399"/>
              </a:solidFill>
              <a:latin typeface="Arial" panose="020B0604020202020204" pitchFamily="34" charset="0"/>
              <a:ea typeface="黑体" panose="02010609060101010101" pitchFamily="2" charset="-122"/>
            </a:endParaRPr>
          </a:p>
        </p:txBody>
      </p:sp>
      <p:sp>
        <p:nvSpPr>
          <p:cNvPr id="434213" name="矩形 434212"/>
          <p:cNvSpPr/>
          <p:nvPr/>
        </p:nvSpPr>
        <p:spPr>
          <a:xfrm>
            <a:off x="6572250" y="1924050"/>
            <a:ext cx="1400175" cy="454025"/>
          </a:xfrm>
          <a:prstGeom prst="rect">
            <a:avLst/>
          </a:prstGeom>
          <a:noFill/>
          <a:ln w="12700">
            <a:noFill/>
          </a:ln>
        </p:spPr>
        <p:txBody>
          <a:bodyPr wrap="none" lIns="90488" tIns="44450" rIns="90488" bIns="44450">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应用进程</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34214" name="矩形 434213"/>
          <p:cNvSpPr/>
          <p:nvPr/>
        </p:nvSpPr>
        <p:spPr>
          <a:xfrm>
            <a:off x="6985000" y="2849563"/>
            <a:ext cx="434975" cy="393700"/>
          </a:xfrm>
          <a:prstGeom prst="rect">
            <a:avLst/>
          </a:prstGeom>
          <a:noFill/>
          <a:ln w="12700">
            <a:noFill/>
          </a:ln>
        </p:spPr>
        <p:txBody>
          <a:bodyPr wrap="none" lIns="90488" tIns="44450" rIns="90488" bIns="44450">
            <a:spAutoFit/>
          </a:bodyPr>
          <a:p>
            <a:pPr defTabSz="762000" eaLnBrk="0" hangingPunct="0"/>
            <a:r>
              <a:rPr lang="en-US" altLang="zh-CN" sz="2000" b="1">
                <a:solidFill>
                  <a:srgbClr val="333399"/>
                </a:solidFill>
                <a:latin typeface="Arial" panose="020B0604020202020204" pitchFamily="34" charset="0"/>
                <a:ea typeface="黑体" panose="02010609060101010101" pitchFamily="2" charset="-122"/>
              </a:rPr>
              <a:t>…</a:t>
            </a:r>
            <a:endParaRPr lang="en-US" altLang="zh-CN" sz="2000" b="1">
              <a:solidFill>
                <a:srgbClr val="333399"/>
              </a:solidFill>
              <a:latin typeface="Arial" panose="020B0604020202020204" pitchFamily="34" charset="0"/>
              <a:ea typeface="黑体" panose="02010609060101010101" pitchFamily="2" charset="-122"/>
            </a:endParaRPr>
          </a:p>
        </p:txBody>
      </p:sp>
      <p:sp>
        <p:nvSpPr>
          <p:cNvPr id="434215" name="文本框 434214"/>
          <p:cNvSpPr txBox="1"/>
          <p:nvPr/>
        </p:nvSpPr>
        <p:spPr>
          <a:xfrm>
            <a:off x="7281863" y="2276475"/>
            <a:ext cx="822325" cy="1189038"/>
          </a:xfrm>
          <a:prstGeom prst="rect">
            <a:avLst/>
          </a:prstGeom>
          <a:noFill/>
          <a:ln w="9525">
            <a:noFill/>
          </a:ln>
        </p:spPr>
        <p:txBody>
          <a:bodyPr wrap="none" anchor="t">
            <a:spAutoFit/>
          </a:bodyPr>
          <a:p>
            <a:r>
              <a:rPr lang="en-US" altLang="zh-CN" sz="72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7200" dirty="0">
              <a:solidFill>
                <a:srgbClr val="333399"/>
              </a:solidFill>
              <a:latin typeface="Arial" panose="020B0604020202020204" pitchFamily="34" charset="0"/>
              <a:ea typeface="黑体" panose="02010609060101010101" pitchFamily="2" charset="-122"/>
            </a:endParaRPr>
          </a:p>
        </p:txBody>
      </p:sp>
      <p:pic>
        <p:nvPicPr>
          <p:cNvPr id="434216" name="图片 434215"/>
          <p:cNvPicPr/>
          <p:nvPr/>
        </p:nvPicPr>
        <p:blipFill>
          <a:blip r:embed="rId1"/>
          <a:stretch>
            <a:fillRect/>
          </a:stretch>
        </p:blipFill>
        <p:spPr>
          <a:xfrm>
            <a:off x="1860550" y="3651250"/>
            <a:ext cx="533400" cy="539750"/>
          </a:xfrm>
          <a:prstGeom prst="rect">
            <a:avLst/>
          </a:prstGeom>
          <a:noFill/>
          <a:ln w="9525">
            <a:noFill/>
          </a:ln>
        </p:spPr>
      </p:pic>
      <p:pic>
        <p:nvPicPr>
          <p:cNvPr id="434218" name="图片 434217"/>
          <p:cNvPicPr/>
          <p:nvPr/>
        </p:nvPicPr>
        <p:blipFill>
          <a:blip r:embed="rId1"/>
          <a:stretch>
            <a:fillRect/>
          </a:stretch>
        </p:blipFill>
        <p:spPr>
          <a:xfrm>
            <a:off x="6964363" y="3651250"/>
            <a:ext cx="534987" cy="539750"/>
          </a:xfrm>
          <a:prstGeom prst="rect">
            <a:avLst/>
          </a:prstGeom>
          <a:noFill/>
          <a:ln w="9525">
            <a:noFill/>
          </a:ln>
        </p:spPr>
      </p:pic>
      <p:sp>
        <p:nvSpPr>
          <p:cNvPr id="434219" name="上下箭头 434218"/>
          <p:cNvSpPr/>
          <p:nvPr/>
        </p:nvSpPr>
        <p:spPr>
          <a:xfrm>
            <a:off x="7073900" y="3262313"/>
            <a:ext cx="255588" cy="573087"/>
          </a:xfrm>
          <a:prstGeom prst="upDownArrow">
            <a:avLst>
              <a:gd name="adj1" fmla="val 50000"/>
              <a:gd name="adj2" fmla="val 44844"/>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434220" name="直接连接符 434219"/>
          <p:cNvSpPr/>
          <p:nvPr/>
        </p:nvSpPr>
        <p:spPr>
          <a:xfrm>
            <a:off x="2132013" y="4160838"/>
            <a:ext cx="0" cy="1109662"/>
          </a:xfrm>
          <a:prstGeom prst="line">
            <a:avLst/>
          </a:prstGeom>
          <a:ln w="9525" cap="flat" cmpd="sng">
            <a:solidFill>
              <a:schemeClr val="tx1"/>
            </a:solidFill>
            <a:prstDash val="dash"/>
            <a:headEnd type="none" w="med" len="med"/>
            <a:tailEnd type="none" w="med" len="med"/>
          </a:ln>
        </p:spPr>
      </p:sp>
      <p:sp>
        <p:nvSpPr>
          <p:cNvPr id="434221" name="直接连接符 434220"/>
          <p:cNvSpPr/>
          <p:nvPr/>
        </p:nvSpPr>
        <p:spPr>
          <a:xfrm>
            <a:off x="7229475" y="4160838"/>
            <a:ext cx="0" cy="1109662"/>
          </a:xfrm>
          <a:prstGeom prst="line">
            <a:avLst/>
          </a:prstGeom>
          <a:ln w="9525" cap="flat" cmpd="sng">
            <a:solidFill>
              <a:schemeClr val="tx1"/>
            </a:solidFill>
            <a:prstDash val="dash"/>
            <a:headEnd type="none" w="med" len="med"/>
            <a:tailEnd type="none" w="med" len="med"/>
          </a:ln>
        </p:spPr>
      </p:sp>
      <p:sp>
        <p:nvSpPr>
          <p:cNvPr id="434222" name="直接连接符 434221"/>
          <p:cNvSpPr/>
          <p:nvPr/>
        </p:nvSpPr>
        <p:spPr>
          <a:xfrm>
            <a:off x="2132013" y="5014913"/>
            <a:ext cx="5097462" cy="0"/>
          </a:xfrm>
          <a:prstGeom prst="line">
            <a:avLst/>
          </a:prstGeom>
          <a:ln w="28575" cap="flat" cmpd="sng">
            <a:solidFill>
              <a:srgbClr val="333399"/>
            </a:solidFill>
            <a:prstDash val="solid"/>
            <a:headEnd type="triangle" w="med" len="lg"/>
            <a:tailEnd type="triangle" w="med" len="lg"/>
          </a:ln>
        </p:spPr>
      </p:sp>
      <p:sp>
        <p:nvSpPr>
          <p:cNvPr id="434223" name="矩形 434222"/>
          <p:cNvSpPr/>
          <p:nvPr/>
        </p:nvSpPr>
        <p:spPr>
          <a:xfrm>
            <a:off x="2605088" y="4557713"/>
            <a:ext cx="4143375" cy="819150"/>
          </a:xfrm>
          <a:prstGeom prst="rect">
            <a:avLst/>
          </a:prstGeom>
          <a:solidFill>
            <a:schemeClr val="bg1"/>
          </a:solidFill>
          <a:ln w="12700">
            <a:noFill/>
          </a:ln>
        </p:spPr>
        <p:txBody>
          <a:bodyPr wrap="none" lIns="90488" tIns="44450" rIns="90488" bIns="44450">
            <a:spAutoFit/>
          </a:bodyPr>
          <a:p>
            <a:pPr algn="ctr" defTabSz="762000" eaLnBrk="0" hangingPunct="0"/>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协议的作用范围</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（提供主机之间的逻辑通信）</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34224" name="直接连接符 434223"/>
          <p:cNvSpPr/>
          <p:nvPr/>
        </p:nvSpPr>
        <p:spPr>
          <a:xfrm>
            <a:off x="1535113" y="3262313"/>
            <a:ext cx="3175" cy="2862262"/>
          </a:xfrm>
          <a:prstGeom prst="line">
            <a:avLst/>
          </a:prstGeom>
          <a:ln w="9525" cap="flat" cmpd="sng">
            <a:solidFill>
              <a:schemeClr val="tx1"/>
            </a:solidFill>
            <a:prstDash val="dash"/>
            <a:headEnd type="none" w="med" len="med"/>
            <a:tailEnd type="none" w="med" len="med"/>
          </a:ln>
        </p:spPr>
      </p:sp>
      <p:sp>
        <p:nvSpPr>
          <p:cNvPr id="434225" name="直接连接符 434224"/>
          <p:cNvSpPr/>
          <p:nvPr/>
        </p:nvSpPr>
        <p:spPr>
          <a:xfrm>
            <a:off x="7799388" y="3308350"/>
            <a:ext cx="6350" cy="2770188"/>
          </a:xfrm>
          <a:prstGeom prst="line">
            <a:avLst/>
          </a:prstGeom>
          <a:ln w="9525" cap="flat" cmpd="sng">
            <a:solidFill>
              <a:schemeClr val="tx1"/>
            </a:solidFill>
            <a:prstDash val="dash"/>
            <a:headEnd type="none" w="med" len="med"/>
            <a:tailEnd type="none" w="med" len="med"/>
          </a:ln>
        </p:spPr>
      </p:sp>
      <p:sp>
        <p:nvSpPr>
          <p:cNvPr id="434226" name="直接连接符 434225"/>
          <p:cNvSpPr/>
          <p:nvPr/>
        </p:nvSpPr>
        <p:spPr>
          <a:xfrm>
            <a:off x="1538288" y="5781675"/>
            <a:ext cx="6284912" cy="0"/>
          </a:xfrm>
          <a:prstGeom prst="line">
            <a:avLst/>
          </a:prstGeom>
          <a:ln w="28575" cap="flat" cmpd="sng">
            <a:solidFill>
              <a:srgbClr val="333399"/>
            </a:solidFill>
            <a:prstDash val="solid"/>
            <a:headEnd type="triangle" w="med" len="lg"/>
            <a:tailEnd type="triangle" w="med" len="lg"/>
          </a:ln>
        </p:spPr>
      </p:sp>
      <p:sp>
        <p:nvSpPr>
          <p:cNvPr id="434227" name="矩形 434226"/>
          <p:cNvSpPr/>
          <p:nvPr/>
        </p:nvSpPr>
        <p:spPr>
          <a:xfrm>
            <a:off x="2684463" y="5418138"/>
            <a:ext cx="4143375" cy="819150"/>
          </a:xfrm>
          <a:prstGeom prst="rect">
            <a:avLst/>
          </a:prstGeom>
          <a:solidFill>
            <a:schemeClr val="bg1"/>
          </a:solidFill>
          <a:ln w="12700">
            <a:noFill/>
          </a:ln>
        </p:spPr>
        <p:txBody>
          <a:bodyPr wrap="none" lIns="90488" tIns="44450" rIns="90488" bIns="44450">
            <a:spAutoFit/>
          </a:bodyPr>
          <a:p>
            <a:pPr algn="ctr" defTabSz="762000" eaLnBrk="0" hangingPunct="0"/>
            <a:r>
              <a:rPr lang="en-US" altLang="zh-CN" sz="2400" dirty="0">
                <a:solidFill>
                  <a:srgbClr val="333399"/>
                </a:solidFill>
                <a:latin typeface="Arial" panose="020B0604020202020204" pitchFamily="34" charset="0"/>
                <a:ea typeface="黑体" panose="02010609060101010101" pitchFamily="2" charset="-122"/>
              </a:rPr>
              <a:t>TCP </a:t>
            </a: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dirty="0">
                <a:solidFill>
                  <a:srgbClr val="333399"/>
                </a:solidFill>
                <a:latin typeface="Arial" panose="020B0604020202020204" pitchFamily="34" charset="0"/>
                <a:ea typeface="黑体" panose="02010609060101010101" pitchFamily="2" charset="-122"/>
              </a:rPr>
              <a:t>UDP </a:t>
            </a:r>
            <a:r>
              <a:rPr lang="zh-CN" altLang="en-US" sz="2400" dirty="0">
                <a:solidFill>
                  <a:srgbClr val="333399"/>
                </a:solidFill>
                <a:latin typeface="Arial" panose="020B0604020202020204" pitchFamily="34" charset="0"/>
                <a:ea typeface="黑体" panose="02010609060101010101" pitchFamily="2" charset="-122"/>
              </a:rPr>
              <a:t>协议的作用范围</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（提供进程之间的逻辑通信）</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34228" name="上下箭头 434227"/>
          <p:cNvSpPr/>
          <p:nvPr/>
        </p:nvSpPr>
        <p:spPr>
          <a:xfrm>
            <a:off x="1984375" y="3279775"/>
            <a:ext cx="255588" cy="573088"/>
          </a:xfrm>
          <a:prstGeom prst="upDownArrow">
            <a:avLst>
              <a:gd name="adj1" fmla="val 50000"/>
              <a:gd name="adj2" fmla="val 44844"/>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aphicFrame>
        <p:nvGraphicFramePr>
          <p:cNvPr id="434229" name="对象 434228"/>
          <p:cNvGraphicFramePr/>
          <p:nvPr/>
        </p:nvGraphicFramePr>
        <p:xfrm>
          <a:off x="3036888" y="3081338"/>
          <a:ext cx="3200400" cy="1525587"/>
        </p:xfrm>
        <a:graphic>
          <a:graphicData uri="http://schemas.openxmlformats.org/presentationml/2006/ole">
            <mc:AlternateContent xmlns:mc="http://schemas.openxmlformats.org/markup-compatibility/2006">
              <mc:Choice xmlns:v="urn:schemas-microsoft-com:vml" Requires="v">
                <p:oleObj spid="_x0000_s3076" name="" r:id="rId2" imgW="1687195" imgH="964565" progId="Visio.Drawing.6">
                  <p:embed/>
                </p:oleObj>
              </mc:Choice>
              <mc:Fallback>
                <p:oleObj name="" r:id="rId2" imgW="1687195" imgH="964565" progId="Visio.Drawing.6">
                  <p:embed/>
                  <p:pic>
                    <p:nvPicPr>
                      <p:cNvPr id="0" name="图片 3075"/>
                      <p:cNvPicPr/>
                      <p:nvPr/>
                    </p:nvPicPr>
                    <p:blipFill>
                      <a:blip r:embed="rId3"/>
                      <a:stretch>
                        <a:fillRect/>
                      </a:stretch>
                    </p:blipFill>
                    <p:spPr>
                      <a:xfrm>
                        <a:off x="3036888" y="3081338"/>
                        <a:ext cx="3200400" cy="1525587"/>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434230" name="矩形 434229"/>
          <p:cNvSpPr/>
          <p:nvPr/>
        </p:nvSpPr>
        <p:spPr>
          <a:xfrm>
            <a:off x="3851275" y="3594100"/>
            <a:ext cx="1641475" cy="515938"/>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因  特  网</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8365</Words>
  <Application>WPS 演示</Application>
  <PresentationFormat>在屏幕上显示</PresentationFormat>
  <Paragraphs>1005</Paragraphs>
  <Slides>51</Slides>
  <Notes>112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4" baseType="lpstr">
      <vt:lpstr>Arial</vt:lpstr>
      <vt:lpstr>宋体</vt:lpstr>
      <vt:lpstr>Wingdings</vt:lpstr>
      <vt:lpstr>黑体</vt:lpstr>
      <vt:lpstr>Tahoma</vt:lpstr>
      <vt:lpstr>Arial Unicode MS</vt:lpstr>
      <vt:lpstr>Times New Roman</vt:lpstr>
      <vt:lpstr>Symbol</vt:lpstr>
      <vt:lpstr>微软雅黑</vt:lpstr>
      <vt:lpstr>Arial Unicode MS</vt:lpstr>
      <vt:lpstr>Calibri</vt:lpstr>
      <vt:lpstr>Blends</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win</cp:lastModifiedBy>
  <cp:revision>668</cp:revision>
  <dcterms:created xsi:type="dcterms:W3CDTF">2004-03-02T12:35:10Z</dcterms:created>
  <dcterms:modified xsi:type="dcterms:W3CDTF">2019-05-17T17:41:46Z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