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1" r:id="rId2"/>
    <p:sldId id="256" r:id="rId3"/>
    <p:sldId id="259" r:id="rId4"/>
    <p:sldId id="257" r:id="rId5"/>
    <p:sldId id="260" r:id="rId6"/>
  </p:sldIdLst>
  <p:sldSz cx="12192000" cy="6858000"/>
  <p:notesSz cx="7315200" cy="96012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A4B5"/>
    <a:srgbClr val="FE2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36" y="7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B9E77-442A-4CA4-B9EE-F870CCF5D6FC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F3D11-5A54-42D7-A5B4-C4D659C18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891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F3D11-5A54-42D7-A5B4-C4D659C18C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31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C069-B739-4FEE-B1C2-9AE1A20352D7}" type="datetimeFigureOut">
              <a:rPr lang="zh-TW" altLang="en-US" smtClean="0"/>
              <a:t>2017/1/13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51FA-A382-4A4C-B5A5-3BBEC10D91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3028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C069-B739-4FEE-B1C2-9AE1A20352D7}" type="datetimeFigureOut">
              <a:rPr lang="zh-TW" altLang="en-US" smtClean="0"/>
              <a:t>2017/1/13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51FA-A382-4A4C-B5A5-3BBEC10D91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347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C069-B739-4FEE-B1C2-9AE1A20352D7}" type="datetimeFigureOut">
              <a:rPr lang="zh-TW" altLang="en-US" smtClean="0"/>
              <a:t>2017/1/13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51FA-A382-4A4C-B5A5-3BBEC10D91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139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C069-B739-4FEE-B1C2-9AE1A20352D7}" type="datetimeFigureOut">
              <a:rPr lang="zh-TW" altLang="en-US" smtClean="0"/>
              <a:t>2017/1/13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51FA-A382-4A4C-B5A5-3BBEC10D91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1694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C069-B739-4FEE-B1C2-9AE1A20352D7}" type="datetimeFigureOut">
              <a:rPr lang="zh-TW" altLang="en-US" smtClean="0"/>
              <a:t>2017/1/13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51FA-A382-4A4C-B5A5-3BBEC10D91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4172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C069-B739-4FEE-B1C2-9AE1A20352D7}" type="datetimeFigureOut">
              <a:rPr lang="zh-TW" altLang="en-US" smtClean="0"/>
              <a:t>2017/1/13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51FA-A382-4A4C-B5A5-3BBEC10D91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6173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C069-B739-4FEE-B1C2-9AE1A20352D7}" type="datetimeFigureOut">
              <a:rPr lang="zh-TW" altLang="en-US" smtClean="0"/>
              <a:t>2017/1/13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51FA-A382-4A4C-B5A5-3BBEC10D91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9819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C069-B739-4FEE-B1C2-9AE1A20352D7}" type="datetimeFigureOut">
              <a:rPr lang="zh-TW" altLang="en-US" smtClean="0"/>
              <a:t>2017/1/13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51FA-A382-4A4C-B5A5-3BBEC10D91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6616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C069-B739-4FEE-B1C2-9AE1A20352D7}" type="datetimeFigureOut">
              <a:rPr lang="zh-TW" altLang="en-US" smtClean="0"/>
              <a:t>2017/1/13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51FA-A382-4A4C-B5A5-3BBEC10D91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687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C069-B739-4FEE-B1C2-9AE1A20352D7}" type="datetimeFigureOut">
              <a:rPr lang="zh-TW" altLang="en-US" smtClean="0"/>
              <a:t>2017/1/13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51FA-A382-4A4C-B5A5-3BBEC10D91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336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C069-B739-4FEE-B1C2-9AE1A20352D7}" type="datetimeFigureOut">
              <a:rPr lang="zh-TW" altLang="en-US" smtClean="0"/>
              <a:t>2017/1/13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51FA-A382-4A4C-B5A5-3BBEC10D91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7857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7C069-B739-4FEE-B1C2-9AE1A20352D7}" type="datetimeFigureOut">
              <a:rPr lang="zh-TW" altLang="en-US" smtClean="0"/>
              <a:t>2017/1/13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651FA-A382-4A4C-B5A5-3BBEC10D91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465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lowchart: Data 40"/>
          <p:cNvSpPr/>
          <p:nvPr/>
        </p:nvSpPr>
        <p:spPr>
          <a:xfrm>
            <a:off x="3988434" y="444500"/>
            <a:ext cx="4326529" cy="732791"/>
          </a:xfrm>
          <a:prstGeom prst="flowChartInputOutp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000A"/>
              </a:solidFill>
              <a:effectLst/>
              <a:latin typeface="Liberation Serif"/>
              <a:ea typeface="PMingLiU" panose="02020500000000000000" pitchFamily="18" charset="-120"/>
              <a:cs typeface="Mangal" panose="02040503050203030202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456265" y="2063334"/>
            <a:ext cx="3834036" cy="33341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圖片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216" y="2267023"/>
            <a:ext cx="2886437" cy="3074515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</p:spPr>
      </p:pic>
      <p:sp>
        <p:nvSpPr>
          <p:cNvPr id="3" name="Rounded Rectangle 2"/>
          <p:cNvSpPr/>
          <p:nvPr/>
        </p:nvSpPr>
        <p:spPr>
          <a:xfrm>
            <a:off x="2235925" y="2012540"/>
            <a:ext cx="3681822" cy="74321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400" b="1" i="1" kern="1200" dirty="0" err="1">
                <a:solidFill>
                  <a:srgbClr val="FFFFFF"/>
                </a:solidFill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Imidacloprid</a:t>
            </a:r>
            <a:r>
              <a:rPr lang="en-US" sz="2400" b="1" i="1" kern="1200" dirty="0">
                <a:solidFill>
                  <a:srgbClr val="FFFFFF"/>
                </a:solidFill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 exposure dose and mortality rate</a:t>
            </a:r>
            <a:endParaRPr lang="en-US" sz="24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6" name="Flowchart: Terminator 5"/>
          <p:cNvSpPr/>
          <p:nvPr/>
        </p:nvSpPr>
        <p:spPr>
          <a:xfrm>
            <a:off x="1343659" y="3378192"/>
            <a:ext cx="5461000" cy="1051940"/>
          </a:xfrm>
          <a:prstGeom prst="flowChartTermina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400" b="1" i="1" kern="1200" dirty="0" err="1">
                <a:solidFill>
                  <a:srgbClr val="FFFFFF"/>
                </a:solidFill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Imidacloprid</a:t>
            </a:r>
            <a:r>
              <a:rPr lang="en-US" sz="2400" b="1" i="1" kern="1200" dirty="0">
                <a:solidFill>
                  <a:srgbClr val="FFFFFF"/>
                </a:solidFill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-induced mortality risk in short (10 day) and mid (30 day) term</a:t>
            </a:r>
            <a:endParaRPr lang="en-US" sz="2400" dirty="0">
              <a:solidFill>
                <a:srgbClr val="00000A"/>
              </a:solidFill>
              <a:effectLst/>
              <a:latin typeface="Liberation Serif"/>
              <a:ea typeface="PMingLiU" panose="02020500000000000000" pitchFamily="18" charset="-120"/>
              <a:cs typeface="Mangal" panose="02040503050203030202" pitchFamily="18" charset="0"/>
            </a:endParaRPr>
          </a:p>
        </p:txBody>
      </p:sp>
      <p:sp>
        <p:nvSpPr>
          <p:cNvPr id="7" name="Flowchart: Data 6"/>
          <p:cNvSpPr/>
          <p:nvPr/>
        </p:nvSpPr>
        <p:spPr>
          <a:xfrm>
            <a:off x="7687671" y="431800"/>
            <a:ext cx="4326529" cy="732791"/>
          </a:xfrm>
          <a:prstGeom prst="flowChartInputOutp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000A"/>
              </a:solidFill>
              <a:effectLst/>
              <a:latin typeface="Liberation Serif"/>
              <a:ea typeface="PMingLiU" panose="02020500000000000000" pitchFamily="18" charset="-120"/>
              <a:cs typeface="Mangal" panose="02040503050203030202" pitchFamily="18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584512" y="1583206"/>
            <a:ext cx="3540688" cy="69009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400" b="1" i="1" kern="1200" dirty="0" smtClean="0">
                <a:solidFill>
                  <a:srgbClr val="FFFFFF"/>
                </a:solidFill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Bee colony population dynamics</a:t>
            </a:r>
            <a:endParaRPr lang="en-US" sz="24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9354856" y="1228090"/>
            <a:ext cx="780" cy="288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94512" y="5508303"/>
            <a:ext cx="1913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Study Data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90786" y="5899879"/>
            <a:ext cx="2844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Theoretical Model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90786" y="6304163"/>
            <a:ext cx="2387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Estimated Risk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54" name="Flowchart: Data 53"/>
          <p:cNvSpPr/>
          <p:nvPr/>
        </p:nvSpPr>
        <p:spPr>
          <a:xfrm>
            <a:off x="393174" y="5626686"/>
            <a:ext cx="612000" cy="288000"/>
          </a:xfrm>
          <a:prstGeom prst="flowChartInputOutpu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rgbClr val="00000A"/>
              </a:solidFill>
              <a:effectLst/>
              <a:latin typeface="Liberation Serif"/>
              <a:ea typeface="PMingLiU" panose="02020500000000000000" pitchFamily="18" charset="-120"/>
              <a:cs typeface="Mangal" panose="02040503050203030202" pitchFamily="18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372966" y="6008985"/>
            <a:ext cx="612000" cy="2520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2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56" name="Flowchart: Terminator 55"/>
          <p:cNvSpPr/>
          <p:nvPr/>
        </p:nvSpPr>
        <p:spPr>
          <a:xfrm>
            <a:off x="330200" y="6369091"/>
            <a:ext cx="648000" cy="324000"/>
          </a:xfrm>
          <a:prstGeom prst="flowChartTermina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rgbClr val="00000A"/>
              </a:solidFill>
              <a:effectLst/>
              <a:latin typeface="Liberation Serif"/>
              <a:ea typeface="PMingLiU" panose="02020500000000000000" pitchFamily="18" charset="-120"/>
              <a:cs typeface="Mangal" panose="02040503050203030202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306238" y="398740"/>
            <a:ext cx="33232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b="1" i="1" dirty="0">
                <a:solidFill>
                  <a:srgbClr val="FFFFFF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Environmental pesticides </a:t>
            </a:r>
            <a:r>
              <a:rPr lang="en-US" altLang="zh-TW" sz="2400" b="1" i="1" dirty="0" smtClean="0">
                <a:solidFill>
                  <a:srgbClr val="FFFFFF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investigation</a:t>
            </a:r>
            <a:endParaRPr lang="en-US" altLang="zh-TW" sz="2400" dirty="0">
              <a:solidFill>
                <a:srgbClr val="00000A"/>
              </a:solidFill>
              <a:latin typeface="Liberation Serif"/>
              <a:ea typeface="PMingLiU" panose="02020500000000000000" pitchFamily="18" charset="-120"/>
              <a:cs typeface="Mangal" panose="02040503050203030202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049410" y="399534"/>
            <a:ext cx="33523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b="1" i="1" dirty="0">
                <a:solidFill>
                  <a:srgbClr val="FFFFFF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Seasonality of  Parameter Rate Ratios</a:t>
            </a:r>
            <a:endParaRPr lang="en-US" altLang="zh-TW" sz="2400" dirty="0">
              <a:solidFill>
                <a:srgbClr val="00000A"/>
              </a:solidFill>
              <a:latin typeface="Liberation Serif"/>
              <a:ea typeface="PMingLiU" panose="02020500000000000000" pitchFamily="18" charset="-120"/>
              <a:cs typeface="Mangal" panose="02040503050203030202" pitchFamily="18" charset="0"/>
            </a:endParaRPr>
          </a:p>
        </p:txBody>
      </p:sp>
      <p:sp>
        <p:nvSpPr>
          <p:cNvPr id="42" name="Flowchart: Data 41"/>
          <p:cNvSpPr/>
          <p:nvPr/>
        </p:nvSpPr>
        <p:spPr>
          <a:xfrm>
            <a:off x="315347" y="448636"/>
            <a:ext cx="4326529" cy="732791"/>
          </a:xfrm>
          <a:prstGeom prst="flowChartInputOutp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000A"/>
              </a:solidFill>
              <a:effectLst/>
              <a:latin typeface="Liberation Serif"/>
              <a:ea typeface="PMingLiU" panose="02020500000000000000" pitchFamily="18" charset="-120"/>
              <a:cs typeface="Mangal" panose="02040503050203030202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246593" y="394106"/>
            <a:ext cx="25253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b="1" i="1" dirty="0">
                <a:solidFill>
                  <a:srgbClr val="FFFFFF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Experimental bioassay </a:t>
            </a:r>
            <a:endParaRPr lang="en-US" altLang="zh-TW" sz="2400" dirty="0">
              <a:solidFill>
                <a:srgbClr val="00000A"/>
              </a:solidFill>
              <a:latin typeface="Liberation Serif"/>
              <a:ea typeface="PMingLiU" panose="02020500000000000000" pitchFamily="18" charset="-120"/>
              <a:cs typeface="Mangal" panose="02040503050203030202" pitchFamily="18" charset="0"/>
            </a:endParaRPr>
          </a:p>
        </p:txBody>
      </p:sp>
      <p:sp>
        <p:nvSpPr>
          <p:cNvPr id="44" name="Flowchart: Terminator 43"/>
          <p:cNvSpPr/>
          <p:nvPr/>
        </p:nvSpPr>
        <p:spPr>
          <a:xfrm>
            <a:off x="6645631" y="5739135"/>
            <a:ext cx="5461000" cy="953956"/>
          </a:xfrm>
          <a:prstGeom prst="flowChartTermina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2400" b="1" i="1" dirty="0" err="1">
                <a:solidFill>
                  <a:srgbClr val="FFFFFF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Imidacloprid</a:t>
            </a:r>
            <a:r>
              <a:rPr lang="en-US" altLang="zh-TW" sz="2400" b="1" i="1" dirty="0">
                <a:solidFill>
                  <a:srgbClr val="FFFFFF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-induced population extinction risk in long term period</a:t>
            </a:r>
          </a:p>
        </p:txBody>
      </p:sp>
      <p:cxnSp>
        <p:nvCxnSpPr>
          <p:cNvPr id="10" name="Elbow Connector 9"/>
          <p:cNvCxnSpPr>
            <a:stCxn id="3" idx="2"/>
            <a:endCxn id="6" idx="0"/>
          </p:cNvCxnSpPr>
          <p:nvPr/>
        </p:nvCxnSpPr>
        <p:spPr>
          <a:xfrm rot="5400000">
            <a:off x="3764281" y="3065636"/>
            <a:ext cx="622435" cy="2677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41" idx="4"/>
          </p:cNvCxnSpPr>
          <p:nvPr/>
        </p:nvCxnSpPr>
        <p:spPr>
          <a:xfrm rot="5400000">
            <a:off x="4155797" y="1095657"/>
            <a:ext cx="1914268" cy="207753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24" idx="2"/>
            <a:endCxn id="44" idx="0"/>
          </p:cNvCxnSpPr>
          <p:nvPr/>
        </p:nvCxnSpPr>
        <p:spPr>
          <a:xfrm rot="16200000" flipH="1">
            <a:off x="9203890" y="5566893"/>
            <a:ext cx="341635" cy="2848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3" idx="1"/>
          </p:cNvCxnSpPr>
          <p:nvPr/>
        </p:nvCxnSpPr>
        <p:spPr>
          <a:xfrm rot="10800000" flipH="1" flipV="1">
            <a:off x="2235925" y="2384149"/>
            <a:ext cx="5220340" cy="2575742"/>
          </a:xfrm>
          <a:prstGeom prst="bentConnector3">
            <a:avLst>
              <a:gd name="adj1" fmla="val -24632"/>
            </a:avLst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Elbow Connector 38"/>
          <p:cNvCxnSpPr/>
          <p:nvPr/>
        </p:nvCxnSpPr>
        <p:spPr>
          <a:xfrm rot="16200000" flipH="1">
            <a:off x="4887207" y="2753503"/>
            <a:ext cx="3728152" cy="585362"/>
          </a:xfrm>
          <a:prstGeom prst="bentConnector3">
            <a:avLst>
              <a:gd name="adj1" fmla="val 5153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3210328" y="1227622"/>
            <a:ext cx="780" cy="7315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4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5216078" y="3500353"/>
            <a:ext cx="1763486" cy="95172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Hive bees (</a:t>
            </a:r>
            <a:r>
              <a:rPr lang="en-US" altLang="zh-TW" i="1" dirty="0" smtClean="0">
                <a:solidFill>
                  <a:schemeClr val="tx1"/>
                </a:solidFill>
              </a:rPr>
              <a:t>H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8432143" y="3513439"/>
            <a:ext cx="1763486" cy="951722"/>
          </a:xfrm>
          <a:prstGeom prst="roundRect">
            <a:avLst/>
          </a:prstGeom>
          <a:pattFill prst="pct5">
            <a:fgClr>
              <a:schemeClr val="bg1"/>
            </a:fgClr>
            <a:bgClr>
              <a:schemeClr val="bg1"/>
            </a:bgClr>
          </a:patt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Foragers (</a:t>
            </a:r>
            <a:r>
              <a:rPr lang="en-US" altLang="zh-TW" i="1" dirty="0" smtClean="0">
                <a:solidFill>
                  <a:schemeClr val="tx1"/>
                </a:solidFill>
              </a:rPr>
              <a:t>F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2034913" y="3513439"/>
            <a:ext cx="1763486" cy="95172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Brood (</a:t>
            </a:r>
            <a:r>
              <a:rPr lang="en-US" altLang="zh-TW" i="1" dirty="0" smtClean="0">
                <a:solidFill>
                  <a:schemeClr val="tx1"/>
                </a:solidFill>
              </a:rPr>
              <a:t>B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5089056" y="1797551"/>
            <a:ext cx="2020607" cy="654430"/>
          </a:xfrm>
          <a:prstGeom prst="roundRect">
            <a:avLst/>
          </a:prstGeom>
          <a:noFill/>
          <a:ln w="38100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Food (</a:t>
            </a:r>
            <a:r>
              <a:rPr lang="en-US" altLang="zh-TW" i="1" dirty="0" smtClean="0">
                <a:solidFill>
                  <a:schemeClr val="tx1"/>
                </a:solidFill>
              </a:rPr>
              <a:t>f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5117993" y="4944303"/>
            <a:ext cx="1686414" cy="680225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</a:t>
            </a:r>
            <a:r>
              <a:rPr lang="en-US" altLang="zh-TW" dirty="0" smtClean="0"/>
              <a:t>esticide, </a:t>
            </a:r>
            <a:r>
              <a:rPr lang="en-US" altLang="zh-TW" i="1" dirty="0" smtClean="0"/>
              <a:t>m</a:t>
            </a:r>
            <a:r>
              <a:rPr lang="en-US" altLang="zh-TW" baseline="-25000" dirty="0"/>
              <a:t>d</a:t>
            </a:r>
            <a:endParaRPr lang="zh-TW" altLang="en-US" baseline="-25000" dirty="0"/>
          </a:p>
        </p:txBody>
      </p:sp>
      <p:cxnSp>
        <p:nvCxnSpPr>
          <p:cNvPr id="20" name="直線單箭頭接點 19"/>
          <p:cNvCxnSpPr>
            <a:stCxn id="5" idx="2"/>
            <a:endCxn id="37" idx="0"/>
          </p:cNvCxnSpPr>
          <p:nvPr/>
        </p:nvCxnSpPr>
        <p:spPr>
          <a:xfrm>
            <a:off x="9313886" y="4465161"/>
            <a:ext cx="0" cy="6394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12" idx="6"/>
            <a:endCxn id="37" idx="1"/>
          </p:cNvCxnSpPr>
          <p:nvPr/>
        </p:nvCxnSpPr>
        <p:spPr>
          <a:xfrm>
            <a:off x="6804407" y="5284416"/>
            <a:ext cx="1969042" cy="4905"/>
          </a:xfrm>
          <a:prstGeom prst="straightConnector1">
            <a:avLst/>
          </a:prstGeom>
          <a:ln w="3810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>
            <a:off x="7094334" y="4139728"/>
            <a:ext cx="123745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flipH="1" flipV="1">
            <a:off x="7046473" y="3820093"/>
            <a:ext cx="1251858" cy="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7004773" y="3067192"/>
            <a:ext cx="14021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social 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inhibition, </a:t>
            </a:r>
            <a:r>
              <a:rPr lang="el-GR" altLang="zh-TW" i="1" dirty="0" smtClean="0">
                <a:solidFill>
                  <a:schemeClr val="tx1"/>
                </a:solidFill>
              </a:rPr>
              <a:t>σ</a:t>
            </a:r>
            <a:endParaRPr lang="zh-TW" altLang="en-US" i="1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993623" y="4154854"/>
            <a:ext cx="14375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transition to foraging, </a:t>
            </a:r>
            <a:r>
              <a:rPr lang="el-GR" altLang="zh-TW" i="1" dirty="0" smtClean="0">
                <a:solidFill>
                  <a:schemeClr val="tx1"/>
                </a:solidFill>
              </a:rPr>
              <a:t>α</a:t>
            </a:r>
            <a:endParaRPr lang="zh-TW" altLang="en-US" i="1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773449" y="5104655"/>
            <a:ext cx="10808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death, </a:t>
            </a:r>
            <a:r>
              <a:rPr lang="en-US" altLang="zh-TW" i="1" dirty="0" smtClean="0">
                <a:solidFill>
                  <a:srgbClr val="FF0000"/>
                </a:solidFill>
              </a:rPr>
              <a:t>m</a:t>
            </a:r>
            <a:endParaRPr lang="zh-TW" altLang="en-US" i="1" dirty="0">
              <a:solidFill>
                <a:srgbClr val="FF0000"/>
              </a:solidFill>
            </a:endParaRPr>
          </a:p>
        </p:txBody>
      </p:sp>
      <p:cxnSp>
        <p:nvCxnSpPr>
          <p:cNvPr id="46" name="直線單箭頭接點 45"/>
          <p:cNvCxnSpPr/>
          <p:nvPr/>
        </p:nvCxnSpPr>
        <p:spPr>
          <a:xfrm>
            <a:off x="3866927" y="3987251"/>
            <a:ext cx="123745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3763499" y="3558260"/>
            <a:ext cx="15333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eclosion</a:t>
            </a:r>
            <a:r>
              <a:rPr lang="en-US" altLang="zh-TW" dirty="0" smtClean="0"/>
              <a:t>, </a:t>
            </a:r>
            <a:r>
              <a:rPr lang="el-GR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ϕ</a:t>
            </a:r>
            <a:endParaRPr lang="zh-TW" altLang="en-US" i="1" dirty="0">
              <a:solidFill>
                <a:schemeClr val="tx1"/>
              </a:solidFill>
            </a:endParaRPr>
          </a:p>
        </p:txBody>
      </p:sp>
      <p:cxnSp>
        <p:nvCxnSpPr>
          <p:cNvPr id="48" name="直線單箭頭接點 47"/>
          <p:cNvCxnSpPr/>
          <p:nvPr/>
        </p:nvCxnSpPr>
        <p:spPr>
          <a:xfrm>
            <a:off x="2335999" y="3078343"/>
            <a:ext cx="0" cy="36180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799028" y="2688984"/>
            <a:ext cx="10808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00B050"/>
                </a:solidFill>
              </a:rPr>
              <a:t>laying, </a:t>
            </a:r>
            <a:r>
              <a:rPr lang="en-US" altLang="zh-TW" i="1" dirty="0" smtClean="0">
                <a:solidFill>
                  <a:srgbClr val="00B050"/>
                </a:solidFill>
              </a:rPr>
              <a:t>l</a:t>
            </a:r>
            <a:endParaRPr lang="zh-TW" altLang="en-US" i="1" dirty="0">
              <a:solidFill>
                <a:srgbClr val="00B050"/>
              </a:solidFill>
            </a:endParaRPr>
          </a:p>
        </p:txBody>
      </p:sp>
      <p:cxnSp>
        <p:nvCxnSpPr>
          <p:cNvPr id="53" name="肘形接點 52"/>
          <p:cNvCxnSpPr>
            <a:stCxn id="4" idx="0"/>
            <a:endCxn id="6" idx="0"/>
          </p:cNvCxnSpPr>
          <p:nvPr/>
        </p:nvCxnSpPr>
        <p:spPr>
          <a:xfrm rot="16200000" flipH="1" flipV="1">
            <a:off x="4500696" y="1916313"/>
            <a:ext cx="13086" cy="3181165"/>
          </a:xfrm>
          <a:prstGeom prst="bentConnector3">
            <a:avLst>
              <a:gd name="adj1" fmla="val -2343413"/>
            </a:avLst>
          </a:prstGeom>
          <a:ln w="254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2570367" y="2100829"/>
            <a:ext cx="2510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 smtClean="0"/>
              <a:t>hive bees and food affecting brood survival</a:t>
            </a:r>
            <a:endParaRPr lang="zh-TW" altLang="en-US" i="1" dirty="0">
              <a:solidFill>
                <a:schemeClr val="tx1"/>
              </a:solidFill>
            </a:endParaRPr>
          </a:p>
        </p:txBody>
      </p:sp>
      <p:cxnSp>
        <p:nvCxnSpPr>
          <p:cNvPr id="14" name="肘形接點 13"/>
          <p:cNvCxnSpPr>
            <a:stCxn id="8" idx="2"/>
            <a:endCxn id="6" idx="0"/>
          </p:cNvCxnSpPr>
          <p:nvPr/>
        </p:nvCxnSpPr>
        <p:spPr>
          <a:xfrm rot="5400000">
            <a:off x="3977279" y="1391358"/>
            <a:ext cx="1061458" cy="3182704"/>
          </a:xfrm>
          <a:prstGeom prst="bentConnector3">
            <a:avLst>
              <a:gd name="adj1" fmla="val 50000"/>
            </a:avLst>
          </a:prstGeom>
          <a:ln w="254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接點 18"/>
          <p:cNvCxnSpPr>
            <a:stCxn id="5" idx="0"/>
            <a:endCxn id="8" idx="3"/>
          </p:cNvCxnSpPr>
          <p:nvPr/>
        </p:nvCxnSpPr>
        <p:spPr>
          <a:xfrm rot="16200000" flipV="1">
            <a:off x="7517439" y="1716991"/>
            <a:ext cx="1388673" cy="2204223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H="1" flipV="1">
            <a:off x="6106164" y="1171511"/>
            <a:ext cx="10052" cy="4470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4396444" y="451772"/>
            <a:ext cx="34224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food consumption by brood, hive bees, and foragers </a:t>
            </a:r>
            <a:r>
              <a:rPr lang="el-GR" altLang="zh-TW" i="1" dirty="0" smtClean="0">
                <a:solidFill>
                  <a:srgbClr val="FF0000"/>
                </a:solidFill>
              </a:rPr>
              <a:t>γ</a:t>
            </a:r>
            <a:r>
              <a:rPr lang="en-US" altLang="zh-TW" baseline="-25000" dirty="0" smtClean="0">
                <a:solidFill>
                  <a:srgbClr val="FF0000"/>
                </a:solidFill>
              </a:rPr>
              <a:t>A</a:t>
            </a:r>
            <a:r>
              <a:rPr lang="en-US" altLang="zh-TW" dirty="0" smtClean="0">
                <a:solidFill>
                  <a:srgbClr val="FF0000"/>
                </a:solidFill>
              </a:rPr>
              <a:t>, </a:t>
            </a:r>
            <a:r>
              <a:rPr lang="el-GR" altLang="zh-TW" i="1" dirty="0" smtClean="0">
                <a:solidFill>
                  <a:srgbClr val="FF0000"/>
                </a:solidFill>
              </a:rPr>
              <a:t>γ</a:t>
            </a:r>
            <a:r>
              <a:rPr lang="en-US" altLang="zh-TW" baseline="-25000" dirty="0">
                <a:solidFill>
                  <a:srgbClr val="FF0000"/>
                </a:solidFill>
              </a:rPr>
              <a:t>B</a:t>
            </a:r>
            <a:endParaRPr lang="zh-TW" altLang="en-US" i="1" baseline="-25000" dirty="0">
              <a:solidFill>
                <a:srgbClr val="FF000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672402" y="1406633"/>
            <a:ext cx="2510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 smtClean="0"/>
              <a:t>food collection by foragers</a:t>
            </a:r>
            <a:endParaRPr lang="zh-TW" altLang="en-US" i="1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557712" y="5285383"/>
            <a:ext cx="2510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solidFill>
                  <a:srgbClr val="7030A0"/>
                </a:solidFill>
              </a:rPr>
              <a:t>increasing </a:t>
            </a:r>
            <a:r>
              <a:rPr lang="en-US" altLang="zh-TW" dirty="0" smtClean="0">
                <a:solidFill>
                  <a:srgbClr val="7030A0"/>
                </a:solidFill>
              </a:rPr>
              <a:t>of foragers </a:t>
            </a:r>
            <a:r>
              <a:rPr lang="en-US" altLang="zh-TW" dirty="0">
                <a:solidFill>
                  <a:srgbClr val="7030A0"/>
                </a:solidFill>
              </a:rPr>
              <a:t>mortality </a:t>
            </a:r>
            <a:r>
              <a:rPr lang="en-US" altLang="zh-TW" dirty="0" smtClean="0">
                <a:solidFill>
                  <a:srgbClr val="7030A0"/>
                </a:solidFill>
              </a:rPr>
              <a:t>by pesticide</a:t>
            </a:r>
            <a:endParaRPr lang="zh-TW" altLang="en-US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25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5229647" y="2832126"/>
            <a:ext cx="1763486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Hive bees (</a:t>
            </a:r>
            <a:r>
              <a:rPr lang="en-US" altLang="zh-TW" i="1" dirty="0" smtClean="0">
                <a:solidFill>
                  <a:schemeClr val="tx1"/>
                </a:solidFill>
              </a:rPr>
              <a:t>H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5238488" y="4271263"/>
            <a:ext cx="1763486" cy="720000"/>
          </a:xfrm>
          <a:prstGeom prst="roundRect">
            <a:avLst/>
          </a:prstGeom>
          <a:pattFill prst="pct5">
            <a:fgClr>
              <a:schemeClr val="bg1"/>
            </a:fgClr>
            <a:bgClr>
              <a:schemeClr val="bg1"/>
            </a:bgClr>
          </a:patt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Foragers (</a:t>
            </a:r>
            <a:r>
              <a:rPr lang="en-US" altLang="zh-TW" i="1" dirty="0" smtClean="0">
                <a:solidFill>
                  <a:schemeClr val="tx1"/>
                </a:solidFill>
              </a:rPr>
              <a:t>F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5220806" y="1521068"/>
            <a:ext cx="1763486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Brood (</a:t>
            </a:r>
            <a:r>
              <a:rPr lang="en-US" altLang="zh-TW" i="1" dirty="0" smtClean="0">
                <a:solidFill>
                  <a:schemeClr val="tx1"/>
                </a:solidFill>
              </a:rPr>
              <a:t>B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818809" y="3713887"/>
            <a:ext cx="14375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i="1" dirty="0" smtClean="0">
                <a:solidFill>
                  <a:schemeClr val="tx1"/>
                </a:solidFill>
              </a:rPr>
              <a:t>R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en-US" altLang="zh-TW" i="1" dirty="0" err="1" smtClean="0">
                <a:solidFill>
                  <a:schemeClr val="tx1"/>
                </a:solidFill>
              </a:rPr>
              <a:t>f</a:t>
            </a:r>
            <a:r>
              <a:rPr lang="en-US" altLang="zh-TW" dirty="0" err="1" smtClean="0">
                <a:solidFill>
                  <a:schemeClr val="tx1"/>
                </a:solidFill>
              </a:rPr>
              <a:t>,</a:t>
            </a:r>
            <a:r>
              <a:rPr lang="en-US" altLang="zh-TW" i="1" dirty="0" err="1" smtClean="0">
                <a:solidFill>
                  <a:schemeClr val="tx1"/>
                </a:solidFill>
              </a:rPr>
              <a:t>H</a:t>
            </a:r>
            <a:r>
              <a:rPr lang="en-US" altLang="zh-TW" dirty="0" err="1" smtClean="0">
                <a:solidFill>
                  <a:schemeClr val="tx1"/>
                </a:solidFill>
              </a:rPr>
              <a:t>,</a:t>
            </a:r>
            <a:r>
              <a:rPr lang="en-US" altLang="zh-TW" i="1" dirty="0" err="1" smtClean="0">
                <a:solidFill>
                  <a:schemeClr val="tx1"/>
                </a:solidFill>
              </a:rPr>
              <a:t>F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i="1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172200" y="2354953"/>
            <a:ext cx="1014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TW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t-</a:t>
            </a:r>
            <a:r>
              <a:rPr lang="el-GR" altLang="zh-TW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48" name="直線單箭頭接點 47"/>
          <p:cNvCxnSpPr/>
          <p:nvPr/>
        </p:nvCxnSpPr>
        <p:spPr>
          <a:xfrm>
            <a:off x="6102549" y="1127156"/>
            <a:ext cx="0" cy="36000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5560401" y="699156"/>
            <a:ext cx="10808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i="1" dirty="0" err="1" smtClean="0">
                <a:solidFill>
                  <a:srgbClr val="00B050"/>
                </a:solidFill>
              </a:rPr>
              <a:t>lS</a:t>
            </a:r>
            <a:r>
              <a:rPr lang="en-US" altLang="zh-TW" i="1" dirty="0" smtClean="0">
                <a:solidFill>
                  <a:srgbClr val="00B050"/>
                </a:solidFill>
              </a:rPr>
              <a:t>(</a:t>
            </a:r>
            <a:r>
              <a:rPr lang="en-US" altLang="zh-TW" i="1" dirty="0" err="1" smtClean="0">
                <a:solidFill>
                  <a:srgbClr val="00B050"/>
                </a:solidFill>
              </a:rPr>
              <a:t>f,H</a:t>
            </a:r>
            <a:r>
              <a:rPr lang="en-US" altLang="zh-TW" i="1" dirty="0" smtClean="0">
                <a:solidFill>
                  <a:srgbClr val="00B050"/>
                </a:solidFill>
              </a:rPr>
              <a:t>)</a:t>
            </a:r>
            <a:endParaRPr lang="zh-TW" altLang="en-US" i="1" dirty="0">
              <a:solidFill>
                <a:srgbClr val="00B050"/>
              </a:solidFill>
            </a:endParaRPr>
          </a:p>
        </p:txBody>
      </p:sp>
      <p:cxnSp>
        <p:nvCxnSpPr>
          <p:cNvPr id="21" name="直線單箭頭接點 20"/>
          <p:cNvCxnSpPr>
            <a:stCxn id="6" idx="2"/>
            <a:endCxn id="4" idx="0"/>
          </p:cNvCxnSpPr>
          <p:nvPr/>
        </p:nvCxnSpPr>
        <p:spPr>
          <a:xfrm>
            <a:off x="6102549" y="2241068"/>
            <a:ext cx="8841" cy="5910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>
            <a:off x="6113247" y="3558883"/>
            <a:ext cx="0" cy="7282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>
            <a:off x="5939613" y="5006238"/>
            <a:ext cx="0" cy="360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5508177" y="5389255"/>
            <a:ext cx="882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i="1" dirty="0" smtClean="0">
                <a:solidFill>
                  <a:srgbClr val="FF0000"/>
                </a:solidFill>
              </a:rPr>
              <a:t>m</a:t>
            </a:r>
            <a:endParaRPr lang="zh-TW" altLang="en-US" i="1" dirty="0">
              <a:solidFill>
                <a:srgbClr val="FF0000"/>
              </a:solidFill>
            </a:endParaRPr>
          </a:p>
        </p:txBody>
      </p:sp>
      <p:cxnSp>
        <p:nvCxnSpPr>
          <p:cNvPr id="54" name="直線單箭頭接點 53"/>
          <p:cNvCxnSpPr/>
          <p:nvPr/>
        </p:nvCxnSpPr>
        <p:spPr>
          <a:xfrm>
            <a:off x="6268254" y="4991263"/>
            <a:ext cx="0" cy="360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5917384" y="5374280"/>
            <a:ext cx="7051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i="1" dirty="0" smtClean="0">
                <a:solidFill>
                  <a:srgbClr val="FF0000"/>
                </a:solidFill>
              </a:rPr>
              <a:t>m</a:t>
            </a:r>
            <a:r>
              <a:rPr lang="en-US" altLang="zh-TW" i="1" baseline="-25000" dirty="0" smtClean="0">
                <a:solidFill>
                  <a:srgbClr val="FF0000"/>
                </a:solidFill>
              </a:rPr>
              <a:t>d</a:t>
            </a:r>
            <a:endParaRPr lang="zh-TW" altLang="en-US" i="1" baseline="-25000" dirty="0">
              <a:solidFill>
                <a:srgbClr val="FF0000"/>
              </a:solidFill>
            </a:endParaRPr>
          </a:p>
        </p:txBody>
      </p:sp>
      <p:sp>
        <p:nvSpPr>
          <p:cNvPr id="26" name="橢圓 25"/>
          <p:cNvSpPr/>
          <p:nvPr/>
        </p:nvSpPr>
        <p:spPr>
          <a:xfrm>
            <a:off x="2611656" y="3514738"/>
            <a:ext cx="1561171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bg1"/>
                </a:solidFill>
              </a:rPr>
              <a:t>Food (</a:t>
            </a:r>
            <a:r>
              <a:rPr lang="en-US" altLang="zh-TW" b="1" i="1" dirty="0">
                <a:solidFill>
                  <a:schemeClr val="bg1"/>
                </a:solidFill>
              </a:rPr>
              <a:t>f</a:t>
            </a:r>
            <a:r>
              <a:rPr lang="en-US" altLang="zh-TW" b="1" dirty="0" smtClean="0">
                <a:solidFill>
                  <a:schemeClr val="bg1"/>
                </a:solidFill>
              </a:rPr>
              <a:t>)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714982" y="3713887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zh-TW" i="1" dirty="0">
                <a:solidFill>
                  <a:srgbClr val="FF0000"/>
                </a:solidFill>
              </a:rPr>
              <a:t>γ</a:t>
            </a:r>
            <a:r>
              <a:rPr lang="en-US" altLang="zh-TW" baseline="-25000" dirty="0">
                <a:solidFill>
                  <a:srgbClr val="FF0000"/>
                </a:solidFill>
              </a:rPr>
              <a:t>A</a:t>
            </a:r>
            <a:endParaRPr lang="zh-TW" altLang="en-US" dirty="0"/>
          </a:p>
        </p:txBody>
      </p:sp>
      <p:cxnSp>
        <p:nvCxnSpPr>
          <p:cNvPr id="72" name="直線單箭頭接點 71"/>
          <p:cNvCxnSpPr>
            <a:endCxn id="30" idx="1"/>
          </p:cNvCxnSpPr>
          <p:nvPr/>
        </p:nvCxnSpPr>
        <p:spPr>
          <a:xfrm flipV="1">
            <a:off x="4172827" y="3898553"/>
            <a:ext cx="540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3205100" y="2778358"/>
            <a:ext cx="370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l-GR" altLang="zh-TW" i="1" dirty="0">
                <a:solidFill>
                  <a:srgbClr val="FF0000"/>
                </a:solidFill>
              </a:rPr>
              <a:t>γ</a:t>
            </a:r>
            <a:r>
              <a:rPr lang="en-US" altLang="zh-TW" baseline="-25000" dirty="0">
                <a:solidFill>
                  <a:srgbClr val="FF0000"/>
                </a:solidFill>
              </a:rPr>
              <a:t>B</a:t>
            </a:r>
            <a:endParaRPr lang="zh-TW" altLang="en-US" i="1" baseline="-25000" dirty="0">
              <a:solidFill>
                <a:srgbClr val="FF0000"/>
              </a:solidFill>
            </a:endParaRPr>
          </a:p>
        </p:txBody>
      </p:sp>
      <p:cxnSp>
        <p:nvCxnSpPr>
          <p:cNvPr id="81" name="肘形接點 80"/>
          <p:cNvCxnSpPr>
            <a:endCxn id="26" idx="4"/>
          </p:cNvCxnSpPr>
          <p:nvPr/>
        </p:nvCxnSpPr>
        <p:spPr>
          <a:xfrm rot="10800000">
            <a:off x="3392242" y="4234739"/>
            <a:ext cx="1846246" cy="581191"/>
          </a:xfrm>
          <a:prstGeom prst="bentConnector2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肘形接點 83"/>
          <p:cNvCxnSpPr>
            <a:stCxn id="4" idx="1"/>
            <a:endCxn id="30" idx="1"/>
          </p:cNvCxnSpPr>
          <p:nvPr/>
        </p:nvCxnSpPr>
        <p:spPr>
          <a:xfrm rot="10800000" flipV="1">
            <a:off x="4714983" y="3192125"/>
            <a:ext cx="514665" cy="706427"/>
          </a:xfrm>
          <a:prstGeom prst="bentConnector3">
            <a:avLst>
              <a:gd name="adj1" fmla="val 144417"/>
            </a:avLst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肘形接點 87"/>
          <p:cNvCxnSpPr>
            <a:stCxn id="5" idx="1"/>
            <a:endCxn id="30" idx="1"/>
          </p:cNvCxnSpPr>
          <p:nvPr/>
        </p:nvCxnSpPr>
        <p:spPr>
          <a:xfrm rot="10800000">
            <a:off x="4714982" y="3898553"/>
            <a:ext cx="523506" cy="732710"/>
          </a:xfrm>
          <a:prstGeom prst="bentConnector3">
            <a:avLst>
              <a:gd name="adj1" fmla="val 143667"/>
            </a:avLst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/>
          <p:nvPr/>
        </p:nvCxnSpPr>
        <p:spPr>
          <a:xfrm>
            <a:off x="4481865" y="3728079"/>
            <a:ext cx="0" cy="180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/>
          <p:nvPr/>
        </p:nvCxnSpPr>
        <p:spPr>
          <a:xfrm rot="10800000">
            <a:off x="4485040" y="3885239"/>
            <a:ext cx="0" cy="180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/>
          <p:nvPr/>
        </p:nvCxnSpPr>
        <p:spPr>
          <a:xfrm rot="16200000">
            <a:off x="3210407" y="3323389"/>
            <a:ext cx="360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肘形接點 96"/>
          <p:cNvCxnSpPr>
            <a:stCxn id="6" idx="1"/>
          </p:cNvCxnSpPr>
          <p:nvPr/>
        </p:nvCxnSpPr>
        <p:spPr>
          <a:xfrm rot="10800000" flipV="1">
            <a:off x="3381568" y="1881068"/>
            <a:ext cx="1839239" cy="1484828"/>
          </a:xfrm>
          <a:prstGeom prst="bentConnector3">
            <a:avLst>
              <a:gd name="adj1" fmla="val 79830"/>
            </a:avLst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75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047" y="448047"/>
            <a:ext cx="7161905" cy="5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83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28800" y="966787"/>
            <a:ext cx="15849600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54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</TotalTime>
  <Words>151</Words>
  <Application>Microsoft Office PowerPoint</Application>
  <PresentationFormat>Widescreen</PresentationFormat>
  <Paragraphs>37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PMingLiU</vt:lpstr>
      <vt:lpstr>PMingLiU</vt:lpstr>
      <vt:lpstr>Arial</vt:lpstr>
      <vt:lpstr>Calibri</vt:lpstr>
      <vt:lpstr>Calibri Light</vt:lpstr>
      <vt:lpstr>Liberation Serif</vt:lpstr>
      <vt:lpstr>Mangal</vt:lpstr>
      <vt:lpstr>Times New Roman</vt:lpstr>
      <vt:lpstr>Office 佈景主題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謝男鴻</dc:creator>
  <cp:lastModifiedBy>WChiu Lab</cp:lastModifiedBy>
  <cp:revision>38</cp:revision>
  <dcterms:created xsi:type="dcterms:W3CDTF">2015-10-19T01:21:20Z</dcterms:created>
  <dcterms:modified xsi:type="dcterms:W3CDTF">2017-01-13T17:17:12Z</dcterms:modified>
</cp:coreProperties>
</file>