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4B5"/>
    <a:srgbClr val="FE2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3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0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6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1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7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8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C069-B739-4FEE-B1C2-9AE1A20352D7}" type="datetimeFigureOut">
              <a:rPr lang="zh-TW" altLang="en-US" smtClean="0"/>
              <a:t>2017/1/12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Data 40"/>
          <p:cNvSpPr/>
          <p:nvPr/>
        </p:nvSpPr>
        <p:spPr>
          <a:xfrm>
            <a:off x="3988434" y="444500"/>
            <a:ext cx="4326529" cy="732791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37265" y="2063334"/>
            <a:ext cx="3834036" cy="3334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16" y="2267023"/>
            <a:ext cx="2886437" cy="307451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sp>
        <p:nvSpPr>
          <p:cNvPr id="3" name="Rounded Rectangle 2"/>
          <p:cNvSpPr/>
          <p:nvPr/>
        </p:nvSpPr>
        <p:spPr>
          <a:xfrm>
            <a:off x="2245450" y="2526890"/>
            <a:ext cx="3681822" cy="743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 err="1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Imidacloprid</a:t>
            </a:r>
            <a:r>
              <a:rPr lang="en-US" sz="2400" b="1" i="1" kern="1200" dirty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exposure dose and mortality rate</a:t>
            </a:r>
            <a:endParaRPr lang="en-US" sz="24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1435100" y="3743498"/>
            <a:ext cx="5461000" cy="105194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 err="1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Imidacloprid</a:t>
            </a:r>
            <a:r>
              <a:rPr lang="en-US" sz="2400" b="1" i="1" kern="1200" dirty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-induced mortality risk in short (10 day) and mid (30 day) term</a:t>
            </a:r>
            <a:endParaRPr lang="en-US" sz="2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7687671" y="431800"/>
            <a:ext cx="4326529" cy="732791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965512" y="1583206"/>
            <a:ext cx="3540688" cy="6900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 smtClean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Bee colony population dynamics</a:t>
            </a:r>
            <a:endParaRPr lang="en-US" sz="24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735856" y="1228090"/>
            <a:ext cx="780" cy="288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94512" y="5508303"/>
            <a:ext cx="191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Study Data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0786" y="5899879"/>
            <a:ext cx="284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Theoretical Model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0786" y="6304163"/>
            <a:ext cx="238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Estimated Risk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4" name="Flowchart: Data 53"/>
          <p:cNvSpPr/>
          <p:nvPr/>
        </p:nvSpPr>
        <p:spPr>
          <a:xfrm>
            <a:off x="393174" y="5626686"/>
            <a:ext cx="612000" cy="28800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72966" y="6008985"/>
            <a:ext cx="612000" cy="25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6" name="Flowchart: Terminator 55"/>
          <p:cNvSpPr/>
          <p:nvPr/>
        </p:nvSpPr>
        <p:spPr>
          <a:xfrm>
            <a:off x="330200" y="6369091"/>
            <a:ext cx="648000" cy="3240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58613" y="436840"/>
            <a:ext cx="3323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Environmental pesticides </a:t>
            </a:r>
            <a:r>
              <a:rPr lang="en-US" altLang="zh-TW" sz="2400" b="1" i="1" dirty="0" smtClean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investigation</a:t>
            </a:r>
            <a:endParaRPr lang="en-US" altLang="zh-TW" sz="2400" dirty="0">
              <a:solidFill>
                <a:srgbClr val="00000A"/>
              </a:solidFill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49410" y="399534"/>
            <a:ext cx="335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Seasonality of  Parameter Rate Ratios</a:t>
            </a:r>
            <a:endParaRPr lang="en-US" altLang="zh-TW" sz="2400" dirty="0">
              <a:solidFill>
                <a:srgbClr val="00000A"/>
              </a:solidFill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42" name="Flowchart: Data 41"/>
          <p:cNvSpPr/>
          <p:nvPr/>
        </p:nvSpPr>
        <p:spPr>
          <a:xfrm>
            <a:off x="315347" y="448636"/>
            <a:ext cx="4326529" cy="732791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46593" y="394106"/>
            <a:ext cx="2525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Experimental bioassay </a:t>
            </a:r>
            <a:endParaRPr lang="en-US" altLang="zh-TW" sz="2400" dirty="0">
              <a:solidFill>
                <a:srgbClr val="00000A"/>
              </a:solidFill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44" name="Flowchart: Terminator 43"/>
          <p:cNvSpPr/>
          <p:nvPr/>
        </p:nvSpPr>
        <p:spPr>
          <a:xfrm>
            <a:off x="6626581" y="5739135"/>
            <a:ext cx="5461000" cy="953956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b="1" i="1" dirty="0" err="1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Imidacloprid</a:t>
            </a:r>
            <a:r>
              <a:rPr lang="en-US" altLang="zh-TW" sz="2400" b="1" i="1" dirty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-induced population extinction risk in long term period</a:t>
            </a:r>
            <a:endParaRPr lang="en-US" altLang="zh-TW" sz="2400" b="1" i="1" dirty="0">
              <a:solidFill>
                <a:srgbClr val="FFFFFF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16078" y="3500353"/>
            <a:ext cx="1763486" cy="9517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Hive bees (</a:t>
            </a:r>
            <a:r>
              <a:rPr lang="en-US" altLang="zh-TW" i="1" dirty="0" smtClean="0">
                <a:solidFill>
                  <a:schemeClr val="tx1"/>
                </a:solidFill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432143" y="3513439"/>
            <a:ext cx="1763486" cy="951722"/>
          </a:xfrm>
          <a:prstGeom prst="round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Foragers (</a:t>
            </a:r>
            <a:r>
              <a:rPr lang="en-US" altLang="zh-TW" i="1" dirty="0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034913" y="3513439"/>
            <a:ext cx="1763486" cy="9517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Brood (</a:t>
            </a:r>
            <a:r>
              <a:rPr lang="en-US" altLang="zh-TW" i="1" dirty="0" smtClean="0">
                <a:solidFill>
                  <a:schemeClr val="tx1"/>
                </a:solidFill>
              </a:rPr>
              <a:t>B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089056" y="1797551"/>
            <a:ext cx="2020607" cy="654430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Food (</a:t>
            </a:r>
            <a:r>
              <a:rPr lang="en-US" altLang="zh-TW" i="1" dirty="0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117993" y="4944303"/>
            <a:ext cx="1686414" cy="68022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r>
              <a:rPr lang="en-US" altLang="zh-TW" dirty="0" smtClean="0"/>
              <a:t>esticide, </a:t>
            </a:r>
            <a:r>
              <a:rPr lang="en-US" altLang="zh-TW" i="1" dirty="0" smtClean="0"/>
              <a:t>m</a:t>
            </a:r>
            <a:r>
              <a:rPr lang="en-US" altLang="zh-TW" baseline="-25000" dirty="0"/>
              <a:t>d</a:t>
            </a:r>
            <a:endParaRPr lang="zh-TW" altLang="en-US" baseline="-25000" dirty="0"/>
          </a:p>
        </p:txBody>
      </p:sp>
      <p:cxnSp>
        <p:nvCxnSpPr>
          <p:cNvPr id="20" name="直線單箭頭接點 19"/>
          <p:cNvCxnSpPr>
            <a:stCxn id="5" idx="2"/>
            <a:endCxn id="37" idx="0"/>
          </p:cNvCxnSpPr>
          <p:nvPr/>
        </p:nvCxnSpPr>
        <p:spPr>
          <a:xfrm>
            <a:off x="9313886" y="4465161"/>
            <a:ext cx="0" cy="639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2" idx="6"/>
            <a:endCxn id="37" idx="1"/>
          </p:cNvCxnSpPr>
          <p:nvPr/>
        </p:nvCxnSpPr>
        <p:spPr>
          <a:xfrm>
            <a:off x="6804407" y="5284416"/>
            <a:ext cx="1969042" cy="490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094334" y="4139728"/>
            <a:ext cx="12374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7046473" y="3820093"/>
            <a:ext cx="1251858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004773" y="3067192"/>
            <a:ext cx="1402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social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inhibition, </a:t>
            </a:r>
            <a:r>
              <a:rPr lang="el-GR" altLang="zh-TW" i="1" dirty="0" smtClean="0">
                <a:solidFill>
                  <a:schemeClr val="tx1"/>
                </a:solidFill>
              </a:rPr>
              <a:t>σ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93623" y="4154854"/>
            <a:ext cx="1437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transition to foraging, </a:t>
            </a:r>
            <a:r>
              <a:rPr lang="el-GR" altLang="zh-TW" i="1" dirty="0" smtClean="0">
                <a:solidFill>
                  <a:schemeClr val="tx1"/>
                </a:solidFill>
              </a:rPr>
              <a:t>α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73449" y="5104655"/>
            <a:ext cx="108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death, </a:t>
            </a:r>
            <a:r>
              <a:rPr lang="en-US" altLang="zh-TW" i="1" dirty="0" smtClean="0">
                <a:solidFill>
                  <a:srgbClr val="FF0000"/>
                </a:solidFill>
              </a:rPr>
              <a:t>m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3866927" y="3987251"/>
            <a:ext cx="12374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63499" y="3558260"/>
            <a:ext cx="1533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eclosion</a:t>
            </a:r>
            <a:r>
              <a:rPr lang="en-US" altLang="zh-TW" dirty="0" smtClean="0"/>
              <a:t>, </a:t>
            </a:r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2335999" y="3078343"/>
            <a:ext cx="0" cy="361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799028" y="2688984"/>
            <a:ext cx="108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laying, </a:t>
            </a:r>
            <a:r>
              <a:rPr lang="en-US" altLang="zh-TW" i="1" dirty="0" smtClean="0">
                <a:solidFill>
                  <a:srgbClr val="00B050"/>
                </a:solidFill>
              </a:rPr>
              <a:t>l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  <p:cxnSp>
        <p:nvCxnSpPr>
          <p:cNvPr id="53" name="肘形接點 52"/>
          <p:cNvCxnSpPr>
            <a:stCxn id="4" idx="0"/>
            <a:endCxn id="6" idx="0"/>
          </p:cNvCxnSpPr>
          <p:nvPr/>
        </p:nvCxnSpPr>
        <p:spPr>
          <a:xfrm rot="16200000" flipH="1" flipV="1">
            <a:off x="4500696" y="1916313"/>
            <a:ext cx="13086" cy="3181165"/>
          </a:xfrm>
          <a:prstGeom prst="bentConnector3">
            <a:avLst>
              <a:gd name="adj1" fmla="val -2343413"/>
            </a:avLst>
          </a:prstGeom>
          <a:ln w="254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570367" y="2100829"/>
            <a:ext cx="2510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hive bees and food affecting brood survival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8" idx="2"/>
            <a:endCxn id="6" idx="0"/>
          </p:cNvCxnSpPr>
          <p:nvPr/>
        </p:nvCxnSpPr>
        <p:spPr>
          <a:xfrm rot="5400000">
            <a:off x="3977279" y="1391358"/>
            <a:ext cx="1061458" cy="3182704"/>
          </a:xfrm>
          <a:prstGeom prst="bentConnector3">
            <a:avLst>
              <a:gd name="adj1" fmla="val 50000"/>
            </a:avLst>
          </a:prstGeom>
          <a:ln w="254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5" idx="0"/>
            <a:endCxn id="8" idx="3"/>
          </p:cNvCxnSpPr>
          <p:nvPr/>
        </p:nvCxnSpPr>
        <p:spPr>
          <a:xfrm rot="16200000" flipV="1">
            <a:off x="7517439" y="1716991"/>
            <a:ext cx="1388673" cy="220422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6106164" y="1171511"/>
            <a:ext cx="10052" cy="447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96444" y="451772"/>
            <a:ext cx="3422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food consumption by brood, hive bees, and foragers </a:t>
            </a:r>
            <a:r>
              <a:rPr lang="el-GR" altLang="zh-TW" i="1" dirty="0" smtClean="0">
                <a:solidFill>
                  <a:srgbClr val="FF0000"/>
                </a:solidFill>
              </a:rPr>
              <a:t>γ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l-GR" altLang="zh-TW" i="1" dirty="0" smtClean="0">
                <a:solidFill>
                  <a:srgbClr val="FF0000"/>
                </a:solidFill>
              </a:rPr>
              <a:t>γ</a:t>
            </a:r>
            <a:r>
              <a:rPr lang="en-US" altLang="zh-TW" baseline="-25000" dirty="0">
                <a:solidFill>
                  <a:srgbClr val="FF0000"/>
                </a:solidFill>
              </a:rPr>
              <a:t>B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72402" y="1406633"/>
            <a:ext cx="2510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food collection by foragers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557712" y="5285383"/>
            <a:ext cx="2510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increasing </a:t>
            </a:r>
            <a:r>
              <a:rPr lang="en-US" altLang="zh-TW" dirty="0" smtClean="0">
                <a:solidFill>
                  <a:srgbClr val="7030A0"/>
                </a:solidFill>
              </a:rPr>
              <a:t>of foragers </a:t>
            </a:r>
            <a:r>
              <a:rPr lang="en-US" altLang="zh-TW" dirty="0">
                <a:solidFill>
                  <a:srgbClr val="7030A0"/>
                </a:solidFill>
              </a:rPr>
              <a:t>mortality </a:t>
            </a:r>
            <a:r>
              <a:rPr lang="en-US" altLang="zh-TW" dirty="0" smtClean="0">
                <a:solidFill>
                  <a:srgbClr val="7030A0"/>
                </a:solidFill>
              </a:rPr>
              <a:t>by pesticide</a:t>
            </a:r>
            <a:endParaRPr lang="zh-TW" alt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29647" y="2832126"/>
            <a:ext cx="1763486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Hive bees (</a:t>
            </a:r>
            <a:r>
              <a:rPr lang="en-US" altLang="zh-TW" i="1" dirty="0" smtClean="0">
                <a:solidFill>
                  <a:schemeClr val="tx1"/>
                </a:solidFill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238488" y="4271263"/>
            <a:ext cx="1763486" cy="720000"/>
          </a:xfrm>
          <a:prstGeom prst="round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Foragers (</a:t>
            </a:r>
            <a:r>
              <a:rPr lang="en-US" altLang="zh-TW" i="1" dirty="0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20806" y="1521068"/>
            <a:ext cx="1763486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Brood (</a:t>
            </a:r>
            <a:r>
              <a:rPr lang="en-US" altLang="zh-TW" i="1" dirty="0" smtClean="0">
                <a:solidFill>
                  <a:schemeClr val="tx1"/>
                </a:solidFill>
              </a:rPr>
              <a:t>B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18809" y="3713887"/>
            <a:ext cx="1437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smtClean="0">
                <a:solidFill>
                  <a:schemeClr val="tx1"/>
                </a:solidFill>
              </a:rPr>
              <a:t>R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i="1" dirty="0" err="1" smtClean="0">
                <a:solidFill>
                  <a:schemeClr val="tx1"/>
                </a:solidFill>
              </a:rPr>
              <a:t>f</a:t>
            </a:r>
            <a:r>
              <a:rPr lang="en-US" altLang="zh-TW" dirty="0" err="1" smtClean="0">
                <a:solidFill>
                  <a:schemeClr val="tx1"/>
                </a:solidFill>
              </a:rPr>
              <a:t>,</a:t>
            </a:r>
            <a:r>
              <a:rPr lang="en-US" altLang="zh-TW" i="1" dirty="0" err="1" smtClean="0">
                <a:solidFill>
                  <a:schemeClr val="tx1"/>
                </a:solidFill>
              </a:rPr>
              <a:t>H</a:t>
            </a:r>
            <a:r>
              <a:rPr lang="en-US" altLang="zh-TW" dirty="0" err="1" smtClean="0">
                <a:solidFill>
                  <a:schemeClr val="tx1"/>
                </a:solidFill>
              </a:rPr>
              <a:t>,</a:t>
            </a:r>
            <a:r>
              <a:rPr lang="en-US" altLang="zh-TW" i="1" dirty="0" err="1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72200" y="2354953"/>
            <a:ext cx="101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l-GR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6102549" y="1127156"/>
            <a:ext cx="0" cy="36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560401" y="699156"/>
            <a:ext cx="108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err="1" smtClean="0">
                <a:solidFill>
                  <a:srgbClr val="00B050"/>
                </a:solidFill>
              </a:rPr>
              <a:t>lS</a:t>
            </a:r>
            <a:r>
              <a:rPr lang="en-US" altLang="zh-TW" i="1" dirty="0" smtClean="0">
                <a:solidFill>
                  <a:srgbClr val="00B050"/>
                </a:solidFill>
              </a:rPr>
              <a:t>(</a:t>
            </a:r>
            <a:r>
              <a:rPr lang="en-US" altLang="zh-TW" i="1" dirty="0" err="1" smtClean="0">
                <a:solidFill>
                  <a:srgbClr val="00B050"/>
                </a:solidFill>
              </a:rPr>
              <a:t>f,H</a:t>
            </a:r>
            <a:r>
              <a:rPr lang="en-US" altLang="zh-TW" i="1" dirty="0" smtClean="0">
                <a:solidFill>
                  <a:srgbClr val="00B050"/>
                </a:solidFill>
              </a:rPr>
              <a:t>)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  <p:cxnSp>
        <p:nvCxnSpPr>
          <p:cNvPr id="21" name="直線單箭頭接點 20"/>
          <p:cNvCxnSpPr>
            <a:stCxn id="6" idx="2"/>
            <a:endCxn id="4" idx="0"/>
          </p:cNvCxnSpPr>
          <p:nvPr/>
        </p:nvCxnSpPr>
        <p:spPr>
          <a:xfrm>
            <a:off x="6102549" y="2241068"/>
            <a:ext cx="8841" cy="591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6113247" y="3558883"/>
            <a:ext cx="0" cy="728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939613" y="5006238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508177" y="5389255"/>
            <a:ext cx="88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smtClean="0">
                <a:solidFill>
                  <a:srgbClr val="FF0000"/>
                </a:solidFill>
              </a:rPr>
              <a:t>m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6268254" y="4991263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7384" y="5374280"/>
            <a:ext cx="705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smtClean="0">
                <a:solidFill>
                  <a:srgbClr val="FF0000"/>
                </a:solidFill>
              </a:rPr>
              <a:t>m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d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611656" y="3514738"/>
            <a:ext cx="1561171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Food (</a:t>
            </a:r>
            <a:r>
              <a:rPr lang="en-US" altLang="zh-TW" b="1" i="1" dirty="0">
                <a:solidFill>
                  <a:schemeClr val="bg1"/>
                </a:solidFill>
              </a:rPr>
              <a:t>f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4982" y="371388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i="1" dirty="0">
                <a:solidFill>
                  <a:srgbClr val="FF0000"/>
                </a:solidFill>
              </a:rPr>
              <a:t>γ</a:t>
            </a:r>
            <a:r>
              <a:rPr lang="en-US" altLang="zh-TW" baseline="-25000" dirty="0">
                <a:solidFill>
                  <a:srgbClr val="FF0000"/>
                </a:solidFill>
              </a:rPr>
              <a:t>A</a:t>
            </a:r>
            <a:endParaRPr lang="zh-TW" altLang="en-US" dirty="0"/>
          </a:p>
        </p:txBody>
      </p:sp>
      <p:cxnSp>
        <p:nvCxnSpPr>
          <p:cNvPr id="72" name="直線單箭頭接點 71"/>
          <p:cNvCxnSpPr>
            <a:endCxn id="30" idx="1"/>
          </p:cNvCxnSpPr>
          <p:nvPr/>
        </p:nvCxnSpPr>
        <p:spPr>
          <a:xfrm flipV="1">
            <a:off x="4172827" y="3898553"/>
            <a:ext cx="54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205100" y="2778358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TW" i="1" dirty="0">
                <a:solidFill>
                  <a:srgbClr val="FF0000"/>
                </a:solidFill>
              </a:rPr>
              <a:t>γ</a:t>
            </a:r>
            <a:r>
              <a:rPr lang="en-US" altLang="zh-TW" baseline="-25000" dirty="0">
                <a:solidFill>
                  <a:srgbClr val="FF0000"/>
                </a:solidFill>
              </a:rPr>
              <a:t>B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cxnSp>
        <p:nvCxnSpPr>
          <p:cNvPr id="81" name="肘形接點 80"/>
          <p:cNvCxnSpPr>
            <a:endCxn id="26" idx="4"/>
          </p:cNvCxnSpPr>
          <p:nvPr/>
        </p:nvCxnSpPr>
        <p:spPr>
          <a:xfrm rot="10800000">
            <a:off x="3392242" y="4234739"/>
            <a:ext cx="1846246" cy="581191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" idx="1"/>
            <a:endCxn id="30" idx="1"/>
          </p:cNvCxnSpPr>
          <p:nvPr/>
        </p:nvCxnSpPr>
        <p:spPr>
          <a:xfrm rot="10800000" flipV="1">
            <a:off x="4714983" y="3192125"/>
            <a:ext cx="514665" cy="706427"/>
          </a:xfrm>
          <a:prstGeom prst="bentConnector3">
            <a:avLst>
              <a:gd name="adj1" fmla="val 144417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5" idx="1"/>
            <a:endCxn id="30" idx="1"/>
          </p:cNvCxnSpPr>
          <p:nvPr/>
        </p:nvCxnSpPr>
        <p:spPr>
          <a:xfrm rot="10800000">
            <a:off x="4714982" y="3898553"/>
            <a:ext cx="523506" cy="732710"/>
          </a:xfrm>
          <a:prstGeom prst="bentConnector3">
            <a:avLst>
              <a:gd name="adj1" fmla="val 143667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4481865" y="3728079"/>
            <a:ext cx="0" cy="18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rot="10800000">
            <a:off x="4485040" y="3885239"/>
            <a:ext cx="0" cy="18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rot="16200000">
            <a:off x="3210407" y="3323389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96"/>
          <p:cNvCxnSpPr>
            <a:stCxn id="6" idx="1"/>
          </p:cNvCxnSpPr>
          <p:nvPr/>
        </p:nvCxnSpPr>
        <p:spPr>
          <a:xfrm rot="10800000" flipV="1">
            <a:off x="3381568" y="1881068"/>
            <a:ext cx="1839239" cy="1484828"/>
          </a:xfrm>
          <a:prstGeom prst="bentConnector3">
            <a:avLst>
              <a:gd name="adj1" fmla="val 79830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448047"/>
            <a:ext cx="7161905" cy="5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0" y="966787"/>
            <a:ext cx="158496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150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謝男鴻</dc:creator>
  <cp:lastModifiedBy>lenovo</cp:lastModifiedBy>
  <cp:revision>36</cp:revision>
  <dcterms:created xsi:type="dcterms:W3CDTF">2015-10-19T01:21:20Z</dcterms:created>
  <dcterms:modified xsi:type="dcterms:W3CDTF">2017-01-13T04:06:07Z</dcterms:modified>
</cp:coreProperties>
</file>