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A4B5"/>
    <a:srgbClr val="FE2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102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C069-B739-4FEE-B1C2-9AE1A20352D7}" type="datetimeFigureOut">
              <a:rPr lang="zh-TW" altLang="en-US" smtClean="0"/>
              <a:t>2017/1/10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51FA-A382-4A4C-B5A5-3BBEC10D9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02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C069-B739-4FEE-B1C2-9AE1A20352D7}" type="datetimeFigureOut">
              <a:rPr lang="zh-TW" altLang="en-US" smtClean="0"/>
              <a:t>2017/1/10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51FA-A382-4A4C-B5A5-3BBEC10D9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4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C069-B739-4FEE-B1C2-9AE1A20352D7}" type="datetimeFigureOut">
              <a:rPr lang="zh-TW" altLang="en-US" smtClean="0"/>
              <a:t>2017/1/10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51FA-A382-4A4C-B5A5-3BBEC10D9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3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C069-B739-4FEE-B1C2-9AE1A20352D7}" type="datetimeFigureOut">
              <a:rPr lang="zh-TW" altLang="en-US" smtClean="0"/>
              <a:t>2017/1/10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51FA-A382-4A4C-B5A5-3BBEC10D9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69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C069-B739-4FEE-B1C2-9AE1A20352D7}" type="datetimeFigureOut">
              <a:rPr lang="zh-TW" altLang="en-US" smtClean="0"/>
              <a:t>2017/1/10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51FA-A382-4A4C-B5A5-3BBEC10D9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17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C069-B739-4FEE-B1C2-9AE1A20352D7}" type="datetimeFigureOut">
              <a:rPr lang="zh-TW" altLang="en-US" smtClean="0"/>
              <a:t>2017/1/10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51FA-A382-4A4C-B5A5-3BBEC10D9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17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C069-B739-4FEE-B1C2-9AE1A20352D7}" type="datetimeFigureOut">
              <a:rPr lang="zh-TW" altLang="en-US" smtClean="0"/>
              <a:t>2017/1/10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51FA-A382-4A4C-B5A5-3BBEC10D9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81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C069-B739-4FEE-B1C2-9AE1A20352D7}" type="datetimeFigureOut">
              <a:rPr lang="zh-TW" altLang="en-US" smtClean="0"/>
              <a:t>2017/1/10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51FA-A382-4A4C-B5A5-3BBEC10D9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661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C069-B739-4FEE-B1C2-9AE1A20352D7}" type="datetimeFigureOut">
              <a:rPr lang="zh-TW" altLang="en-US" smtClean="0"/>
              <a:t>2017/1/10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51FA-A382-4A4C-B5A5-3BBEC10D9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87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C069-B739-4FEE-B1C2-9AE1A20352D7}" type="datetimeFigureOut">
              <a:rPr lang="zh-TW" altLang="en-US" smtClean="0"/>
              <a:t>2017/1/10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51FA-A382-4A4C-B5A5-3BBEC10D9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3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C069-B739-4FEE-B1C2-9AE1A20352D7}" type="datetimeFigureOut">
              <a:rPr lang="zh-TW" altLang="en-US" smtClean="0"/>
              <a:t>2017/1/10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51FA-A382-4A4C-B5A5-3BBEC10D9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85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7C069-B739-4FEE-B1C2-9AE1A20352D7}" type="datetimeFigureOut">
              <a:rPr lang="zh-TW" altLang="en-US" smtClean="0"/>
              <a:t>2017/1/10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651FA-A382-4A4C-B5A5-3BBEC10D9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6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938864" y="1834734"/>
            <a:ext cx="2998829" cy="28972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111" y="2073873"/>
            <a:ext cx="2305050" cy="2567940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</p:spPr>
      </p:pic>
      <p:sp>
        <p:nvSpPr>
          <p:cNvPr id="3" name="Rounded Rectangle 2"/>
          <p:cNvSpPr/>
          <p:nvPr/>
        </p:nvSpPr>
        <p:spPr>
          <a:xfrm>
            <a:off x="2220958" y="1923783"/>
            <a:ext cx="3681822" cy="41084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i="1" kern="1200" dirty="0" err="1">
                <a:solidFill>
                  <a:srgbClr val="FFFFFF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Imidacloprid</a:t>
            </a:r>
            <a:r>
              <a:rPr lang="en-US" sz="1400" b="1" i="1" kern="1200" dirty="0">
                <a:solidFill>
                  <a:srgbClr val="FFFFFF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 exposure dose and mortality rate</a:t>
            </a:r>
            <a:endParaRPr lang="en-US" sz="14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4" name="Flowchart: Data 3"/>
          <p:cNvSpPr/>
          <p:nvPr/>
        </p:nvSpPr>
        <p:spPr>
          <a:xfrm>
            <a:off x="4354344" y="722631"/>
            <a:ext cx="3230095" cy="607060"/>
          </a:xfrm>
          <a:prstGeom prst="flowChartInputOutp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b="1" i="1" kern="1200" dirty="0">
                <a:solidFill>
                  <a:srgbClr val="FFFFFF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Environmental pesticides </a:t>
            </a:r>
            <a:r>
              <a:rPr lang="en-US" sz="1400" b="1" i="1" kern="1200" dirty="0" smtClean="0">
                <a:solidFill>
                  <a:srgbClr val="FFFFFF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investigation</a:t>
            </a:r>
            <a:endParaRPr lang="en-US" sz="1400" dirty="0">
              <a:solidFill>
                <a:srgbClr val="00000A"/>
              </a:solidFill>
              <a:effectLst/>
              <a:latin typeface="Liberation Serif"/>
              <a:ea typeface="PMingLiU" panose="02020500000000000000" pitchFamily="18" charset="-120"/>
              <a:cs typeface="Mangal" panose="02040503050203030202" pitchFamily="18" charset="0"/>
            </a:endParaRPr>
          </a:p>
        </p:txBody>
      </p:sp>
      <p:sp>
        <p:nvSpPr>
          <p:cNvPr id="5" name="Flowchart: Data 4"/>
          <p:cNvSpPr/>
          <p:nvPr/>
        </p:nvSpPr>
        <p:spPr>
          <a:xfrm>
            <a:off x="2500006" y="724853"/>
            <a:ext cx="2012950" cy="607060"/>
          </a:xfrm>
          <a:prstGeom prst="flowChartInputOutp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b="1" i="1" kern="1200" dirty="0">
                <a:solidFill>
                  <a:srgbClr val="FFFFFF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Experimental bioassay </a:t>
            </a:r>
            <a:endParaRPr lang="en-US" sz="1400" dirty="0">
              <a:solidFill>
                <a:srgbClr val="00000A"/>
              </a:solidFill>
              <a:effectLst/>
              <a:latin typeface="Liberation Serif"/>
              <a:ea typeface="PMingLiU" panose="02020500000000000000" pitchFamily="18" charset="-120"/>
              <a:cs typeface="Mangal" panose="02040503050203030202" pitchFamily="18" charset="0"/>
            </a:endParaRPr>
          </a:p>
        </p:txBody>
      </p:sp>
      <p:sp>
        <p:nvSpPr>
          <p:cNvPr id="6" name="Flowchart: Terminator 5"/>
          <p:cNvSpPr/>
          <p:nvPr/>
        </p:nvSpPr>
        <p:spPr>
          <a:xfrm>
            <a:off x="2529412" y="3270107"/>
            <a:ext cx="3397860" cy="743585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b="1" i="1" kern="1200" dirty="0" err="1">
                <a:solidFill>
                  <a:srgbClr val="FFFFFF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Imidacloprid</a:t>
            </a:r>
            <a:r>
              <a:rPr lang="en-US" sz="1400" b="1" i="1" kern="1200" dirty="0">
                <a:solidFill>
                  <a:srgbClr val="FFFFFF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-induced mortality risk in short (10 day) and mid (30 day) term</a:t>
            </a:r>
            <a:endParaRPr lang="en-US" sz="1400" dirty="0">
              <a:solidFill>
                <a:srgbClr val="00000A"/>
              </a:solidFill>
              <a:effectLst/>
              <a:latin typeface="Liberation Serif"/>
              <a:ea typeface="PMingLiU" panose="02020500000000000000" pitchFamily="18" charset="-120"/>
              <a:cs typeface="Mangal" panose="02040503050203030202" pitchFamily="18" charset="0"/>
            </a:endParaRPr>
          </a:p>
        </p:txBody>
      </p:sp>
      <p:sp>
        <p:nvSpPr>
          <p:cNvPr id="7" name="Flowchart: Data 6"/>
          <p:cNvSpPr/>
          <p:nvPr/>
        </p:nvSpPr>
        <p:spPr>
          <a:xfrm>
            <a:off x="7865471" y="722631"/>
            <a:ext cx="3113043" cy="607060"/>
          </a:xfrm>
          <a:prstGeom prst="flowChartInputOutp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b="1" i="1" kern="1200" dirty="0" smtClean="0">
                <a:solidFill>
                  <a:srgbClr val="FFFFFF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Seasonality of </a:t>
            </a:r>
            <a:r>
              <a:rPr lang="en-US" sz="1400" b="1" i="1" dirty="0">
                <a:solidFill>
                  <a:srgbClr val="FFFFFF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sz="1400" b="1" i="1" dirty="0" smtClean="0">
                <a:solidFill>
                  <a:srgbClr val="FFFFFF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Parameter Rate </a:t>
            </a:r>
            <a:r>
              <a:rPr lang="en-US" sz="1400" b="1" i="1" dirty="0">
                <a:solidFill>
                  <a:srgbClr val="FFFFFF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R</a:t>
            </a:r>
            <a:r>
              <a:rPr lang="en-US" sz="1400" b="1" i="1" dirty="0" smtClean="0">
                <a:solidFill>
                  <a:srgbClr val="FFFFFF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atios</a:t>
            </a:r>
            <a:endParaRPr lang="en-US" sz="1400" dirty="0">
              <a:solidFill>
                <a:srgbClr val="00000A"/>
              </a:solidFill>
              <a:effectLst/>
              <a:latin typeface="Liberation Serif"/>
              <a:ea typeface="PMingLiU" panose="02020500000000000000" pitchFamily="18" charset="-120"/>
              <a:cs typeface="Mangal" panose="02040503050203030202" pitchFamily="18" charset="0"/>
            </a:endParaRPr>
          </a:p>
        </p:txBody>
      </p:sp>
      <p:cxnSp>
        <p:nvCxnSpPr>
          <p:cNvPr id="9" name="Straight Arrow Connector 8"/>
          <p:cNvCxnSpPr>
            <a:stCxn id="5" idx="4"/>
          </p:cNvCxnSpPr>
          <p:nvPr/>
        </p:nvCxnSpPr>
        <p:spPr>
          <a:xfrm>
            <a:off x="3506481" y="1331913"/>
            <a:ext cx="6923" cy="586664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217034" y="2364290"/>
            <a:ext cx="0" cy="893944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4"/>
          </p:cNvCxnSpPr>
          <p:nvPr/>
        </p:nvCxnSpPr>
        <p:spPr>
          <a:xfrm rot="5400000">
            <a:off x="4328683" y="1239490"/>
            <a:ext cx="1550508" cy="1730910"/>
          </a:xfrm>
          <a:prstGeom prst="bentConnector2">
            <a:avLst/>
          </a:prstGeom>
          <a:ln w="254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Flowchart: Terminator 21"/>
          <p:cNvSpPr/>
          <p:nvPr/>
        </p:nvSpPr>
        <p:spPr>
          <a:xfrm>
            <a:off x="7898925" y="5050253"/>
            <a:ext cx="3048708" cy="743585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i="1" dirty="0" err="1">
                <a:solidFill>
                  <a:srgbClr val="FFFFFF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Imidacloprid</a:t>
            </a:r>
            <a:r>
              <a:rPr lang="en-US" sz="1400" b="1" i="1" dirty="0">
                <a:solidFill>
                  <a:srgbClr val="FFFFFF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-induced population extinction risk in long term period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079812" y="1577272"/>
            <a:ext cx="2680042" cy="41084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i="1" kern="1200" dirty="0" smtClean="0">
                <a:solidFill>
                  <a:srgbClr val="FFFFFF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Bee colony population dynamics</a:t>
            </a:r>
            <a:endParaRPr lang="en-US" sz="14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cxnSp>
        <p:nvCxnSpPr>
          <p:cNvPr id="25" name="Straight Arrow Connector 24"/>
          <p:cNvCxnSpPr>
            <a:stCxn id="7" idx="4"/>
            <a:endCxn id="23" idx="0"/>
          </p:cNvCxnSpPr>
          <p:nvPr/>
        </p:nvCxnSpPr>
        <p:spPr>
          <a:xfrm flipH="1">
            <a:off x="9419833" y="1329691"/>
            <a:ext cx="2160" cy="247581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4" idx="5"/>
            <a:endCxn id="24" idx="1"/>
          </p:cNvCxnSpPr>
          <p:nvPr/>
        </p:nvCxnSpPr>
        <p:spPr>
          <a:xfrm>
            <a:off x="7261430" y="1026161"/>
            <a:ext cx="677434" cy="2257175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" idx="1"/>
          </p:cNvCxnSpPr>
          <p:nvPr/>
        </p:nvCxnSpPr>
        <p:spPr>
          <a:xfrm rot="10800000" flipH="1" flipV="1">
            <a:off x="2220957" y="2129205"/>
            <a:ext cx="5727349" cy="2154637"/>
          </a:xfrm>
          <a:prstGeom prst="bentConnector3">
            <a:avLst>
              <a:gd name="adj1" fmla="val -3991"/>
            </a:avLst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2"/>
            <a:endCxn id="22" idx="0"/>
          </p:cNvCxnSpPr>
          <p:nvPr/>
        </p:nvCxnSpPr>
        <p:spPr>
          <a:xfrm flipH="1">
            <a:off x="9423279" y="4731938"/>
            <a:ext cx="15000" cy="318315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729647" y="4718041"/>
            <a:ext cx="140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Study Data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25921" y="5020717"/>
            <a:ext cx="2222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Theoretical Model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25921" y="5298001"/>
            <a:ext cx="171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Estimated Risk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4" name="Flowchart: Data 53"/>
          <p:cNvSpPr/>
          <p:nvPr/>
        </p:nvSpPr>
        <p:spPr>
          <a:xfrm>
            <a:off x="2268009" y="4811024"/>
            <a:ext cx="457912" cy="182880"/>
          </a:xfrm>
          <a:prstGeom prst="flowChartInputOutpu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00000A"/>
              </a:solidFill>
              <a:effectLst/>
              <a:latin typeface="Liberation Serif"/>
              <a:ea typeface="PMingLiU" panose="02020500000000000000" pitchFamily="18" charset="-120"/>
              <a:cs typeface="Mangal" panose="02040503050203030202" pitchFamily="18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247801" y="5117124"/>
            <a:ext cx="457200" cy="1828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2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56" name="Flowchart: Terminator 55"/>
          <p:cNvSpPr/>
          <p:nvPr/>
        </p:nvSpPr>
        <p:spPr>
          <a:xfrm>
            <a:off x="2247801" y="5413730"/>
            <a:ext cx="457200" cy="182880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00000A"/>
              </a:solidFill>
              <a:effectLst/>
              <a:latin typeface="Liberation Serif"/>
              <a:ea typeface="PMingLiU" panose="02020500000000000000" pitchFamily="18" charset="-12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4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5216078" y="3500353"/>
            <a:ext cx="1763486" cy="95172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Hive bees (</a:t>
            </a:r>
            <a:r>
              <a:rPr lang="en-US" altLang="zh-TW" i="1" dirty="0" smtClean="0">
                <a:solidFill>
                  <a:schemeClr val="tx1"/>
                </a:solidFill>
              </a:rPr>
              <a:t>H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8432143" y="3513439"/>
            <a:ext cx="1763486" cy="951722"/>
          </a:xfrm>
          <a:prstGeom prst="roundRect">
            <a:avLst/>
          </a:prstGeom>
          <a:pattFill prst="pct5">
            <a:fgClr>
              <a:schemeClr val="bg1"/>
            </a:fgClr>
            <a:bgClr>
              <a:schemeClr val="bg1"/>
            </a:bgClr>
          </a:patt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Foragers (</a:t>
            </a:r>
            <a:r>
              <a:rPr lang="en-US" altLang="zh-TW" i="1" dirty="0" smtClean="0">
                <a:solidFill>
                  <a:schemeClr val="tx1"/>
                </a:solidFill>
              </a:rPr>
              <a:t>F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2034913" y="3513439"/>
            <a:ext cx="1763486" cy="95172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Brood (</a:t>
            </a:r>
            <a:r>
              <a:rPr lang="en-US" altLang="zh-TW" i="1" dirty="0" smtClean="0">
                <a:solidFill>
                  <a:schemeClr val="tx1"/>
                </a:solidFill>
              </a:rPr>
              <a:t>B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5089056" y="1797551"/>
            <a:ext cx="2020607" cy="654430"/>
          </a:xfrm>
          <a:prstGeom prst="roundRect">
            <a:avLst/>
          </a:prstGeom>
          <a:noFill/>
          <a:ln w="38100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Food (</a:t>
            </a:r>
            <a:r>
              <a:rPr lang="en-US" altLang="zh-TW" i="1" dirty="0" smtClean="0">
                <a:solidFill>
                  <a:schemeClr val="tx1"/>
                </a:solidFill>
              </a:rPr>
              <a:t>f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5117993" y="4944303"/>
            <a:ext cx="1686414" cy="680225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</a:t>
            </a:r>
            <a:r>
              <a:rPr lang="en-US" altLang="zh-TW" dirty="0" smtClean="0"/>
              <a:t>esticide, </a:t>
            </a:r>
            <a:r>
              <a:rPr lang="en-US" altLang="zh-TW" i="1" dirty="0" smtClean="0"/>
              <a:t>m</a:t>
            </a:r>
            <a:r>
              <a:rPr lang="en-US" altLang="zh-TW" baseline="-25000" dirty="0"/>
              <a:t>d</a:t>
            </a:r>
            <a:endParaRPr lang="zh-TW" altLang="en-US" baseline="-25000" dirty="0"/>
          </a:p>
        </p:txBody>
      </p:sp>
      <p:cxnSp>
        <p:nvCxnSpPr>
          <p:cNvPr id="20" name="直線單箭頭接點 19"/>
          <p:cNvCxnSpPr>
            <a:stCxn id="5" idx="2"/>
            <a:endCxn id="37" idx="0"/>
          </p:cNvCxnSpPr>
          <p:nvPr/>
        </p:nvCxnSpPr>
        <p:spPr>
          <a:xfrm>
            <a:off x="9313886" y="4465161"/>
            <a:ext cx="0" cy="6394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2" idx="6"/>
            <a:endCxn id="37" idx="1"/>
          </p:cNvCxnSpPr>
          <p:nvPr/>
        </p:nvCxnSpPr>
        <p:spPr>
          <a:xfrm>
            <a:off x="6804407" y="5284416"/>
            <a:ext cx="1969042" cy="4905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7094334" y="4139728"/>
            <a:ext cx="12374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 flipV="1">
            <a:off x="7046473" y="3820093"/>
            <a:ext cx="1251858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004773" y="3067192"/>
            <a:ext cx="14021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social 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inhibition, </a:t>
            </a:r>
            <a:r>
              <a:rPr lang="el-GR" altLang="zh-TW" i="1" dirty="0" smtClean="0">
                <a:solidFill>
                  <a:schemeClr val="tx1"/>
                </a:solidFill>
              </a:rPr>
              <a:t>σ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993623" y="4154854"/>
            <a:ext cx="1437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transition to foraging, </a:t>
            </a:r>
            <a:r>
              <a:rPr lang="el-GR" altLang="zh-TW" i="1" dirty="0" smtClean="0">
                <a:solidFill>
                  <a:schemeClr val="tx1"/>
                </a:solidFill>
              </a:rPr>
              <a:t>α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773449" y="5104655"/>
            <a:ext cx="1080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death, </a:t>
            </a:r>
            <a:r>
              <a:rPr lang="en-US" altLang="zh-TW" i="1" dirty="0" smtClean="0">
                <a:solidFill>
                  <a:srgbClr val="FF0000"/>
                </a:solidFill>
              </a:rPr>
              <a:t>m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>
            <a:off x="3866927" y="3987251"/>
            <a:ext cx="12374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763499" y="3558260"/>
            <a:ext cx="15333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eclosion</a:t>
            </a:r>
            <a:r>
              <a:rPr lang="en-US" altLang="zh-TW" dirty="0" smtClean="0"/>
              <a:t>, </a:t>
            </a:r>
            <a:r>
              <a:rPr lang="el-GR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cxnSp>
        <p:nvCxnSpPr>
          <p:cNvPr id="48" name="直線單箭頭接點 47"/>
          <p:cNvCxnSpPr/>
          <p:nvPr/>
        </p:nvCxnSpPr>
        <p:spPr>
          <a:xfrm>
            <a:off x="2335999" y="3078343"/>
            <a:ext cx="0" cy="36180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799028" y="2688984"/>
            <a:ext cx="1080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B050"/>
                </a:solidFill>
              </a:rPr>
              <a:t>laying, </a:t>
            </a:r>
            <a:r>
              <a:rPr lang="en-US" altLang="zh-TW" i="1" dirty="0" smtClean="0">
                <a:solidFill>
                  <a:srgbClr val="00B050"/>
                </a:solidFill>
              </a:rPr>
              <a:t>l</a:t>
            </a:r>
            <a:endParaRPr lang="zh-TW" altLang="en-US" i="1" dirty="0">
              <a:solidFill>
                <a:srgbClr val="00B050"/>
              </a:solidFill>
            </a:endParaRPr>
          </a:p>
        </p:txBody>
      </p:sp>
      <p:cxnSp>
        <p:nvCxnSpPr>
          <p:cNvPr id="53" name="肘形接點 52"/>
          <p:cNvCxnSpPr>
            <a:stCxn id="4" idx="0"/>
            <a:endCxn id="6" idx="0"/>
          </p:cNvCxnSpPr>
          <p:nvPr/>
        </p:nvCxnSpPr>
        <p:spPr>
          <a:xfrm rot="16200000" flipH="1" flipV="1">
            <a:off x="4500696" y="1916313"/>
            <a:ext cx="13086" cy="3181165"/>
          </a:xfrm>
          <a:prstGeom prst="bentConnector3">
            <a:avLst>
              <a:gd name="adj1" fmla="val -2343413"/>
            </a:avLst>
          </a:prstGeom>
          <a:ln w="254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2570367" y="2100829"/>
            <a:ext cx="2510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/>
              <a:t>hive bees and food affecting brood survival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cxnSp>
        <p:nvCxnSpPr>
          <p:cNvPr id="14" name="肘形接點 13"/>
          <p:cNvCxnSpPr>
            <a:stCxn id="8" idx="2"/>
            <a:endCxn id="6" idx="0"/>
          </p:cNvCxnSpPr>
          <p:nvPr/>
        </p:nvCxnSpPr>
        <p:spPr>
          <a:xfrm rot="5400000">
            <a:off x="3977279" y="1391358"/>
            <a:ext cx="1061458" cy="3182704"/>
          </a:xfrm>
          <a:prstGeom prst="bentConnector3">
            <a:avLst>
              <a:gd name="adj1" fmla="val 50000"/>
            </a:avLst>
          </a:prstGeom>
          <a:ln w="254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接點 18"/>
          <p:cNvCxnSpPr>
            <a:stCxn id="5" idx="0"/>
            <a:endCxn id="8" idx="3"/>
          </p:cNvCxnSpPr>
          <p:nvPr/>
        </p:nvCxnSpPr>
        <p:spPr>
          <a:xfrm rot="16200000" flipV="1">
            <a:off x="7517439" y="1716991"/>
            <a:ext cx="1388673" cy="2204223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H="1" flipV="1">
            <a:off x="6106164" y="1171511"/>
            <a:ext cx="10052" cy="4470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4396444" y="451772"/>
            <a:ext cx="3422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food consumption by brood, hive bees, and foragers </a:t>
            </a:r>
            <a:r>
              <a:rPr lang="el-GR" altLang="zh-TW" i="1" dirty="0" smtClean="0">
                <a:solidFill>
                  <a:srgbClr val="FF0000"/>
                </a:solidFill>
              </a:rPr>
              <a:t>γ</a:t>
            </a:r>
            <a:r>
              <a:rPr lang="en-US" altLang="zh-TW" baseline="-25000" dirty="0" smtClean="0">
                <a:solidFill>
                  <a:srgbClr val="FF0000"/>
                </a:solidFill>
              </a:rPr>
              <a:t>A</a:t>
            </a:r>
            <a:r>
              <a:rPr lang="en-US" altLang="zh-TW" dirty="0" smtClean="0">
                <a:solidFill>
                  <a:srgbClr val="FF0000"/>
                </a:solidFill>
              </a:rPr>
              <a:t>, </a:t>
            </a:r>
            <a:r>
              <a:rPr lang="el-GR" altLang="zh-TW" i="1" dirty="0" smtClean="0">
                <a:solidFill>
                  <a:srgbClr val="FF0000"/>
                </a:solidFill>
              </a:rPr>
              <a:t>γ</a:t>
            </a:r>
            <a:r>
              <a:rPr lang="en-US" altLang="zh-TW" baseline="-25000" dirty="0">
                <a:solidFill>
                  <a:srgbClr val="FF0000"/>
                </a:solidFill>
              </a:rPr>
              <a:t>B</a:t>
            </a:r>
            <a:endParaRPr lang="zh-TW" altLang="en-US" i="1" baseline="-25000" dirty="0">
              <a:solidFill>
                <a:srgbClr val="FF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672402" y="1406633"/>
            <a:ext cx="2510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/>
              <a:t>food collection by foragers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557712" y="5285383"/>
            <a:ext cx="2510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7030A0"/>
                </a:solidFill>
              </a:rPr>
              <a:t>increasing </a:t>
            </a:r>
            <a:r>
              <a:rPr lang="en-US" altLang="zh-TW" dirty="0" smtClean="0">
                <a:solidFill>
                  <a:srgbClr val="7030A0"/>
                </a:solidFill>
              </a:rPr>
              <a:t>of foragers </a:t>
            </a:r>
            <a:r>
              <a:rPr lang="en-US" altLang="zh-TW" dirty="0">
                <a:solidFill>
                  <a:srgbClr val="7030A0"/>
                </a:solidFill>
              </a:rPr>
              <a:t>mortality </a:t>
            </a:r>
            <a:r>
              <a:rPr lang="en-US" altLang="zh-TW" dirty="0" smtClean="0">
                <a:solidFill>
                  <a:srgbClr val="7030A0"/>
                </a:solidFill>
              </a:rPr>
              <a:t>by pesticide</a:t>
            </a:r>
            <a:endParaRPr lang="zh-TW" alt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25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5229647" y="2832126"/>
            <a:ext cx="1763486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Hive bees (</a:t>
            </a:r>
            <a:r>
              <a:rPr lang="en-US" altLang="zh-TW" i="1" dirty="0" smtClean="0">
                <a:solidFill>
                  <a:schemeClr val="tx1"/>
                </a:solidFill>
              </a:rPr>
              <a:t>H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5238488" y="4271263"/>
            <a:ext cx="1763486" cy="720000"/>
          </a:xfrm>
          <a:prstGeom prst="roundRect">
            <a:avLst/>
          </a:prstGeom>
          <a:pattFill prst="pct5">
            <a:fgClr>
              <a:schemeClr val="bg1"/>
            </a:fgClr>
            <a:bgClr>
              <a:schemeClr val="bg1"/>
            </a:bgClr>
          </a:patt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Foragers (</a:t>
            </a:r>
            <a:r>
              <a:rPr lang="en-US" altLang="zh-TW" i="1" dirty="0" smtClean="0">
                <a:solidFill>
                  <a:schemeClr val="tx1"/>
                </a:solidFill>
              </a:rPr>
              <a:t>F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220806" y="1521068"/>
            <a:ext cx="1763486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Brood (</a:t>
            </a:r>
            <a:r>
              <a:rPr lang="en-US" altLang="zh-TW" i="1" dirty="0" smtClean="0">
                <a:solidFill>
                  <a:schemeClr val="tx1"/>
                </a:solidFill>
              </a:rPr>
              <a:t>B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818809" y="3713887"/>
            <a:ext cx="1437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i="1" dirty="0" smtClean="0">
                <a:solidFill>
                  <a:schemeClr val="tx1"/>
                </a:solidFill>
              </a:rPr>
              <a:t>R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en-US" altLang="zh-TW" i="1" dirty="0" err="1" smtClean="0">
                <a:solidFill>
                  <a:schemeClr val="tx1"/>
                </a:solidFill>
              </a:rPr>
              <a:t>f</a:t>
            </a:r>
            <a:r>
              <a:rPr lang="en-US" altLang="zh-TW" dirty="0" err="1" smtClean="0">
                <a:solidFill>
                  <a:schemeClr val="tx1"/>
                </a:solidFill>
              </a:rPr>
              <a:t>,</a:t>
            </a:r>
            <a:r>
              <a:rPr lang="en-US" altLang="zh-TW" i="1" dirty="0" err="1" smtClean="0">
                <a:solidFill>
                  <a:schemeClr val="tx1"/>
                </a:solidFill>
              </a:rPr>
              <a:t>H</a:t>
            </a:r>
            <a:r>
              <a:rPr lang="en-US" altLang="zh-TW" dirty="0" err="1" smtClean="0">
                <a:solidFill>
                  <a:schemeClr val="tx1"/>
                </a:solidFill>
              </a:rPr>
              <a:t>,</a:t>
            </a:r>
            <a:r>
              <a:rPr lang="en-US" altLang="zh-TW" i="1" dirty="0" err="1" smtClean="0">
                <a:solidFill>
                  <a:schemeClr val="tx1"/>
                </a:solidFill>
              </a:rPr>
              <a:t>F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172200" y="2354953"/>
            <a:ext cx="1014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t-</a:t>
            </a:r>
            <a:r>
              <a:rPr lang="el-GR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endParaRPr lang="zh-TW" alt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48" name="直線單箭頭接點 47"/>
          <p:cNvCxnSpPr/>
          <p:nvPr/>
        </p:nvCxnSpPr>
        <p:spPr>
          <a:xfrm>
            <a:off x="6102549" y="1127156"/>
            <a:ext cx="0" cy="3600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5560401" y="699156"/>
            <a:ext cx="1080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i="1" dirty="0" err="1" smtClean="0">
                <a:solidFill>
                  <a:srgbClr val="00B050"/>
                </a:solidFill>
              </a:rPr>
              <a:t>lS</a:t>
            </a:r>
            <a:r>
              <a:rPr lang="en-US" altLang="zh-TW" i="1" dirty="0" smtClean="0">
                <a:solidFill>
                  <a:srgbClr val="00B050"/>
                </a:solidFill>
              </a:rPr>
              <a:t>(</a:t>
            </a:r>
            <a:r>
              <a:rPr lang="en-US" altLang="zh-TW" i="1" dirty="0" err="1" smtClean="0">
                <a:solidFill>
                  <a:srgbClr val="00B050"/>
                </a:solidFill>
              </a:rPr>
              <a:t>f,H</a:t>
            </a:r>
            <a:r>
              <a:rPr lang="en-US" altLang="zh-TW" i="1" dirty="0" smtClean="0">
                <a:solidFill>
                  <a:srgbClr val="00B050"/>
                </a:solidFill>
              </a:rPr>
              <a:t>)</a:t>
            </a:r>
            <a:endParaRPr lang="zh-TW" altLang="en-US" i="1" dirty="0">
              <a:solidFill>
                <a:srgbClr val="00B050"/>
              </a:solidFill>
            </a:endParaRPr>
          </a:p>
        </p:txBody>
      </p:sp>
      <p:cxnSp>
        <p:nvCxnSpPr>
          <p:cNvPr id="21" name="直線單箭頭接點 20"/>
          <p:cNvCxnSpPr>
            <a:stCxn id="6" idx="2"/>
            <a:endCxn id="4" idx="0"/>
          </p:cNvCxnSpPr>
          <p:nvPr/>
        </p:nvCxnSpPr>
        <p:spPr>
          <a:xfrm>
            <a:off x="6102549" y="2241068"/>
            <a:ext cx="8841" cy="5910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6113247" y="3558883"/>
            <a:ext cx="0" cy="7282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5939613" y="5006238"/>
            <a:ext cx="0" cy="360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5508177" y="5389255"/>
            <a:ext cx="882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i="1" dirty="0" smtClean="0">
                <a:solidFill>
                  <a:srgbClr val="FF0000"/>
                </a:solidFill>
              </a:rPr>
              <a:t>m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cxnSp>
        <p:nvCxnSpPr>
          <p:cNvPr id="54" name="直線單箭頭接點 53"/>
          <p:cNvCxnSpPr/>
          <p:nvPr/>
        </p:nvCxnSpPr>
        <p:spPr>
          <a:xfrm>
            <a:off x="6268254" y="4991263"/>
            <a:ext cx="0" cy="360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5917384" y="5374280"/>
            <a:ext cx="7051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i="1" dirty="0" smtClean="0">
                <a:solidFill>
                  <a:srgbClr val="FF0000"/>
                </a:solidFill>
              </a:rPr>
              <a:t>m</a:t>
            </a:r>
            <a:r>
              <a:rPr lang="en-US" altLang="zh-TW" i="1" baseline="-25000" dirty="0" smtClean="0">
                <a:solidFill>
                  <a:srgbClr val="FF0000"/>
                </a:solidFill>
              </a:rPr>
              <a:t>d</a:t>
            </a:r>
            <a:endParaRPr lang="zh-TW" altLang="en-US" i="1" baseline="-25000" dirty="0">
              <a:solidFill>
                <a:srgbClr val="FF0000"/>
              </a:solidFill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2611656" y="3514738"/>
            <a:ext cx="1561171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1"/>
                </a:solidFill>
              </a:rPr>
              <a:t>Food (</a:t>
            </a:r>
            <a:r>
              <a:rPr lang="en-US" altLang="zh-TW" b="1" i="1" dirty="0">
                <a:solidFill>
                  <a:schemeClr val="bg1"/>
                </a:solidFill>
              </a:rPr>
              <a:t>f</a:t>
            </a:r>
            <a:r>
              <a:rPr lang="en-US" altLang="zh-TW" b="1" dirty="0" smtClean="0">
                <a:solidFill>
                  <a:schemeClr val="bg1"/>
                </a:solidFill>
              </a:rPr>
              <a:t>)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714982" y="3713887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TW" i="1" dirty="0">
                <a:solidFill>
                  <a:srgbClr val="FF0000"/>
                </a:solidFill>
              </a:rPr>
              <a:t>γ</a:t>
            </a:r>
            <a:r>
              <a:rPr lang="en-US" altLang="zh-TW" baseline="-25000" dirty="0">
                <a:solidFill>
                  <a:srgbClr val="FF0000"/>
                </a:solidFill>
              </a:rPr>
              <a:t>A</a:t>
            </a:r>
            <a:endParaRPr lang="zh-TW" altLang="en-US" dirty="0"/>
          </a:p>
        </p:txBody>
      </p:sp>
      <p:cxnSp>
        <p:nvCxnSpPr>
          <p:cNvPr id="72" name="直線單箭頭接點 71"/>
          <p:cNvCxnSpPr>
            <a:endCxn id="30" idx="1"/>
          </p:cNvCxnSpPr>
          <p:nvPr/>
        </p:nvCxnSpPr>
        <p:spPr>
          <a:xfrm flipV="1">
            <a:off x="4172827" y="3898553"/>
            <a:ext cx="540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3205100" y="2778358"/>
            <a:ext cx="370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altLang="zh-TW" i="1" dirty="0">
                <a:solidFill>
                  <a:srgbClr val="FF0000"/>
                </a:solidFill>
              </a:rPr>
              <a:t>γ</a:t>
            </a:r>
            <a:r>
              <a:rPr lang="en-US" altLang="zh-TW" baseline="-25000" dirty="0">
                <a:solidFill>
                  <a:srgbClr val="FF0000"/>
                </a:solidFill>
              </a:rPr>
              <a:t>B</a:t>
            </a:r>
            <a:endParaRPr lang="zh-TW" altLang="en-US" i="1" baseline="-25000" dirty="0">
              <a:solidFill>
                <a:srgbClr val="FF0000"/>
              </a:solidFill>
            </a:endParaRPr>
          </a:p>
        </p:txBody>
      </p:sp>
      <p:cxnSp>
        <p:nvCxnSpPr>
          <p:cNvPr id="81" name="肘形接點 80"/>
          <p:cNvCxnSpPr>
            <a:endCxn id="26" idx="4"/>
          </p:cNvCxnSpPr>
          <p:nvPr/>
        </p:nvCxnSpPr>
        <p:spPr>
          <a:xfrm rot="10800000">
            <a:off x="3392242" y="4234739"/>
            <a:ext cx="1846246" cy="581191"/>
          </a:xfrm>
          <a:prstGeom prst="bentConnector2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接點 83"/>
          <p:cNvCxnSpPr>
            <a:stCxn id="4" idx="1"/>
            <a:endCxn id="30" idx="1"/>
          </p:cNvCxnSpPr>
          <p:nvPr/>
        </p:nvCxnSpPr>
        <p:spPr>
          <a:xfrm rot="10800000" flipV="1">
            <a:off x="4714983" y="3192125"/>
            <a:ext cx="514665" cy="706427"/>
          </a:xfrm>
          <a:prstGeom prst="bentConnector3">
            <a:avLst>
              <a:gd name="adj1" fmla="val 144417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接點 87"/>
          <p:cNvCxnSpPr>
            <a:stCxn id="5" idx="1"/>
            <a:endCxn id="30" idx="1"/>
          </p:cNvCxnSpPr>
          <p:nvPr/>
        </p:nvCxnSpPr>
        <p:spPr>
          <a:xfrm rot="10800000">
            <a:off x="4714982" y="3898553"/>
            <a:ext cx="523506" cy="732710"/>
          </a:xfrm>
          <a:prstGeom prst="bentConnector3">
            <a:avLst>
              <a:gd name="adj1" fmla="val 143667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>
            <a:off x="4481865" y="3728079"/>
            <a:ext cx="0" cy="180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rot="10800000">
            <a:off x="4485040" y="3885239"/>
            <a:ext cx="0" cy="180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 rot="16200000">
            <a:off x="3210407" y="3323389"/>
            <a:ext cx="360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接點 96"/>
          <p:cNvCxnSpPr>
            <a:stCxn id="6" idx="1"/>
          </p:cNvCxnSpPr>
          <p:nvPr/>
        </p:nvCxnSpPr>
        <p:spPr>
          <a:xfrm rot="10800000" flipV="1">
            <a:off x="3381568" y="1881068"/>
            <a:ext cx="1839239" cy="1484828"/>
          </a:xfrm>
          <a:prstGeom prst="bentConnector3">
            <a:avLst>
              <a:gd name="adj1" fmla="val 79830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75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047" y="448047"/>
            <a:ext cx="7161905" cy="5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83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8800" y="966787"/>
            <a:ext cx="158496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4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150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PMingLiU</vt:lpstr>
      <vt:lpstr>PMingLiU</vt:lpstr>
      <vt:lpstr>Arial</vt:lpstr>
      <vt:lpstr>Calibri</vt:lpstr>
      <vt:lpstr>Calibri Light</vt:lpstr>
      <vt:lpstr>Liberation Serif</vt:lpstr>
      <vt:lpstr>Mangal</vt:lpstr>
      <vt:lpstr>Times New Roman</vt:lpstr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謝男鴻</dc:creator>
  <cp:lastModifiedBy>WChiu Lab</cp:lastModifiedBy>
  <cp:revision>34</cp:revision>
  <dcterms:created xsi:type="dcterms:W3CDTF">2015-10-19T01:21:20Z</dcterms:created>
  <dcterms:modified xsi:type="dcterms:W3CDTF">2017-01-10T23:23:48Z</dcterms:modified>
</cp:coreProperties>
</file>