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1"/>
  </p:notesMasterIdLst>
  <p:handoutMasterIdLst>
    <p:handoutMasterId r:id="rId92"/>
  </p:handoutMasterIdLst>
  <p:sldIdLst>
    <p:sldId id="256" r:id="rId3"/>
    <p:sldId id="276" r:id="rId4"/>
    <p:sldId id="27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  <p:sldId id="272" r:id="rId21"/>
    <p:sldId id="271" r:id="rId22"/>
    <p:sldId id="286" r:id="rId23"/>
    <p:sldId id="275" r:id="rId24"/>
    <p:sldId id="285" r:id="rId25"/>
    <p:sldId id="284" r:id="rId26"/>
    <p:sldId id="278" r:id="rId27"/>
    <p:sldId id="273" r:id="rId28"/>
    <p:sldId id="279" r:id="rId29"/>
    <p:sldId id="280" r:id="rId30"/>
    <p:sldId id="281" r:id="rId31"/>
    <p:sldId id="291" r:id="rId32"/>
    <p:sldId id="282" r:id="rId33"/>
    <p:sldId id="283" r:id="rId34"/>
    <p:sldId id="292" r:id="rId35"/>
    <p:sldId id="287" r:id="rId36"/>
    <p:sldId id="288" r:id="rId37"/>
    <p:sldId id="289" r:id="rId38"/>
    <p:sldId id="290" r:id="rId39"/>
    <p:sldId id="293" r:id="rId40"/>
    <p:sldId id="294" r:id="rId41"/>
    <p:sldId id="295" r:id="rId42"/>
    <p:sldId id="302" r:id="rId43"/>
    <p:sldId id="326" r:id="rId44"/>
    <p:sldId id="304" r:id="rId45"/>
    <p:sldId id="317" r:id="rId46"/>
    <p:sldId id="296" r:id="rId47"/>
    <p:sldId id="307" r:id="rId48"/>
    <p:sldId id="316" r:id="rId49"/>
    <p:sldId id="299" r:id="rId50"/>
    <p:sldId id="315" r:id="rId51"/>
    <p:sldId id="301" r:id="rId52"/>
    <p:sldId id="314" r:id="rId53"/>
    <p:sldId id="309" r:id="rId54"/>
    <p:sldId id="313" r:id="rId55"/>
    <p:sldId id="311" r:id="rId56"/>
    <p:sldId id="327" r:id="rId57"/>
    <p:sldId id="319" r:id="rId58"/>
    <p:sldId id="320" r:id="rId59"/>
    <p:sldId id="321" r:id="rId60"/>
    <p:sldId id="322" r:id="rId61"/>
    <p:sldId id="324" r:id="rId62"/>
    <p:sldId id="328" r:id="rId63"/>
    <p:sldId id="329" r:id="rId64"/>
    <p:sldId id="325" r:id="rId65"/>
    <p:sldId id="330" r:id="rId66"/>
    <p:sldId id="333" r:id="rId67"/>
    <p:sldId id="334" r:id="rId68"/>
    <p:sldId id="332" r:id="rId69"/>
    <p:sldId id="335" r:id="rId70"/>
    <p:sldId id="345" r:id="rId71"/>
    <p:sldId id="344" r:id="rId72"/>
    <p:sldId id="346" r:id="rId73"/>
    <p:sldId id="337" r:id="rId74"/>
    <p:sldId id="347" r:id="rId75"/>
    <p:sldId id="348" r:id="rId76"/>
    <p:sldId id="349" r:id="rId77"/>
    <p:sldId id="331" r:id="rId78"/>
    <p:sldId id="350" r:id="rId79"/>
    <p:sldId id="340" r:id="rId80"/>
    <p:sldId id="351" r:id="rId81"/>
    <p:sldId id="352" r:id="rId82"/>
    <p:sldId id="338" r:id="rId83"/>
    <p:sldId id="353" r:id="rId84"/>
    <p:sldId id="354" r:id="rId85"/>
    <p:sldId id="355" r:id="rId86"/>
    <p:sldId id="341" r:id="rId87"/>
    <p:sldId id="323" r:id="rId88"/>
    <p:sldId id="356" r:id="rId89"/>
    <p:sldId id="343" r:id="rId9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E54"/>
    <a:srgbClr val="E81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11736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565A1-EE2C-42E9-A328-FFBB6D7195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D748F7-8FDB-45DF-A385-FF10E73547B0}">
      <dgm:prSet phldrT="[Text]"/>
      <dgm:spPr/>
      <dgm:t>
        <a:bodyPr/>
        <a:lstStyle/>
        <a:p>
          <a:r>
            <a:rPr lang="en-US" altLang="zh-CN" dirty="0" err="1" smtClean="0"/>
            <a:t>ECMAScript</a:t>
          </a:r>
          <a:r>
            <a:rPr lang="en-US" altLang="zh-CN" dirty="0" smtClean="0"/>
            <a:t> v3</a:t>
          </a:r>
          <a:endParaRPr lang="zh-CN" altLang="en-US" dirty="0"/>
        </a:p>
      </dgm:t>
    </dgm:pt>
    <dgm:pt modelId="{C57AD340-8577-4438-8EC2-173AFD977319}" type="parTrans" cxnId="{BC8CA49D-9A2F-48BC-B0AA-73E25F84A8F7}">
      <dgm:prSet/>
      <dgm:spPr/>
      <dgm:t>
        <a:bodyPr/>
        <a:lstStyle/>
        <a:p>
          <a:endParaRPr lang="zh-CN" altLang="en-US"/>
        </a:p>
      </dgm:t>
    </dgm:pt>
    <dgm:pt modelId="{C7FB42AD-731D-4E1C-BFAF-584037981A88}" type="sibTrans" cxnId="{BC8CA49D-9A2F-48BC-B0AA-73E25F84A8F7}">
      <dgm:prSet/>
      <dgm:spPr/>
      <dgm:t>
        <a:bodyPr/>
        <a:lstStyle/>
        <a:p>
          <a:endParaRPr lang="zh-CN" altLang="en-US"/>
        </a:p>
      </dgm:t>
    </dgm:pt>
    <dgm:pt modelId="{CDE00165-2BF5-490B-9058-08EB4AC64C97}">
      <dgm:prSet phldrT="[Text]"/>
      <dgm:spPr/>
      <dgm:t>
        <a:bodyPr/>
        <a:lstStyle/>
        <a:p>
          <a:r>
            <a:rPr lang="en-US" altLang="zh-CN" dirty="0" smtClean="0"/>
            <a:t>Scope Chain</a:t>
          </a:r>
          <a:endParaRPr lang="zh-CN" altLang="en-US" dirty="0"/>
        </a:p>
      </dgm:t>
    </dgm:pt>
    <dgm:pt modelId="{9946DD5E-7D79-4EC5-B583-3E9DB378E3C4}" type="parTrans" cxnId="{A880B00D-B0FF-45F3-8302-8855AE28601F}">
      <dgm:prSet/>
      <dgm:spPr/>
      <dgm:t>
        <a:bodyPr/>
        <a:lstStyle/>
        <a:p>
          <a:endParaRPr lang="zh-CN" altLang="en-US"/>
        </a:p>
      </dgm:t>
    </dgm:pt>
    <dgm:pt modelId="{FD54A38B-27E3-46DD-B9E9-736B4FD15719}" type="sibTrans" cxnId="{A880B00D-B0FF-45F3-8302-8855AE28601F}">
      <dgm:prSet/>
      <dgm:spPr/>
      <dgm:t>
        <a:bodyPr/>
        <a:lstStyle/>
        <a:p>
          <a:endParaRPr lang="zh-CN" altLang="en-US"/>
        </a:p>
      </dgm:t>
    </dgm:pt>
    <dgm:pt modelId="{5427462C-F24F-4533-808C-715C1A998E37}">
      <dgm:prSet phldrT="[Text]"/>
      <dgm:spPr/>
      <dgm:t>
        <a:bodyPr/>
        <a:lstStyle/>
        <a:p>
          <a:r>
            <a:rPr lang="en-US" altLang="zh-CN" dirty="0" smtClean="0"/>
            <a:t>Variable Object</a:t>
          </a:r>
          <a:endParaRPr lang="zh-CN" altLang="en-US" dirty="0"/>
        </a:p>
      </dgm:t>
    </dgm:pt>
    <dgm:pt modelId="{56D14400-4A93-4040-858C-03E891967359}" type="parTrans" cxnId="{C81C4ECF-0C60-44CA-BBE5-E578D2A41113}">
      <dgm:prSet/>
      <dgm:spPr/>
      <dgm:t>
        <a:bodyPr/>
        <a:lstStyle/>
        <a:p>
          <a:endParaRPr lang="zh-CN" altLang="en-US"/>
        </a:p>
      </dgm:t>
    </dgm:pt>
    <dgm:pt modelId="{52F404DE-03E2-4C11-80D2-1ECBCAC72FEC}" type="sibTrans" cxnId="{C81C4ECF-0C60-44CA-BBE5-E578D2A41113}">
      <dgm:prSet/>
      <dgm:spPr/>
      <dgm:t>
        <a:bodyPr/>
        <a:lstStyle/>
        <a:p>
          <a:endParaRPr lang="zh-CN" altLang="en-US"/>
        </a:p>
      </dgm:t>
    </dgm:pt>
    <dgm:pt modelId="{CED19891-2A29-4B8D-963B-527328AD95A3}">
      <dgm:prSet phldrT="[Text]"/>
      <dgm:spPr/>
      <dgm:t>
        <a:bodyPr/>
        <a:lstStyle/>
        <a:p>
          <a:r>
            <a:rPr lang="en-US" altLang="zh-CN" dirty="0" smtClean="0"/>
            <a:t>Identifier Resolution</a:t>
          </a:r>
          <a:endParaRPr lang="zh-CN" altLang="en-US" dirty="0"/>
        </a:p>
      </dgm:t>
    </dgm:pt>
    <dgm:pt modelId="{ABA71C29-D23E-40A2-9B6A-8E94191D062B}" type="parTrans" cxnId="{8C1DF9AF-3871-4088-9493-4D749D0BC189}">
      <dgm:prSet/>
      <dgm:spPr/>
      <dgm:t>
        <a:bodyPr/>
        <a:lstStyle/>
        <a:p>
          <a:endParaRPr lang="zh-CN" altLang="en-US"/>
        </a:p>
      </dgm:t>
    </dgm:pt>
    <dgm:pt modelId="{6C3499F0-E10C-4416-94FD-2B714B61C681}" type="sibTrans" cxnId="{8C1DF9AF-3871-4088-9493-4D749D0BC189}">
      <dgm:prSet/>
      <dgm:spPr/>
      <dgm:t>
        <a:bodyPr/>
        <a:lstStyle/>
        <a:p>
          <a:endParaRPr lang="zh-CN" altLang="en-US"/>
        </a:p>
      </dgm:t>
    </dgm:pt>
    <dgm:pt modelId="{3AECBD35-7FB0-4E8D-8758-329F1D3716B8}" type="pres">
      <dgm:prSet presAssocID="{305565A1-EE2C-42E9-A328-FFBB6D7195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342CB9-81A1-4D0C-906C-176AA2E54C79}" type="pres">
      <dgm:prSet presAssocID="{A0D748F7-8FDB-45DF-A385-FF10E73547B0}" presName="root1" presStyleCnt="0"/>
      <dgm:spPr/>
    </dgm:pt>
    <dgm:pt modelId="{48B498EB-A8A3-4222-B962-46EF7964E7F8}" type="pres">
      <dgm:prSet presAssocID="{A0D748F7-8FDB-45DF-A385-FF10E73547B0}" presName="LevelOneTextNode" presStyleLbl="node0" presStyleIdx="0" presStyleCnt="1" custScaleX="1537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0AD93C-42D9-457E-B441-9B5138B0BCE2}" type="pres">
      <dgm:prSet presAssocID="{A0D748F7-8FDB-45DF-A385-FF10E73547B0}" presName="level2hierChild" presStyleCnt="0"/>
      <dgm:spPr/>
    </dgm:pt>
    <dgm:pt modelId="{976BFE8E-2E99-477E-96D3-807CD1BB3CEA}" type="pres">
      <dgm:prSet presAssocID="{9946DD5E-7D79-4EC5-B583-3E9DB378E3C4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5345DA9-6775-48A3-9CCF-4A02C4F673BA}" type="pres">
      <dgm:prSet presAssocID="{9946DD5E-7D79-4EC5-B583-3E9DB378E3C4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2B87D19-9D9F-4873-B081-F97822F97C61}" type="pres">
      <dgm:prSet presAssocID="{CDE00165-2BF5-490B-9058-08EB4AC64C97}" presName="root2" presStyleCnt="0"/>
      <dgm:spPr/>
    </dgm:pt>
    <dgm:pt modelId="{0ED3FE49-59AF-479D-8D39-5F01CD90F425}" type="pres">
      <dgm:prSet presAssocID="{CDE00165-2BF5-490B-9058-08EB4AC64C97}" presName="LevelTwoTextNode" presStyleLbl="node2" presStyleIdx="0" presStyleCnt="3" custScaleX="2248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ABE347-6CC3-4F4D-99CA-F5C05ABB69F1}" type="pres">
      <dgm:prSet presAssocID="{CDE00165-2BF5-490B-9058-08EB4AC64C97}" presName="level3hierChild" presStyleCnt="0"/>
      <dgm:spPr/>
    </dgm:pt>
    <dgm:pt modelId="{7F2FAF5A-200A-44AC-A770-C439B42DCAE3}" type="pres">
      <dgm:prSet presAssocID="{56D14400-4A93-4040-858C-03E891967359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7A294FB9-D8DE-4796-AB82-4AFDB8BBD193}" type="pres">
      <dgm:prSet presAssocID="{56D14400-4A93-4040-858C-03E891967359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597239D8-4BFC-4E69-AD68-C9A11447F9AA}" type="pres">
      <dgm:prSet presAssocID="{5427462C-F24F-4533-808C-715C1A998E37}" presName="root2" presStyleCnt="0"/>
      <dgm:spPr/>
    </dgm:pt>
    <dgm:pt modelId="{55B6EAA1-7C73-45A2-AEF4-FE11085B507A}" type="pres">
      <dgm:prSet presAssocID="{5427462C-F24F-4533-808C-715C1A998E37}" presName="LevelTwoTextNode" presStyleLbl="node2" presStyleIdx="1" presStyleCnt="3" custScaleX="2248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EE6908-EE8C-480E-AB80-6592892C3F64}" type="pres">
      <dgm:prSet presAssocID="{5427462C-F24F-4533-808C-715C1A998E37}" presName="level3hierChild" presStyleCnt="0"/>
      <dgm:spPr/>
    </dgm:pt>
    <dgm:pt modelId="{AC9C9EAD-E895-48E2-891B-E54A98469B68}" type="pres">
      <dgm:prSet presAssocID="{ABA71C29-D23E-40A2-9B6A-8E94191D062B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F0885235-4F17-4653-9EF1-E2312F7AFF73}" type="pres">
      <dgm:prSet presAssocID="{ABA71C29-D23E-40A2-9B6A-8E94191D062B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3F6483B5-41BC-4548-A54D-D119F621CBDF}" type="pres">
      <dgm:prSet presAssocID="{CED19891-2A29-4B8D-963B-527328AD95A3}" presName="root2" presStyleCnt="0"/>
      <dgm:spPr/>
    </dgm:pt>
    <dgm:pt modelId="{4A764D3A-7AA4-437D-8DB7-3ECB3FE66BD2}" type="pres">
      <dgm:prSet presAssocID="{CED19891-2A29-4B8D-963B-527328AD95A3}" presName="LevelTwoTextNode" presStyleLbl="node2" presStyleIdx="2" presStyleCnt="3" custScaleX="2248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19E216-D81A-418B-9DB2-3DD17955333F}" type="pres">
      <dgm:prSet presAssocID="{CED19891-2A29-4B8D-963B-527328AD95A3}" presName="level3hierChild" presStyleCnt="0"/>
      <dgm:spPr/>
    </dgm:pt>
  </dgm:ptLst>
  <dgm:cxnLst>
    <dgm:cxn modelId="{FBB4DAB2-F002-4386-94A5-BC9EC7E1C5F7}" type="presOf" srcId="{56D14400-4A93-4040-858C-03E891967359}" destId="{7F2FAF5A-200A-44AC-A770-C439B42DCAE3}" srcOrd="0" destOrd="0" presId="urn:microsoft.com/office/officeart/2005/8/layout/hierarchy2"/>
    <dgm:cxn modelId="{BC8CA49D-9A2F-48BC-B0AA-73E25F84A8F7}" srcId="{305565A1-EE2C-42E9-A328-FFBB6D7195C7}" destId="{A0D748F7-8FDB-45DF-A385-FF10E73547B0}" srcOrd="0" destOrd="0" parTransId="{C57AD340-8577-4438-8EC2-173AFD977319}" sibTransId="{C7FB42AD-731D-4E1C-BFAF-584037981A88}"/>
    <dgm:cxn modelId="{C3A943F9-92F5-492B-9035-8A16B5E0A7C8}" type="presOf" srcId="{5427462C-F24F-4533-808C-715C1A998E37}" destId="{55B6EAA1-7C73-45A2-AEF4-FE11085B507A}" srcOrd="0" destOrd="0" presId="urn:microsoft.com/office/officeart/2005/8/layout/hierarchy2"/>
    <dgm:cxn modelId="{8C1DF9AF-3871-4088-9493-4D749D0BC189}" srcId="{A0D748F7-8FDB-45DF-A385-FF10E73547B0}" destId="{CED19891-2A29-4B8D-963B-527328AD95A3}" srcOrd="2" destOrd="0" parTransId="{ABA71C29-D23E-40A2-9B6A-8E94191D062B}" sibTransId="{6C3499F0-E10C-4416-94FD-2B714B61C681}"/>
    <dgm:cxn modelId="{9D4AD395-F7DA-4A5B-985F-D71FD52669D9}" type="presOf" srcId="{A0D748F7-8FDB-45DF-A385-FF10E73547B0}" destId="{48B498EB-A8A3-4222-B962-46EF7964E7F8}" srcOrd="0" destOrd="0" presId="urn:microsoft.com/office/officeart/2005/8/layout/hierarchy2"/>
    <dgm:cxn modelId="{81DE6DFD-3369-45C9-A514-F6FD11F7AD96}" type="presOf" srcId="{56D14400-4A93-4040-858C-03E891967359}" destId="{7A294FB9-D8DE-4796-AB82-4AFDB8BBD193}" srcOrd="1" destOrd="0" presId="urn:microsoft.com/office/officeart/2005/8/layout/hierarchy2"/>
    <dgm:cxn modelId="{3122F120-F746-4DD5-B326-A25B25781F35}" type="presOf" srcId="{ABA71C29-D23E-40A2-9B6A-8E94191D062B}" destId="{AC9C9EAD-E895-48E2-891B-E54A98469B68}" srcOrd="0" destOrd="0" presId="urn:microsoft.com/office/officeart/2005/8/layout/hierarchy2"/>
    <dgm:cxn modelId="{C81C4ECF-0C60-44CA-BBE5-E578D2A41113}" srcId="{A0D748F7-8FDB-45DF-A385-FF10E73547B0}" destId="{5427462C-F24F-4533-808C-715C1A998E37}" srcOrd="1" destOrd="0" parTransId="{56D14400-4A93-4040-858C-03E891967359}" sibTransId="{52F404DE-03E2-4C11-80D2-1ECBCAC72FEC}"/>
    <dgm:cxn modelId="{6474A1D4-7C35-43A8-820D-CBC809C1ED5F}" type="presOf" srcId="{ABA71C29-D23E-40A2-9B6A-8E94191D062B}" destId="{F0885235-4F17-4653-9EF1-E2312F7AFF73}" srcOrd="1" destOrd="0" presId="urn:microsoft.com/office/officeart/2005/8/layout/hierarchy2"/>
    <dgm:cxn modelId="{9048B430-313C-4B7F-9721-1F5F06746C38}" type="presOf" srcId="{CED19891-2A29-4B8D-963B-527328AD95A3}" destId="{4A764D3A-7AA4-437D-8DB7-3ECB3FE66BD2}" srcOrd="0" destOrd="0" presId="urn:microsoft.com/office/officeart/2005/8/layout/hierarchy2"/>
    <dgm:cxn modelId="{A880B00D-B0FF-45F3-8302-8855AE28601F}" srcId="{A0D748F7-8FDB-45DF-A385-FF10E73547B0}" destId="{CDE00165-2BF5-490B-9058-08EB4AC64C97}" srcOrd="0" destOrd="0" parTransId="{9946DD5E-7D79-4EC5-B583-3E9DB378E3C4}" sibTransId="{FD54A38B-27E3-46DD-B9E9-736B4FD15719}"/>
    <dgm:cxn modelId="{BFBCFD47-4873-4C6B-88DF-26FCE1DB3806}" type="presOf" srcId="{305565A1-EE2C-42E9-A328-FFBB6D7195C7}" destId="{3AECBD35-7FB0-4E8D-8758-329F1D3716B8}" srcOrd="0" destOrd="0" presId="urn:microsoft.com/office/officeart/2005/8/layout/hierarchy2"/>
    <dgm:cxn modelId="{E58601AE-2778-49A8-90D4-FB4F7BEA93A5}" type="presOf" srcId="{9946DD5E-7D79-4EC5-B583-3E9DB378E3C4}" destId="{976BFE8E-2E99-477E-96D3-807CD1BB3CEA}" srcOrd="0" destOrd="0" presId="urn:microsoft.com/office/officeart/2005/8/layout/hierarchy2"/>
    <dgm:cxn modelId="{965A78DA-6546-4743-A2DB-DC3D4008D126}" type="presOf" srcId="{CDE00165-2BF5-490B-9058-08EB4AC64C97}" destId="{0ED3FE49-59AF-479D-8D39-5F01CD90F425}" srcOrd="0" destOrd="0" presId="urn:microsoft.com/office/officeart/2005/8/layout/hierarchy2"/>
    <dgm:cxn modelId="{4632B0EE-583D-4464-9F57-B9231AD812CE}" type="presOf" srcId="{9946DD5E-7D79-4EC5-B583-3E9DB378E3C4}" destId="{15345DA9-6775-48A3-9CCF-4A02C4F673BA}" srcOrd="1" destOrd="0" presId="urn:microsoft.com/office/officeart/2005/8/layout/hierarchy2"/>
    <dgm:cxn modelId="{A544EDB7-B03B-4FBE-90BD-5837AB3984C2}" type="presParOf" srcId="{3AECBD35-7FB0-4E8D-8758-329F1D3716B8}" destId="{07342CB9-81A1-4D0C-906C-176AA2E54C79}" srcOrd="0" destOrd="0" presId="urn:microsoft.com/office/officeart/2005/8/layout/hierarchy2"/>
    <dgm:cxn modelId="{80061373-8C89-42BF-80F6-E590D6D5D98E}" type="presParOf" srcId="{07342CB9-81A1-4D0C-906C-176AA2E54C79}" destId="{48B498EB-A8A3-4222-B962-46EF7964E7F8}" srcOrd="0" destOrd="0" presId="urn:microsoft.com/office/officeart/2005/8/layout/hierarchy2"/>
    <dgm:cxn modelId="{D8BB721F-EC92-4840-AE16-011BAD655B24}" type="presParOf" srcId="{07342CB9-81A1-4D0C-906C-176AA2E54C79}" destId="{030AD93C-42D9-457E-B441-9B5138B0BCE2}" srcOrd="1" destOrd="0" presId="urn:microsoft.com/office/officeart/2005/8/layout/hierarchy2"/>
    <dgm:cxn modelId="{825D179F-11AF-42D5-8FFE-F1B3A693C4C3}" type="presParOf" srcId="{030AD93C-42D9-457E-B441-9B5138B0BCE2}" destId="{976BFE8E-2E99-477E-96D3-807CD1BB3CEA}" srcOrd="0" destOrd="0" presId="urn:microsoft.com/office/officeart/2005/8/layout/hierarchy2"/>
    <dgm:cxn modelId="{D7AB5413-9D9B-495B-AE96-DFF1CAF6311A}" type="presParOf" srcId="{976BFE8E-2E99-477E-96D3-807CD1BB3CEA}" destId="{15345DA9-6775-48A3-9CCF-4A02C4F673BA}" srcOrd="0" destOrd="0" presId="urn:microsoft.com/office/officeart/2005/8/layout/hierarchy2"/>
    <dgm:cxn modelId="{8195A715-EB7D-4241-B067-D3E613E0A1FC}" type="presParOf" srcId="{030AD93C-42D9-457E-B441-9B5138B0BCE2}" destId="{A2B87D19-9D9F-4873-B081-F97822F97C61}" srcOrd="1" destOrd="0" presId="urn:microsoft.com/office/officeart/2005/8/layout/hierarchy2"/>
    <dgm:cxn modelId="{75DAC294-321D-41D2-BFB1-9B33CAFFE07E}" type="presParOf" srcId="{A2B87D19-9D9F-4873-B081-F97822F97C61}" destId="{0ED3FE49-59AF-479D-8D39-5F01CD90F425}" srcOrd="0" destOrd="0" presId="urn:microsoft.com/office/officeart/2005/8/layout/hierarchy2"/>
    <dgm:cxn modelId="{414F4232-FC1A-4A3D-A09A-BF7C278B4609}" type="presParOf" srcId="{A2B87D19-9D9F-4873-B081-F97822F97C61}" destId="{21ABE347-6CC3-4F4D-99CA-F5C05ABB69F1}" srcOrd="1" destOrd="0" presId="urn:microsoft.com/office/officeart/2005/8/layout/hierarchy2"/>
    <dgm:cxn modelId="{DB164A99-1AA0-43D6-9A0B-D2D2AB6C4D54}" type="presParOf" srcId="{030AD93C-42D9-457E-B441-9B5138B0BCE2}" destId="{7F2FAF5A-200A-44AC-A770-C439B42DCAE3}" srcOrd="2" destOrd="0" presId="urn:microsoft.com/office/officeart/2005/8/layout/hierarchy2"/>
    <dgm:cxn modelId="{8433303C-F3BC-41F2-BAF4-4AD9CD92BAE6}" type="presParOf" srcId="{7F2FAF5A-200A-44AC-A770-C439B42DCAE3}" destId="{7A294FB9-D8DE-4796-AB82-4AFDB8BBD193}" srcOrd="0" destOrd="0" presId="urn:microsoft.com/office/officeart/2005/8/layout/hierarchy2"/>
    <dgm:cxn modelId="{34459929-080D-41CE-B809-116476CB7751}" type="presParOf" srcId="{030AD93C-42D9-457E-B441-9B5138B0BCE2}" destId="{597239D8-4BFC-4E69-AD68-C9A11447F9AA}" srcOrd="3" destOrd="0" presId="urn:microsoft.com/office/officeart/2005/8/layout/hierarchy2"/>
    <dgm:cxn modelId="{F8E251AD-882E-4330-9E4D-7881C207F0C4}" type="presParOf" srcId="{597239D8-4BFC-4E69-AD68-C9A11447F9AA}" destId="{55B6EAA1-7C73-45A2-AEF4-FE11085B507A}" srcOrd="0" destOrd="0" presId="urn:microsoft.com/office/officeart/2005/8/layout/hierarchy2"/>
    <dgm:cxn modelId="{8C2EB79D-E9B9-4B15-B4BB-1AF855D5C553}" type="presParOf" srcId="{597239D8-4BFC-4E69-AD68-C9A11447F9AA}" destId="{5EEE6908-EE8C-480E-AB80-6592892C3F64}" srcOrd="1" destOrd="0" presId="urn:microsoft.com/office/officeart/2005/8/layout/hierarchy2"/>
    <dgm:cxn modelId="{52FD1DB3-037F-4D8B-A6F9-F3207ECB8729}" type="presParOf" srcId="{030AD93C-42D9-457E-B441-9B5138B0BCE2}" destId="{AC9C9EAD-E895-48E2-891B-E54A98469B68}" srcOrd="4" destOrd="0" presId="urn:microsoft.com/office/officeart/2005/8/layout/hierarchy2"/>
    <dgm:cxn modelId="{B0FD27B9-69F4-472D-ACB7-5F98C1082481}" type="presParOf" srcId="{AC9C9EAD-E895-48E2-891B-E54A98469B68}" destId="{F0885235-4F17-4653-9EF1-E2312F7AFF73}" srcOrd="0" destOrd="0" presId="urn:microsoft.com/office/officeart/2005/8/layout/hierarchy2"/>
    <dgm:cxn modelId="{01243587-7DFE-4E80-874C-B11211FD25DB}" type="presParOf" srcId="{030AD93C-42D9-457E-B441-9B5138B0BCE2}" destId="{3F6483B5-41BC-4548-A54D-D119F621CBDF}" srcOrd="5" destOrd="0" presId="urn:microsoft.com/office/officeart/2005/8/layout/hierarchy2"/>
    <dgm:cxn modelId="{0AAB8668-FF9A-4C3F-925C-0564280CAA49}" type="presParOf" srcId="{3F6483B5-41BC-4548-A54D-D119F621CBDF}" destId="{4A764D3A-7AA4-437D-8DB7-3ECB3FE66BD2}" srcOrd="0" destOrd="0" presId="urn:microsoft.com/office/officeart/2005/8/layout/hierarchy2"/>
    <dgm:cxn modelId="{36719EBA-7E4D-41EB-9041-8D7CFDDA418F}" type="presParOf" srcId="{3F6483B5-41BC-4548-A54D-D119F621CBDF}" destId="{B619E216-D81A-418B-9DB2-3DD17955333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5565A1-EE2C-42E9-A328-FFBB6D7195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D748F7-8FDB-45DF-A385-FF10E73547B0}">
      <dgm:prSet phldrT="[Text]" custT="1"/>
      <dgm:spPr/>
      <dgm:t>
        <a:bodyPr/>
        <a:lstStyle/>
        <a:p>
          <a:r>
            <a:rPr lang="en-US" altLang="zh-CN" sz="1300" dirty="0" err="1" smtClean="0"/>
            <a:t>ECMAScript</a:t>
          </a:r>
          <a:r>
            <a:rPr lang="en-US" altLang="zh-CN" sz="1300" dirty="0" smtClean="0"/>
            <a:t> v5</a:t>
          </a:r>
          <a:endParaRPr lang="zh-CN" altLang="en-US" sz="1300" dirty="0"/>
        </a:p>
      </dgm:t>
    </dgm:pt>
    <dgm:pt modelId="{C57AD340-8577-4438-8EC2-173AFD977319}" type="parTrans" cxnId="{BC8CA49D-9A2F-48BC-B0AA-73E25F84A8F7}">
      <dgm:prSet/>
      <dgm:spPr/>
      <dgm:t>
        <a:bodyPr/>
        <a:lstStyle/>
        <a:p>
          <a:endParaRPr lang="zh-CN" altLang="en-US"/>
        </a:p>
      </dgm:t>
    </dgm:pt>
    <dgm:pt modelId="{C7FB42AD-731D-4E1C-BFAF-584037981A88}" type="sibTrans" cxnId="{BC8CA49D-9A2F-48BC-B0AA-73E25F84A8F7}">
      <dgm:prSet/>
      <dgm:spPr/>
      <dgm:t>
        <a:bodyPr/>
        <a:lstStyle/>
        <a:p>
          <a:endParaRPr lang="zh-CN" altLang="en-US"/>
        </a:p>
      </dgm:t>
    </dgm:pt>
    <dgm:pt modelId="{CDE00165-2BF5-490B-9058-08EB4AC64C97}">
      <dgm:prSet phldrT="[Text]" custT="1"/>
      <dgm:spPr/>
      <dgm:t>
        <a:bodyPr/>
        <a:lstStyle/>
        <a:p>
          <a:r>
            <a:rPr lang="en-US" altLang="zh-CN" sz="1300" dirty="0" smtClean="0"/>
            <a:t>Lexical Environment</a:t>
          </a:r>
          <a:endParaRPr lang="zh-CN" altLang="en-US" sz="1300" dirty="0"/>
        </a:p>
      </dgm:t>
    </dgm:pt>
    <dgm:pt modelId="{9946DD5E-7D79-4EC5-B583-3E9DB378E3C4}" type="parTrans" cxnId="{A880B00D-B0FF-45F3-8302-8855AE28601F}">
      <dgm:prSet/>
      <dgm:spPr/>
      <dgm:t>
        <a:bodyPr/>
        <a:lstStyle/>
        <a:p>
          <a:endParaRPr lang="zh-CN" altLang="en-US"/>
        </a:p>
      </dgm:t>
    </dgm:pt>
    <dgm:pt modelId="{FD54A38B-27E3-46DD-B9E9-736B4FD15719}" type="sibTrans" cxnId="{A880B00D-B0FF-45F3-8302-8855AE28601F}">
      <dgm:prSet/>
      <dgm:spPr/>
      <dgm:t>
        <a:bodyPr/>
        <a:lstStyle/>
        <a:p>
          <a:endParaRPr lang="zh-CN" altLang="en-US"/>
        </a:p>
      </dgm:t>
    </dgm:pt>
    <dgm:pt modelId="{5427462C-F24F-4533-808C-715C1A998E37}">
      <dgm:prSet phldrT="[Text]" custT="1"/>
      <dgm:spPr/>
      <dgm:t>
        <a:bodyPr/>
        <a:lstStyle/>
        <a:p>
          <a:r>
            <a:rPr lang="en-US" altLang="zh-CN" sz="1300" dirty="0" smtClean="0"/>
            <a:t>Variable Environment</a:t>
          </a:r>
          <a:endParaRPr lang="zh-CN" altLang="en-US" sz="1300" dirty="0"/>
        </a:p>
      </dgm:t>
    </dgm:pt>
    <dgm:pt modelId="{56D14400-4A93-4040-858C-03E891967359}" type="parTrans" cxnId="{C81C4ECF-0C60-44CA-BBE5-E578D2A41113}">
      <dgm:prSet/>
      <dgm:spPr/>
      <dgm:t>
        <a:bodyPr/>
        <a:lstStyle/>
        <a:p>
          <a:endParaRPr lang="zh-CN" altLang="en-US"/>
        </a:p>
      </dgm:t>
    </dgm:pt>
    <dgm:pt modelId="{52F404DE-03E2-4C11-80D2-1ECBCAC72FEC}" type="sibTrans" cxnId="{C81C4ECF-0C60-44CA-BBE5-E578D2A41113}">
      <dgm:prSet/>
      <dgm:spPr/>
      <dgm:t>
        <a:bodyPr/>
        <a:lstStyle/>
        <a:p>
          <a:endParaRPr lang="zh-CN" altLang="en-US"/>
        </a:p>
      </dgm:t>
    </dgm:pt>
    <dgm:pt modelId="{CED19891-2A29-4B8D-963B-527328AD95A3}">
      <dgm:prSet phldrT="[Text]" custT="1"/>
      <dgm:spPr/>
      <dgm:t>
        <a:bodyPr/>
        <a:lstStyle/>
        <a:p>
          <a:r>
            <a:rPr lang="en-US" altLang="zh-CN" sz="1300" dirty="0" err="1" smtClean="0"/>
            <a:t>GetIdentifierReference</a:t>
          </a:r>
          <a:endParaRPr lang="zh-CN" altLang="en-US" sz="1300" dirty="0"/>
        </a:p>
      </dgm:t>
    </dgm:pt>
    <dgm:pt modelId="{ABA71C29-D23E-40A2-9B6A-8E94191D062B}" type="parTrans" cxnId="{8C1DF9AF-3871-4088-9493-4D749D0BC189}">
      <dgm:prSet/>
      <dgm:spPr/>
      <dgm:t>
        <a:bodyPr/>
        <a:lstStyle/>
        <a:p>
          <a:endParaRPr lang="zh-CN" altLang="en-US"/>
        </a:p>
      </dgm:t>
    </dgm:pt>
    <dgm:pt modelId="{6C3499F0-E10C-4416-94FD-2B714B61C681}" type="sibTrans" cxnId="{8C1DF9AF-3871-4088-9493-4D749D0BC189}">
      <dgm:prSet/>
      <dgm:spPr/>
      <dgm:t>
        <a:bodyPr/>
        <a:lstStyle/>
        <a:p>
          <a:endParaRPr lang="zh-CN" altLang="en-US"/>
        </a:p>
      </dgm:t>
    </dgm:pt>
    <dgm:pt modelId="{3AECBD35-7FB0-4E8D-8758-329F1D3716B8}" type="pres">
      <dgm:prSet presAssocID="{305565A1-EE2C-42E9-A328-FFBB6D7195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342CB9-81A1-4D0C-906C-176AA2E54C79}" type="pres">
      <dgm:prSet presAssocID="{A0D748F7-8FDB-45DF-A385-FF10E73547B0}" presName="root1" presStyleCnt="0"/>
      <dgm:spPr/>
    </dgm:pt>
    <dgm:pt modelId="{48B498EB-A8A3-4222-B962-46EF7964E7F8}" type="pres">
      <dgm:prSet presAssocID="{A0D748F7-8FDB-45DF-A385-FF10E73547B0}" presName="LevelOneTextNode" presStyleLbl="node0" presStyleIdx="0" presStyleCnt="1" custScaleX="1542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0AD93C-42D9-457E-B441-9B5138B0BCE2}" type="pres">
      <dgm:prSet presAssocID="{A0D748F7-8FDB-45DF-A385-FF10E73547B0}" presName="level2hierChild" presStyleCnt="0"/>
      <dgm:spPr/>
    </dgm:pt>
    <dgm:pt modelId="{976BFE8E-2E99-477E-96D3-807CD1BB3CEA}" type="pres">
      <dgm:prSet presAssocID="{9946DD5E-7D79-4EC5-B583-3E9DB378E3C4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5345DA9-6775-48A3-9CCF-4A02C4F673BA}" type="pres">
      <dgm:prSet presAssocID="{9946DD5E-7D79-4EC5-B583-3E9DB378E3C4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2B87D19-9D9F-4873-B081-F97822F97C61}" type="pres">
      <dgm:prSet presAssocID="{CDE00165-2BF5-490B-9058-08EB4AC64C97}" presName="root2" presStyleCnt="0"/>
      <dgm:spPr/>
    </dgm:pt>
    <dgm:pt modelId="{0ED3FE49-59AF-479D-8D39-5F01CD90F425}" type="pres">
      <dgm:prSet presAssocID="{CDE00165-2BF5-490B-9058-08EB4AC64C97}" presName="LevelTwoTextNode" presStyleLbl="node2" presStyleIdx="0" presStyleCnt="3" custScaleX="2248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ABE347-6CC3-4F4D-99CA-F5C05ABB69F1}" type="pres">
      <dgm:prSet presAssocID="{CDE00165-2BF5-490B-9058-08EB4AC64C97}" presName="level3hierChild" presStyleCnt="0"/>
      <dgm:spPr/>
    </dgm:pt>
    <dgm:pt modelId="{7F2FAF5A-200A-44AC-A770-C439B42DCAE3}" type="pres">
      <dgm:prSet presAssocID="{56D14400-4A93-4040-858C-03E891967359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7A294FB9-D8DE-4796-AB82-4AFDB8BBD193}" type="pres">
      <dgm:prSet presAssocID="{56D14400-4A93-4040-858C-03E891967359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597239D8-4BFC-4E69-AD68-C9A11447F9AA}" type="pres">
      <dgm:prSet presAssocID="{5427462C-F24F-4533-808C-715C1A998E37}" presName="root2" presStyleCnt="0"/>
      <dgm:spPr/>
    </dgm:pt>
    <dgm:pt modelId="{55B6EAA1-7C73-45A2-AEF4-FE11085B507A}" type="pres">
      <dgm:prSet presAssocID="{5427462C-F24F-4533-808C-715C1A998E37}" presName="LevelTwoTextNode" presStyleLbl="node2" presStyleIdx="1" presStyleCnt="3" custScaleX="2248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EE6908-EE8C-480E-AB80-6592892C3F64}" type="pres">
      <dgm:prSet presAssocID="{5427462C-F24F-4533-808C-715C1A998E37}" presName="level3hierChild" presStyleCnt="0"/>
      <dgm:spPr/>
    </dgm:pt>
    <dgm:pt modelId="{AC9C9EAD-E895-48E2-891B-E54A98469B68}" type="pres">
      <dgm:prSet presAssocID="{ABA71C29-D23E-40A2-9B6A-8E94191D062B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F0885235-4F17-4653-9EF1-E2312F7AFF73}" type="pres">
      <dgm:prSet presAssocID="{ABA71C29-D23E-40A2-9B6A-8E94191D062B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3F6483B5-41BC-4548-A54D-D119F621CBDF}" type="pres">
      <dgm:prSet presAssocID="{CED19891-2A29-4B8D-963B-527328AD95A3}" presName="root2" presStyleCnt="0"/>
      <dgm:spPr/>
    </dgm:pt>
    <dgm:pt modelId="{4A764D3A-7AA4-437D-8DB7-3ECB3FE66BD2}" type="pres">
      <dgm:prSet presAssocID="{CED19891-2A29-4B8D-963B-527328AD95A3}" presName="LevelTwoTextNode" presStyleLbl="node2" presStyleIdx="2" presStyleCnt="3" custScaleX="2248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19E216-D81A-418B-9DB2-3DD17955333F}" type="pres">
      <dgm:prSet presAssocID="{CED19891-2A29-4B8D-963B-527328AD95A3}" presName="level3hierChild" presStyleCnt="0"/>
      <dgm:spPr/>
    </dgm:pt>
  </dgm:ptLst>
  <dgm:cxnLst>
    <dgm:cxn modelId="{E4AFC6E6-78E5-41CE-9E6F-B7D71A8381CF}" type="presOf" srcId="{9946DD5E-7D79-4EC5-B583-3E9DB378E3C4}" destId="{976BFE8E-2E99-477E-96D3-807CD1BB3CEA}" srcOrd="0" destOrd="0" presId="urn:microsoft.com/office/officeart/2005/8/layout/hierarchy2"/>
    <dgm:cxn modelId="{51597A17-9A98-47EA-AAA5-B1EAFCF38777}" type="presOf" srcId="{56D14400-4A93-4040-858C-03E891967359}" destId="{7F2FAF5A-200A-44AC-A770-C439B42DCAE3}" srcOrd="0" destOrd="0" presId="urn:microsoft.com/office/officeart/2005/8/layout/hierarchy2"/>
    <dgm:cxn modelId="{BC8CA49D-9A2F-48BC-B0AA-73E25F84A8F7}" srcId="{305565A1-EE2C-42E9-A328-FFBB6D7195C7}" destId="{A0D748F7-8FDB-45DF-A385-FF10E73547B0}" srcOrd="0" destOrd="0" parTransId="{C57AD340-8577-4438-8EC2-173AFD977319}" sibTransId="{C7FB42AD-731D-4E1C-BFAF-584037981A88}"/>
    <dgm:cxn modelId="{8C1DF9AF-3871-4088-9493-4D749D0BC189}" srcId="{A0D748F7-8FDB-45DF-A385-FF10E73547B0}" destId="{CED19891-2A29-4B8D-963B-527328AD95A3}" srcOrd="2" destOrd="0" parTransId="{ABA71C29-D23E-40A2-9B6A-8E94191D062B}" sibTransId="{6C3499F0-E10C-4416-94FD-2B714B61C681}"/>
    <dgm:cxn modelId="{E2ACD641-AF4F-404A-9CE4-2308BB443BF8}" type="presOf" srcId="{CED19891-2A29-4B8D-963B-527328AD95A3}" destId="{4A764D3A-7AA4-437D-8DB7-3ECB3FE66BD2}" srcOrd="0" destOrd="0" presId="urn:microsoft.com/office/officeart/2005/8/layout/hierarchy2"/>
    <dgm:cxn modelId="{BA834967-DCE7-4F83-9CE9-4378847128F8}" type="presOf" srcId="{5427462C-F24F-4533-808C-715C1A998E37}" destId="{55B6EAA1-7C73-45A2-AEF4-FE11085B507A}" srcOrd="0" destOrd="0" presId="urn:microsoft.com/office/officeart/2005/8/layout/hierarchy2"/>
    <dgm:cxn modelId="{C81C4ECF-0C60-44CA-BBE5-E578D2A41113}" srcId="{A0D748F7-8FDB-45DF-A385-FF10E73547B0}" destId="{5427462C-F24F-4533-808C-715C1A998E37}" srcOrd="1" destOrd="0" parTransId="{56D14400-4A93-4040-858C-03E891967359}" sibTransId="{52F404DE-03E2-4C11-80D2-1ECBCAC72FEC}"/>
    <dgm:cxn modelId="{21251A42-1312-4DF2-AE02-9D8BB68B4D25}" type="presOf" srcId="{9946DD5E-7D79-4EC5-B583-3E9DB378E3C4}" destId="{15345DA9-6775-48A3-9CCF-4A02C4F673BA}" srcOrd="1" destOrd="0" presId="urn:microsoft.com/office/officeart/2005/8/layout/hierarchy2"/>
    <dgm:cxn modelId="{C98F9B55-26B9-427D-9849-DFF925354921}" type="presOf" srcId="{CDE00165-2BF5-490B-9058-08EB4AC64C97}" destId="{0ED3FE49-59AF-479D-8D39-5F01CD90F425}" srcOrd="0" destOrd="0" presId="urn:microsoft.com/office/officeart/2005/8/layout/hierarchy2"/>
    <dgm:cxn modelId="{AE92C6F8-C713-4BC2-B249-A65A6760CC7C}" type="presOf" srcId="{305565A1-EE2C-42E9-A328-FFBB6D7195C7}" destId="{3AECBD35-7FB0-4E8D-8758-329F1D3716B8}" srcOrd="0" destOrd="0" presId="urn:microsoft.com/office/officeart/2005/8/layout/hierarchy2"/>
    <dgm:cxn modelId="{333D3A37-2F64-4E26-A979-FD49A85998D5}" type="presOf" srcId="{ABA71C29-D23E-40A2-9B6A-8E94191D062B}" destId="{F0885235-4F17-4653-9EF1-E2312F7AFF73}" srcOrd="1" destOrd="0" presId="urn:microsoft.com/office/officeart/2005/8/layout/hierarchy2"/>
    <dgm:cxn modelId="{A880B00D-B0FF-45F3-8302-8855AE28601F}" srcId="{A0D748F7-8FDB-45DF-A385-FF10E73547B0}" destId="{CDE00165-2BF5-490B-9058-08EB4AC64C97}" srcOrd="0" destOrd="0" parTransId="{9946DD5E-7D79-4EC5-B583-3E9DB378E3C4}" sibTransId="{FD54A38B-27E3-46DD-B9E9-736B4FD15719}"/>
    <dgm:cxn modelId="{88BC630B-0FFB-417F-8E53-6873E3E13348}" type="presOf" srcId="{ABA71C29-D23E-40A2-9B6A-8E94191D062B}" destId="{AC9C9EAD-E895-48E2-891B-E54A98469B68}" srcOrd="0" destOrd="0" presId="urn:microsoft.com/office/officeart/2005/8/layout/hierarchy2"/>
    <dgm:cxn modelId="{E03F3DC1-31F4-433B-91E5-03E6394A7AF9}" type="presOf" srcId="{A0D748F7-8FDB-45DF-A385-FF10E73547B0}" destId="{48B498EB-A8A3-4222-B962-46EF7964E7F8}" srcOrd="0" destOrd="0" presId="urn:microsoft.com/office/officeart/2005/8/layout/hierarchy2"/>
    <dgm:cxn modelId="{509060A7-E591-4C8C-896B-87F9E8F90B77}" type="presOf" srcId="{56D14400-4A93-4040-858C-03E891967359}" destId="{7A294FB9-D8DE-4796-AB82-4AFDB8BBD193}" srcOrd="1" destOrd="0" presId="urn:microsoft.com/office/officeart/2005/8/layout/hierarchy2"/>
    <dgm:cxn modelId="{3AD67C9A-88B0-4CEE-A328-0A6E580FF3F7}" type="presParOf" srcId="{3AECBD35-7FB0-4E8D-8758-329F1D3716B8}" destId="{07342CB9-81A1-4D0C-906C-176AA2E54C79}" srcOrd="0" destOrd="0" presId="urn:microsoft.com/office/officeart/2005/8/layout/hierarchy2"/>
    <dgm:cxn modelId="{752D9405-865F-43CC-B659-D8BBABA33546}" type="presParOf" srcId="{07342CB9-81A1-4D0C-906C-176AA2E54C79}" destId="{48B498EB-A8A3-4222-B962-46EF7964E7F8}" srcOrd="0" destOrd="0" presId="urn:microsoft.com/office/officeart/2005/8/layout/hierarchy2"/>
    <dgm:cxn modelId="{9BA9C41B-5E5A-4169-A0F2-65E0A6182BDB}" type="presParOf" srcId="{07342CB9-81A1-4D0C-906C-176AA2E54C79}" destId="{030AD93C-42D9-457E-B441-9B5138B0BCE2}" srcOrd="1" destOrd="0" presId="urn:microsoft.com/office/officeart/2005/8/layout/hierarchy2"/>
    <dgm:cxn modelId="{CF15060E-FEE9-4293-B58E-DED3E9A3DA5E}" type="presParOf" srcId="{030AD93C-42D9-457E-B441-9B5138B0BCE2}" destId="{976BFE8E-2E99-477E-96D3-807CD1BB3CEA}" srcOrd="0" destOrd="0" presId="urn:microsoft.com/office/officeart/2005/8/layout/hierarchy2"/>
    <dgm:cxn modelId="{DB30F2EB-93DF-4D85-8B43-52BA0FBD33C8}" type="presParOf" srcId="{976BFE8E-2E99-477E-96D3-807CD1BB3CEA}" destId="{15345DA9-6775-48A3-9CCF-4A02C4F673BA}" srcOrd="0" destOrd="0" presId="urn:microsoft.com/office/officeart/2005/8/layout/hierarchy2"/>
    <dgm:cxn modelId="{5F736643-7150-4820-9301-6B2175D2BDE9}" type="presParOf" srcId="{030AD93C-42D9-457E-B441-9B5138B0BCE2}" destId="{A2B87D19-9D9F-4873-B081-F97822F97C61}" srcOrd="1" destOrd="0" presId="urn:microsoft.com/office/officeart/2005/8/layout/hierarchy2"/>
    <dgm:cxn modelId="{C1A3F685-21FD-4CDB-A2BA-53B8090BEB34}" type="presParOf" srcId="{A2B87D19-9D9F-4873-B081-F97822F97C61}" destId="{0ED3FE49-59AF-479D-8D39-5F01CD90F425}" srcOrd="0" destOrd="0" presId="urn:microsoft.com/office/officeart/2005/8/layout/hierarchy2"/>
    <dgm:cxn modelId="{28864603-71DF-4FE3-8B03-EBFF853C69F0}" type="presParOf" srcId="{A2B87D19-9D9F-4873-B081-F97822F97C61}" destId="{21ABE347-6CC3-4F4D-99CA-F5C05ABB69F1}" srcOrd="1" destOrd="0" presId="urn:microsoft.com/office/officeart/2005/8/layout/hierarchy2"/>
    <dgm:cxn modelId="{8C75E0B7-59AE-4A0D-9E9A-552DB32F957F}" type="presParOf" srcId="{030AD93C-42D9-457E-B441-9B5138B0BCE2}" destId="{7F2FAF5A-200A-44AC-A770-C439B42DCAE3}" srcOrd="2" destOrd="0" presId="urn:microsoft.com/office/officeart/2005/8/layout/hierarchy2"/>
    <dgm:cxn modelId="{964A35E1-FCE9-463B-9306-D47BB681636E}" type="presParOf" srcId="{7F2FAF5A-200A-44AC-A770-C439B42DCAE3}" destId="{7A294FB9-D8DE-4796-AB82-4AFDB8BBD193}" srcOrd="0" destOrd="0" presId="urn:microsoft.com/office/officeart/2005/8/layout/hierarchy2"/>
    <dgm:cxn modelId="{5E847322-0F23-4145-8EA1-A4F573D6C282}" type="presParOf" srcId="{030AD93C-42D9-457E-B441-9B5138B0BCE2}" destId="{597239D8-4BFC-4E69-AD68-C9A11447F9AA}" srcOrd="3" destOrd="0" presId="urn:microsoft.com/office/officeart/2005/8/layout/hierarchy2"/>
    <dgm:cxn modelId="{8C4341DB-B100-47B6-B4BA-829A13136C30}" type="presParOf" srcId="{597239D8-4BFC-4E69-AD68-C9A11447F9AA}" destId="{55B6EAA1-7C73-45A2-AEF4-FE11085B507A}" srcOrd="0" destOrd="0" presId="urn:microsoft.com/office/officeart/2005/8/layout/hierarchy2"/>
    <dgm:cxn modelId="{A21CB146-C9DA-48E1-AE0B-45B9FDC83BC8}" type="presParOf" srcId="{597239D8-4BFC-4E69-AD68-C9A11447F9AA}" destId="{5EEE6908-EE8C-480E-AB80-6592892C3F64}" srcOrd="1" destOrd="0" presId="urn:microsoft.com/office/officeart/2005/8/layout/hierarchy2"/>
    <dgm:cxn modelId="{5EDC1D3E-5295-4550-8BDB-F1707933580A}" type="presParOf" srcId="{030AD93C-42D9-457E-B441-9B5138B0BCE2}" destId="{AC9C9EAD-E895-48E2-891B-E54A98469B68}" srcOrd="4" destOrd="0" presId="urn:microsoft.com/office/officeart/2005/8/layout/hierarchy2"/>
    <dgm:cxn modelId="{D52CFA1E-712F-4BAE-BA78-4F5A5CC1A67F}" type="presParOf" srcId="{AC9C9EAD-E895-48E2-891B-E54A98469B68}" destId="{F0885235-4F17-4653-9EF1-E2312F7AFF73}" srcOrd="0" destOrd="0" presId="urn:microsoft.com/office/officeart/2005/8/layout/hierarchy2"/>
    <dgm:cxn modelId="{9004E3D2-B2E2-421D-8D35-02C976956A6D}" type="presParOf" srcId="{030AD93C-42D9-457E-B441-9B5138B0BCE2}" destId="{3F6483B5-41BC-4548-A54D-D119F621CBDF}" srcOrd="5" destOrd="0" presId="urn:microsoft.com/office/officeart/2005/8/layout/hierarchy2"/>
    <dgm:cxn modelId="{F613A3A1-75B7-4632-92F8-B421E2136224}" type="presParOf" srcId="{3F6483B5-41BC-4548-A54D-D119F621CBDF}" destId="{4A764D3A-7AA4-437D-8DB7-3ECB3FE66BD2}" srcOrd="0" destOrd="0" presId="urn:microsoft.com/office/officeart/2005/8/layout/hierarchy2"/>
    <dgm:cxn modelId="{B0013B2F-8DBA-4E3A-A4B5-494DE33E124D}" type="presParOf" srcId="{3F6483B5-41BC-4548-A54D-D119F621CBDF}" destId="{B619E216-D81A-418B-9DB2-3DD17955333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498EB-A8A3-4222-B962-46EF7964E7F8}">
      <dsp:nvSpPr>
        <dsp:cNvPr id="0" name=""/>
        <dsp:cNvSpPr/>
      </dsp:nvSpPr>
      <dsp:spPr>
        <a:xfrm>
          <a:off x="1440781" y="535830"/>
          <a:ext cx="1430803" cy="465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ECMAScript</a:t>
          </a:r>
          <a:r>
            <a:rPr lang="en-US" altLang="zh-CN" sz="1400" kern="1200" dirty="0" smtClean="0"/>
            <a:t> v3</a:t>
          </a:r>
          <a:endParaRPr lang="zh-CN" altLang="en-US" sz="1400" kern="1200" dirty="0"/>
        </a:p>
      </dsp:txBody>
      <dsp:txXfrm>
        <a:off x="1454409" y="549458"/>
        <a:ext cx="1403547" cy="438030"/>
      </dsp:txXfrm>
    </dsp:sp>
    <dsp:sp modelId="{976BFE8E-2E99-477E-96D3-807CD1BB3CEA}">
      <dsp:nvSpPr>
        <dsp:cNvPr id="0" name=""/>
        <dsp:cNvSpPr/>
      </dsp:nvSpPr>
      <dsp:spPr>
        <a:xfrm rot="18289469">
          <a:off x="2731791" y="473687"/>
          <a:ext cx="6518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51816" y="272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1404" y="484638"/>
        <a:ext cx="32590" cy="32590"/>
      </dsp:txXfrm>
    </dsp:sp>
    <dsp:sp modelId="{0ED3FE49-59AF-479D-8D39-5F01CD90F425}">
      <dsp:nvSpPr>
        <dsp:cNvPr id="0" name=""/>
        <dsp:cNvSpPr/>
      </dsp:nvSpPr>
      <dsp:spPr>
        <a:xfrm>
          <a:off x="3243814" y="750"/>
          <a:ext cx="2092440" cy="465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Scope Chain</a:t>
          </a:r>
          <a:endParaRPr lang="zh-CN" altLang="en-US" sz="1400" kern="1200" dirty="0"/>
        </a:p>
      </dsp:txBody>
      <dsp:txXfrm>
        <a:off x="3257442" y="14378"/>
        <a:ext cx="2065184" cy="438030"/>
      </dsp:txXfrm>
    </dsp:sp>
    <dsp:sp modelId="{7F2FAF5A-200A-44AC-A770-C439B42DCAE3}">
      <dsp:nvSpPr>
        <dsp:cNvPr id="0" name=""/>
        <dsp:cNvSpPr/>
      </dsp:nvSpPr>
      <dsp:spPr>
        <a:xfrm>
          <a:off x="2871584" y="741227"/>
          <a:ext cx="37222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72229" y="272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8393" y="759167"/>
        <a:ext cx="18611" cy="18611"/>
      </dsp:txXfrm>
    </dsp:sp>
    <dsp:sp modelId="{55B6EAA1-7C73-45A2-AEF4-FE11085B507A}">
      <dsp:nvSpPr>
        <dsp:cNvPr id="0" name=""/>
        <dsp:cNvSpPr/>
      </dsp:nvSpPr>
      <dsp:spPr>
        <a:xfrm>
          <a:off x="3243814" y="535830"/>
          <a:ext cx="2092440" cy="465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Variable Object</a:t>
          </a:r>
          <a:endParaRPr lang="zh-CN" altLang="en-US" sz="1400" kern="1200" dirty="0"/>
        </a:p>
      </dsp:txBody>
      <dsp:txXfrm>
        <a:off x="3257442" y="549458"/>
        <a:ext cx="2065184" cy="438030"/>
      </dsp:txXfrm>
    </dsp:sp>
    <dsp:sp modelId="{AC9C9EAD-E895-48E2-891B-E54A98469B68}">
      <dsp:nvSpPr>
        <dsp:cNvPr id="0" name=""/>
        <dsp:cNvSpPr/>
      </dsp:nvSpPr>
      <dsp:spPr>
        <a:xfrm rot="3310531">
          <a:off x="2731791" y="1008767"/>
          <a:ext cx="6518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51816" y="272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1404" y="1019717"/>
        <a:ext cx="32590" cy="32590"/>
      </dsp:txXfrm>
    </dsp:sp>
    <dsp:sp modelId="{4A764D3A-7AA4-437D-8DB7-3ECB3FE66BD2}">
      <dsp:nvSpPr>
        <dsp:cNvPr id="0" name=""/>
        <dsp:cNvSpPr/>
      </dsp:nvSpPr>
      <dsp:spPr>
        <a:xfrm>
          <a:off x="3243814" y="1070909"/>
          <a:ext cx="2092440" cy="465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Identifier Resolution</a:t>
          </a:r>
          <a:endParaRPr lang="zh-CN" altLang="en-US" sz="1400" kern="1200" dirty="0"/>
        </a:p>
      </dsp:txBody>
      <dsp:txXfrm>
        <a:off x="3257442" y="1084537"/>
        <a:ext cx="2065184" cy="438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498EB-A8A3-4222-B962-46EF7964E7F8}">
      <dsp:nvSpPr>
        <dsp:cNvPr id="0" name=""/>
        <dsp:cNvSpPr/>
      </dsp:nvSpPr>
      <dsp:spPr>
        <a:xfrm>
          <a:off x="1440159" y="536057"/>
          <a:ext cx="1434453" cy="464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ECMAScript</a:t>
          </a:r>
          <a:r>
            <a:rPr lang="en-US" altLang="zh-CN" sz="1300" kern="1200" dirty="0" smtClean="0"/>
            <a:t> v5</a:t>
          </a:r>
          <a:endParaRPr lang="zh-CN" altLang="en-US" sz="1300" kern="1200" dirty="0"/>
        </a:p>
      </dsp:txBody>
      <dsp:txXfrm>
        <a:off x="1453773" y="549671"/>
        <a:ext cx="1407225" cy="437604"/>
      </dsp:txXfrm>
    </dsp:sp>
    <dsp:sp modelId="{976BFE8E-2E99-477E-96D3-807CD1BB3CEA}">
      <dsp:nvSpPr>
        <dsp:cNvPr id="0" name=""/>
        <dsp:cNvSpPr/>
      </dsp:nvSpPr>
      <dsp:spPr>
        <a:xfrm rot="18289469">
          <a:off x="2734956" y="473975"/>
          <a:ext cx="65118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51180" y="272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4267" y="484915"/>
        <a:ext cx="32559" cy="32559"/>
      </dsp:txXfrm>
    </dsp:sp>
    <dsp:sp modelId="{0ED3FE49-59AF-479D-8D39-5F01CD90F425}">
      <dsp:nvSpPr>
        <dsp:cNvPr id="0" name=""/>
        <dsp:cNvSpPr/>
      </dsp:nvSpPr>
      <dsp:spPr>
        <a:xfrm>
          <a:off x="3246479" y="1500"/>
          <a:ext cx="2090397" cy="464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Lexical Environment</a:t>
          </a:r>
          <a:endParaRPr lang="zh-CN" altLang="en-US" sz="1300" kern="1200" dirty="0"/>
        </a:p>
      </dsp:txBody>
      <dsp:txXfrm>
        <a:off x="3260093" y="15114"/>
        <a:ext cx="2063169" cy="437604"/>
      </dsp:txXfrm>
    </dsp:sp>
    <dsp:sp modelId="{7F2FAF5A-200A-44AC-A770-C439B42DCAE3}">
      <dsp:nvSpPr>
        <dsp:cNvPr id="0" name=""/>
        <dsp:cNvSpPr/>
      </dsp:nvSpPr>
      <dsp:spPr>
        <a:xfrm>
          <a:off x="2874613" y="741254"/>
          <a:ext cx="371865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371865" y="272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51250" y="759176"/>
        <a:ext cx="18593" cy="18593"/>
      </dsp:txXfrm>
    </dsp:sp>
    <dsp:sp modelId="{55B6EAA1-7C73-45A2-AEF4-FE11085B507A}">
      <dsp:nvSpPr>
        <dsp:cNvPr id="0" name=""/>
        <dsp:cNvSpPr/>
      </dsp:nvSpPr>
      <dsp:spPr>
        <a:xfrm>
          <a:off x="3246479" y="536057"/>
          <a:ext cx="2090397" cy="464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Variable Environment</a:t>
          </a:r>
          <a:endParaRPr lang="zh-CN" altLang="en-US" sz="1300" kern="1200" dirty="0"/>
        </a:p>
      </dsp:txBody>
      <dsp:txXfrm>
        <a:off x="3260093" y="549671"/>
        <a:ext cx="2063169" cy="437604"/>
      </dsp:txXfrm>
    </dsp:sp>
    <dsp:sp modelId="{AC9C9EAD-E895-48E2-891B-E54A98469B68}">
      <dsp:nvSpPr>
        <dsp:cNvPr id="0" name=""/>
        <dsp:cNvSpPr/>
      </dsp:nvSpPr>
      <dsp:spPr>
        <a:xfrm rot="3310531">
          <a:off x="2734956" y="1008532"/>
          <a:ext cx="65118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51180" y="272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4267" y="1019472"/>
        <a:ext cx="32559" cy="32559"/>
      </dsp:txXfrm>
    </dsp:sp>
    <dsp:sp modelId="{4A764D3A-7AA4-437D-8DB7-3ECB3FE66BD2}">
      <dsp:nvSpPr>
        <dsp:cNvPr id="0" name=""/>
        <dsp:cNvSpPr/>
      </dsp:nvSpPr>
      <dsp:spPr>
        <a:xfrm>
          <a:off x="3246479" y="1070614"/>
          <a:ext cx="2090397" cy="464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GetIdentifierReference</a:t>
          </a:r>
          <a:endParaRPr lang="zh-CN" altLang="en-US" sz="1300" kern="1200" dirty="0"/>
        </a:p>
      </dsp:txBody>
      <dsp:txXfrm>
        <a:off x="3260093" y="1084228"/>
        <a:ext cx="2063169" cy="437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AD36A-A45F-4113-AF31-2635475A5267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33C82-AE44-42F0-B258-F8DCE9600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26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5BB40-912B-4DFE-BB75-4403E49D2136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4034D-C80E-4B4B-B9DB-A81679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8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4034D-C80E-4B4B-B9DB-A816798016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9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4034D-C80E-4B4B-B9DB-A816798016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4034D-C80E-4B4B-B9DB-A816798016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0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4034D-C80E-4B4B-B9DB-A816798016C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5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4034D-C80E-4B4B-B9DB-A816798016CD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4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8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8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2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99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32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58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2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66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40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64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27DE-9AB0-4266-8561-A60F562E979A}" type="datetimeFigureOut">
              <a:rPr lang="zh-CN" altLang="en-US" smtClean="0"/>
              <a:t>2012/12/6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B382-8A91-4842-B0B9-F235D2942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00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所</a:t>
            </a:r>
            <a:r>
              <a:rPr lang="zh-CN" altLang="en-US" dirty="0" smtClean="0"/>
              <a:t>谓闭包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张立理</a:t>
            </a:r>
            <a:endParaRPr lang="en-US" altLang="zh-CN" dirty="0" smtClean="0"/>
          </a:p>
          <a:p>
            <a:r>
              <a:rPr lang="en-US" altLang="zh-CN" dirty="0" smtClean="0"/>
              <a:t>otaksutay@gmail.com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3600401" cy="267765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infiniteSequence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zh-CN" sz="1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 = 0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i++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increment =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infiniteSequence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increment()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increment()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increment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// …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什么是变量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3068960"/>
            <a:ext cx="3672408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var name = ‘GrayZhang’;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function add(x, y) {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return x + y;</a:t>
            </a:r>
            <a:br>
              <a:rPr lang="en-US" altLang="zh-CN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6983" y="3212976"/>
            <a:ext cx="559293" cy="2880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2716567" y="4040576"/>
            <a:ext cx="110083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258104" y="4457825"/>
            <a:ext cx="843379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2699792" y="3212976"/>
            <a:ext cx="442903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3950562" y="4040576"/>
            <a:ext cx="435007" cy="2880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4477302" y="4040576"/>
            <a:ext cx="183473" cy="2880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4882719" y="4040576"/>
            <a:ext cx="175581" cy="2880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4757441" y="4463746"/>
            <a:ext cx="160787" cy="2880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4217874" y="4454868"/>
            <a:ext cx="167694" cy="2880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4244507" y="3212976"/>
            <a:ext cx="1446079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99592" y="399992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Keyword</a:t>
            </a:r>
            <a:endParaRPr lang="zh-CN" alt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Arrow Connector 19"/>
          <p:cNvCxnSpPr>
            <a:stCxn id="9" idx="1"/>
            <a:endCxn id="18" idx="3"/>
          </p:cNvCxnSpPr>
          <p:nvPr/>
        </p:nvCxnSpPr>
        <p:spPr>
          <a:xfrm flipH="1">
            <a:off x="2051720" y="4184592"/>
            <a:ext cx="66484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475656" y="3356992"/>
            <a:ext cx="1224136" cy="642934"/>
            <a:chOff x="1475656" y="3356992"/>
            <a:chExt cx="1224136" cy="642934"/>
          </a:xfrm>
        </p:grpSpPr>
        <p:cxnSp>
          <p:nvCxnSpPr>
            <p:cNvPr id="23" name="Straight Arrow Connector 22"/>
            <p:cNvCxnSpPr>
              <a:endCxn id="18" idx="0"/>
            </p:cNvCxnSpPr>
            <p:nvPr/>
          </p:nvCxnSpPr>
          <p:spPr>
            <a:xfrm>
              <a:off x="1475656" y="3356992"/>
              <a:ext cx="0" cy="64293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1"/>
            </p:cNvCxnSpPr>
            <p:nvPr/>
          </p:nvCxnSpPr>
          <p:spPr>
            <a:xfrm flipH="1">
              <a:off x="1475656" y="3356992"/>
              <a:ext cx="122413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475656" y="4369258"/>
            <a:ext cx="1782448" cy="238504"/>
            <a:chOff x="1475656" y="4369258"/>
            <a:chExt cx="1782448" cy="238504"/>
          </a:xfrm>
        </p:grpSpPr>
        <p:cxnSp>
          <p:nvCxnSpPr>
            <p:cNvPr id="27" name="Straight Arrow Connector 26"/>
            <p:cNvCxnSpPr>
              <a:endCxn id="18" idx="2"/>
            </p:cNvCxnSpPr>
            <p:nvPr/>
          </p:nvCxnSpPr>
          <p:spPr>
            <a:xfrm flipV="1">
              <a:off x="1475656" y="4369258"/>
              <a:ext cx="0" cy="22962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1"/>
            </p:cNvCxnSpPr>
            <p:nvPr/>
          </p:nvCxnSpPr>
          <p:spPr>
            <a:xfrm flipH="1">
              <a:off x="1475656" y="4601841"/>
              <a:ext cx="1782448" cy="592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172206" y="36305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Identifier</a:t>
            </a:r>
            <a:endParaRPr lang="zh-CN" altLang="en-US" dirty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533060" y="3501008"/>
            <a:ext cx="2639146" cy="1368152"/>
            <a:chOff x="3533060" y="3501008"/>
            <a:chExt cx="2639146" cy="1368152"/>
          </a:xfrm>
        </p:grpSpPr>
        <p:cxnSp>
          <p:nvCxnSpPr>
            <p:cNvPr id="55" name="Straight Arrow Connector 54"/>
            <p:cNvCxnSpPr>
              <a:endCxn id="53" idx="1"/>
            </p:cNvCxnSpPr>
            <p:nvPr/>
          </p:nvCxnSpPr>
          <p:spPr>
            <a:xfrm>
              <a:off x="3533060" y="3815260"/>
              <a:ext cx="2639146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" idx="2"/>
            </p:cNvCxnSpPr>
            <p:nvPr/>
          </p:nvCxnSpPr>
          <p:spPr>
            <a:xfrm flipH="1">
              <a:off x="3546629" y="3501008"/>
              <a:ext cx="1" cy="31425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2" idx="0"/>
            </p:cNvCxnSpPr>
            <p:nvPr/>
          </p:nvCxnSpPr>
          <p:spPr>
            <a:xfrm flipH="1" flipV="1">
              <a:off x="4168065" y="3815260"/>
              <a:ext cx="1" cy="22531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3" idx="0"/>
            </p:cNvCxnSpPr>
            <p:nvPr/>
          </p:nvCxnSpPr>
          <p:spPr>
            <a:xfrm flipH="1" flipV="1">
              <a:off x="4569038" y="3815260"/>
              <a:ext cx="1" cy="22531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4" idx="0"/>
            </p:cNvCxnSpPr>
            <p:nvPr/>
          </p:nvCxnSpPr>
          <p:spPr>
            <a:xfrm flipH="1" flipV="1">
              <a:off x="4967546" y="3815260"/>
              <a:ext cx="2964" cy="22531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301721" y="4869160"/>
              <a:ext cx="120638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508104" y="3815260"/>
              <a:ext cx="0" cy="105390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16" idx="2"/>
            </p:cNvCxnSpPr>
            <p:nvPr/>
          </p:nvCxnSpPr>
          <p:spPr>
            <a:xfrm>
              <a:off x="4301721" y="4742900"/>
              <a:ext cx="0" cy="12626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15" idx="2"/>
            </p:cNvCxnSpPr>
            <p:nvPr/>
          </p:nvCxnSpPr>
          <p:spPr>
            <a:xfrm flipH="1">
              <a:off x="4837834" y="4751778"/>
              <a:ext cx="1" cy="1173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3266983" y="2492896"/>
            <a:ext cx="33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Value (String Literal)</a:t>
            </a:r>
            <a:endParaRPr lang="zh-CN" alt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stCxn id="17" idx="0"/>
            <a:endCxn id="75" idx="2"/>
          </p:cNvCxnSpPr>
          <p:nvPr/>
        </p:nvCxnSpPr>
        <p:spPr>
          <a:xfrm flipH="1" flipV="1">
            <a:off x="4963608" y="2862228"/>
            <a:ext cx="3939" cy="3507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05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53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</a:t>
            </a:r>
            <a:r>
              <a:rPr lang="zh-CN" altLang="en-US" dirty="0" smtClean="0"/>
              <a:t>包之表象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529284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3"/>
                </a:solidFill>
              </a:rPr>
              <a:t>内层</a:t>
            </a:r>
            <a:r>
              <a:rPr lang="zh-CN" altLang="en-US" dirty="0" smtClean="0"/>
              <a:t>函数可以使用</a:t>
            </a:r>
            <a:r>
              <a:rPr lang="zh-CN" altLang="en-US" b="1" dirty="0" smtClean="0">
                <a:solidFill>
                  <a:schemeClr val="accent3"/>
                </a:solidFill>
              </a:rPr>
              <a:t>外层</a:t>
            </a:r>
            <a:r>
              <a:rPr lang="zh-CN" altLang="en-US" dirty="0" smtClean="0"/>
              <a:t>函数作用域内的变量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341891"/>
            <a:ext cx="6408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altLang="zh-CN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= ‘GrayZhang’;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function inner() {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   console.log(‘Hello ‘ + </a:t>
            </a:r>
            <a:r>
              <a:rPr lang="en-US" altLang="zh-CN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inner();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3341891"/>
            <a:ext cx="4896544" cy="20313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763688" y="3933286"/>
            <a:ext cx="4248472" cy="864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68244" y="346572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外层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8244" y="4180668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内层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6156176" y="3650392"/>
            <a:ext cx="6120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6012160" y="4357553"/>
            <a:ext cx="756084" cy="77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4731798" y="3776273"/>
            <a:ext cx="826239" cy="485009"/>
          </a:xfrm>
          <a:custGeom>
            <a:avLst/>
            <a:gdLst>
              <a:gd name="connsiteX0" fmla="*/ 727969 w 826239"/>
              <a:gd name="connsiteY0" fmla="*/ 485009 h 485009"/>
              <a:gd name="connsiteX1" fmla="*/ 763480 w 826239"/>
              <a:gd name="connsiteY1" fmla="*/ 67758 h 485009"/>
              <a:gd name="connsiteX2" fmla="*/ 0 w 826239"/>
              <a:gd name="connsiteY2" fmla="*/ 5614 h 4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239" h="485009">
                <a:moveTo>
                  <a:pt x="727969" y="485009"/>
                </a:moveTo>
                <a:cubicBezTo>
                  <a:pt x="806388" y="316333"/>
                  <a:pt x="884808" y="147657"/>
                  <a:pt x="763480" y="67758"/>
                </a:cubicBezTo>
                <a:cubicBezTo>
                  <a:pt x="642152" y="-12141"/>
                  <a:pt x="321076" y="-3264"/>
                  <a:pt x="0" y="561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7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闭包之内在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：为什么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会有闭包？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：因为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ECMAScript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中</a:t>
            </a:r>
            <a:r>
              <a:rPr lang="zh-CN" alt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变量解析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是一个</a:t>
            </a:r>
            <a:r>
              <a:rPr lang="zh-CN" alt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查找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过程，而非</a:t>
            </a:r>
            <a:r>
              <a:rPr lang="zh-CN" alt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绑定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过程。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：变量存放在哪里？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Execution Context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中的</a:t>
            </a:r>
            <a:r>
              <a:rPr lang="en-US" altLang="zh-CN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VariableEnvironment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：从哪里查找变量？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Execution Context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中的</a:t>
            </a:r>
            <a:r>
              <a:rPr lang="en-US" altLang="zh-CN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LexicalEnvironment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：如何查找变量？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：</a:t>
            </a:r>
            <a:r>
              <a:rPr lang="zh-CN" altLang="en-US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自内向外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1892439"/>
            <a:ext cx="20882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Courier New" pitchFamily="49" charset="0"/>
                <a:ea typeface="Kozuka Gothic Pr6N B" pitchFamily="34" charset="-128"/>
                <a:cs typeface="Courier New" pitchFamily="49" charset="0"/>
              </a:rPr>
              <a:t>？</a:t>
            </a:r>
            <a:endParaRPr lang="zh-CN" altLang="en-US" sz="15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Courier New" pitchFamily="49" charset="0"/>
              <a:ea typeface="Kozuka Gothic Pr6N B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2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可执行代码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Executable Code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Global Code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Function Code</a:t>
            </a:r>
            <a:endParaRPr lang="zh-CN" alt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407590" y="4293096"/>
            <a:ext cx="305714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Eval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2996952"/>
            <a:ext cx="3205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var name = ‘GrayZhang’;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var prefix = ‘Hello‘;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var phrases = [prefix, name];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phrases.join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(‘ ‘));</a:t>
            </a:r>
          </a:p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&lt;/script&gt;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1640" y="4932858"/>
            <a:ext cx="3133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var source = 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‘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var x = 3;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’ + 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‘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console.log(x);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’</a:t>
            </a: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2996952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zh-CN" sz="1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sayHello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(name)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var prefix = ‘Hello’;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var phrases = [prefix, name];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console.log(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phrases.join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(‘ ‘));</a:t>
            </a:r>
          </a:p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zh-CN" sz="1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var input = $(‘#name’);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input.val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8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执行环境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Execution Context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当进入（开始执行）一段可执行代码时，生成一个执行环境对象。</a:t>
            </a:r>
            <a:endParaRPr lang="en-US" altLang="zh-CN" dirty="0" smtClean="0"/>
          </a:p>
          <a:p>
            <a:r>
              <a:rPr lang="zh-CN" altLang="en-US" dirty="0"/>
              <a:t>执</a:t>
            </a:r>
            <a:r>
              <a:rPr lang="zh-CN" altLang="en-US" dirty="0" smtClean="0"/>
              <a:t>行环境对象通过栈（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）维护。</a:t>
            </a:r>
            <a:endParaRPr lang="en-US" altLang="zh-CN" dirty="0" smtClean="0"/>
          </a:p>
          <a:p>
            <a:r>
              <a:rPr lang="zh-CN" altLang="en-US" dirty="0" smtClean="0"/>
              <a:t>新建的执行环境对象称为“当前运行的执行环境对象”。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59632" y="4437112"/>
            <a:ext cx="6480720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enterCode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(code) {</a:t>
            </a:r>
            <a:br>
              <a:rPr lang="en-US" altLang="zh-CN" dirty="0">
                <a:latin typeface="Consolas" pitchFamily="49" charset="0"/>
                <a:cs typeface="Consolas" pitchFamily="49" charset="0"/>
              </a:rPr>
            </a:br>
            <a:r>
              <a:rPr lang="en-US" altLang="zh-CN" dirty="0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ec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ExecutionContext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altLang="zh-CN" dirty="0">
                <a:latin typeface="Consolas" pitchFamily="49" charset="0"/>
                <a:cs typeface="Consolas" pitchFamily="49" charset="0"/>
              </a:rPr>
            </a:br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control.ecStack.push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ec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altLang="zh-CN" dirty="0">
                <a:latin typeface="Consolas" pitchFamily="49" charset="0"/>
                <a:cs typeface="Consolas" pitchFamily="49" charset="0"/>
              </a:rPr>
            </a:br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control.runningEC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ec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altLang="zh-CN" dirty="0">
                <a:latin typeface="Consolas" pitchFamily="49" charset="0"/>
                <a:cs typeface="Consolas" pitchFamily="49" charset="0"/>
              </a:rPr>
            </a:br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control.execute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(code);</a:t>
            </a:r>
            <a:br>
              <a:rPr lang="en-US" altLang="zh-CN" dirty="0">
                <a:latin typeface="Consolas" pitchFamily="49" charset="0"/>
                <a:cs typeface="Consolas" pitchFamily="49" charset="0"/>
              </a:rPr>
            </a:b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5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94C600"/>
                </a:solidFill>
              </a:rPr>
              <a:t>执行环境</a:t>
            </a:r>
            <a:r>
              <a:rPr lang="zh-CN" altLang="en-US" sz="2800" dirty="0">
                <a:solidFill>
                  <a:srgbClr val="94C600"/>
                </a:solidFill>
              </a:rPr>
              <a:t>（</a:t>
            </a:r>
            <a:r>
              <a:rPr lang="en-US" altLang="zh-CN" sz="2800" dirty="0">
                <a:solidFill>
                  <a:srgbClr val="94C600"/>
                </a:solidFill>
              </a:rPr>
              <a:t>Execution Context</a:t>
            </a:r>
            <a:r>
              <a:rPr lang="zh-CN" altLang="en-US" sz="2800" dirty="0">
                <a:solidFill>
                  <a:srgbClr val="94C6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一个执行环境对象包括：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词法环境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LexicalEnvironment</a:t>
            </a:r>
            <a:endParaRPr lang="en-US" altLang="zh-CN" dirty="0" smtClean="0"/>
          </a:p>
          <a:p>
            <a:pPr lvl="1"/>
            <a:r>
              <a:rPr lang="zh-CN" altLang="en-US" dirty="0"/>
              <a:t>变</a:t>
            </a:r>
            <a:r>
              <a:rPr lang="zh-CN" altLang="en-US" dirty="0" smtClean="0"/>
              <a:t>量</a:t>
            </a:r>
            <a:r>
              <a:rPr lang="zh-CN" altLang="en-US" dirty="0"/>
              <a:t>环</a:t>
            </a:r>
            <a:r>
              <a:rPr lang="zh-CN" altLang="en-US" dirty="0" smtClean="0"/>
              <a:t>境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VariableEnvironment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</a:t>
            </a:r>
            <a:r>
              <a:rPr lang="zh-CN" altLang="en-US" dirty="0" smtClean="0"/>
              <a:t>绑定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ThisBinding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5373" y="4293096"/>
            <a:ext cx="6696744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ExecutionContext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LexicalEnvironment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VariableEnvironment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ThisBinding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81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词法环境</a:t>
            </a:r>
            <a:r>
              <a:rPr lang="zh-CN" altLang="en-US" sz="3100" dirty="0" smtClean="0"/>
              <a:t>（</a:t>
            </a:r>
            <a:r>
              <a:rPr lang="en-US" altLang="zh-CN" sz="3100" dirty="0" err="1" smtClean="0"/>
              <a:t>LexicalEnvironment</a:t>
            </a:r>
            <a:r>
              <a:rPr lang="zh-CN" altLang="en-US" sz="3100" dirty="0" smtClean="0"/>
              <a:t>）</a:t>
            </a:r>
            <a:endParaRPr lang="zh-CN" alt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既是一个</a:t>
            </a:r>
            <a:r>
              <a:rPr lang="zh-CN" altLang="en-US" b="1" dirty="0" smtClean="0">
                <a:solidFill>
                  <a:schemeClr val="accent3"/>
                </a:solidFill>
              </a:rPr>
              <a:t>属性</a:t>
            </a:r>
            <a:r>
              <a:rPr lang="zh-CN" altLang="en-US" dirty="0" smtClean="0"/>
              <a:t>，又是一个</a:t>
            </a:r>
            <a:r>
              <a:rPr lang="zh-CN" altLang="en-US" b="1" dirty="0" smtClean="0">
                <a:solidFill>
                  <a:schemeClr val="accent3"/>
                </a:solidFill>
              </a:rPr>
              <a:t>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每个执行环境对象都</a:t>
            </a:r>
            <a:r>
              <a:rPr lang="zh-CN" altLang="en-US" b="1" dirty="0" smtClean="0">
                <a:solidFill>
                  <a:schemeClr val="accent3"/>
                </a:solidFill>
              </a:rPr>
              <a:t>有且仅有一个</a:t>
            </a:r>
            <a:r>
              <a:rPr lang="zh-CN" altLang="en-US" dirty="0" smtClean="0"/>
              <a:t>关联的词法环境对象。</a:t>
            </a:r>
            <a:endParaRPr lang="en-US" altLang="zh-CN" dirty="0" smtClean="0"/>
          </a:p>
          <a:p>
            <a:r>
              <a:rPr lang="zh-CN" altLang="en-US" dirty="0" smtClean="0"/>
              <a:t>在代码执行过程中，需要</a:t>
            </a:r>
            <a:r>
              <a:rPr lang="zh-CN" altLang="en-US" b="1" dirty="0" smtClean="0">
                <a:solidFill>
                  <a:schemeClr val="accent3"/>
                </a:solidFill>
              </a:rPr>
              <a:t>解析变量</a:t>
            </a:r>
            <a:r>
              <a:rPr lang="zh-CN" altLang="en-US" dirty="0" smtClean="0"/>
              <a:t>时，通过词法环境对象进行解析，从其</a:t>
            </a:r>
            <a:r>
              <a:rPr lang="zh-CN" altLang="en-US" b="1" dirty="0" smtClean="0">
                <a:solidFill>
                  <a:schemeClr val="accent3"/>
                </a:solidFill>
              </a:rPr>
              <a:t>环境数据</a:t>
            </a:r>
            <a:r>
              <a:rPr lang="zh-CN" altLang="en-US" dirty="0" smtClean="0"/>
              <a:t>中得到值。</a:t>
            </a:r>
            <a:endParaRPr lang="en-US" altLang="zh-CN" dirty="0" smtClean="0"/>
          </a:p>
          <a:p>
            <a:r>
              <a:rPr lang="zh-CN" altLang="en-US" dirty="0" smtClean="0"/>
              <a:t>一个词法环境对象包括：</a:t>
            </a:r>
            <a:endParaRPr lang="en-US" altLang="zh-CN" dirty="0" smtClean="0"/>
          </a:p>
          <a:p>
            <a:pPr lvl="1"/>
            <a:r>
              <a:rPr lang="zh-CN" altLang="en-US" dirty="0"/>
              <a:t>环</a:t>
            </a:r>
            <a:r>
              <a:rPr lang="zh-CN" altLang="en-US" dirty="0" smtClean="0"/>
              <a:t>境数据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environement</a:t>
            </a:r>
            <a:r>
              <a:rPr lang="en-US" altLang="zh-CN" dirty="0" smtClean="0"/>
              <a:t> records</a:t>
            </a:r>
          </a:p>
          <a:p>
            <a:pPr lvl="1"/>
            <a:r>
              <a:rPr lang="zh-CN" altLang="en-US" dirty="0"/>
              <a:t>外</a:t>
            </a:r>
            <a:r>
              <a:rPr lang="zh-CN" altLang="en-US" dirty="0" smtClean="0"/>
              <a:t>层环境 </a:t>
            </a:r>
            <a:r>
              <a:rPr lang="en-US" altLang="zh-CN" dirty="0" smtClean="0"/>
              <a:t>– outer environment</a:t>
            </a:r>
          </a:p>
        </p:txBody>
      </p:sp>
    </p:spTree>
    <p:extLst>
      <p:ext uri="{BB962C8B-B14F-4D97-AF65-F5344CB8AC3E}">
        <p14:creationId xmlns:p14="http://schemas.microsoft.com/office/powerpoint/2010/main" val="990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4C600"/>
                </a:solidFill>
              </a:rPr>
              <a:t>词法环</a:t>
            </a:r>
            <a:r>
              <a:rPr lang="zh-CN" altLang="en-US" dirty="0">
                <a:solidFill>
                  <a:srgbClr val="94C600"/>
                </a:solidFill>
              </a:rPr>
              <a:t>境</a:t>
            </a:r>
            <a:r>
              <a:rPr lang="zh-CN" altLang="en-US" sz="3100" dirty="0">
                <a:solidFill>
                  <a:srgbClr val="94C600"/>
                </a:solidFill>
              </a:rPr>
              <a:t>（</a:t>
            </a:r>
            <a:r>
              <a:rPr lang="en-US" altLang="zh-CN" sz="3100" dirty="0" err="1">
                <a:solidFill>
                  <a:srgbClr val="94C600"/>
                </a:solidFill>
              </a:rPr>
              <a:t>LexicalEnvironment</a:t>
            </a:r>
            <a:r>
              <a:rPr lang="zh-CN" altLang="en-US" sz="3100" dirty="0">
                <a:solidFill>
                  <a:srgbClr val="94C6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种词法环境的实现类型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DeclarativeEnvironment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ObjectEnvironment</a:t>
            </a:r>
            <a:endParaRPr lang="en-US" altLang="zh-CN" dirty="0" smtClean="0"/>
          </a:p>
          <a:p>
            <a:r>
              <a:rPr lang="zh-CN" altLang="en-US" dirty="0"/>
              <a:t>区</a:t>
            </a:r>
            <a:r>
              <a:rPr lang="zh-CN" altLang="en-US" dirty="0" smtClean="0"/>
              <a:t>别是</a:t>
            </a:r>
            <a:r>
              <a:rPr lang="en-US" altLang="zh-CN" dirty="0" err="1" smtClean="0"/>
              <a:t>ObjectEnvironment</a:t>
            </a:r>
            <a:r>
              <a:rPr lang="zh-CN" altLang="en-US" dirty="0" smtClean="0"/>
              <a:t>可接受</a:t>
            </a:r>
            <a:r>
              <a:rPr lang="zh-CN" altLang="en-US" b="1" dirty="0" smtClean="0">
                <a:solidFill>
                  <a:schemeClr val="accent3"/>
                </a:solidFill>
              </a:rPr>
              <a:t>指定的对象</a:t>
            </a:r>
            <a:r>
              <a:rPr lang="zh-CN" altLang="en-US" dirty="0" smtClean="0"/>
              <a:t>作为</a:t>
            </a:r>
            <a:r>
              <a:rPr lang="zh-CN" altLang="en-US" b="1" dirty="0" smtClean="0">
                <a:solidFill>
                  <a:schemeClr val="accent3"/>
                </a:solidFill>
              </a:rPr>
              <a:t>环境数据</a:t>
            </a:r>
            <a:r>
              <a:rPr lang="zh-CN" altLang="en-US" dirty="0" smtClean="0"/>
              <a:t>属性的值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4725144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Consolas" pitchFamily="49" charset="0"/>
                <a:cs typeface="Consolas" pitchFamily="49" charset="0"/>
              </a:rPr>
              <a:t>？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什么情况会出现</a:t>
            </a:r>
            <a:r>
              <a:rPr lang="en-US" altLang="zh-CN" sz="2800" dirty="0" err="1" smtClean="0">
                <a:solidFill>
                  <a:schemeClr val="bg1">
                    <a:lumMod val="65000"/>
                  </a:schemeClr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ObjectEnvironment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86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变量环境</a:t>
            </a:r>
            <a:r>
              <a:rPr lang="zh-CN" altLang="en-US" sz="3100" dirty="0" smtClean="0"/>
              <a:t>（</a:t>
            </a:r>
            <a:r>
              <a:rPr lang="en-US" altLang="zh-CN" sz="3100" dirty="0" err="1" smtClean="0"/>
              <a:t>VariableEnvironment</a:t>
            </a:r>
            <a:r>
              <a:rPr lang="zh-CN" altLang="en-US" sz="3100" dirty="0" smtClean="0"/>
              <a:t>）</a:t>
            </a:r>
            <a:endParaRPr lang="zh-CN" alt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每个执行环境对象都</a:t>
            </a:r>
            <a:r>
              <a:rPr lang="zh-CN" altLang="en-US" b="1" dirty="0">
                <a:solidFill>
                  <a:schemeClr val="accent3"/>
                </a:solidFill>
              </a:rPr>
              <a:t>有且仅有一个</a:t>
            </a:r>
            <a:r>
              <a:rPr lang="zh-CN" altLang="en-US" dirty="0"/>
              <a:t>关联</a:t>
            </a:r>
            <a:r>
              <a:rPr lang="zh-CN" altLang="en-US" dirty="0" smtClean="0"/>
              <a:t>的变量环</a:t>
            </a:r>
            <a:r>
              <a:rPr lang="zh-CN" altLang="en-US" dirty="0"/>
              <a:t>境对象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变</a:t>
            </a:r>
            <a:r>
              <a:rPr lang="zh-CN" altLang="en-US" dirty="0" smtClean="0"/>
              <a:t>量环境仅仅是一个</a:t>
            </a:r>
            <a:r>
              <a:rPr lang="zh-CN" altLang="en-US" b="1" dirty="0" smtClean="0">
                <a:solidFill>
                  <a:schemeClr val="accent3"/>
                </a:solidFill>
              </a:rPr>
              <a:t>名字</a:t>
            </a:r>
            <a:r>
              <a:rPr lang="zh-CN" altLang="en-US" dirty="0" smtClean="0"/>
              <a:t>，变量环境对象的类型是词法环境（</a:t>
            </a:r>
            <a:r>
              <a:rPr lang="en-US" altLang="zh-CN" dirty="0" err="1" smtClean="0"/>
              <a:t>LexicalEnvironment</a:t>
            </a:r>
            <a:r>
              <a:rPr lang="zh-CN" altLang="en-US" dirty="0" smtClean="0"/>
              <a:t>）。</a:t>
            </a:r>
            <a:endParaRPr lang="en-US" altLang="zh-CN" dirty="0"/>
          </a:p>
          <a:p>
            <a:r>
              <a:rPr lang="zh-CN" altLang="en-US" dirty="0" smtClean="0"/>
              <a:t>在进入（开始执行）代码时，所有的变量标识符（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）会</a:t>
            </a:r>
            <a:r>
              <a:rPr lang="zh-CN" altLang="en-US" b="1" dirty="0" smtClean="0">
                <a:solidFill>
                  <a:schemeClr val="accent3"/>
                </a:solidFill>
              </a:rPr>
              <a:t>存放</a:t>
            </a:r>
            <a:r>
              <a:rPr lang="zh-CN" altLang="en-US" dirty="0" smtClean="0"/>
              <a:t>在当前的变量环境对象中。</a:t>
            </a:r>
            <a:endParaRPr lang="en-US" altLang="zh-CN" dirty="0" smtClean="0"/>
          </a:p>
          <a:p>
            <a:r>
              <a:rPr lang="zh-CN" altLang="en-US" dirty="0"/>
              <a:t>变</a:t>
            </a:r>
            <a:r>
              <a:rPr lang="zh-CN" altLang="en-US" dirty="0" smtClean="0"/>
              <a:t>量</a:t>
            </a:r>
            <a:r>
              <a:rPr lang="zh-CN" altLang="en-US" dirty="0"/>
              <a:t>环</a:t>
            </a:r>
            <a:r>
              <a:rPr lang="zh-CN" altLang="en-US" dirty="0" smtClean="0"/>
              <a:t>境中有</a:t>
            </a:r>
            <a:r>
              <a:rPr lang="zh-CN" altLang="en-US" b="1" dirty="0" smtClean="0">
                <a:solidFill>
                  <a:schemeClr val="accent3"/>
                </a:solidFill>
              </a:rPr>
              <a:t>环境数据</a:t>
            </a:r>
            <a:r>
              <a:rPr lang="zh-CN" altLang="en-US" dirty="0" smtClean="0"/>
              <a:t>属性，但</a:t>
            </a:r>
            <a:r>
              <a:rPr lang="zh-CN" altLang="en-US" b="1" dirty="0" smtClean="0">
                <a:solidFill>
                  <a:schemeClr val="accent3"/>
                </a:solidFill>
              </a:rPr>
              <a:t>不使用外层环境</a:t>
            </a:r>
            <a:r>
              <a:rPr lang="zh-CN" altLang="en-US" dirty="0" smtClean="0"/>
              <a:t>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8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564904"/>
            <a:ext cx="633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accent6">
                    <a:lumMod val="75000"/>
                  </a:schemeClr>
                </a:solidFill>
                <a:latin typeface="Kozuka Gothic Pro B" pitchFamily="34" charset="-128"/>
                <a:ea typeface="Kozuka Gothic Pro B" pitchFamily="34" charset="-128"/>
              </a:rPr>
              <a:t>WARNING!!</a:t>
            </a:r>
            <a:endParaRPr lang="zh-CN" altLang="en-US" sz="9600" dirty="0">
              <a:solidFill>
                <a:schemeClr val="accent6">
                  <a:lumMod val="75000"/>
                </a:schemeClr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2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环境数据</a:t>
            </a:r>
            <a:r>
              <a:rPr lang="zh-CN" altLang="en-US" sz="3100" dirty="0" smtClean="0"/>
              <a:t>（</a:t>
            </a:r>
            <a:r>
              <a:rPr lang="en-US" altLang="zh-CN" sz="3100" dirty="0" smtClean="0"/>
              <a:t>environment records</a:t>
            </a:r>
            <a:r>
              <a:rPr lang="zh-CN" altLang="en-US" sz="3100" dirty="0" smtClean="0"/>
              <a:t>）</a:t>
            </a:r>
            <a:endParaRPr lang="zh-CN" alt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存在于词法环境或变量环境中。</a:t>
            </a:r>
            <a:endParaRPr lang="en-US" altLang="zh-CN" dirty="0" smtClean="0"/>
          </a:p>
          <a:p>
            <a:r>
              <a:rPr lang="zh-CN" altLang="en-US" dirty="0" smtClean="0"/>
              <a:t>包含一个</a:t>
            </a:r>
            <a:r>
              <a:rPr lang="en-US" altLang="zh-CN" dirty="0" smtClean="0"/>
              <a:t>binding object</a:t>
            </a:r>
            <a:r>
              <a:rPr lang="zh-CN" altLang="en-US" dirty="0" smtClean="0"/>
              <a:t>，简单地认为</a:t>
            </a:r>
            <a:r>
              <a:rPr lang="en-US" altLang="zh-CN" dirty="0" smtClean="0"/>
              <a:t>binding object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对象，保存变量标签符（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）和变量值（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）的关系。</a:t>
            </a:r>
            <a:endParaRPr lang="en-US" altLang="zh-CN" dirty="0" smtClean="0"/>
          </a:p>
          <a:p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hadBinding</a:t>
            </a:r>
            <a:r>
              <a:rPr lang="en-US" altLang="zh-CN" dirty="0" smtClean="0"/>
              <a:t>(name) – </a:t>
            </a:r>
            <a:r>
              <a:rPr lang="zh-CN" altLang="en-US" dirty="0" smtClean="0"/>
              <a:t>查看是否有变量绑定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createBinding</a:t>
            </a:r>
            <a:r>
              <a:rPr lang="en-US" altLang="zh-CN" dirty="0" smtClean="0"/>
              <a:t>(name) – </a:t>
            </a:r>
            <a:r>
              <a:rPr lang="zh-CN" altLang="en-US" dirty="0" smtClean="0"/>
              <a:t>创建一个变量绑定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setBinding</a:t>
            </a:r>
            <a:r>
              <a:rPr lang="en-US" altLang="zh-CN" dirty="0" smtClean="0"/>
              <a:t>(name, value) – </a:t>
            </a:r>
            <a:r>
              <a:rPr lang="zh-CN" altLang="en-US" dirty="0" smtClean="0"/>
              <a:t>修改变量绑定的值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getValue</a:t>
            </a:r>
            <a:r>
              <a:rPr lang="en-US" altLang="zh-CN" dirty="0" smtClean="0"/>
              <a:t>(name) – </a:t>
            </a:r>
            <a:r>
              <a:rPr lang="zh-CN" altLang="en-US" dirty="0" smtClean="0"/>
              <a:t>获取变量绑定的值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deleteBinding</a:t>
            </a:r>
            <a:r>
              <a:rPr lang="en-US" altLang="zh-CN" dirty="0" smtClean="0"/>
              <a:t>(name) – </a:t>
            </a:r>
            <a:r>
              <a:rPr lang="zh-CN" altLang="en-US" dirty="0" smtClean="0"/>
              <a:t>删除一个变量绑定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9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4C600"/>
                </a:solidFill>
              </a:rPr>
              <a:t>环境数据</a:t>
            </a:r>
            <a:r>
              <a:rPr lang="zh-CN" altLang="en-US" sz="3100" dirty="0">
                <a:solidFill>
                  <a:srgbClr val="94C600"/>
                </a:solidFill>
              </a:rPr>
              <a:t>（</a:t>
            </a:r>
            <a:r>
              <a:rPr lang="en-US" altLang="zh-CN" sz="3100" dirty="0">
                <a:solidFill>
                  <a:srgbClr val="94C600"/>
                </a:solidFill>
              </a:rPr>
              <a:t>environment records</a:t>
            </a:r>
            <a:r>
              <a:rPr lang="zh-CN" altLang="en-US" sz="3100" dirty="0">
                <a:solidFill>
                  <a:srgbClr val="94C6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339588"/>
            <a:ext cx="6768752" cy="3108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EnvironmentRecords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bindingObject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: {},</a:t>
            </a:r>
          </a:p>
          <a:p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hasBinding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: function(name)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return (name in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this.bindingObject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},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createBinding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: function(name)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this.bindingObject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[name] = undefined;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},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setBinding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: function(name, value)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this.bindingObject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[name] = value;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// …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4C600"/>
                </a:solidFill>
              </a:rPr>
              <a:t>环境数据</a:t>
            </a:r>
            <a:r>
              <a:rPr lang="zh-CN" altLang="en-US" sz="3100" dirty="0">
                <a:solidFill>
                  <a:srgbClr val="94C600"/>
                </a:solidFill>
              </a:rPr>
              <a:t>（</a:t>
            </a:r>
            <a:r>
              <a:rPr lang="en-US" altLang="zh-CN" sz="3100" dirty="0">
                <a:solidFill>
                  <a:srgbClr val="94C600"/>
                </a:solidFill>
              </a:rPr>
              <a:t>environment records</a:t>
            </a:r>
            <a:r>
              <a:rPr lang="zh-CN" altLang="en-US" sz="3100" dirty="0">
                <a:solidFill>
                  <a:srgbClr val="94C6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种环境数据的实现类型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DeclarativeEnvironmentRecords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ObjectEnvironmentRecords</a:t>
            </a:r>
            <a:endParaRPr lang="en-US" altLang="zh-CN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043608" y="3717032"/>
            <a:ext cx="2448272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LexicalEnvironment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80112" y="3717032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EnvironmentRecords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03648" y="5635845"/>
            <a:ext cx="24482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ObjectEnvironment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03648" y="4771749"/>
            <a:ext cx="24482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DeclaractiveEnvironment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44008" y="5635845"/>
            <a:ext cx="31683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ObjectEnvironmentRecords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44008" y="4771749"/>
            <a:ext cx="31683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DeclaractiveEnvironmentRecords</a:t>
            </a:r>
            <a:endParaRPr lang="zh-CN" altLang="en-US" dirty="0"/>
          </a:p>
        </p:txBody>
      </p:sp>
      <p:cxnSp>
        <p:nvCxnSpPr>
          <p:cNvPr id="11" name="Straight Connector 10"/>
          <p:cNvCxnSpPr>
            <a:stCxn id="7" idx="1"/>
          </p:cNvCxnSpPr>
          <p:nvPr/>
        </p:nvCxnSpPr>
        <p:spPr>
          <a:xfrm flipH="1">
            <a:off x="1187624" y="5059781"/>
            <a:ext cx="216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</p:cNvCxnSpPr>
          <p:nvPr/>
        </p:nvCxnSpPr>
        <p:spPr>
          <a:xfrm flipH="1">
            <a:off x="1187624" y="5923877"/>
            <a:ext cx="216024" cy="51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87624" y="4293096"/>
            <a:ext cx="0" cy="16359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3"/>
          </p:cNvCxnSpPr>
          <p:nvPr/>
        </p:nvCxnSpPr>
        <p:spPr>
          <a:xfrm>
            <a:off x="7812360" y="5059781"/>
            <a:ext cx="216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</p:cNvCxnSpPr>
          <p:nvPr/>
        </p:nvCxnSpPr>
        <p:spPr>
          <a:xfrm>
            <a:off x="7812360" y="5923877"/>
            <a:ext cx="216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28384" y="4293096"/>
            <a:ext cx="0" cy="16307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9" idx="1"/>
          </p:cNvCxnSpPr>
          <p:nvPr/>
        </p:nvCxnSpPr>
        <p:spPr>
          <a:xfrm>
            <a:off x="3851920" y="5059781"/>
            <a:ext cx="792088" cy="0"/>
          </a:xfrm>
          <a:prstGeom prst="straightConnector1">
            <a:avLst/>
          </a:prstGeom>
          <a:ln w="19050"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8" idx="1"/>
          </p:cNvCxnSpPr>
          <p:nvPr/>
        </p:nvCxnSpPr>
        <p:spPr>
          <a:xfrm>
            <a:off x="3851920" y="5923877"/>
            <a:ext cx="792088" cy="0"/>
          </a:xfrm>
          <a:prstGeom prst="straightConnector1">
            <a:avLst/>
          </a:prstGeom>
          <a:ln w="19050"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56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创建词法环境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NewDeclarativeEnvironment</a:t>
            </a:r>
            <a:r>
              <a:rPr lang="en-US" altLang="zh-CN" dirty="0" smtClean="0"/>
              <a:t>(e)</a:t>
            </a:r>
          </a:p>
          <a:p>
            <a:pPr lvl="1"/>
            <a:r>
              <a:rPr lang="zh-CN" altLang="en-US" dirty="0" smtClean="0"/>
              <a:t>用于创建一个</a:t>
            </a:r>
            <a:r>
              <a:rPr lang="en-US" altLang="zh-CN" dirty="0" err="1" smtClean="0"/>
              <a:t>DeclarativeEnvironment</a:t>
            </a:r>
            <a:endParaRPr lang="en-US" altLang="zh-CN" dirty="0" smtClean="0"/>
          </a:p>
          <a:p>
            <a:pPr lvl="1"/>
            <a:r>
              <a:rPr lang="zh-CN" altLang="en-US" dirty="0"/>
              <a:t>进</a:t>
            </a:r>
            <a:r>
              <a:rPr lang="zh-CN" altLang="en-US" dirty="0" smtClean="0"/>
              <a:t>入函数时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表达式时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err="1" smtClean="0"/>
              <a:t>NewObjectEnvironment</a:t>
            </a:r>
            <a:r>
              <a:rPr lang="en-US" altLang="zh-CN" dirty="0" smtClean="0"/>
              <a:t>(o, e)</a:t>
            </a:r>
          </a:p>
          <a:p>
            <a:pPr lvl="1"/>
            <a:r>
              <a:rPr lang="zh-CN" altLang="en-US" dirty="0" smtClean="0"/>
              <a:t>用于创建一个</a:t>
            </a:r>
            <a:r>
              <a:rPr lang="en-US" altLang="zh-CN" dirty="0" err="1" smtClean="0"/>
              <a:t>ObjectEnvironment</a:t>
            </a:r>
            <a:endParaRPr lang="en-US" altLang="zh-CN" dirty="0" smtClean="0"/>
          </a:p>
          <a:p>
            <a:pPr lvl="1"/>
            <a:r>
              <a:rPr lang="zh-CN" altLang="en-US" dirty="0"/>
              <a:t>执</a:t>
            </a:r>
            <a:r>
              <a:rPr lang="zh-CN" altLang="en-US" dirty="0" smtClean="0"/>
              <a:t>行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表达式时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2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建词法环</a:t>
            </a:r>
            <a:r>
              <a:rPr lang="zh-CN" altLang="en-US" dirty="0"/>
              <a:t>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339588"/>
            <a:ext cx="6768752" cy="1815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NewDeclarativeEnvironment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(e)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LexicalEnvironment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envRec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EnvironmentRecords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envRec.bindingObject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= {};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env.environmentRecords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envRec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env.outerEnvironment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e;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295786"/>
            <a:ext cx="6768752" cy="1815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NewObjectEnvironment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(o, e)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LexicalEnvironment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envRec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EnvironmentRecords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envRec.bindingObject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= o;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env.environmentRecords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envRec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env.outerEnvironment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e;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</a:t>
            </a:r>
            <a:r>
              <a:rPr lang="zh-CN" altLang="en-US" dirty="0" smtClean="0"/>
              <a:t>化一下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名词解释完了吗？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3140968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NO</a:t>
            </a:r>
            <a:endParaRPr lang="zh-CN" altLang="en-US" sz="9600" b="1" dirty="0">
              <a:solidFill>
                <a:schemeClr val="accent6">
                  <a:lumMod val="7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339588"/>
            <a:ext cx="3240360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ExecutionContext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LexicalEnvironment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VariableEnvironment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ThisBinding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2837835"/>
            <a:ext cx="3744416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EnvironmentRecords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hasBinding</a:t>
            </a:r>
            <a:r>
              <a:rPr lang="en-US" altLang="zh-CN" dirty="0" smtClean="0"/>
              <a:t>(name),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createBinding</a:t>
            </a:r>
            <a:r>
              <a:rPr lang="en-US" altLang="zh-CN" dirty="0" smtClean="0"/>
              <a:t>(name),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setBinding</a:t>
            </a:r>
            <a:r>
              <a:rPr lang="en-US" altLang="zh-CN" dirty="0" smtClean="0"/>
              <a:t>(name, value),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getValue</a:t>
            </a:r>
            <a:r>
              <a:rPr lang="en-US" altLang="zh-CN" dirty="0" smtClean="0"/>
              <a:t>(name),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deleteBinding</a:t>
            </a:r>
            <a:r>
              <a:rPr lang="en-US" altLang="zh-CN" dirty="0" smtClean="0"/>
              <a:t>(name)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4172887"/>
            <a:ext cx="324036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LexicalEnvironment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environmentRecords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outerEnvironment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函数（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是一个</a:t>
            </a:r>
            <a:r>
              <a:rPr lang="zh-CN" altLang="en-US" b="1" dirty="0" smtClean="0">
                <a:solidFill>
                  <a:schemeClr val="accent3"/>
                </a:solidFill>
              </a:rPr>
              <a:t>对象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包含几个特殊的属性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[[Construct]] –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SomeFunction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altLang="zh-CN" dirty="0" smtClean="0"/>
              <a:t>[[Call]] –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someFunction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altLang="zh-CN" dirty="0" smtClean="0"/>
              <a:t>[[</a:t>
            </a:r>
            <a:r>
              <a:rPr lang="en-US" altLang="zh-CN" dirty="0" err="1" smtClean="0"/>
              <a:t>HasInstance</a:t>
            </a:r>
            <a:r>
              <a:rPr lang="en-US" altLang="zh-CN" dirty="0" smtClean="0"/>
              <a:t>]] –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o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SomeFunction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/>
              <a:t>[[Scope]] – </a:t>
            </a:r>
            <a:r>
              <a:rPr lang="zh-CN" altLang="en-US" dirty="0" smtClean="0"/>
              <a:t>闭包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[[</a:t>
            </a:r>
            <a:r>
              <a:rPr lang="en-US" altLang="zh-CN" dirty="0" err="1" smtClean="0"/>
              <a:t>FormalParameters</a:t>
            </a:r>
            <a:r>
              <a:rPr lang="en-US" altLang="zh-CN" dirty="0" smtClean="0"/>
              <a:t>]] – </a:t>
            </a:r>
            <a:r>
              <a:rPr lang="zh-CN" altLang="en-US" dirty="0" smtClean="0"/>
              <a:t>参数列表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[[Code]] – </a:t>
            </a:r>
            <a:r>
              <a:rPr lang="zh-CN" altLang="en-US" dirty="0" smtClean="0"/>
              <a:t>可执行代码</a:t>
            </a:r>
            <a:endParaRPr lang="en-US" altLang="zh-CN" dirty="0" smtClean="0"/>
          </a:p>
          <a:p>
            <a:r>
              <a:rPr lang="zh-CN" altLang="en-US" dirty="0" smtClean="0"/>
              <a:t>包含</a:t>
            </a:r>
            <a:r>
              <a:rPr lang="zh-CN" altLang="en-US" b="1" dirty="0" smtClean="0">
                <a:solidFill>
                  <a:schemeClr val="accent3"/>
                </a:solidFill>
              </a:rPr>
              <a:t>可执行代码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Executable Code</a:t>
            </a:r>
            <a:r>
              <a:rPr lang="zh-CN" altLang="en-US" dirty="0" smtClean="0"/>
              <a:t>）和</a:t>
            </a:r>
            <a:r>
              <a:rPr lang="zh-CN" altLang="en-US" b="1" dirty="0" smtClean="0">
                <a:solidFill>
                  <a:schemeClr val="accent3"/>
                </a:solidFill>
              </a:rPr>
              <a:t>执行状态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2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4C600"/>
                </a:solidFill>
              </a:rPr>
              <a:t>创建函数</a:t>
            </a:r>
            <a:r>
              <a:rPr lang="zh-CN" altLang="en-US" sz="2800" dirty="0">
                <a:solidFill>
                  <a:srgbClr val="94C600"/>
                </a:solidFill>
              </a:rPr>
              <a:t>（</a:t>
            </a:r>
            <a:r>
              <a:rPr lang="en-US" altLang="zh-CN" sz="2800" dirty="0">
                <a:solidFill>
                  <a:srgbClr val="94C600"/>
                </a:solidFill>
              </a:rPr>
              <a:t>Create Function Object</a:t>
            </a:r>
            <a:r>
              <a:rPr lang="zh-CN" altLang="en-US" sz="2800" dirty="0">
                <a:solidFill>
                  <a:srgbClr val="94C6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新建一个普通对象（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new Object()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[[Class]]</a:t>
            </a:r>
            <a:r>
              <a:rPr lang="zh-CN" altLang="en-US" dirty="0" smtClean="0"/>
              <a:t>设为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”function”</a:t>
            </a:r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[[Prototype]]</a:t>
            </a:r>
            <a:r>
              <a:rPr lang="zh-CN" altLang="en-US" dirty="0" smtClean="0"/>
              <a:t>指向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Function.prototype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dirty="0" smtClean="0"/>
              <a:t>根据默认的规则，设置</a:t>
            </a:r>
            <a:r>
              <a:rPr lang="en-US" altLang="zh-CN" dirty="0" smtClean="0"/>
              <a:t>[[Call]]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[[</a:t>
            </a:r>
            <a:r>
              <a:rPr lang="en-US" altLang="zh-CN" dirty="0" err="1" smtClean="0"/>
              <a:t>Contruct</a:t>
            </a:r>
            <a:r>
              <a:rPr lang="en-US" altLang="zh-CN" dirty="0" smtClean="0"/>
              <a:t>]]</a:t>
            </a:r>
            <a:r>
              <a:rPr lang="zh-CN" altLang="en-US" dirty="0" smtClean="0"/>
              <a:t>及</a:t>
            </a:r>
            <a:r>
              <a:rPr lang="en-US" altLang="zh-CN" dirty="0" smtClean="0"/>
              <a:t>[[</a:t>
            </a:r>
            <a:r>
              <a:rPr lang="en-US" altLang="zh-CN" dirty="0" err="1" smtClean="0"/>
              <a:t>HasInstance</a:t>
            </a:r>
            <a:r>
              <a:rPr lang="en-US" altLang="zh-CN" dirty="0" smtClean="0"/>
              <a:t>]]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[[Scope]]</a:t>
            </a:r>
            <a:r>
              <a:rPr lang="zh-CN" altLang="en-US" dirty="0" smtClean="0"/>
              <a:t>设置为当前的</a:t>
            </a:r>
            <a:r>
              <a:rPr lang="en-US" altLang="zh-CN" dirty="0" err="1" smtClean="0"/>
              <a:t>LexicalEnvironment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VariableEnvironment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置</a:t>
            </a:r>
            <a:r>
              <a:rPr lang="en-US" altLang="zh-CN" dirty="0" smtClean="0"/>
              <a:t>[[Code]]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[[</a:t>
            </a:r>
            <a:r>
              <a:rPr lang="en-US" altLang="zh-CN" dirty="0" err="1" smtClean="0"/>
              <a:t>FormalParameterList</a:t>
            </a:r>
            <a:r>
              <a:rPr lang="en-US" altLang="zh-CN" dirty="0" smtClean="0"/>
              <a:t>]]</a:t>
            </a:r>
            <a:r>
              <a:rPr lang="zh-CN" altLang="en-US" dirty="0" smtClean="0"/>
              <a:t>及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prototype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15999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创建函数</a:t>
            </a:r>
            <a:r>
              <a:rPr lang="zh-CN" altLang="en-US" sz="3100" dirty="0" smtClean="0"/>
              <a:t>（</a:t>
            </a:r>
            <a:r>
              <a:rPr lang="en-US" altLang="zh-CN" sz="3100" dirty="0" smtClean="0"/>
              <a:t>Create Function Object</a:t>
            </a:r>
            <a:r>
              <a:rPr lang="zh-CN" altLang="en-US" sz="3100" dirty="0" smtClean="0"/>
              <a:t>）</a:t>
            </a:r>
            <a:endParaRPr lang="zh-CN" alt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305903"/>
            <a:ext cx="6768752" cy="36933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new Object();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// [[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DefaultValue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]], [[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HasProperty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]], etc...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initializeAsObject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fn.[[Class]] = 'function';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fn.[[Prototype]]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Function.prototype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fn.[[Call]] = function() { /* ... */ };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fn.[[Construct]] = function() { /* ... */ };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fn.[[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HasInstance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]] = function() { /* ... */ };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fn.[[Scope]]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control.runningEC.lexicalEnvironment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fn.[[Code]]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functionBody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fn.[[</a:t>
            </a:r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FormalParameterList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]]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parameterList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fn.name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functionName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fn.length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parameterList.length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fn.prototype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{ constructor: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};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非常非常的</a:t>
            </a:r>
            <a:r>
              <a:rPr lang="zh-CN" altLang="en-US" b="1" dirty="0" smtClean="0">
                <a:solidFill>
                  <a:schemeClr val="accent3"/>
                </a:solidFill>
              </a:rPr>
              <a:t>学术性</a:t>
            </a:r>
            <a:endParaRPr lang="en-US" altLang="zh-CN" b="1" dirty="0" smtClean="0">
              <a:solidFill>
                <a:schemeClr val="accent3"/>
              </a:solidFill>
            </a:endParaRPr>
          </a:p>
          <a:p>
            <a:r>
              <a:rPr lang="zh-CN" altLang="en-US" dirty="0" smtClean="0"/>
              <a:t>大量</a:t>
            </a:r>
            <a:r>
              <a:rPr lang="zh-CN" altLang="en-US" b="1" dirty="0" smtClean="0">
                <a:solidFill>
                  <a:schemeClr val="accent3"/>
                </a:solidFill>
              </a:rPr>
              <a:t>术语</a:t>
            </a:r>
            <a:r>
              <a:rPr lang="zh-CN" altLang="en-US" dirty="0" smtClean="0"/>
              <a:t>词汇出没</a:t>
            </a:r>
            <a:endParaRPr lang="en-US" altLang="zh-CN" dirty="0" smtClean="0"/>
          </a:p>
          <a:p>
            <a:r>
              <a:rPr lang="zh-CN" altLang="en-US" dirty="0" smtClean="0"/>
              <a:t>也许永远都</a:t>
            </a:r>
            <a:r>
              <a:rPr lang="zh-CN" altLang="en-US" b="1" dirty="0" smtClean="0">
                <a:solidFill>
                  <a:schemeClr val="accent3"/>
                </a:solidFill>
              </a:rPr>
              <a:t>用不上</a:t>
            </a:r>
            <a:endParaRPr lang="en-US" altLang="zh-CN" b="1" dirty="0" smtClean="0">
              <a:solidFill>
                <a:schemeClr val="accent3"/>
              </a:solidFill>
            </a:endParaRPr>
          </a:p>
          <a:p>
            <a:r>
              <a:rPr lang="zh-CN" altLang="en-US" dirty="0"/>
              <a:t>内</a:t>
            </a:r>
            <a:r>
              <a:rPr lang="zh-CN" altLang="en-US" dirty="0" smtClean="0"/>
              <a:t>容并非标准，</a:t>
            </a:r>
            <a:r>
              <a:rPr lang="zh-CN" altLang="en-US" b="1" dirty="0" smtClean="0">
                <a:solidFill>
                  <a:schemeClr val="accent3"/>
                </a:solidFill>
              </a:rPr>
              <a:t>有所删减</a:t>
            </a:r>
            <a:endParaRPr lang="en-US" altLang="zh-CN" b="1" dirty="0" smtClean="0">
              <a:solidFill>
                <a:schemeClr val="accent3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逻辑</a:t>
            </a:r>
            <a:r>
              <a:rPr lang="zh-CN" altLang="en-US" b="1" dirty="0" smtClean="0">
                <a:solidFill>
                  <a:schemeClr val="accent3"/>
                </a:solidFill>
              </a:rPr>
              <a:t>不是那么清晰</a:t>
            </a:r>
            <a:endParaRPr lang="en-US" altLang="zh-CN" b="1" dirty="0" smtClean="0">
              <a:solidFill>
                <a:schemeClr val="accent3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只谈</a:t>
            </a:r>
            <a:r>
              <a:rPr lang="zh-CN" altLang="en-US" b="1" dirty="0" smtClean="0">
                <a:solidFill>
                  <a:schemeClr val="accent3"/>
                </a:solidFill>
              </a:rPr>
              <a:t>函数</a:t>
            </a:r>
            <a:r>
              <a:rPr lang="zh-CN" altLang="en-US" dirty="0" smtClean="0">
                <a:solidFill>
                  <a:schemeClr val="tx1"/>
                </a:solidFill>
              </a:rPr>
              <a:t>，不提</a:t>
            </a:r>
            <a:r>
              <a:rPr lang="en-US" altLang="zh-CN" dirty="0" err="1" smtClean="0">
                <a:solidFill>
                  <a:schemeClr val="tx1"/>
                </a:solidFill>
              </a:rPr>
              <a:t>eval</a:t>
            </a:r>
            <a:r>
              <a:rPr lang="zh-CN" altLang="en-US" dirty="0" smtClean="0">
                <a:solidFill>
                  <a:schemeClr val="tx1"/>
                </a:solidFill>
              </a:rPr>
              <a:t>，不提</a:t>
            </a:r>
            <a:r>
              <a:rPr lang="en-US" altLang="zh-CN" dirty="0" smtClean="0">
                <a:solidFill>
                  <a:schemeClr val="tx1"/>
                </a:solidFill>
              </a:rPr>
              <a:t>new Function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9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4C600"/>
                </a:solidFill>
              </a:rPr>
              <a:t>创建函数</a:t>
            </a:r>
            <a:r>
              <a:rPr lang="zh-CN" altLang="en-US" sz="2800" dirty="0">
                <a:solidFill>
                  <a:srgbClr val="94C600"/>
                </a:solidFill>
              </a:rPr>
              <a:t>（</a:t>
            </a:r>
            <a:r>
              <a:rPr lang="en-US" altLang="zh-CN" sz="2800" dirty="0">
                <a:solidFill>
                  <a:srgbClr val="94C600"/>
                </a:solidFill>
              </a:rPr>
              <a:t>Create Function Object</a:t>
            </a:r>
            <a:r>
              <a:rPr lang="zh-CN" altLang="en-US" sz="2800" dirty="0">
                <a:solidFill>
                  <a:srgbClr val="94C6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作用域（</a:t>
            </a:r>
            <a:r>
              <a:rPr lang="en-US" altLang="zh-CN" dirty="0" smtClean="0"/>
              <a:t>[[Scope]]</a:t>
            </a:r>
            <a:r>
              <a:rPr lang="zh-CN" altLang="en-US" dirty="0" smtClean="0"/>
              <a:t>）是函数对象的一个属性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996952"/>
            <a:ext cx="2808312" cy="1600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function hello()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o = {};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o.name = ‘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GrayZhang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return o;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person = hello();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console.log(person.name);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2996952"/>
            <a:ext cx="2952328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name = ‘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GrayZhang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function say()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alert(name);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say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// inner.[[Scope]]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inner();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51920" y="3797171"/>
            <a:ext cx="1080120" cy="27990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进入函数</a:t>
            </a:r>
            <a:r>
              <a:rPr lang="zh-CN" altLang="en-US" sz="3100" dirty="0" smtClean="0"/>
              <a:t>（</a:t>
            </a:r>
            <a:r>
              <a:rPr lang="en-US" altLang="zh-CN" sz="3100" dirty="0" smtClean="0"/>
              <a:t>Entering Function Code</a:t>
            </a:r>
            <a:r>
              <a:rPr lang="zh-CN" altLang="en-US" sz="3100" dirty="0" smtClean="0"/>
              <a:t>）</a:t>
            </a:r>
            <a:endParaRPr lang="zh-CN" alt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新建一个执行环境。</a:t>
            </a:r>
            <a:endParaRPr lang="en-US" altLang="zh-CN" dirty="0" smtClean="0"/>
          </a:p>
          <a:p>
            <a:r>
              <a:rPr lang="zh-CN" altLang="en-US" dirty="0"/>
              <a:t>根</a:t>
            </a:r>
            <a:r>
              <a:rPr lang="zh-CN" altLang="en-US" dirty="0" smtClean="0"/>
              <a:t>据规则设置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绑定。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err="1" smtClean="0"/>
              <a:t>thisArg</a:t>
            </a:r>
            <a:r>
              <a:rPr lang="zh-CN" altLang="en-US" dirty="0" smtClean="0"/>
              <a:t>是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zh-CN" altLang="en-US" dirty="0" smtClean="0"/>
              <a:t>或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undefined</a:t>
            </a:r>
            <a:r>
              <a:rPr lang="zh-CN" altLang="en-US" dirty="0" smtClean="0"/>
              <a:t>，设置为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global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en-US" altLang="zh-CN" dirty="0" err="1" smtClean="0"/>
              <a:t>thisArg</a:t>
            </a:r>
            <a:r>
              <a:rPr lang="zh-CN" altLang="en-US" dirty="0" smtClean="0"/>
              <a:t>不是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zh-CN" altLang="en-US" dirty="0" smtClean="0"/>
              <a:t>，设置为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ToObject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thisArg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以函数的</a:t>
            </a:r>
            <a:r>
              <a:rPr lang="en-US" altLang="zh-CN" dirty="0" smtClean="0"/>
              <a:t>[[Scope]]</a:t>
            </a:r>
            <a:r>
              <a:rPr lang="zh-CN" altLang="en-US" dirty="0"/>
              <a:t>属</a:t>
            </a:r>
            <a:r>
              <a:rPr lang="zh-CN" altLang="en-US" dirty="0" smtClean="0"/>
              <a:t>性为参数，</a:t>
            </a:r>
            <a:r>
              <a:rPr lang="en-US" altLang="zh-CN" dirty="0" err="1" smtClean="0"/>
              <a:t>NewDeclarativeEnvironment</a:t>
            </a:r>
            <a:r>
              <a:rPr lang="zh-CN" altLang="en-US" dirty="0"/>
              <a:t>创</a:t>
            </a:r>
            <a:r>
              <a:rPr lang="zh-CN" altLang="en-US" dirty="0" smtClean="0"/>
              <a:t>建一个</a:t>
            </a:r>
            <a:r>
              <a:rPr lang="en-US" altLang="zh-CN" dirty="0" err="1" smtClean="0"/>
              <a:t>LexicalEnvironment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将当前</a:t>
            </a:r>
            <a:r>
              <a:rPr lang="en-US" altLang="zh-CN" dirty="0" err="1" smtClean="0"/>
              <a:t>LexicalEnvironment</a:t>
            </a:r>
            <a:r>
              <a:rPr lang="zh-CN" altLang="en-US" dirty="0" smtClean="0"/>
              <a:t>设置为该值。</a:t>
            </a:r>
            <a:endParaRPr lang="en-US" altLang="zh-CN" dirty="0" smtClean="0"/>
          </a:p>
          <a:p>
            <a:r>
              <a:rPr lang="zh-CN" altLang="en-US" dirty="0" smtClean="0"/>
              <a:t>将当前</a:t>
            </a:r>
            <a:r>
              <a:rPr lang="en-US" altLang="zh-CN" dirty="0" err="1" smtClean="0"/>
              <a:t>VariableEnvironment</a:t>
            </a:r>
            <a:r>
              <a:rPr lang="zh-CN" altLang="en-US" dirty="0" smtClean="0"/>
              <a:t>设置为该值。</a:t>
            </a:r>
            <a:endParaRPr lang="en-US" altLang="zh-CN" dirty="0" smtClean="0"/>
          </a:p>
          <a:p>
            <a:r>
              <a:rPr lang="zh-CN" altLang="en-US" dirty="0"/>
              <a:t>开</a:t>
            </a:r>
            <a:r>
              <a:rPr lang="zh-CN" altLang="en-US" dirty="0" smtClean="0"/>
              <a:t>始初始化参数及函数内声明的变量。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6256" y="4828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3"/>
                </a:solidFill>
              </a:rPr>
              <a:t>同一对象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6660232" y="4869160"/>
            <a:ext cx="216024" cy="14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6660232" y="5013594"/>
            <a:ext cx="21602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9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4C600"/>
                </a:solidFill>
              </a:rPr>
              <a:t>进入函数</a:t>
            </a:r>
            <a:r>
              <a:rPr lang="zh-CN" altLang="en-US" sz="2800" dirty="0">
                <a:solidFill>
                  <a:srgbClr val="94C600"/>
                </a:solidFill>
              </a:rPr>
              <a:t>（</a:t>
            </a:r>
            <a:r>
              <a:rPr lang="en-US" altLang="zh-CN" sz="2800" dirty="0">
                <a:solidFill>
                  <a:srgbClr val="94C600"/>
                </a:solidFill>
              </a:rPr>
              <a:t>Entering Function Code</a:t>
            </a:r>
            <a:r>
              <a:rPr lang="zh-CN" altLang="en-US" sz="2800" dirty="0">
                <a:solidFill>
                  <a:srgbClr val="94C6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339588"/>
            <a:ext cx="6768752" cy="3108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ec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ExecutionContext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thisArg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== null)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thisArg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global;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thisArg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!== 'object')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thisArg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ToObject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thisArg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ec.thisBinding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thisArg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localEnv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NewDeclarativeEnvironment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(fn.[[Scope]]);</a:t>
            </a:r>
          </a:p>
          <a:p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ec.lexicalEnvironment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localEnv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ec.variableEnvironment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localEnv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altLang="zh-CN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initializeBinding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(fn.[[Code]], fn.[[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FormalParameterList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]]);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1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4C600"/>
                </a:solidFill>
              </a:rPr>
              <a:t>进入函数</a:t>
            </a:r>
            <a:r>
              <a:rPr lang="zh-CN" altLang="en-US" sz="2800" dirty="0">
                <a:solidFill>
                  <a:srgbClr val="94C600"/>
                </a:solidFill>
              </a:rPr>
              <a:t>（</a:t>
            </a:r>
            <a:r>
              <a:rPr lang="en-US" altLang="zh-CN" sz="2800" dirty="0">
                <a:solidFill>
                  <a:srgbClr val="94C600"/>
                </a:solidFill>
              </a:rPr>
              <a:t>Entering Function Code</a:t>
            </a:r>
            <a:r>
              <a:rPr lang="zh-CN" altLang="en-US" sz="2800" dirty="0">
                <a:solidFill>
                  <a:srgbClr val="94C6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</a:t>
            </a:r>
            <a:r>
              <a:rPr lang="zh-CN" altLang="en-US" dirty="0" smtClean="0"/>
              <a:t>行函数时，在作用域（</a:t>
            </a:r>
            <a:r>
              <a:rPr lang="en-US" altLang="zh-CN" dirty="0" smtClean="0"/>
              <a:t>[[Scope]]</a:t>
            </a:r>
            <a:r>
              <a:rPr lang="zh-CN" altLang="en-US" dirty="0" smtClean="0"/>
              <a:t>）的基础上添加词法环境（</a:t>
            </a:r>
            <a:r>
              <a:rPr lang="en-US" altLang="zh-CN" dirty="0" err="1" smtClean="0"/>
              <a:t>LexicalEnvironment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88024" y="3501008"/>
            <a:ext cx="3384376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Global Environment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32040" y="4005064"/>
            <a:ext cx="3096344" cy="17281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Outer Environment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76056" y="4473116"/>
            <a:ext cx="2808312" cy="10441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Current Environment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3429000"/>
            <a:ext cx="36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// Global Environment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// Outer Environment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function inner()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 // Current Environment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// [[Scope]] === Outer Environment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inner();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1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 smtClean="0"/>
              <a:t>定义绑定初始化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sz="3100" dirty="0" smtClean="0"/>
              <a:t>Declaration Binding Instantiation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Hosting Behavior</a:t>
            </a:r>
            <a:r>
              <a:rPr lang="zh-CN" altLang="en-US" dirty="0" smtClean="0"/>
              <a:t>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924944"/>
            <a:ext cx="3168352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sayHello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(name)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if (!name)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throw new Error();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else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prefix = 'Hello ';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alert(prefix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+ name);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2893858"/>
            <a:ext cx="3168352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sayHello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(name)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4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prefix;</a:t>
            </a:r>
            <a:endParaRPr lang="en-US" altLang="zh-CN" sz="1400" dirty="0">
              <a:solidFill>
                <a:schemeClr val="accent3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if (!name)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throw new Error();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else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 prefix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= 'Hello ';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alert(prefix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+ name);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211960" y="3717032"/>
            <a:ext cx="720080" cy="30021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0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94C600"/>
                </a:solidFill>
              </a:rPr>
              <a:t>定义绑定初始化</a:t>
            </a:r>
            <a:r>
              <a:rPr lang="en-US" altLang="zh-CN" dirty="0">
                <a:solidFill>
                  <a:srgbClr val="94C600"/>
                </a:solidFill>
              </a:rPr>
              <a:t/>
            </a:r>
            <a:br>
              <a:rPr lang="en-US" altLang="zh-CN" dirty="0">
                <a:solidFill>
                  <a:srgbClr val="94C600"/>
                </a:solidFill>
              </a:rPr>
            </a:br>
            <a:r>
              <a:rPr lang="en-US" altLang="zh-CN" dirty="0">
                <a:solidFill>
                  <a:srgbClr val="94C600"/>
                </a:solidFill>
              </a:rPr>
              <a:t>  </a:t>
            </a:r>
            <a:r>
              <a:rPr lang="zh-CN" altLang="en-US" sz="3600" dirty="0">
                <a:solidFill>
                  <a:srgbClr val="94C600"/>
                </a:solidFill>
              </a:rPr>
              <a:t>（</a:t>
            </a:r>
            <a:r>
              <a:rPr lang="en-US" altLang="zh-CN" sz="2800" dirty="0">
                <a:solidFill>
                  <a:srgbClr val="94C600"/>
                </a:solidFill>
              </a:rPr>
              <a:t>Declaration Binding Instantiation</a:t>
            </a:r>
            <a:r>
              <a:rPr lang="zh-CN" altLang="en-US" sz="3600" dirty="0">
                <a:solidFill>
                  <a:srgbClr val="94C6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遍历</a:t>
            </a:r>
            <a:r>
              <a:rPr lang="en-US" altLang="zh-CN" dirty="0" err="1" smtClean="0"/>
              <a:t>FormalParameterList</a:t>
            </a:r>
            <a:r>
              <a:rPr lang="zh-CN" altLang="en-US" dirty="0" smtClean="0"/>
              <a:t>（参数列表），对每一项（</a:t>
            </a:r>
            <a:r>
              <a:rPr lang="zh-CN" altLang="en-US" b="1" dirty="0" smtClean="0">
                <a:solidFill>
                  <a:schemeClr val="accent3"/>
                </a:solidFill>
              </a:rPr>
              <a:t>参数</a:t>
            </a:r>
            <a:r>
              <a:rPr lang="zh-CN" altLang="en-US" dirty="0" smtClean="0"/>
              <a:t>），如果</a:t>
            </a:r>
            <a:r>
              <a:rPr lang="en-US" altLang="zh-CN" dirty="0" err="1" smtClean="0"/>
              <a:t>VariableEnvironment</a:t>
            </a:r>
            <a:r>
              <a:rPr lang="zh-CN" altLang="en-US" dirty="0" smtClean="0"/>
              <a:t>中不存在，则</a:t>
            </a:r>
            <a:r>
              <a:rPr lang="zh-CN" altLang="en-US" b="1" dirty="0" smtClean="0">
                <a:solidFill>
                  <a:schemeClr val="accent3"/>
                </a:solidFill>
              </a:rPr>
              <a:t>添加</a:t>
            </a:r>
            <a:r>
              <a:rPr lang="zh-CN" altLang="en-US" dirty="0" smtClean="0"/>
              <a:t>并</a:t>
            </a:r>
            <a:r>
              <a:rPr lang="zh-CN" altLang="en-US" b="1" dirty="0" smtClean="0">
                <a:solidFill>
                  <a:schemeClr val="accent3"/>
                </a:solidFill>
              </a:rPr>
              <a:t>赋值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依次遍历源码中每个</a:t>
            </a:r>
            <a:r>
              <a:rPr lang="en-US" altLang="zh-CN" dirty="0" err="1" smtClean="0"/>
              <a:t>FunctionDeclaration</a:t>
            </a:r>
            <a:r>
              <a:rPr lang="zh-CN" altLang="en-US" dirty="0" smtClean="0"/>
              <a:t>（函数声明），对每一项（</a:t>
            </a:r>
            <a:r>
              <a:rPr lang="zh-CN" altLang="en-US" b="1" dirty="0" smtClean="0">
                <a:solidFill>
                  <a:schemeClr val="accent3"/>
                </a:solidFill>
              </a:rPr>
              <a:t>函数</a:t>
            </a:r>
            <a:r>
              <a:rPr lang="zh-CN" altLang="en-US" dirty="0" smtClean="0"/>
              <a:t>），如果</a:t>
            </a:r>
            <a:r>
              <a:rPr lang="en-US" altLang="zh-CN" dirty="0" err="1" smtClean="0"/>
              <a:t>VariableEnvironment</a:t>
            </a:r>
            <a:r>
              <a:rPr lang="zh-CN" altLang="en-US" dirty="0" smtClean="0"/>
              <a:t>中不存在，则</a:t>
            </a:r>
            <a:r>
              <a:rPr lang="zh-CN" altLang="en-US" b="1" dirty="0" smtClean="0">
                <a:solidFill>
                  <a:schemeClr val="accent3"/>
                </a:solidFill>
              </a:rPr>
              <a:t>添加，随后赋值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VariableEnvironment</a:t>
            </a:r>
            <a:r>
              <a:rPr lang="zh-CN" altLang="en-US" dirty="0" smtClean="0"/>
              <a:t>中不存在</a:t>
            </a:r>
            <a:r>
              <a:rPr lang="en-US" altLang="zh-CN" b="1" dirty="0" smtClean="0">
                <a:solidFill>
                  <a:schemeClr val="accent3"/>
                </a:solidFill>
              </a:rPr>
              <a:t>arguments</a:t>
            </a:r>
            <a:r>
              <a:rPr lang="zh-CN" altLang="en-US" dirty="0" smtClean="0"/>
              <a:t>，则</a:t>
            </a:r>
            <a:r>
              <a:rPr lang="zh-CN" altLang="en-US" b="1" dirty="0" smtClean="0">
                <a:solidFill>
                  <a:schemeClr val="accent3"/>
                </a:solidFill>
              </a:rPr>
              <a:t>添加</a:t>
            </a:r>
            <a:r>
              <a:rPr lang="zh-CN" altLang="en-US" dirty="0" smtClean="0"/>
              <a:t>并</a:t>
            </a:r>
            <a:r>
              <a:rPr lang="zh-CN" altLang="en-US" b="1" dirty="0" smtClean="0">
                <a:solidFill>
                  <a:schemeClr val="accent3"/>
                </a:solidFill>
              </a:rPr>
              <a:t>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依</a:t>
            </a:r>
            <a:r>
              <a:rPr lang="zh-CN" altLang="en-US" dirty="0" smtClean="0"/>
              <a:t>次</a:t>
            </a:r>
            <a:r>
              <a:rPr lang="zh-CN" altLang="en-US" dirty="0"/>
              <a:t>遍</a:t>
            </a:r>
            <a:r>
              <a:rPr lang="zh-CN" altLang="en-US" dirty="0" smtClean="0"/>
              <a:t>历源码中每个</a:t>
            </a:r>
            <a:r>
              <a:rPr lang="en-US" altLang="zh-CN" dirty="0" err="1" smtClean="0"/>
              <a:t>VariableDeclaration</a:t>
            </a:r>
            <a:r>
              <a:rPr lang="zh-CN" altLang="en-US" dirty="0" smtClean="0"/>
              <a:t>（变量声明），对每一项（</a:t>
            </a:r>
            <a:r>
              <a:rPr lang="zh-CN" altLang="en-US" b="1" dirty="0" smtClean="0">
                <a:solidFill>
                  <a:schemeClr val="accent3"/>
                </a:solidFill>
              </a:rPr>
              <a:t>变量</a:t>
            </a:r>
            <a:r>
              <a:rPr lang="zh-CN" altLang="en-US" dirty="0" smtClean="0"/>
              <a:t>），如果</a:t>
            </a:r>
            <a:r>
              <a:rPr lang="en-US" altLang="zh-CN" dirty="0" err="1" smtClean="0"/>
              <a:t>VariableEnvironment</a:t>
            </a:r>
            <a:r>
              <a:rPr lang="zh-CN" altLang="en-US" dirty="0" smtClean="0"/>
              <a:t>中不存在，则</a:t>
            </a:r>
            <a:r>
              <a:rPr lang="zh-CN" altLang="en-US" b="1" dirty="0" smtClean="0">
                <a:solidFill>
                  <a:schemeClr val="accent3"/>
                </a:solidFill>
              </a:rPr>
              <a:t>添加</a:t>
            </a:r>
            <a:r>
              <a:rPr lang="zh-CN" altLang="en-US" dirty="0" smtClean="0"/>
              <a:t>并</a:t>
            </a:r>
            <a:r>
              <a:rPr lang="zh-CN" altLang="en-US" b="1" dirty="0" smtClean="0">
                <a:solidFill>
                  <a:schemeClr val="accent3"/>
                </a:solidFill>
              </a:rPr>
              <a:t>赋值为</a:t>
            </a:r>
            <a:r>
              <a:rPr lang="en-US" altLang="zh-CN" b="1" dirty="0" smtClean="0">
                <a:solidFill>
                  <a:schemeClr val="accent3"/>
                </a:solidFill>
              </a:rPr>
              <a:t>undefined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2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94C600"/>
                </a:solidFill>
              </a:rPr>
              <a:t>定义绑定初始化</a:t>
            </a:r>
            <a:r>
              <a:rPr lang="en-US" altLang="zh-CN" sz="3600" dirty="0">
                <a:solidFill>
                  <a:srgbClr val="94C600"/>
                </a:solidFill>
              </a:rPr>
              <a:t/>
            </a:r>
            <a:br>
              <a:rPr lang="en-US" altLang="zh-CN" sz="3600" dirty="0">
                <a:solidFill>
                  <a:srgbClr val="94C600"/>
                </a:solidFill>
              </a:rPr>
            </a:br>
            <a:r>
              <a:rPr lang="en-US" altLang="zh-CN" sz="3600" dirty="0">
                <a:solidFill>
                  <a:srgbClr val="94C600"/>
                </a:solidFill>
              </a:rPr>
              <a:t>  </a:t>
            </a:r>
            <a:r>
              <a:rPr lang="zh-CN" altLang="en-US" sz="3200" dirty="0">
                <a:solidFill>
                  <a:srgbClr val="94C600"/>
                </a:solidFill>
              </a:rPr>
              <a:t>（</a:t>
            </a:r>
            <a:r>
              <a:rPr lang="en-US" altLang="zh-CN" sz="2500" dirty="0">
                <a:solidFill>
                  <a:srgbClr val="94C600"/>
                </a:solidFill>
              </a:rPr>
              <a:t>Declaration Binding Instantiation</a:t>
            </a:r>
            <a:r>
              <a:rPr lang="zh-CN" altLang="en-US" sz="3200" dirty="0">
                <a:solidFill>
                  <a:srgbClr val="94C6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339588"/>
            <a:ext cx="62646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function format(template, data)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regex = /\{(\w+)\:(\w+)\}/g;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function replacer(match, name, type)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value = data[name];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switch (type)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    case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':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        value = !!value;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    case 'html':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        value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encodeHTML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(value);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return value;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html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template.replace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(regex, replacer);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return html;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8144" y="3284984"/>
            <a:ext cx="208823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 smtClean="0"/>
              <a:t>Variable Environment</a:t>
            </a:r>
            <a:endParaRPr lang="zh-CN" alt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699792" y="2420888"/>
            <a:ext cx="792088" cy="14401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696180" y="2420888"/>
            <a:ext cx="396044" cy="14401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2411760" y="2852936"/>
            <a:ext cx="792088" cy="14401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1907704" y="2648636"/>
            <a:ext cx="504056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907704" y="5402526"/>
            <a:ext cx="432048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72200" y="240197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arguments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44208" y="2500248"/>
            <a:ext cx="915017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8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16701 4.07407E-6 C 0.24184 4.07407E-6 0.33403 0.05486 0.33403 0.09976 L 0.33403 0.19953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1" y="99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4.07407E-6 L 0.21059 4.07407E-6 C 0.30504 4.07407E-6 0.42136 0.05486 0.42136 0.09953 L 0.42136 0.19953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59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22622 1.11111E-6 C 0.32778 1.11111E-6 0.45296 0.0375 0.45296 0.06805 L 0.45296 0.13657 " pathEditMode="relative" rAng="0" ptsTypes="FfFF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0.00521 0.1879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0.26163 2.59259E-6 C 0.37917 2.59259E-6 0.52379 0.04606 0.52379 0.08356 L 0.52379 0.16805 " pathEditMode="relative" rAng="0" ptsTypes="FfFF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1" y="840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1.85185E-6 L 0.26337 1.85185E-6 C 0.38177 1.85185E-6 0.52761 -0.06459 0.52761 -0.11713 L 0.52761 -0.23519 " pathEditMode="relative" rAng="0" ptsTypes="FfFF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72" y="-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/>
      <p:bldP spid="11" grpId="1"/>
      <p:bldP spid="12" grpId="0" animBg="1"/>
      <p:bldP spid="12" grpId="1" animBg="1"/>
      <p:bldP spid="12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</a:t>
            </a:r>
            <a:r>
              <a:rPr lang="zh-CN" altLang="en-US" dirty="0" smtClean="0"/>
              <a:t>化一下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还有完没完了！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3140968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NO</a:t>
            </a:r>
            <a:endParaRPr lang="zh-CN" altLang="en-US" sz="9600" b="1" dirty="0">
              <a:solidFill>
                <a:schemeClr val="accent6">
                  <a:lumMod val="7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变量查找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GetIdentifierReference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lex</a:t>
            </a:r>
            <a:r>
              <a:rPr lang="en-US" altLang="zh-CN" dirty="0" smtClean="0"/>
              <a:t>, name)</a:t>
            </a:r>
          </a:p>
          <a:p>
            <a:r>
              <a:rPr lang="zh-CN" altLang="en-US" dirty="0" smtClean="0"/>
              <a:t>从给定的</a:t>
            </a:r>
            <a:r>
              <a:rPr lang="en-US" altLang="zh-CN" dirty="0" err="1" smtClean="0"/>
              <a:t>LexicalEnvironment</a:t>
            </a:r>
            <a:r>
              <a:rPr lang="zh-CN" altLang="en-US" dirty="0" smtClean="0"/>
              <a:t>中查找是否存在该变量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果不存在，则从</a:t>
            </a:r>
            <a:r>
              <a:rPr lang="en-US" altLang="zh-CN" dirty="0" err="1" smtClean="0"/>
              <a:t>LexicalEnvironment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Outer Environment</a:t>
            </a:r>
            <a:r>
              <a:rPr lang="zh-CN" altLang="en-US" dirty="0" smtClean="0"/>
              <a:t>中查找</a:t>
            </a:r>
            <a:endParaRPr lang="en-US" altLang="zh-CN" dirty="0" smtClean="0"/>
          </a:p>
          <a:p>
            <a:r>
              <a:rPr lang="zh-CN" altLang="en-US" dirty="0" smtClean="0"/>
              <a:t>依次进行，直到</a:t>
            </a:r>
            <a:r>
              <a:rPr lang="en-US" altLang="zh-CN" dirty="0" smtClean="0"/>
              <a:t>Outer Environment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，则返回</a:t>
            </a:r>
            <a:r>
              <a:rPr lang="en-US" altLang="zh-CN" dirty="0" smtClean="0"/>
              <a:t>undefined</a:t>
            </a:r>
          </a:p>
          <a:p>
            <a:r>
              <a:rPr lang="zh-CN" altLang="en-US" dirty="0"/>
              <a:t>返</a:t>
            </a:r>
            <a:r>
              <a:rPr lang="zh-CN" altLang="en-US" dirty="0" smtClean="0"/>
              <a:t>回一个</a:t>
            </a:r>
            <a:r>
              <a:rPr lang="en-US" altLang="zh-CN" dirty="0" smtClean="0"/>
              <a:t>Reference</a:t>
            </a:r>
            <a:r>
              <a:rPr lang="zh-CN" altLang="en-US" dirty="0" smtClean="0"/>
              <a:t>对象，通过</a:t>
            </a:r>
            <a:r>
              <a:rPr lang="en-US" altLang="zh-CN" dirty="0" err="1" smtClean="0"/>
              <a:t>GetValue</a:t>
            </a:r>
            <a:r>
              <a:rPr lang="zh-CN" altLang="en-US" dirty="0" smtClean="0"/>
              <a:t>进一步获取变量的值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1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变量查找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348880"/>
            <a:ext cx="6696744" cy="3323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GetIdentifierReference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lex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, name)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lex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== null)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return new Reference(name, undefined);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envRec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lex.environmentRecords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envRec.hasBinding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(name))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return new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Reference(name /* name */,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envRec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/* base */);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GetIdentifierReference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lex.outerEnvironment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, name);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GetValue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(reference)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envRec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reference.base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envRec.getValue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(reference.name);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zh-CN" altLang="en-US" dirty="0" smtClean="0"/>
              <a:t>什么是变量</a:t>
            </a:r>
            <a:endParaRPr lang="en-US" altLang="zh-CN" dirty="0" smtClean="0"/>
          </a:p>
          <a:p>
            <a:r>
              <a:rPr lang="zh-CN" altLang="en-US" dirty="0" smtClean="0"/>
              <a:t>闭包之表象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3"/>
                </a:solidFill>
              </a:rPr>
              <a:t>闭包之内在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r>
              <a:rPr lang="zh-CN" altLang="en-US" dirty="0" smtClean="0">
                <a:solidFill>
                  <a:schemeClr val="accent3"/>
                </a:solidFill>
              </a:rPr>
              <a:t>关于垃圾回收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大串烧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进入全局环境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创</a:t>
            </a:r>
            <a:r>
              <a:rPr lang="zh-CN" altLang="en-US" sz="2000" dirty="0" smtClean="0"/>
              <a:t>建全局执行环境并入栈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创</a:t>
            </a:r>
            <a:r>
              <a:rPr lang="zh-CN" altLang="en-US" sz="2000" dirty="0" smtClean="0"/>
              <a:t>建全局环境对象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全局的词法环境对象指向该对象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全局的变量环境对象指向该对象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在变量环境中添加</a:t>
            </a:r>
            <a:r>
              <a:rPr lang="en-US" altLang="zh-CN" sz="2000" dirty="0" smtClean="0"/>
              <a:t>outer</a:t>
            </a:r>
            <a:r>
              <a:rPr lang="zh-CN" altLang="en-US" sz="2000" dirty="0" smtClean="0"/>
              <a:t>绑定并赋值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在变量环境中添加</a:t>
            </a:r>
            <a:r>
              <a:rPr lang="en-US" altLang="zh-CN" sz="2000" dirty="0"/>
              <a:t>prefix</a:t>
            </a:r>
            <a:r>
              <a:rPr lang="zh-CN" altLang="en-US" sz="2000" dirty="0"/>
              <a:t>绑定</a:t>
            </a:r>
          </a:p>
          <a:p>
            <a:pPr lvl="1"/>
            <a:r>
              <a:rPr lang="zh-CN" altLang="en-US" sz="2000" dirty="0" smtClean="0"/>
              <a:t>在变量环境中添加</a:t>
            </a:r>
            <a:r>
              <a:rPr lang="en-US" altLang="zh-CN" sz="2000" dirty="0" smtClean="0"/>
              <a:t>inner</a:t>
            </a:r>
            <a:r>
              <a:rPr lang="zh-CN" altLang="en-US" sz="2000" dirty="0" smtClean="0"/>
              <a:t>绑定</a:t>
            </a:r>
            <a:endParaRPr lang="en-US" altLang="zh-C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4437112"/>
            <a:ext cx="2736304" cy="2092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script…</a:t>
            </a: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prefix = ‘Hello ‘;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name = ‘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GrayZhang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function say()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message = prefix + name;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alert(message);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say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inner.[[Scope]]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40901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大串烧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创</a:t>
            </a:r>
            <a:r>
              <a:rPr lang="zh-CN" altLang="en-US" sz="2000" dirty="0" smtClean="0"/>
              <a:t>建</a:t>
            </a:r>
            <a:r>
              <a:rPr lang="en-US" altLang="zh-CN" sz="2000" dirty="0" smtClean="0"/>
              <a:t>outer</a:t>
            </a:r>
            <a:r>
              <a:rPr lang="zh-CN" altLang="en-US" sz="2000" dirty="0" smtClean="0"/>
              <a:t>函数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创建一个对象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设</a:t>
            </a:r>
            <a:r>
              <a:rPr lang="zh-CN" altLang="en-US" sz="2000" dirty="0" smtClean="0"/>
              <a:t>置</a:t>
            </a:r>
            <a:r>
              <a:rPr lang="en-US" altLang="zh-CN" sz="2000" dirty="0" smtClean="0"/>
              <a:t>[[Call]]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[[Construct]]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[[</a:t>
            </a:r>
            <a:r>
              <a:rPr lang="en-US" altLang="zh-CN" sz="2000" dirty="0" err="1" smtClean="0"/>
              <a:t>HasInstance</a:t>
            </a:r>
            <a:r>
              <a:rPr lang="en-US" altLang="zh-CN" sz="2000" dirty="0" smtClean="0"/>
              <a:t>]]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设</a:t>
            </a:r>
            <a:r>
              <a:rPr lang="zh-CN" altLang="en-US" sz="2000" dirty="0" smtClean="0"/>
              <a:t>置</a:t>
            </a:r>
            <a:r>
              <a:rPr lang="en-US" altLang="zh-CN" sz="2000" dirty="0" smtClean="0"/>
              <a:t>[[Scope]]</a:t>
            </a:r>
            <a:r>
              <a:rPr lang="zh-CN" altLang="en-US" sz="2000" dirty="0" smtClean="0"/>
              <a:t>为当前词法环境 </a:t>
            </a:r>
            <a:r>
              <a:rPr lang="en-US" altLang="zh-CN" sz="2000" dirty="0" smtClean="0"/>
              <a:t>– </a:t>
            </a:r>
            <a:r>
              <a:rPr lang="zh-CN" altLang="en-US" sz="2000" dirty="0" smtClean="0"/>
              <a:t>全局环境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设</a:t>
            </a:r>
            <a:r>
              <a:rPr lang="zh-CN" altLang="en-US" sz="2000" dirty="0" smtClean="0"/>
              <a:t>置</a:t>
            </a:r>
            <a:r>
              <a:rPr lang="en-US" altLang="zh-CN" sz="2000" dirty="0" smtClean="0"/>
              <a:t>[[Code]]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[[</a:t>
            </a:r>
            <a:r>
              <a:rPr lang="en-US" altLang="zh-CN" sz="2000" dirty="0" err="1" smtClean="0"/>
              <a:t>FormalParameterList</a:t>
            </a:r>
            <a:r>
              <a:rPr lang="en-US" altLang="zh-CN" sz="2000" dirty="0" smtClean="0"/>
              <a:t>]]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设</a:t>
            </a:r>
            <a:r>
              <a:rPr lang="zh-CN" altLang="en-US" sz="2000" dirty="0" smtClean="0"/>
              <a:t>置</a:t>
            </a:r>
            <a:r>
              <a:rPr lang="en-US" altLang="zh-CN" sz="2000" dirty="0" smtClean="0"/>
              <a:t>length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prototype</a:t>
            </a:r>
            <a:r>
              <a:rPr lang="zh-CN" altLang="en-US" sz="2000" dirty="0" smtClean="0"/>
              <a:t>等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940152" y="4437112"/>
            <a:ext cx="2736304" cy="2092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script…</a:t>
            </a: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prefix = ‘Hello ‘;</a:t>
            </a:r>
          </a:p>
          <a:p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name = ‘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GrayZhang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function say()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message = prefix + name;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alert(message);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say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inner.[[Scope]]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24381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大串烧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76056" y="2333745"/>
            <a:ext cx="2442192" cy="3456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Global Environment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2708920"/>
            <a:ext cx="2088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outer: </a:t>
            </a:r>
            <a:r>
              <a:rPr lang="en-US" altLang="zh-CN" sz="1100" dirty="0"/>
              <a:t>{ [[Scope]] 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smtClean="0"/>
              <a:t>inner: undefined</a:t>
            </a:r>
          </a:p>
          <a:p>
            <a:r>
              <a:rPr lang="en-US" altLang="zh-CN" sz="1100" dirty="0" smtClean="0"/>
              <a:t>prefix: undefined</a:t>
            </a:r>
            <a:endParaRPr lang="zh-CN" alt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566773" y="2852936"/>
            <a:ext cx="1427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993814" y="26230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518248" y="2618457"/>
            <a:ext cx="475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57926" y="4710009"/>
            <a:ext cx="2448272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Global Execution Context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345958" y="5106053"/>
            <a:ext cx="180020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VariableEnvironment</a:t>
            </a:r>
            <a:endParaRPr lang="zh-CN" alt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345958" y="5394085"/>
            <a:ext cx="1800200" cy="2520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LexicalEnvironment</a:t>
            </a:r>
            <a:endParaRPr lang="zh-CN" altLang="en-US" sz="1200" dirty="0"/>
          </a:p>
        </p:txBody>
      </p:sp>
      <p:cxnSp>
        <p:nvCxnSpPr>
          <p:cNvPr id="18" name="Straight Arrow Connector 17"/>
          <p:cNvCxnSpPr>
            <a:stCxn id="16" idx="3"/>
            <a:endCxn id="8" idx="1"/>
          </p:cNvCxnSpPr>
          <p:nvPr/>
        </p:nvCxnSpPr>
        <p:spPr>
          <a:xfrm flipV="1">
            <a:off x="3146158" y="4061937"/>
            <a:ext cx="192989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8" idx="1"/>
          </p:cNvCxnSpPr>
          <p:nvPr/>
        </p:nvCxnSpPr>
        <p:spPr>
          <a:xfrm flipV="1">
            <a:off x="3146158" y="4061937"/>
            <a:ext cx="1929898" cy="1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3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大串烧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为</a:t>
            </a:r>
            <a:r>
              <a:rPr lang="en-US" altLang="zh-CN" sz="2000" dirty="0" smtClean="0"/>
              <a:t>prefix</a:t>
            </a:r>
            <a:r>
              <a:rPr lang="zh-CN" altLang="en-US" sz="2000" dirty="0" smtClean="0"/>
              <a:t>变量赋值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在全局环境中寻</a:t>
            </a:r>
            <a:r>
              <a:rPr lang="zh-CN" altLang="en-US" sz="2000" dirty="0"/>
              <a:t>找</a:t>
            </a:r>
            <a:r>
              <a:rPr lang="en-US" altLang="zh-CN" sz="2000" dirty="0"/>
              <a:t>name</a:t>
            </a:r>
            <a:r>
              <a:rPr lang="zh-CN" altLang="en-US" sz="2000" dirty="0"/>
              <a:t>绑定 </a:t>
            </a:r>
            <a:r>
              <a:rPr lang="en-US" altLang="zh-CN" sz="2000" dirty="0"/>
              <a:t>– </a:t>
            </a:r>
            <a:r>
              <a:rPr lang="zh-CN" altLang="en-US" sz="2000" dirty="0"/>
              <a:t>找到</a:t>
            </a:r>
            <a:endParaRPr lang="en-US" altLang="zh-CN" sz="2000" dirty="0"/>
          </a:p>
          <a:p>
            <a:pPr lvl="1"/>
            <a:r>
              <a:rPr lang="zh-CN" altLang="en-US" sz="2000" dirty="0"/>
              <a:t>得到上一步返回的</a:t>
            </a:r>
            <a:r>
              <a:rPr lang="en-US" altLang="zh-CN" sz="2000" dirty="0"/>
              <a:t>Reference</a:t>
            </a:r>
            <a:r>
              <a:rPr lang="zh-CN" altLang="en-US" sz="2000" dirty="0"/>
              <a:t>的</a:t>
            </a:r>
            <a:r>
              <a:rPr lang="en-US" altLang="zh-CN" sz="2000" dirty="0"/>
              <a:t>base</a:t>
            </a:r>
            <a:r>
              <a:rPr lang="zh-CN" altLang="en-US" sz="2000" dirty="0"/>
              <a:t> </a:t>
            </a:r>
            <a:r>
              <a:rPr lang="en-US" altLang="zh-CN" sz="2000" dirty="0"/>
              <a:t>– </a:t>
            </a:r>
            <a:r>
              <a:rPr lang="zh-CN" altLang="en-US" sz="2000" dirty="0" smtClean="0"/>
              <a:t>即全局环境的环境数据对</a:t>
            </a:r>
            <a:r>
              <a:rPr lang="zh-CN" altLang="en-US" sz="2000" dirty="0"/>
              <a:t>象</a:t>
            </a:r>
            <a:endParaRPr lang="en-US" altLang="zh-CN" sz="2000" dirty="0"/>
          </a:p>
          <a:p>
            <a:pPr lvl="1"/>
            <a:r>
              <a:rPr lang="zh-CN" altLang="en-US" sz="2000" dirty="0"/>
              <a:t>调用其</a:t>
            </a:r>
            <a:r>
              <a:rPr lang="en-US" altLang="zh-CN" sz="2000" dirty="0" err="1"/>
              <a:t>setBinding</a:t>
            </a:r>
            <a:r>
              <a:rPr lang="en-US" altLang="zh-CN" sz="2000" dirty="0" smtClean="0"/>
              <a:t>(‘prefix’, ‘Hello ’)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940152" y="4437112"/>
            <a:ext cx="2736304" cy="2092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script…</a:t>
            </a:r>
          </a:p>
          <a:p>
            <a:r>
              <a:rPr lang="en-US" altLang="zh-CN" sz="10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prefix = ‘Hello ‘;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name = ‘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GrayZhang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function say()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message = prefix + name;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alert(message);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say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inner.[[Scope]]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36486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大串烧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76056" y="2333745"/>
            <a:ext cx="2442192" cy="3456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Global Environment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2708920"/>
            <a:ext cx="2088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outer: </a:t>
            </a:r>
            <a:r>
              <a:rPr lang="en-US" altLang="zh-CN" sz="1100" dirty="0"/>
              <a:t>{ [[Scope]] 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smtClean="0"/>
              <a:t>inner: undefined</a:t>
            </a:r>
          </a:p>
          <a:p>
            <a:r>
              <a:rPr lang="en-US" altLang="zh-CN" sz="1100" dirty="0" smtClean="0"/>
              <a:t>prefix: ‘Hello ‘</a:t>
            </a:r>
            <a:endParaRPr lang="zh-CN" alt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566773" y="2852936"/>
            <a:ext cx="1427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993814" y="26230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518248" y="2618457"/>
            <a:ext cx="475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57926" y="4710009"/>
            <a:ext cx="2448272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Global Execution Context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345958" y="5106053"/>
            <a:ext cx="180020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VariableEnvironment</a:t>
            </a:r>
            <a:endParaRPr lang="zh-CN" alt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345958" y="5394085"/>
            <a:ext cx="1800200" cy="2520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LexicalEnvironment</a:t>
            </a:r>
            <a:endParaRPr lang="zh-CN" altLang="en-US" sz="1200" dirty="0"/>
          </a:p>
        </p:txBody>
      </p:sp>
      <p:cxnSp>
        <p:nvCxnSpPr>
          <p:cNvPr id="18" name="Straight Arrow Connector 17"/>
          <p:cNvCxnSpPr>
            <a:stCxn id="16" idx="3"/>
            <a:endCxn id="8" idx="1"/>
          </p:cNvCxnSpPr>
          <p:nvPr/>
        </p:nvCxnSpPr>
        <p:spPr>
          <a:xfrm flipV="1">
            <a:off x="3146158" y="4061937"/>
            <a:ext cx="192989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8" idx="1"/>
          </p:cNvCxnSpPr>
          <p:nvPr/>
        </p:nvCxnSpPr>
        <p:spPr>
          <a:xfrm flipV="1">
            <a:off x="3146158" y="4061937"/>
            <a:ext cx="1929898" cy="1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大串烧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执行</a:t>
            </a:r>
            <a:r>
              <a:rPr lang="en-US" altLang="zh-CN" sz="2000" dirty="0" smtClean="0"/>
              <a:t>outer</a:t>
            </a:r>
            <a:r>
              <a:rPr lang="zh-CN" altLang="en-US" sz="2000" dirty="0" smtClean="0"/>
              <a:t>函数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创</a:t>
            </a:r>
            <a:r>
              <a:rPr lang="zh-CN" altLang="en-US" sz="2000" dirty="0" smtClean="0"/>
              <a:t>建执行环境并入栈</a:t>
            </a:r>
            <a:endParaRPr lang="en-US" altLang="zh-CN" sz="2000" dirty="0"/>
          </a:p>
          <a:p>
            <a:pPr lvl="1"/>
            <a:r>
              <a:rPr lang="zh-CN" altLang="en-US" sz="2000" dirty="0"/>
              <a:t>创建一</a:t>
            </a:r>
            <a:r>
              <a:rPr lang="zh-CN" altLang="en-US" sz="2000" dirty="0" smtClean="0"/>
              <a:t>个词法环</a:t>
            </a:r>
            <a:r>
              <a:rPr lang="zh-CN" altLang="en-US" sz="2000" dirty="0"/>
              <a:t>境 </a:t>
            </a:r>
            <a:r>
              <a:rPr lang="en-US" altLang="zh-CN" sz="2000" dirty="0"/>
              <a:t>– </a:t>
            </a:r>
            <a:r>
              <a:rPr lang="en-US" altLang="zh-CN" sz="2000" dirty="0" err="1"/>
              <a:t>DeclarativeEnvironment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outer</a:t>
            </a:r>
            <a:r>
              <a:rPr lang="zh-CN" altLang="en-US" sz="2000" dirty="0" smtClean="0"/>
              <a:t>的词法环</a:t>
            </a:r>
            <a:r>
              <a:rPr lang="zh-CN" altLang="en-US" sz="2000" dirty="0"/>
              <a:t>境对象指向该对象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outer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变量环境对象指向该对象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在变量环境中添加</a:t>
            </a:r>
            <a:r>
              <a:rPr lang="en-US" altLang="zh-CN" sz="2000" dirty="0" smtClean="0"/>
              <a:t>say</a:t>
            </a:r>
            <a:r>
              <a:rPr lang="zh-CN" altLang="en-US" sz="2000" dirty="0" smtClean="0"/>
              <a:t>绑定并赋值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在变量环境中添加</a:t>
            </a:r>
            <a:r>
              <a:rPr lang="en-US" altLang="zh-CN" sz="2000" dirty="0" smtClean="0"/>
              <a:t>name</a:t>
            </a:r>
            <a:r>
              <a:rPr lang="zh-CN" altLang="en-US" sz="2000" dirty="0"/>
              <a:t>绑</a:t>
            </a:r>
            <a:r>
              <a:rPr lang="zh-CN" altLang="en-US" sz="2000" dirty="0" smtClean="0"/>
              <a:t>定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940152" y="4437112"/>
            <a:ext cx="2736304" cy="2092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script…</a:t>
            </a: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prefix = ‘Hello ‘;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name = ‘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GrayZhang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function say()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message = prefix + name;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alert(message);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say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inner.[[Scope]]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22706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大串烧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创</a:t>
            </a:r>
            <a:r>
              <a:rPr lang="zh-CN" altLang="en-US" sz="2000" dirty="0" smtClean="0"/>
              <a:t>建</a:t>
            </a:r>
            <a:r>
              <a:rPr lang="en-US" altLang="zh-CN" sz="2000" dirty="0" smtClean="0"/>
              <a:t>say</a:t>
            </a:r>
            <a:r>
              <a:rPr lang="zh-CN" altLang="en-US" sz="2000" dirty="0" smtClean="0"/>
              <a:t>函数</a:t>
            </a:r>
            <a:endParaRPr lang="en-US" altLang="zh-CN" sz="2000" dirty="0"/>
          </a:p>
          <a:p>
            <a:pPr lvl="1"/>
            <a:r>
              <a:rPr lang="zh-CN" altLang="en-US" sz="2000" dirty="0"/>
              <a:t>创建一个对象</a:t>
            </a:r>
            <a:endParaRPr lang="en-US" altLang="zh-CN" sz="2000" dirty="0"/>
          </a:p>
          <a:p>
            <a:pPr lvl="1"/>
            <a:r>
              <a:rPr lang="zh-CN" altLang="en-US" sz="2000" dirty="0"/>
              <a:t>设置</a:t>
            </a:r>
            <a:r>
              <a:rPr lang="en-US" altLang="zh-CN" sz="2000" dirty="0"/>
              <a:t>[[Call]]</a:t>
            </a:r>
            <a:r>
              <a:rPr lang="zh-CN" altLang="en-US" sz="2000" dirty="0"/>
              <a:t>、</a:t>
            </a:r>
            <a:r>
              <a:rPr lang="en-US" altLang="zh-CN" sz="2000" dirty="0"/>
              <a:t>[[Construct]]</a:t>
            </a:r>
            <a:r>
              <a:rPr lang="zh-CN" altLang="en-US" sz="2000" dirty="0"/>
              <a:t>、</a:t>
            </a:r>
            <a:r>
              <a:rPr lang="en-US" altLang="zh-CN" sz="2000" dirty="0"/>
              <a:t>[[</a:t>
            </a:r>
            <a:r>
              <a:rPr lang="en-US" altLang="zh-CN" sz="2000" dirty="0" err="1"/>
              <a:t>HasInstance</a:t>
            </a:r>
            <a:r>
              <a:rPr lang="en-US" altLang="zh-CN" sz="2000" dirty="0"/>
              <a:t>]]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lvl="1"/>
            <a:r>
              <a:rPr lang="zh-CN" altLang="en-US" sz="2000" dirty="0"/>
              <a:t>设置</a:t>
            </a:r>
            <a:r>
              <a:rPr lang="en-US" altLang="zh-CN" sz="2000" dirty="0"/>
              <a:t>[[Scope]]</a:t>
            </a:r>
            <a:r>
              <a:rPr lang="zh-CN" altLang="en-US" sz="2000" dirty="0"/>
              <a:t>为当</a:t>
            </a:r>
            <a:r>
              <a:rPr lang="zh-CN" altLang="en-US" sz="2000" dirty="0" smtClean="0"/>
              <a:t>前词法环</a:t>
            </a:r>
            <a:r>
              <a:rPr lang="zh-CN" altLang="en-US" sz="2000" dirty="0"/>
              <a:t>境 </a:t>
            </a:r>
            <a:r>
              <a:rPr lang="en-US" altLang="zh-CN" sz="2000" dirty="0"/>
              <a:t>– </a:t>
            </a:r>
            <a:r>
              <a:rPr lang="en-US" altLang="zh-CN" sz="2000" dirty="0" smtClean="0"/>
              <a:t>outer</a:t>
            </a:r>
            <a:r>
              <a:rPr lang="zh-CN" altLang="en-US" sz="2000" dirty="0" smtClean="0"/>
              <a:t>的词法环境</a:t>
            </a:r>
            <a:endParaRPr lang="en-US" altLang="zh-CN" sz="2000" dirty="0"/>
          </a:p>
          <a:p>
            <a:pPr lvl="1"/>
            <a:r>
              <a:rPr lang="zh-CN" altLang="en-US" sz="2000" dirty="0"/>
              <a:t>设置</a:t>
            </a:r>
            <a:r>
              <a:rPr lang="en-US" altLang="zh-CN" sz="2000" dirty="0"/>
              <a:t>[[Code]]</a:t>
            </a:r>
            <a:r>
              <a:rPr lang="zh-CN" altLang="en-US" sz="2000" dirty="0"/>
              <a:t>、</a:t>
            </a:r>
            <a:r>
              <a:rPr lang="en-US" altLang="zh-CN" sz="2000" dirty="0"/>
              <a:t>[[</a:t>
            </a:r>
            <a:r>
              <a:rPr lang="en-US" altLang="zh-CN" sz="2000" dirty="0" err="1"/>
              <a:t>FormalParameterList</a:t>
            </a:r>
            <a:r>
              <a:rPr lang="en-US" altLang="zh-CN" sz="2000" dirty="0"/>
              <a:t>]]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lvl="1"/>
            <a:r>
              <a:rPr lang="zh-CN" altLang="en-US" sz="2000" dirty="0"/>
              <a:t>设置</a:t>
            </a:r>
            <a:r>
              <a:rPr lang="en-US" altLang="zh-CN" sz="2000" dirty="0"/>
              <a:t>length</a:t>
            </a:r>
            <a:r>
              <a:rPr lang="zh-CN" altLang="en-US" sz="2000" dirty="0"/>
              <a:t>、</a:t>
            </a:r>
            <a:r>
              <a:rPr lang="en-US" altLang="zh-CN" sz="2000" dirty="0"/>
              <a:t>prototype</a:t>
            </a:r>
            <a:r>
              <a:rPr lang="zh-CN" altLang="en-US" sz="2000" dirty="0"/>
              <a:t>等</a:t>
            </a:r>
          </a:p>
          <a:p>
            <a:pPr lvl="1"/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4437112"/>
            <a:ext cx="2736304" cy="2092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script…</a:t>
            </a: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prefix = ‘Hello ‘;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name = ‘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GrayZhang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function say()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message = prefix + name;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alert(message);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say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inner.[[Scope]]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39543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大串烧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7926" y="4710009"/>
            <a:ext cx="2448272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Global Execution Context</a:t>
            </a:r>
            <a:endParaRPr lang="zh-CN" alt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076056" y="2333745"/>
            <a:ext cx="2442192" cy="3456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Global Environment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2708920"/>
            <a:ext cx="2088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outer: </a:t>
            </a:r>
            <a:r>
              <a:rPr lang="en-US" altLang="zh-CN" sz="1100" dirty="0"/>
              <a:t>{ [[Scope]] 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smtClean="0"/>
              <a:t>inner: undefined</a:t>
            </a:r>
          </a:p>
          <a:p>
            <a:r>
              <a:rPr lang="en-US" altLang="zh-CN" sz="1100" dirty="0" smtClean="0"/>
              <a:t>prefix: ‘Hello ‘</a:t>
            </a:r>
            <a:endParaRPr lang="zh-CN" alt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345958" y="5106053"/>
            <a:ext cx="180020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VariableEnvironment</a:t>
            </a:r>
            <a:endParaRPr lang="zh-CN" alt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345958" y="5394085"/>
            <a:ext cx="1800200" cy="2520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LexicalEnvironment</a:t>
            </a:r>
            <a:endParaRPr lang="zh-CN" altLang="en-US" sz="1200" dirty="0"/>
          </a:p>
        </p:txBody>
      </p:sp>
      <p:cxnSp>
        <p:nvCxnSpPr>
          <p:cNvPr id="13" name="Straight Arrow Connector 12"/>
          <p:cNvCxnSpPr>
            <a:stCxn id="10" idx="3"/>
            <a:endCxn id="8" idx="1"/>
          </p:cNvCxnSpPr>
          <p:nvPr/>
        </p:nvCxnSpPr>
        <p:spPr>
          <a:xfrm flipV="1">
            <a:off x="3146158" y="4061937"/>
            <a:ext cx="192989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8" idx="1"/>
          </p:cNvCxnSpPr>
          <p:nvPr/>
        </p:nvCxnSpPr>
        <p:spPr>
          <a:xfrm flipV="1">
            <a:off x="3146158" y="4061937"/>
            <a:ext cx="1929898" cy="1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148064" y="3356992"/>
            <a:ext cx="2304256" cy="23042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Outer Environment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3687415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say: { [[Scope]] }</a:t>
            </a:r>
          </a:p>
          <a:p>
            <a:r>
              <a:rPr lang="en-US" altLang="zh-CN" sz="1100" dirty="0" smtClean="0"/>
              <a:t>name: undefined</a:t>
            </a:r>
            <a:endParaRPr lang="zh-CN" alt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1057926" y="3629889"/>
            <a:ext cx="2448272" cy="1080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Outer Execution Context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284783" y="3989929"/>
            <a:ext cx="1901527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VariableEnvironment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284783" y="4277961"/>
            <a:ext cx="1901527" cy="2520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LexicalEnvironment</a:t>
            </a:r>
            <a:endParaRPr lang="zh-CN" altLang="en-US" sz="1200" dirty="0"/>
          </a:p>
        </p:txBody>
      </p:sp>
      <p:cxnSp>
        <p:nvCxnSpPr>
          <p:cNvPr id="12" name="Straight Arrow Connector 11"/>
          <p:cNvCxnSpPr>
            <a:stCxn id="14" idx="3"/>
            <a:endCxn id="3" idx="1"/>
          </p:cNvCxnSpPr>
          <p:nvPr/>
        </p:nvCxnSpPr>
        <p:spPr>
          <a:xfrm>
            <a:off x="3186310" y="4133945"/>
            <a:ext cx="1961754" cy="375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3" idx="1"/>
          </p:cNvCxnSpPr>
          <p:nvPr/>
        </p:nvCxnSpPr>
        <p:spPr>
          <a:xfrm>
            <a:off x="3186310" y="4403975"/>
            <a:ext cx="1961754" cy="105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66773" y="2852936"/>
            <a:ext cx="1427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993814" y="26230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518248" y="2618457"/>
            <a:ext cx="475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13502" y="3826713"/>
            <a:ext cx="14148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28384" y="3826713"/>
            <a:ext cx="0" cy="23990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452320" y="4061937"/>
            <a:ext cx="576064" cy="4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大串烧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为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变量赋值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outer</a:t>
            </a:r>
            <a:r>
              <a:rPr lang="zh-CN" altLang="en-US" sz="2000" dirty="0" smtClean="0"/>
              <a:t>的词法环境中寻找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绑定 </a:t>
            </a:r>
            <a:r>
              <a:rPr lang="en-US" altLang="zh-CN" sz="2000" dirty="0" smtClean="0"/>
              <a:t>– </a:t>
            </a:r>
            <a:r>
              <a:rPr lang="zh-CN" altLang="en-US" sz="2000" dirty="0" smtClean="0"/>
              <a:t>找到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得到上一步返回的</a:t>
            </a:r>
            <a:r>
              <a:rPr lang="en-US" altLang="zh-CN" sz="2000" dirty="0" smtClean="0"/>
              <a:t>Reference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base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– </a:t>
            </a:r>
            <a:r>
              <a:rPr lang="zh-CN" altLang="en-US" sz="2000" dirty="0" smtClean="0"/>
              <a:t>即</a:t>
            </a:r>
            <a:r>
              <a:rPr lang="en-US" altLang="zh-CN" sz="2000" dirty="0" smtClean="0"/>
              <a:t>outer</a:t>
            </a:r>
            <a:r>
              <a:rPr lang="zh-CN" altLang="en-US" sz="2000" dirty="0" smtClean="0"/>
              <a:t>的词法环境的环境数据对象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调</a:t>
            </a:r>
            <a:r>
              <a:rPr lang="zh-CN" altLang="en-US" sz="2000" dirty="0" smtClean="0"/>
              <a:t>用其</a:t>
            </a:r>
            <a:r>
              <a:rPr lang="en-US" altLang="zh-CN" sz="2000" dirty="0" err="1" smtClean="0"/>
              <a:t>setBinding</a:t>
            </a:r>
            <a:r>
              <a:rPr lang="en-US" altLang="zh-CN" sz="2000" dirty="0" smtClean="0"/>
              <a:t>(‘name’, ‘</a:t>
            </a:r>
            <a:r>
              <a:rPr lang="en-US" altLang="zh-CN" sz="2000" dirty="0" err="1" smtClean="0"/>
              <a:t>GrayZhang</a:t>
            </a:r>
            <a:r>
              <a:rPr lang="en-US" altLang="zh-CN" sz="2000" dirty="0" smtClean="0"/>
              <a:t>’)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68144" y="4437112"/>
            <a:ext cx="2808312" cy="2092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script…</a:t>
            </a: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prefix = ‘Hello ‘;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0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0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name = ‘</a:t>
            </a:r>
            <a:r>
              <a:rPr lang="en-US" altLang="zh-CN" sz="10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GrayZhang</a:t>
            </a:r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function say()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message = prefix + name;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alert(message);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say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inner.[[Scope]]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35631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大串烧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76056" y="2333745"/>
            <a:ext cx="2442192" cy="3456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Global Environment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2708920"/>
            <a:ext cx="2088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outer: </a:t>
            </a:r>
            <a:r>
              <a:rPr lang="en-US" altLang="zh-CN" sz="1100" dirty="0"/>
              <a:t>{ [[Scope]] 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smtClean="0"/>
              <a:t>inner: { [[Scope]] }</a:t>
            </a:r>
          </a:p>
          <a:p>
            <a:r>
              <a:rPr lang="en-US" altLang="zh-CN" sz="1100" dirty="0" smtClean="0"/>
              <a:t>prefix: ‘Hello ‘</a:t>
            </a:r>
            <a:endParaRPr lang="zh-CN" alt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5148064" y="3356992"/>
            <a:ext cx="2304256" cy="23042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Outer Environment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3687415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say: { [[Scope]] }</a:t>
            </a:r>
          </a:p>
          <a:p>
            <a:r>
              <a:rPr lang="en-US" altLang="zh-CN" sz="1100" dirty="0" smtClean="0"/>
              <a:t>name: ‘Gray Zhang’</a:t>
            </a:r>
            <a:endParaRPr lang="zh-CN" alt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566773" y="2852936"/>
            <a:ext cx="1427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993814" y="26230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518248" y="2618457"/>
            <a:ext cx="475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13502" y="3826713"/>
            <a:ext cx="14148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28384" y="3850595"/>
            <a:ext cx="0" cy="2160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452320" y="4061937"/>
            <a:ext cx="576064" cy="4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66773" y="3006516"/>
            <a:ext cx="1461611" cy="24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28384" y="3009002"/>
            <a:ext cx="0" cy="9092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57926" y="4710009"/>
            <a:ext cx="2448272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Global Execution Context</a:t>
            </a:r>
            <a:endParaRPr lang="zh-CN" alt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345958" y="5106053"/>
            <a:ext cx="180020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VariableEnvironment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345958" y="5394085"/>
            <a:ext cx="1800200" cy="2520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LexicalEnvironment</a:t>
            </a:r>
            <a:endParaRPr lang="zh-CN" altLang="en-US" sz="1200" dirty="0"/>
          </a:p>
        </p:txBody>
      </p:sp>
      <p:cxnSp>
        <p:nvCxnSpPr>
          <p:cNvPr id="28" name="Straight Arrow Connector 27"/>
          <p:cNvCxnSpPr>
            <a:stCxn id="26" idx="3"/>
            <a:endCxn id="8" idx="1"/>
          </p:cNvCxnSpPr>
          <p:nvPr/>
        </p:nvCxnSpPr>
        <p:spPr>
          <a:xfrm flipV="1">
            <a:off x="3146158" y="4061937"/>
            <a:ext cx="192989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3"/>
            <a:endCxn id="8" idx="1"/>
          </p:cNvCxnSpPr>
          <p:nvPr/>
        </p:nvCxnSpPr>
        <p:spPr>
          <a:xfrm flipV="1">
            <a:off x="3146158" y="4061937"/>
            <a:ext cx="1929898" cy="1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57926" y="3629889"/>
            <a:ext cx="2448272" cy="1080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Outer Execution Context</a:t>
            </a: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284783" y="3989929"/>
            <a:ext cx="1901527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VariableEnvironment</a:t>
            </a:r>
            <a:endParaRPr lang="zh-CN" alt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284783" y="4277961"/>
            <a:ext cx="1901527" cy="2520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LexicalEnvironment</a:t>
            </a:r>
            <a:endParaRPr lang="zh-CN" altLang="en-US" sz="1200" dirty="0"/>
          </a:p>
        </p:txBody>
      </p:sp>
      <p:cxnSp>
        <p:nvCxnSpPr>
          <p:cNvPr id="33" name="Straight Arrow Connector 32"/>
          <p:cNvCxnSpPr>
            <a:stCxn id="31" idx="3"/>
            <a:endCxn id="3" idx="1"/>
          </p:cNvCxnSpPr>
          <p:nvPr/>
        </p:nvCxnSpPr>
        <p:spPr>
          <a:xfrm>
            <a:off x="3186310" y="4133945"/>
            <a:ext cx="1961754" cy="375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</p:cNvCxnSpPr>
          <p:nvPr/>
        </p:nvCxnSpPr>
        <p:spPr>
          <a:xfrm>
            <a:off x="3186310" y="4403975"/>
            <a:ext cx="1961754" cy="105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70" y="1205630"/>
            <a:ext cx="5409524" cy="4990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88" y="1205630"/>
            <a:ext cx="5295238" cy="4990477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1263541" y="6021288"/>
            <a:ext cx="288032" cy="288032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0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7048E-6 L 0.6375 -0.7763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75" y="-388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4.70507E-6 C -0.00347 -0.00301 -0.00642 -0.00856 -0.00972 -0.01065 C -0.02118 -0.01897 -0.03316 -0.02799 -0.04496 -0.03216 C -0.05139 -0.03632 -0.05712 -0.04002 -0.06371 -0.04234 C -0.07448 -0.04118 -0.07812 -0.04002 -0.0868 -0.03216 C -0.09062 -0.02869 -0.09826 -0.02591 -0.09826 -0.02545 C -0.10312 -0.02082 -0.09722 -0.02638 -0.10607 -0.02198 C -0.11423 -0.01712 -0.12205 -0.00718 -0.13021 -0.00209 C -0.13854 0.01133 -0.14774 0.01781 -0.15694 0.02706 C -0.15989 0.02984 -0.16423 0.03261 -0.16684 0.03932 C -0.16944 0.04649 -0.17257 0.05251 -0.17465 0.0613 C -0.17934 0.08049 -0.18368 0.11427 -0.18941 0.12653 C -0.19357 0.15429 -0.18767 0.12028 -0.19288 0.13948 C -0.19462 0.14758 -0.19566 0.15984 -0.19739 0.16793 C -0.19913 0.17649 -0.20173 0.18459 -0.20399 0.19222 C -0.20503 0.20124 -0.20729 0.21142 -0.20937 0.2179 C -0.21024 0.22553 -0.21128 0.22831 -0.21267 0.2334 C -0.21423 0.25075 -0.21458 0.27203 -0.21719 0.28799 C -0.21927 0.29863 -0.2217 0.30811 -0.22274 0.32014 C -0.2276 0.36965 -0.23177 0.42007 -0.23611 0.47096 C -0.23785 0.49433 -0.24028 0.51792 -0.24184 0.54244 C -0.24253 0.5665 -0.24392 0.59056 -0.24739 0.6123 C -0.24861 0.63266 -0.25104 0.65255 -0.25243 0.67314 C -0.25295 0.67823 -0.2533 0.68355 -0.25382 0.68864 C -0.25416 0.6928 -0.25521 0.70113 -0.25521 0.70182 C -0.2559 0.72056 -0.25712 0.7393 -0.25868 0.75803 C -0.25955 0.78741 -0.26041 0.8198 -0.26337 0.84779 C -0.26406 0.86398 -0.26337 0.8582 -0.26423 0.86768 " pathEditMode="relative" rAng="0" ptsTypes="fffffffffffffffffffffffffff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2" y="4126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35808E-6 C 0.00087 -0.00786 0.0033 -0.01272 0.00607 -0.01503 C 0.00816 -0.01896 0.01059 -0.02197 0.01302 -0.02405 C 0.01562 -0.02822 0.01649 -0.02729 0.01944 -0.02544 C 0.02135 -0.02058 0.01944 -0.02428 0.02309 -0.02151 C 0.02708 -0.0185 0.03073 -0.01457 0.03455 -0.01249 C 0.03993 -0.00994 0.04548 -0.00416 0.05069 -4.35808E-6 C 0.05677 0.00463 0.06337 0.00509 0.06962 0.00625 C 0.07552 0.00903 0.08142 0.0125 0.0875 0.01365 C 0.09166 0.01782 0.096 0.0192 0.10034 0.02013 C 0.10295 0.02175 0.10555 0.02337 0.10833 0.02499 C 0.10955 0.02776 0.11059 0.03054 0.1118 0.03401 C 0.1125 0.04118 0.11441 0.0502 0.11597 0.05668 C 0.11701 0.06616 0.11545 0.05483 0.11736 0.06292 C 0.11805 0.06662 0.1184 0.07079 0.11909 0.07426 C 0.11979 0.07865 0.12031 0.08166 0.12153 0.08559 C 0.12239 0.09485 0.12291 0.10248 0.12378 0.11196 C 0.1243 0.12191 0.12639 0.13278 0.12743 0.14227 C 0.12951 0.15684 0.13073 0.17257 0.13246 0.18761 C 0.13403 0.20195 0.13437 0.21745 0.13611 0.23179 C 0.13715 0.25122 0.13837 0.27227 0.14062 0.29077 C 0.14097 0.29517 0.14097 0.29956 0.14097 0.3035 C 0.14114 0.30581 0.14219 0.3109 0.14219 0.31113 C 0.14271 0.3227 0.14375 0.33357 0.14531 0.3449 C 0.14635 0.35439 0.14687 0.36549 0.14809 0.37498 C 0.14844 0.38677 0.14982 0.39672 0.15034 0.40782 C 0.15121 0.42471 0.15156 0.4416 0.1526 0.45825 C 0.15295 0.46866 0.1533 0.47838 0.15347 0.48879 C 0.15382 0.5059 0.15434 0.54014 0.15434 0.54037 C 0.15469 0.57646 0.15225 0.62897 0.15642 0.66991 C 0.15659 0.68286 0.15712 0.69165 0.15781 0.70391 C 0.15798 0.73653 0.15781 0.74625 0.1592 0.77053 C 0.15989 0.805 0.16041 0.8397 0.16041 0.87417 L 0.16528 0.87417 " pathEditMode="relative" rAng="0" ptsTypes="ffffffffffffffffffffffffffffffff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4228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大串烧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返</a:t>
            </a:r>
            <a:r>
              <a:rPr lang="zh-CN" altLang="en-US" sz="2000" dirty="0" smtClean="0"/>
              <a:t>回并赋值给</a:t>
            </a:r>
            <a:r>
              <a:rPr lang="en-US" altLang="zh-CN" sz="2000" dirty="0" smtClean="0"/>
              <a:t>inner</a:t>
            </a:r>
            <a:r>
              <a:rPr lang="zh-CN" altLang="en-US" sz="2000" dirty="0" smtClean="0"/>
              <a:t>变量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将</a:t>
            </a:r>
            <a:r>
              <a:rPr lang="en-US" altLang="zh-CN" sz="1800" dirty="0" smtClean="0"/>
              <a:t>outer</a:t>
            </a:r>
            <a:r>
              <a:rPr lang="zh-CN" altLang="en-US" sz="1800" dirty="0" smtClean="0"/>
              <a:t>的</a:t>
            </a:r>
            <a:r>
              <a:rPr lang="en-US" altLang="zh-CN" sz="1800" dirty="0" err="1" smtClean="0"/>
              <a:t>ExecutionContext</a:t>
            </a:r>
            <a:r>
              <a:rPr lang="zh-CN" altLang="en-US" sz="1800" dirty="0" smtClean="0"/>
              <a:t>出栈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在全局环境下寻找</a:t>
            </a:r>
            <a:r>
              <a:rPr lang="en-US" altLang="zh-CN" sz="2000" dirty="0" smtClean="0"/>
              <a:t>inner</a:t>
            </a:r>
            <a:r>
              <a:rPr lang="zh-CN" altLang="en-US" sz="2000" dirty="0" smtClean="0"/>
              <a:t>绑定 </a:t>
            </a:r>
            <a:r>
              <a:rPr lang="en-US" altLang="zh-CN" sz="2000" dirty="0" smtClean="0"/>
              <a:t>– </a:t>
            </a:r>
            <a:r>
              <a:rPr lang="zh-CN" altLang="en-US" sz="2000" dirty="0" smtClean="0"/>
              <a:t>找到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得到上一步返回的</a:t>
            </a:r>
            <a:r>
              <a:rPr lang="en-US" altLang="zh-CN" sz="2000" dirty="0" smtClean="0"/>
              <a:t>Reference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base – </a:t>
            </a:r>
            <a:r>
              <a:rPr lang="zh-CN" altLang="en-US" sz="2000" dirty="0" smtClean="0"/>
              <a:t>即全局环境的环境数据对象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调</a:t>
            </a:r>
            <a:r>
              <a:rPr lang="zh-CN" altLang="en-US" sz="2000" dirty="0" smtClean="0"/>
              <a:t>用其</a:t>
            </a:r>
            <a:r>
              <a:rPr lang="en-US" altLang="zh-CN" sz="2000" dirty="0" err="1" smtClean="0"/>
              <a:t>setBinding</a:t>
            </a:r>
            <a:r>
              <a:rPr lang="en-US" altLang="zh-CN" sz="2000" dirty="0" smtClean="0"/>
              <a:t>(‘inner’, &amp;say);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4437112"/>
            <a:ext cx="2736304" cy="2092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script…</a:t>
            </a: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prefix = ‘Hello ‘;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name = ‘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GrayZhang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function say()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message = prefix + name;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alert(message);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0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say</a:t>
            </a:r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inner.[[Scope]]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22173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大串烧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76056" y="2333745"/>
            <a:ext cx="2442192" cy="3456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Global Environment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2708920"/>
            <a:ext cx="2088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outer: </a:t>
            </a:r>
            <a:r>
              <a:rPr lang="en-US" altLang="zh-CN" sz="1100" dirty="0"/>
              <a:t>{ [[Scope]] 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smtClean="0"/>
              <a:t>inner: { [[Scope]] }</a:t>
            </a:r>
          </a:p>
          <a:p>
            <a:r>
              <a:rPr lang="en-US" altLang="zh-CN" sz="1100" dirty="0" smtClean="0"/>
              <a:t>prefix: ‘Hello ‘</a:t>
            </a:r>
            <a:endParaRPr lang="zh-CN" alt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5148064" y="3356992"/>
            <a:ext cx="2304256" cy="23042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Outer Environment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3687415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say: { [[Scope]] }</a:t>
            </a:r>
          </a:p>
          <a:p>
            <a:r>
              <a:rPr lang="en-US" altLang="zh-CN" sz="1100" dirty="0" smtClean="0"/>
              <a:t>name: ‘</a:t>
            </a:r>
            <a:r>
              <a:rPr lang="en-US" altLang="zh-CN" sz="1100" dirty="0" err="1" smtClean="0"/>
              <a:t>GrayZhang</a:t>
            </a:r>
            <a:r>
              <a:rPr lang="en-US" altLang="zh-CN" sz="1100" dirty="0" smtClean="0"/>
              <a:t>’</a:t>
            </a:r>
            <a:endParaRPr lang="zh-CN" alt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566773" y="2852936"/>
            <a:ext cx="1427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993814" y="26230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518248" y="2618457"/>
            <a:ext cx="475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13502" y="3826713"/>
            <a:ext cx="14148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28384" y="3850595"/>
            <a:ext cx="0" cy="2160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452320" y="4061937"/>
            <a:ext cx="576064" cy="4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66773" y="3006516"/>
            <a:ext cx="1461611" cy="24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28384" y="3009002"/>
            <a:ext cx="0" cy="9092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57926" y="4710009"/>
            <a:ext cx="2448272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Global Execution Context</a:t>
            </a:r>
            <a:endParaRPr lang="zh-CN" alt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345958" y="5106053"/>
            <a:ext cx="180020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VariableEnvironment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345958" y="5394085"/>
            <a:ext cx="1800200" cy="2520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LexicalEnvironment</a:t>
            </a:r>
            <a:endParaRPr lang="zh-CN" altLang="en-US" sz="1200" dirty="0"/>
          </a:p>
        </p:txBody>
      </p:sp>
      <p:cxnSp>
        <p:nvCxnSpPr>
          <p:cNvPr id="28" name="Straight Arrow Connector 27"/>
          <p:cNvCxnSpPr>
            <a:stCxn id="26" idx="3"/>
            <a:endCxn id="8" idx="1"/>
          </p:cNvCxnSpPr>
          <p:nvPr/>
        </p:nvCxnSpPr>
        <p:spPr>
          <a:xfrm flipV="1">
            <a:off x="3146158" y="4061937"/>
            <a:ext cx="192989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3"/>
            <a:endCxn id="8" idx="1"/>
          </p:cNvCxnSpPr>
          <p:nvPr/>
        </p:nvCxnSpPr>
        <p:spPr>
          <a:xfrm flipV="1">
            <a:off x="3146158" y="4061937"/>
            <a:ext cx="1929898" cy="1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大串烧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执</a:t>
            </a:r>
            <a:r>
              <a:rPr lang="zh-CN" altLang="en-US" sz="2000" dirty="0" smtClean="0"/>
              <a:t>行</a:t>
            </a:r>
            <a:r>
              <a:rPr lang="en-US" altLang="zh-CN" sz="2000" dirty="0" smtClean="0"/>
              <a:t>inner</a:t>
            </a:r>
            <a:r>
              <a:rPr lang="zh-CN" altLang="en-US" sz="2000" dirty="0" smtClean="0"/>
              <a:t>函</a:t>
            </a:r>
            <a:r>
              <a:rPr lang="zh-CN" altLang="en-US" sz="2000" dirty="0"/>
              <a:t>数</a:t>
            </a:r>
            <a:endParaRPr lang="en-US" altLang="zh-CN" sz="2000" dirty="0"/>
          </a:p>
          <a:p>
            <a:pPr lvl="1"/>
            <a:r>
              <a:rPr lang="zh-CN" altLang="en-US" sz="2000" dirty="0"/>
              <a:t>创</a:t>
            </a:r>
            <a:r>
              <a:rPr lang="zh-CN" altLang="en-US" sz="2000" dirty="0" smtClean="0"/>
              <a:t>建执行环境并入栈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创</a:t>
            </a:r>
            <a:r>
              <a:rPr lang="zh-CN" altLang="en-US" sz="2000" dirty="0" smtClean="0"/>
              <a:t>建一个词法环境 </a:t>
            </a:r>
            <a:r>
              <a:rPr lang="en-US" altLang="zh-CN" sz="2000" dirty="0" smtClean="0"/>
              <a:t>– </a:t>
            </a:r>
            <a:r>
              <a:rPr lang="en-US" altLang="zh-CN" sz="2000" dirty="0" err="1" smtClean="0"/>
              <a:t>DeclarativeEnvironment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inner</a:t>
            </a:r>
            <a:r>
              <a:rPr lang="zh-CN" altLang="en-US" sz="2000" dirty="0" smtClean="0"/>
              <a:t>的词法环境对象指向该对象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inner</a:t>
            </a:r>
            <a:r>
              <a:rPr lang="zh-CN" altLang="en-US" sz="2000" dirty="0" smtClean="0"/>
              <a:t>的变量环境对象指向该对象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在</a:t>
            </a:r>
            <a:r>
              <a:rPr lang="zh-CN" altLang="en-US" sz="2000" dirty="0"/>
              <a:t>变量环境中添</a:t>
            </a:r>
            <a:r>
              <a:rPr lang="zh-CN" altLang="en-US" sz="2000" dirty="0" smtClean="0"/>
              <a:t>加</a:t>
            </a:r>
            <a:r>
              <a:rPr lang="en-US" altLang="zh-CN" sz="2000" dirty="0" smtClean="0"/>
              <a:t>message</a:t>
            </a:r>
            <a:r>
              <a:rPr lang="zh-CN" altLang="en-US" sz="2000" dirty="0" smtClean="0"/>
              <a:t>绑</a:t>
            </a:r>
            <a:r>
              <a:rPr lang="zh-CN" altLang="en-US" sz="2000" dirty="0"/>
              <a:t>定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4437112"/>
            <a:ext cx="2736304" cy="2092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script…</a:t>
            </a: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prefix = ‘Hello ‘;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name = ‘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GrayZhang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function say()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message = prefix + name;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alert(message);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say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inner.[[Scope]]</a:t>
            </a:r>
          </a:p>
          <a:p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28499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大串烧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76056" y="2333745"/>
            <a:ext cx="2442192" cy="3456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Global Environment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2708920"/>
            <a:ext cx="2088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outer: </a:t>
            </a:r>
            <a:r>
              <a:rPr lang="en-US" altLang="zh-CN" sz="1100" dirty="0"/>
              <a:t>{ [[Scope]] 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smtClean="0"/>
              <a:t>inner: { [[Scope]] }</a:t>
            </a:r>
          </a:p>
          <a:p>
            <a:r>
              <a:rPr lang="en-US" altLang="zh-CN" sz="1100" dirty="0" smtClean="0"/>
              <a:t>prefix: ‘Hello ‘</a:t>
            </a:r>
            <a:endParaRPr lang="zh-CN" alt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5148064" y="3356992"/>
            <a:ext cx="2304256" cy="22322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Outer Environment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3687415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say: { [[Scope]] }</a:t>
            </a:r>
          </a:p>
          <a:p>
            <a:r>
              <a:rPr lang="en-US" altLang="zh-CN" sz="1100" dirty="0" smtClean="0"/>
              <a:t>name: ‘</a:t>
            </a:r>
            <a:r>
              <a:rPr lang="en-US" altLang="zh-CN" sz="1100" dirty="0" err="1" smtClean="0"/>
              <a:t>GrayZhang</a:t>
            </a:r>
            <a:r>
              <a:rPr lang="en-US" altLang="zh-CN" sz="1100" dirty="0" smtClean="0"/>
              <a:t>’</a:t>
            </a:r>
            <a:endParaRPr lang="zh-CN" alt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566773" y="2852936"/>
            <a:ext cx="1427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993814" y="26230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518248" y="2618457"/>
            <a:ext cx="475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13502" y="3826713"/>
            <a:ext cx="14148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28384" y="3850595"/>
            <a:ext cx="0" cy="2160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452320" y="4061937"/>
            <a:ext cx="576064" cy="4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66773" y="3006516"/>
            <a:ext cx="1461611" cy="24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28384" y="3009002"/>
            <a:ext cx="0" cy="9092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20072" y="4185084"/>
            <a:ext cx="2160239" cy="11521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Inner Environment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92080" y="4509120"/>
            <a:ext cx="2376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message: undefined</a:t>
            </a:r>
            <a:endParaRPr lang="zh-CN" alt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057926" y="4710009"/>
            <a:ext cx="2448272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Global Execution Context</a:t>
            </a:r>
            <a:endParaRPr lang="zh-CN" alt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345958" y="5106053"/>
            <a:ext cx="180020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VariableEnvironment</a:t>
            </a:r>
            <a:endParaRPr lang="zh-CN" alt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1345958" y="5394085"/>
            <a:ext cx="1800200" cy="2520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LexicalEnvironment</a:t>
            </a:r>
            <a:endParaRPr lang="zh-CN" altLang="en-US" sz="1200" dirty="0"/>
          </a:p>
        </p:txBody>
      </p:sp>
      <p:cxnSp>
        <p:nvCxnSpPr>
          <p:cNvPr id="39" name="Straight Arrow Connector 38"/>
          <p:cNvCxnSpPr>
            <a:stCxn id="34" idx="3"/>
            <a:endCxn id="8" idx="1"/>
          </p:cNvCxnSpPr>
          <p:nvPr/>
        </p:nvCxnSpPr>
        <p:spPr>
          <a:xfrm flipV="1">
            <a:off x="3146158" y="4061937"/>
            <a:ext cx="192989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8" idx="1"/>
          </p:cNvCxnSpPr>
          <p:nvPr/>
        </p:nvCxnSpPr>
        <p:spPr>
          <a:xfrm flipV="1">
            <a:off x="3146158" y="4061937"/>
            <a:ext cx="1929898" cy="1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57926" y="3629889"/>
            <a:ext cx="2448272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Inner Execution Context</a:t>
            </a:r>
            <a:endParaRPr lang="zh-CN" alt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1284783" y="3989929"/>
            <a:ext cx="1901527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VariableEnvironment</a:t>
            </a:r>
            <a:endParaRPr lang="zh-CN" alt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284783" y="4277961"/>
            <a:ext cx="1901527" cy="2520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LexicalEnvironment</a:t>
            </a:r>
            <a:endParaRPr lang="zh-CN" altLang="en-US" sz="1200" dirty="0"/>
          </a:p>
        </p:txBody>
      </p:sp>
      <p:cxnSp>
        <p:nvCxnSpPr>
          <p:cNvPr id="46" name="Straight Arrow Connector 45"/>
          <p:cNvCxnSpPr>
            <a:stCxn id="42" idx="3"/>
            <a:endCxn id="28" idx="1"/>
          </p:cNvCxnSpPr>
          <p:nvPr/>
        </p:nvCxnSpPr>
        <p:spPr>
          <a:xfrm>
            <a:off x="3186310" y="4133945"/>
            <a:ext cx="2033762" cy="62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3"/>
            <a:endCxn id="28" idx="1"/>
          </p:cNvCxnSpPr>
          <p:nvPr/>
        </p:nvCxnSpPr>
        <p:spPr>
          <a:xfrm>
            <a:off x="3186310" y="4403975"/>
            <a:ext cx="2033762" cy="357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大串烧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/>
              <a:t>为</a:t>
            </a:r>
            <a:r>
              <a:rPr lang="en-US" altLang="zh-CN" sz="2000" dirty="0" smtClean="0"/>
              <a:t>message</a:t>
            </a:r>
            <a:r>
              <a:rPr lang="zh-CN" altLang="en-US" sz="2000" dirty="0" smtClean="0"/>
              <a:t>变量赋值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查找</a:t>
            </a:r>
            <a:r>
              <a:rPr lang="en-US" altLang="zh-CN" sz="2000" dirty="0" smtClean="0"/>
              <a:t>prefix</a:t>
            </a:r>
            <a:r>
              <a:rPr lang="zh-CN" altLang="en-US" sz="2000" dirty="0"/>
              <a:t>变</a:t>
            </a:r>
            <a:r>
              <a:rPr lang="zh-CN" altLang="en-US" sz="2000" dirty="0" smtClean="0"/>
              <a:t>量的值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在</a:t>
            </a:r>
            <a:r>
              <a:rPr lang="en-US" altLang="zh-CN" sz="1800" dirty="0" smtClean="0"/>
              <a:t>inner</a:t>
            </a:r>
            <a:r>
              <a:rPr lang="zh-CN" altLang="en-US" sz="1800" dirty="0" smtClean="0"/>
              <a:t>的词法环境中寻找</a:t>
            </a:r>
            <a:r>
              <a:rPr lang="en-US" altLang="zh-CN" sz="1800" dirty="0" smtClean="0"/>
              <a:t>prefix</a:t>
            </a:r>
            <a:r>
              <a:rPr lang="zh-CN" altLang="en-US" sz="1800" dirty="0" smtClean="0"/>
              <a:t>绑定 </a:t>
            </a:r>
            <a:r>
              <a:rPr lang="en-US" altLang="zh-CN" sz="1800" dirty="0" smtClean="0"/>
              <a:t>– </a:t>
            </a:r>
            <a:r>
              <a:rPr lang="zh-CN" altLang="en-US" sz="1800" dirty="0" smtClean="0"/>
              <a:t>没有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在</a:t>
            </a:r>
            <a:r>
              <a:rPr lang="en-US" altLang="zh-CN" sz="1800" dirty="0" smtClean="0"/>
              <a:t>outer</a:t>
            </a:r>
            <a:r>
              <a:rPr lang="zh-CN" altLang="en-US" sz="1800" dirty="0" smtClean="0"/>
              <a:t>的词法环境中寻找</a:t>
            </a:r>
            <a:r>
              <a:rPr lang="en-US" altLang="zh-CN" sz="1800" dirty="0" smtClean="0"/>
              <a:t>prefix</a:t>
            </a:r>
            <a:r>
              <a:rPr lang="zh-CN" altLang="en-US" sz="1800" dirty="0" smtClean="0"/>
              <a:t>绑定 </a:t>
            </a:r>
            <a:r>
              <a:rPr lang="en-US" altLang="zh-CN" sz="1800" dirty="0" smtClean="0"/>
              <a:t>– </a:t>
            </a:r>
            <a:r>
              <a:rPr lang="zh-CN" altLang="en-US" sz="1800" dirty="0" smtClean="0"/>
              <a:t>没有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在全局环境中寻找</a:t>
            </a:r>
            <a:r>
              <a:rPr lang="en-US" altLang="zh-CN" sz="1800" dirty="0" smtClean="0"/>
              <a:t>prefix</a:t>
            </a:r>
            <a:r>
              <a:rPr lang="zh-CN" altLang="en-US" sz="1800" dirty="0" smtClean="0"/>
              <a:t>绑定 </a:t>
            </a:r>
            <a:r>
              <a:rPr lang="en-US" altLang="zh-CN" sz="1800" dirty="0" smtClean="0"/>
              <a:t>– </a:t>
            </a:r>
            <a:r>
              <a:rPr lang="zh-CN" altLang="en-US" sz="1800" dirty="0" smtClean="0"/>
              <a:t>找到</a:t>
            </a:r>
            <a:endParaRPr lang="en-US" altLang="zh-CN" sz="1800" dirty="0" smtClean="0"/>
          </a:p>
          <a:p>
            <a:pPr lvl="2"/>
            <a:r>
              <a:rPr lang="zh-CN" altLang="en-US" sz="1800" dirty="0"/>
              <a:t>取</a:t>
            </a:r>
            <a:r>
              <a:rPr lang="zh-CN" altLang="en-US" sz="1800" dirty="0" smtClean="0"/>
              <a:t>得</a:t>
            </a:r>
            <a:r>
              <a:rPr lang="en-US" altLang="zh-CN" sz="1800" dirty="0" smtClean="0"/>
              <a:t>prefix</a:t>
            </a:r>
            <a:r>
              <a:rPr lang="zh-CN" altLang="en-US" sz="1800" dirty="0" smtClean="0"/>
              <a:t>的值</a:t>
            </a:r>
            <a:endParaRPr lang="en-US" altLang="zh-CN" sz="1800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找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变量的值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</a:t>
            </a:r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inner</a:t>
            </a:r>
            <a:r>
              <a:rPr lang="zh-CN" altLang="en-US" sz="2000" dirty="0" smtClean="0"/>
              <a:t>的词法环境中寻找</a:t>
            </a:r>
            <a:r>
              <a:rPr lang="en-US" altLang="zh-CN" sz="2000" dirty="0" smtClean="0"/>
              <a:t>message</a:t>
            </a:r>
          </a:p>
          <a:p>
            <a:pPr lvl="1"/>
            <a:r>
              <a:rPr lang="zh-CN" altLang="en-US" sz="2000" dirty="0" smtClean="0"/>
              <a:t>给</a:t>
            </a:r>
            <a:r>
              <a:rPr lang="en-US" altLang="zh-CN" sz="2000" dirty="0" smtClean="0"/>
              <a:t>message</a:t>
            </a:r>
            <a:r>
              <a:rPr lang="zh-CN" altLang="en-US" sz="2000" dirty="0" smtClean="0"/>
              <a:t>绑定赋值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4437112"/>
            <a:ext cx="2736304" cy="2092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script…</a:t>
            </a: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prefix = ‘Hello ‘;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name = ‘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GrayZhang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function say() {</a:t>
            </a:r>
          </a:p>
          <a:p>
            <a:r>
              <a:rPr lang="en-US" altLang="zh-CN" sz="10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0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message = prefix + name;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alert(message);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say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inner.[[Scope]]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38575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大串烧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76056" y="2333745"/>
            <a:ext cx="2442192" cy="3456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Global Environment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2708920"/>
            <a:ext cx="2088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outer: </a:t>
            </a:r>
            <a:r>
              <a:rPr lang="en-US" altLang="zh-CN" sz="1100" dirty="0"/>
              <a:t>{ [[Scope]] </a:t>
            </a:r>
            <a:r>
              <a:rPr lang="en-US" altLang="zh-CN" sz="1100" dirty="0" smtClean="0"/>
              <a:t>}</a:t>
            </a:r>
          </a:p>
          <a:p>
            <a:r>
              <a:rPr lang="en-US" altLang="zh-CN" sz="1100" dirty="0" smtClean="0"/>
              <a:t>inner: { [[Scope]] }</a:t>
            </a:r>
          </a:p>
          <a:p>
            <a:r>
              <a:rPr lang="en-US" altLang="zh-CN" sz="1100" dirty="0" smtClean="0"/>
              <a:t>prefix: ‘Hello ‘</a:t>
            </a:r>
            <a:endParaRPr lang="zh-CN" alt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5148064" y="3356992"/>
            <a:ext cx="2304256" cy="23042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Outer Environment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3687415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say: { [[Scope]] }</a:t>
            </a:r>
          </a:p>
          <a:p>
            <a:r>
              <a:rPr lang="en-US" altLang="zh-CN" sz="1100" dirty="0" smtClean="0"/>
              <a:t>name: ‘</a:t>
            </a:r>
            <a:r>
              <a:rPr lang="en-US" altLang="zh-CN" sz="1100" dirty="0" err="1" smtClean="0"/>
              <a:t>GrayZhang</a:t>
            </a:r>
            <a:r>
              <a:rPr lang="en-US" altLang="zh-CN" sz="1100" dirty="0" smtClean="0"/>
              <a:t>’</a:t>
            </a:r>
            <a:endParaRPr lang="zh-CN" alt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566773" y="2852936"/>
            <a:ext cx="1427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993814" y="26230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518248" y="2618457"/>
            <a:ext cx="475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13502" y="3826713"/>
            <a:ext cx="14148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28384" y="3850595"/>
            <a:ext cx="0" cy="2160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452320" y="4061937"/>
            <a:ext cx="576064" cy="4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66773" y="3006516"/>
            <a:ext cx="1461611" cy="24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28384" y="3009002"/>
            <a:ext cx="0" cy="9092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20072" y="4185084"/>
            <a:ext cx="2160239" cy="12601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Inner Environment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92080" y="4509120"/>
            <a:ext cx="2376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message: ‘Hello </a:t>
            </a:r>
            <a:r>
              <a:rPr lang="en-US" altLang="zh-CN" sz="1100" dirty="0" err="1" smtClean="0"/>
              <a:t>GrayZhang</a:t>
            </a:r>
            <a:r>
              <a:rPr lang="en-US" altLang="zh-CN" sz="1100" dirty="0" smtClean="0"/>
              <a:t>’</a:t>
            </a:r>
            <a:endParaRPr lang="zh-CN" alt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057926" y="4710009"/>
            <a:ext cx="2448272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Global Execution Context</a:t>
            </a:r>
            <a:endParaRPr lang="zh-CN" alt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345958" y="5106053"/>
            <a:ext cx="180020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VariableEnvironment</a:t>
            </a:r>
            <a:endParaRPr lang="zh-CN" alt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1345958" y="5394085"/>
            <a:ext cx="1800200" cy="2520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LexicalEnvironment</a:t>
            </a:r>
            <a:endParaRPr lang="zh-CN" altLang="en-US" sz="1200" dirty="0"/>
          </a:p>
        </p:txBody>
      </p:sp>
      <p:cxnSp>
        <p:nvCxnSpPr>
          <p:cNvPr id="39" name="Straight Arrow Connector 38"/>
          <p:cNvCxnSpPr>
            <a:stCxn id="34" idx="3"/>
            <a:endCxn id="8" idx="1"/>
          </p:cNvCxnSpPr>
          <p:nvPr/>
        </p:nvCxnSpPr>
        <p:spPr>
          <a:xfrm flipV="1">
            <a:off x="3146158" y="4061937"/>
            <a:ext cx="192989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8" idx="1"/>
          </p:cNvCxnSpPr>
          <p:nvPr/>
        </p:nvCxnSpPr>
        <p:spPr>
          <a:xfrm flipV="1">
            <a:off x="3146158" y="4061937"/>
            <a:ext cx="1929898" cy="1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57926" y="3629889"/>
            <a:ext cx="2448272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zh-CN" sz="1200" dirty="0" smtClean="0"/>
              <a:t>Inner Execution Context</a:t>
            </a:r>
            <a:endParaRPr lang="zh-CN" alt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1284783" y="3989929"/>
            <a:ext cx="1901527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VariableEnvironment</a:t>
            </a:r>
            <a:endParaRPr lang="zh-CN" alt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1284783" y="4277961"/>
            <a:ext cx="1901527" cy="2520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LexicalEnvironment</a:t>
            </a:r>
            <a:endParaRPr lang="zh-CN" altLang="en-US" sz="1200" dirty="0"/>
          </a:p>
        </p:txBody>
      </p:sp>
      <p:cxnSp>
        <p:nvCxnSpPr>
          <p:cNvPr id="46" name="Straight Arrow Connector 45"/>
          <p:cNvCxnSpPr>
            <a:stCxn id="42" idx="3"/>
            <a:endCxn id="28" idx="1"/>
          </p:cNvCxnSpPr>
          <p:nvPr/>
        </p:nvCxnSpPr>
        <p:spPr>
          <a:xfrm>
            <a:off x="3186310" y="4133945"/>
            <a:ext cx="2033762" cy="68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3"/>
            <a:endCxn id="28" idx="1"/>
          </p:cNvCxnSpPr>
          <p:nvPr/>
        </p:nvCxnSpPr>
        <p:spPr>
          <a:xfrm>
            <a:off x="3186310" y="4403975"/>
            <a:ext cx="2033762" cy="411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7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大串烧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获取</a:t>
            </a:r>
            <a:r>
              <a:rPr lang="en-US" altLang="zh-CN" sz="2000" dirty="0" smtClean="0"/>
              <a:t>inner</a:t>
            </a:r>
            <a:r>
              <a:rPr lang="zh-CN" altLang="en-US" sz="2000" dirty="0" smtClean="0"/>
              <a:t>的值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在</a:t>
            </a:r>
            <a:r>
              <a:rPr lang="en-US" altLang="zh-CN" sz="1800" dirty="0" smtClean="0"/>
              <a:t>inner</a:t>
            </a:r>
            <a:r>
              <a:rPr lang="zh-CN" altLang="en-US" sz="1800" dirty="0" smtClean="0"/>
              <a:t>的词法环境中寻找</a:t>
            </a:r>
            <a:r>
              <a:rPr lang="en-US" altLang="zh-CN" sz="1800" dirty="0" smtClean="0"/>
              <a:t>message</a:t>
            </a:r>
            <a:r>
              <a:rPr lang="zh-CN" altLang="en-US" sz="1800" dirty="0" smtClean="0"/>
              <a:t>绑定 </a:t>
            </a:r>
            <a:r>
              <a:rPr lang="en-US" altLang="zh-CN" sz="1800" dirty="0" smtClean="0"/>
              <a:t>– </a:t>
            </a:r>
            <a:r>
              <a:rPr lang="zh-CN" altLang="en-US" sz="1800" dirty="0" smtClean="0"/>
              <a:t>找到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得到上一步返回的</a:t>
            </a:r>
            <a:r>
              <a:rPr lang="en-US" altLang="zh-CN" sz="1800" dirty="0" smtClean="0"/>
              <a:t>Reference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base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– </a:t>
            </a:r>
            <a:r>
              <a:rPr lang="zh-CN" altLang="en-US" sz="1800" dirty="0" smtClean="0"/>
              <a:t>即</a:t>
            </a:r>
            <a:r>
              <a:rPr lang="en-US" altLang="zh-CN" sz="1800" dirty="0" smtClean="0"/>
              <a:t>inner</a:t>
            </a:r>
            <a:r>
              <a:rPr lang="zh-CN" altLang="en-US" sz="1800" dirty="0" smtClean="0"/>
              <a:t>的词法环境的环境数据对象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调</a:t>
            </a:r>
            <a:r>
              <a:rPr lang="zh-CN" altLang="en-US" sz="1800" dirty="0" smtClean="0"/>
              <a:t>用该对象的</a:t>
            </a:r>
            <a:r>
              <a:rPr lang="en-US" altLang="zh-CN" sz="1800" dirty="0" err="1" smtClean="0"/>
              <a:t>getValue</a:t>
            </a:r>
            <a:r>
              <a:rPr lang="en-US" altLang="zh-CN" sz="1800" dirty="0" smtClean="0"/>
              <a:t>(‘message’)</a:t>
            </a:r>
          </a:p>
          <a:p>
            <a:r>
              <a:rPr lang="zh-CN" altLang="en-US" sz="2000" dirty="0"/>
              <a:t>获</a:t>
            </a:r>
            <a:r>
              <a:rPr lang="zh-CN" altLang="en-US" sz="2000" dirty="0" smtClean="0"/>
              <a:t>取</a:t>
            </a:r>
            <a:r>
              <a:rPr lang="en-US" altLang="zh-CN" sz="2000" dirty="0" smtClean="0"/>
              <a:t>alert</a:t>
            </a:r>
            <a:r>
              <a:rPr lang="zh-CN" altLang="en-US" sz="2000" dirty="0" smtClean="0"/>
              <a:t>的值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…</a:t>
            </a:r>
          </a:p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inner</a:t>
            </a:r>
            <a:r>
              <a:rPr lang="zh-CN" altLang="en-US" sz="2000" dirty="0" smtClean="0"/>
              <a:t>作为参数，调用</a:t>
            </a:r>
            <a:r>
              <a:rPr lang="en-US" altLang="zh-CN" sz="2000" dirty="0" smtClean="0"/>
              <a:t>alert</a:t>
            </a:r>
            <a:r>
              <a:rPr lang="zh-CN" altLang="en-US" sz="2000" dirty="0" smtClean="0"/>
              <a:t>函数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4437112"/>
            <a:ext cx="2736304" cy="2092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script…</a:t>
            </a: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prefix = ‘Hello ‘;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name = ‘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GrayZhang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function say()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message = prefix + name;</a:t>
            </a:r>
          </a:p>
          <a:p>
            <a:r>
              <a:rPr lang="en-US" altLang="zh-CN" sz="10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      alert(message);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say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 inner.[[Scope]]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inner();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1800" y="52988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alert</a:t>
            </a:r>
            <a:r>
              <a:rPr lang="zh-CN" altLang="en-US" b="1" dirty="0" smtClean="0">
                <a:solidFill>
                  <a:schemeClr val="accent3"/>
                </a:solidFill>
              </a:rPr>
              <a:t>从何而来？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6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大串烧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348880"/>
            <a:ext cx="6768752" cy="37856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function born() 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name = 'unknown';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age = 1;</a:t>
            </a: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return 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setName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: function(value) 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{ name = 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value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},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grow: function() 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{ age++; 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},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print: function() 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parts = [name, age];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joint = ' is now ';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    alert(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parts.join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(joint));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 god = born();</a:t>
            </a:r>
          </a:p>
          <a:p>
            <a:r>
              <a:rPr lang="en-US" altLang="zh-CN" sz="1200" dirty="0" err="1" smtClean="0">
                <a:latin typeface="Consolas" pitchFamily="49" charset="0"/>
                <a:cs typeface="Consolas" pitchFamily="49" charset="0"/>
              </a:rPr>
              <a:t>god.setName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(‘</a:t>
            </a:r>
            <a:r>
              <a:rPr lang="en-US" altLang="zh-CN" sz="1200" dirty="0" err="1" smtClean="0">
                <a:latin typeface="Consolas" pitchFamily="49" charset="0"/>
                <a:cs typeface="Consolas" pitchFamily="49" charset="0"/>
              </a:rPr>
              <a:t>leeight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’);</a:t>
            </a:r>
          </a:p>
          <a:p>
            <a:r>
              <a:rPr lang="en-US" altLang="zh-CN" sz="1200" dirty="0" err="1" smtClean="0">
                <a:latin typeface="Consolas" pitchFamily="49" charset="0"/>
                <a:cs typeface="Consolas" pitchFamily="49" charset="0"/>
              </a:rPr>
              <a:t>god.grow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zh-CN" sz="1200" dirty="0" err="1" smtClean="0">
                <a:latin typeface="Consolas" pitchFamily="49" charset="0"/>
                <a:cs typeface="Consolas" pitchFamily="49" charset="0"/>
              </a:rPr>
              <a:t>god.grow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zh-CN" sz="1200" dirty="0" err="1" smtClean="0">
                <a:latin typeface="Consolas" pitchFamily="49" charset="0"/>
                <a:cs typeface="Consolas" pitchFamily="49" charset="0"/>
              </a:rPr>
              <a:t>god.print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zh-CN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相关概念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可执行代码 </a:t>
            </a:r>
            <a:r>
              <a:rPr lang="en-US" altLang="zh-CN" dirty="0" smtClean="0"/>
              <a:t>– Executable Code</a:t>
            </a:r>
          </a:p>
          <a:p>
            <a:pPr lvl="1"/>
            <a:r>
              <a:rPr lang="zh-CN" altLang="en-US" dirty="0"/>
              <a:t>执</a:t>
            </a:r>
            <a:r>
              <a:rPr lang="zh-CN" altLang="en-US" dirty="0" smtClean="0"/>
              <a:t>行</a:t>
            </a:r>
            <a:r>
              <a:rPr lang="zh-CN" altLang="en-US" dirty="0"/>
              <a:t>环</a:t>
            </a:r>
            <a:r>
              <a:rPr lang="zh-CN" altLang="en-US" dirty="0" smtClean="0"/>
              <a:t>境 </a:t>
            </a:r>
            <a:r>
              <a:rPr lang="en-US" altLang="zh-CN" dirty="0" smtClean="0"/>
              <a:t>– Execution Context</a:t>
            </a:r>
          </a:p>
          <a:p>
            <a:pPr lvl="1"/>
            <a:r>
              <a:rPr lang="zh-CN" altLang="en-US" dirty="0" smtClean="0"/>
              <a:t>词法环境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LexicalEnvironment</a:t>
            </a:r>
            <a:endParaRPr lang="en-US" altLang="zh-CN" dirty="0" smtClean="0"/>
          </a:p>
          <a:p>
            <a:pPr lvl="1"/>
            <a:r>
              <a:rPr lang="zh-CN" altLang="en-US" dirty="0"/>
              <a:t>变</a:t>
            </a:r>
            <a:r>
              <a:rPr lang="zh-CN" altLang="en-US" dirty="0" smtClean="0"/>
              <a:t>量</a:t>
            </a:r>
            <a:r>
              <a:rPr lang="zh-CN" altLang="en-US" dirty="0"/>
              <a:t>环</a:t>
            </a:r>
            <a:r>
              <a:rPr lang="zh-CN" altLang="en-US" dirty="0" smtClean="0"/>
              <a:t>境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VariableEnvironment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环境数据 </a:t>
            </a:r>
            <a:r>
              <a:rPr lang="en-US" altLang="zh-CN" dirty="0" smtClean="0"/>
              <a:t>– Environment Records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8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建函数 </a:t>
            </a:r>
            <a:r>
              <a:rPr lang="en-US" altLang="zh-CN" dirty="0" smtClean="0"/>
              <a:t>– [[Scope]]</a:t>
            </a:r>
          </a:p>
          <a:p>
            <a:pPr lvl="2"/>
            <a:r>
              <a:rPr lang="en-US" altLang="zh-CN" dirty="0" smtClean="0"/>
              <a:t>[[Scope]]</a:t>
            </a:r>
            <a:r>
              <a:rPr lang="zh-CN" altLang="en-US" dirty="0" smtClean="0"/>
              <a:t>在</a:t>
            </a:r>
            <a:r>
              <a:rPr lang="zh-CN" altLang="en-US" b="1" dirty="0" smtClean="0">
                <a:solidFill>
                  <a:schemeClr val="accent3"/>
                </a:solidFill>
              </a:rPr>
              <a:t>创建时</a:t>
            </a:r>
            <a:r>
              <a:rPr lang="zh-CN" altLang="en-US" dirty="0" smtClean="0"/>
              <a:t>决定且</a:t>
            </a:r>
            <a:r>
              <a:rPr lang="zh-CN" altLang="en-US" b="1" dirty="0" smtClean="0">
                <a:solidFill>
                  <a:schemeClr val="accent3"/>
                </a:solidFill>
              </a:rPr>
              <a:t>不会变化</a:t>
            </a:r>
            <a:endParaRPr lang="en-US" altLang="zh-CN" b="1" dirty="0" smtClean="0">
              <a:solidFill>
                <a:schemeClr val="accent3"/>
              </a:solidFill>
            </a:endParaRPr>
          </a:p>
          <a:p>
            <a:pPr lvl="1"/>
            <a:r>
              <a:rPr lang="zh-CN" altLang="en-US" dirty="0"/>
              <a:t>进</a:t>
            </a:r>
            <a:r>
              <a:rPr lang="zh-CN" altLang="en-US" dirty="0" smtClean="0"/>
              <a:t>入函数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执行环境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词法环境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变量环境</a:t>
            </a:r>
            <a:endParaRPr lang="en-US" altLang="zh-CN" dirty="0" smtClean="0"/>
          </a:p>
          <a:p>
            <a:pPr lvl="2"/>
            <a:r>
              <a:rPr lang="zh-CN" altLang="en-US" dirty="0"/>
              <a:t>执</a:t>
            </a:r>
            <a:r>
              <a:rPr lang="zh-CN" altLang="en-US" dirty="0" smtClean="0"/>
              <a:t>行时在最内层</a:t>
            </a:r>
            <a:r>
              <a:rPr lang="zh-CN" altLang="en-US" b="1" dirty="0" smtClean="0">
                <a:solidFill>
                  <a:schemeClr val="accent3"/>
                </a:solidFill>
              </a:rPr>
              <a:t>增加</a:t>
            </a:r>
            <a:r>
              <a:rPr lang="zh-CN" altLang="en-US" dirty="0" smtClean="0"/>
              <a:t>词法环境</a:t>
            </a:r>
            <a:endParaRPr lang="en-US" altLang="zh-CN" dirty="0" smtClean="0"/>
          </a:p>
          <a:p>
            <a:pPr lvl="1"/>
            <a:r>
              <a:rPr lang="zh-CN" altLang="en-US" dirty="0"/>
              <a:t>定</a:t>
            </a:r>
            <a:r>
              <a:rPr lang="zh-CN" altLang="en-US" dirty="0" smtClean="0"/>
              <a:t>义绑定初始化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函数声明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变量声明</a:t>
            </a:r>
            <a:endParaRPr lang="en-US" altLang="zh-CN" dirty="0" smtClean="0"/>
          </a:p>
          <a:p>
            <a:pPr lvl="2"/>
            <a:r>
              <a:rPr lang="zh-CN" altLang="en-US" dirty="0"/>
              <a:t>变</a:t>
            </a:r>
            <a:r>
              <a:rPr lang="zh-CN" altLang="en-US" dirty="0" smtClean="0"/>
              <a:t>量</a:t>
            </a:r>
            <a:r>
              <a:rPr lang="zh-CN" altLang="en-US" dirty="0"/>
              <a:t>环</a:t>
            </a:r>
            <a:r>
              <a:rPr lang="zh-CN" altLang="en-US" dirty="0" smtClean="0"/>
              <a:t>境和词法环境是</a:t>
            </a:r>
            <a:r>
              <a:rPr lang="zh-CN" altLang="en-US" b="1" dirty="0" smtClean="0">
                <a:solidFill>
                  <a:schemeClr val="accent3"/>
                </a:solidFill>
              </a:rPr>
              <a:t>同一个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/>
              <a:t>变</a:t>
            </a:r>
            <a:r>
              <a:rPr lang="zh-CN" altLang="en-US" dirty="0" smtClean="0"/>
              <a:t>量</a:t>
            </a:r>
            <a:r>
              <a:rPr lang="zh-CN" altLang="en-US" dirty="0"/>
              <a:t>查</a:t>
            </a:r>
            <a:r>
              <a:rPr lang="zh-CN" altLang="en-US" dirty="0" smtClean="0"/>
              <a:t>找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GetIdentifierReference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延词法环境</a:t>
            </a:r>
            <a:r>
              <a:rPr lang="zh-CN" altLang="en-US" b="1" dirty="0" smtClean="0">
                <a:solidFill>
                  <a:schemeClr val="accent3"/>
                </a:solidFill>
              </a:rPr>
              <a:t>自内向外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6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GrayZhang\AppData\Local\Microsoft\Windows\Temporary Internet Files\Content.IE5\6JBTMBON\MC90043761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31" y="2733506"/>
            <a:ext cx="172134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GrayZhang\AppData\Local\Microsoft\Windows\Temporary Internet Files\Content.IE5\M44H42FL\MC900122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64" y="2733506"/>
            <a:ext cx="128092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GrayZhang\AppData\Local\Microsoft\Windows\Temporary Internet Files\Content.IE5\56RQSO5E\MC90002720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33506"/>
            <a:ext cx="124647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GrayZhang\AppData\Local\Microsoft\Windows\Temporary Internet Files\Content.IE5\6JBTMBON\MC90034102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733506"/>
            <a:ext cx="140718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0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继续消化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我以为我懂了，直到</a:t>
            </a:r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smtClean="0"/>
              <a:t>How 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altLang="zh-CN" dirty="0" smtClean="0"/>
              <a:t> works</a:t>
            </a:r>
          </a:p>
          <a:p>
            <a:pPr lvl="1"/>
            <a:r>
              <a:rPr lang="en-US" altLang="zh-CN" dirty="0"/>
              <a:t>How 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CN" dirty="0" smtClean="0"/>
              <a:t> works</a:t>
            </a:r>
          </a:p>
          <a:p>
            <a:pPr lvl="1"/>
            <a:r>
              <a:rPr lang="en-US" altLang="zh-CN" dirty="0" smtClean="0"/>
              <a:t>How 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altLang="zh-CN" dirty="0" smtClean="0"/>
              <a:t> works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When code meets </a:t>
            </a:r>
            <a:r>
              <a:rPr lang="en-US" altLang="zh-CN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eval</a:t>
            </a:r>
            <a:endParaRPr lang="en-US" altLang="zh-CN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 smtClean="0"/>
              <a:t>When code meets 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 Function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When there is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strict mode</a:t>
            </a:r>
            <a:endParaRPr lang="zh-CN" alt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8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从代码说起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355845"/>
            <a:ext cx="6768752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o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LargetObject.fromSize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('400MB');</a:t>
            </a:r>
          </a:p>
          <a:p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return function()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console.log('inner');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zh-CN" altLang="en-US" sz="1400" dirty="0">
                <a:latin typeface="Consolas" pitchFamily="49" charset="0"/>
                <a:cs typeface="Consolas" pitchFamily="49" charset="0"/>
              </a:rPr>
              <a:t>对象图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6159" y="401783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此时对象之间的引用关系？</a:t>
            </a:r>
            <a:endParaRPr lang="zh-CN" altLang="en-US" b="1" dirty="0"/>
          </a:p>
        </p:txBody>
      </p:sp>
      <p:sp>
        <p:nvSpPr>
          <p:cNvPr id="8" name="Oval 7"/>
          <p:cNvSpPr/>
          <p:nvPr/>
        </p:nvSpPr>
        <p:spPr>
          <a:xfrm>
            <a:off x="1115616" y="4509120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Global</a:t>
            </a:r>
            <a:endParaRPr lang="zh-CN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02786" y="4509120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Function</a:t>
            </a:r>
            <a:endParaRPr lang="zh-CN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68144" y="4509120"/>
            <a:ext cx="1656185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Lexical Environment</a:t>
            </a:r>
            <a:endParaRPr lang="zh-CN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8144" y="5517232"/>
            <a:ext cx="1656185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Environment Records</a:t>
            </a:r>
            <a:endParaRPr lang="zh-CN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91880" y="5517232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Binding Object</a:t>
            </a:r>
            <a:endParaRPr lang="zh-CN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07604" y="5517232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Large Object</a:t>
            </a:r>
            <a:endParaRPr lang="zh-CN" altLang="en-US" sz="1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2123728" y="4797152"/>
            <a:ext cx="13790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0" idx="2"/>
          </p:cNvCxnSpPr>
          <p:nvPr/>
        </p:nvCxnSpPr>
        <p:spPr>
          <a:xfrm>
            <a:off x="4726922" y="4797152"/>
            <a:ext cx="1141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1" idx="0"/>
          </p:cNvCxnSpPr>
          <p:nvPr/>
        </p:nvCxnSpPr>
        <p:spPr>
          <a:xfrm>
            <a:off x="6696237" y="50851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13" idx="6"/>
          </p:cNvCxnSpPr>
          <p:nvPr/>
        </p:nvCxnSpPr>
        <p:spPr>
          <a:xfrm flipH="1">
            <a:off x="4716016" y="58052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6"/>
          </p:cNvCxnSpPr>
          <p:nvPr/>
        </p:nvCxnSpPr>
        <p:spPr>
          <a:xfrm flipH="1">
            <a:off x="2231740" y="5805264"/>
            <a:ext cx="1260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00100" y="480274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inner</a:t>
            </a:r>
            <a:endParaRPr lang="zh-CN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24028" y="479715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[[Scope]]</a:t>
            </a:r>
            <a:endParaRPr lang="zh-CN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6236" y="5162708"/>
            <a:ext cx="1476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environmentRecords</a:t>
            </a:r>
            <a:endParaRPr lang="zh-CN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26923" y="5563615"/>
            <a:ext cx="1141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bindingObject</a:t>
            </a:r>
            <a:endParaRPr lang="zh-CN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4149" y="5563615"/>
            <a:ext cx="1141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o</a:t>
            </a:r>
            <a:endParaRPr lang="zh-CN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Arc 30"/>
          <p:cNvSpPr/>
          <p:nvPr/>
        </p:nvSpPr>
        <p:spPr>
          <a:xfrm>
            <a:off x="1547665" y="4797153"/>
            <a:ext cx="1307094" cy="1008111"/>
          </a:xfrm>
          <a:prstGeom prst="arc">
            <a:avLst>
              <a:gd name="adj1" fmla="val 15726764"/>
              <a:gd name="adj2" fmla="val 5366649"/>
            </a:avLst>
          </a:prstGeom>
          <a:noFill/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61810" y="5116542"/>
            <a:ext cx="378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Global</a:t>
            </a:r>
            <a:r>
              <a:rPr lang="zh-CN" altLang="en-US" b="1" dirty="0" smtClean="0">
                <a:solidFill>
                  <a:schemeClr val="accent3"/>
                </a:solidFill>
              </a:rPr>
              <a:t>和</a:t>
            </a:r>
            <a:r>
              <a:rPr lang="en-US" altLang="zh-CN" b="1" dirty="0" smtClean="0">
                <a:solidFill>
                  <a:schemeClr val="accent3"/>
                </a:solidFill>
              </a:rPr>
              <a:t>o</a:t>
            </a:r>
            <a:r>
              <a:rPr lang="zh-CN" altLang="en-US" b="1" dirty="0" smtClean="0">
                <a:solidFill>
                  <a:schemeClr val="accent3"/>
                </a:solidFill>
              </a:rPr>
              <a:t>有间接引用，无法回收</a:t>
            </a:r>
            <a:r>
              <a:rPr lang="en-US" altLang="zh-CN" b="1" dirty="0" smtClean="0">
                <a:solidFill>
                  <a:schemeClr val="accent3"/>
                </a:solidFill>
              </a:rPr>
              <a:t>o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1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 animBg="1"/>
      <p:bldP spid="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但是事实上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339588"/>
            <a:ext cx="6768752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3;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return function()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debugger;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inner();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57" y="2996952"/>
            <a:ext cx="2562225" cy="2200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204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591" y="2492896"/>
            <a:ext cx="2343150" cy="2162175"/>
          </a:xfrm>
          <a:prstGeom prst="rect">
            <a:avLst/>
          </a:prstGeom>
          <a:noFill/>
          <a:ln>
            <a:noFill/>
          </a:ln>
          <a:effectLst/>
          <a:scene3d>
            <a:camera prst="isometricLeftDown">
              <a:rot lat="1200000" lon="1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551723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/>
                </a:solidFill>
              </a:rPr>
              <a:t>javascript</a:t>
            </a:r>
            <a:r>
              <a:rPr lang="zh-CN" altLang="en-US" sz="2400" b="1" dirty="0" smtClean="0">
                <a:solidFill>
                  <a:schemeClr val="accent3"/>
                </a:solidFill>
              </a:rPr>
              <a:t>引擎有能力回收</a:t>
            </a:r>
            <a:r>
              <a:rPr lang="en-US" altLang="zh-CN" sz="2400" b="1" dirty="0" smtClean="0">
                <a:solidFill>
                  <a:schemeClr val="accent3"/>
                </a:solidFill>
              </a:rPr>
              <a:t>i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如果你是计算机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339588"/>
            <a:ext cx="6768752" cy="3631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= 3;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j = 4;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k = 5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function prepare()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+ k;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function help()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+ j;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</a:t>
            </a:r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  prepare();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return function()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    help();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    console.log(</a:t>
            </a:r>
            <a:r>
              <a:rPr lang="en-US" altLang="zh-CN" sz="1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inner();</a:t>
            </a:r>
            <a:endParaRPr lang="zh-CN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4008" y="2420888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i:      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不可回收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j:      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不可回收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k:      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可回收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prepare: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可回收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help:   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不可回收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88024" y="4365104"/>
            <a:ext cx="1728192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20000"/>
                  <a:satMod val="180000"/>
                  <a:lumMod val="98000"/>
                </a:schemeClr>
              </a:gs>
              <a:gs pos="40000">
                <a:schemeClr val="accent3">
                  <a:tint val="30000"/>
                  <a:satMod val="260000"/>
                  <a:lumMod val="84000"/>
                </a:schemeClr>
              </a:gs>
              <a:gs pos="100000">
                <a:schemeClr val="accent3">
                  <a:tint val="100000"/>
                  <a:satMod val="110000"/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>
                  <a:tint val="66000"/>
                  <a:satMod val="16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88024" y="5085184"/>
            <a:ext cx="216024" cy="24639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20000"/>
                  <a:satMod val="180000"/>
                  <a:lumMod val="98000"/>
                </a:schemeClr>
              </a:gs>
              <a:gs pos="40000">
                <a:schemeClr val="accent2">
                  <a:tint val="30000"/>
                  <a:satMod val="260000"/>
                  <a:lumMod val="84000"/>
                </a:schemeClr>
              </a:gs>
              <a:gs pos="100000">
                <a:schemeClr val="accent2">
                  <a:tint val="100000"/>
                  <a:satMod val="110000"/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>
                  <a:tint val="66000"/>
                  <a:satMod val="1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6216" y="437062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人类的智商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4048" y="506987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计算机的智商</a:t>
            </a:r>
            <a:endParaRPr lang="zh-CN" alt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788024" y="4221088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081087" y="3845169"/>
            <a:ext cx="577728" cy="1072662"/>
          </a:xfrm>
          <a:custGeom>
            <a:avLst/>
            <a:gdLst>
              <a:gd name="connsiteX0" fmla="*/ 577728 w 577728"/>
              <a:gd name="connsiteY0" fmla="*/ 1072662 h 1072662"/>
              <a:gd name="connsiteX1" fmla="*/ 61913 w 577728"/>
              <a:gd name="connsiteY1" fmla="*/ 943708 h 1072662"/>
              <a:gd name="connsiteX2" fmla="*/ 38467 w 577728"/>
              <a:gd name="connsiteY2" fmla="*/ 363416 h 1072662"/>
              <a:gd name="connsiteX3" fmla="*/ 325682 w 577728"/>
              <a:gd name="connsiteY3" fmla="*/ 0 h 107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728" h="1072662">
                <a:moveTo>
                  <a:pt x="577728" y="1072662"/>
                </a:moveTo>
                <a:cubicBezTo>
                  <a:pt x="364759" y="1067289"/>
                  <a:pt x="151790" y="1061916"/>
                  <a:pt x="61913" y="943708"/>
                </a:cubicBezTo>
                <a:cubicBezTo>
                  <a:pt x="-27964" y="825500"/>
                  <a:pt x="-5495" y="520701"/>
                  <a:pt x="38467" y="363416"/>
                </a:cubicBezTo>
                <a:cubicBezTo>
                  <a:pt x="82429" y="206131"/>
                  <a:pt x="204055" y="103065"/>
                  <a:pt x="325682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7"/>
          <p:cNvSpPr/>
          <p:nvPr/>
        </p:nvSpPr>
        <p:spPr>
          <a:xfrm>
            <a:off x="2127738" y="2602523"/>
            <a:ext cx="1689551" cy="2467708"/>
          </a:xfrm>
          <a:custGeom>
            <a:avLst/>
            <a:gdLst>
              <a:gd name="connsiteX0" fmla="*/ 615462 w 1689551"/>
              <a:gd name="connsiteY0" fmla="*/ 2467708 h 2467708"/>
              <a:gd name="connsiteX1" fmla="*/ 1553308 w 1689551"/>
              <a:gd name="connsiteY1" fmla="*/ 1746739 h 2467708"/>
              <a:gd name="connsiteX2" fmla="*/ 1518139 w 1689551"/>
              <a:gd name="connsiteY2" fmla="*/ 392723 h 2467708"/>
              <a:gd name="connsiteX3" fmla="*/ 0 w 1689551"/>
              <a:gd name="connsiteY3" fmla="*/ 0 h 24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551" h="2467708">
                <a:moveTo>
                  <a:pt x="615462" y="2467708"/>
                </a:moveTo>
                <a:cubicBezTo>
                  <a:pt x="1009162" y="2280139"/>
                  <a:pt x="1402862" y="2092570"/>
                  <a:pt x="1553308" y="1746739"/>
                </a:cubicBezTo>
                <a:cubicBezTo>
                  <a:pt x="1703754" y="1400908"/>
                  <a:pt x="1777024" y="683846"/>
                  <a:pt x="1518139" y="392723"/>
                </a:cubicBezTo>
                <a:cubicBezTo>
                  <a:pt x="1259254" y="101600"/>
                  <a:pt x="629627" y="50800"/>
                  <a:pt x="0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8"/>
          <p:cNvSpPr/>
          <p:nvPr/>
        </p:nvSpPr>
        <p:spPr>
          <a:xfrm>
            <a:off x="2127739" y="2754923"/>
            <a:ext cx="1447956" cy="1282202"/>
          </a:xfrm>
          <a:custGeom>
            <a:avLst/>
            <a:gdLst>
              <a:gd name="connsiteX0" fmla="*/ 246185 w 1406925"/>
              <a:gd name="connsiteY0" fmla="*/ 1248508 h 1282202"/>
              <a:gd name="connsiteX1" fmla="*/ 1002323 w 1406925"/>
              <a:gd name="connsiteY1" fmla="*/ 1195754 h 1282202"/>
              <a:gd name="connsiteX2" fmla="*/ 1406769 w 1406925"/>
              <a:gd name="connsiteY2" fmla="*/ 504092 h 1282202"/>
              <a:gd name="connsiteX3" fmla="*/ 961293 w 1406925"/>
              <a:gd name="connsiteY3" fmla="*/ 140677 h 1282202"/>
              <a:gd name="connsiteX4" fmla="*/ 0 w 1406925"/>
              <a:gd name="connsiteY4" fmla="*/ 0 h 1282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925" h="1282202">
                <a:moveTo>
                  <a:pt x="246185" y="1248508"/>
                </a:moveTo>
                <a:cubicBezTo>
                  <a:pt x="527538" y="1284165"/>
                  <a:pt x="808892" y="1319823"/>
                  <a:pt x="1002323" y="1195754"/>
                </a:cubicBezTo>
                <a:cubicBezTo>
                  <a:pt x="1195754" y="1071685"/>
                  <a:pt x="1413607" y="679938"/>
                  <a:pt x="1406769" y="504092"/>
                </a:cubicBezTo>
                <a:cubicBezTo>
                  <a:pt x="1399931" y="328246"/>
                  <a:pt x="1195755" y="224692"/>
                  <a:pt x="961293" y="140677"/>
                </a:cubicBezTo>
                <a:cubicBezTo>
                  <a:pt x="726831" y="56662"/>
                  <a:pt x="363415" y="28331"/>
                  <a:pt x="0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10"/>
          <p:cNvSpPr/>
          <p:nvPr/>
        </p:nvSpPr>
        <p:spPr>
          <a:xfrm>
            <a:off x="2116015" y="2901462"/>
            <a:ext cx="1000698" cy="523050"/>
          </a:xfrm>
          <a:custGeom>
            <a:avLst/>
            <a:gdLst>
              <a:gd name="connsiteX0" fmla="*/ 322385 w 1000698"/>
              <a:gd name="connsiteY0" fmla="*/ 504092 h 523050"/>
              <a:gd name="connsiteX1" fmla="*/ 949570 w 1000698"/>
              <a:gd name="connsiteY1" fmla="*/ 474784 h 523050"/>
              <a:gd name="connsiteX2" fmla="*/ 855785 w 1000698"/>
              <a:gd name="connsiteY2" fmla="*/ 87923 h 523050"/>
              <a:gd name="connsiteX3" fmla="*/ 0 w 1000698"/>
              <a:gd name="connsiteY3" fmla="*/ 0 h 52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698" h="523050">
                <a:moveTo>
                  <a:pt x="322385" y="504092"/>
                </a:moveTo>
                <a:cubicBezTo>
                  <a:pt x="591527" y="524118"/>
                  <a:pt x="860670" y="544145"/>
                  <a:pt x="949570" y="474784"/>
                </a:cubicBezTo>
                <a:cubicBezTo>
                  <a:pt x="1038470" y="405423"/>
                  <a:pt x="1014047" y="167054"/>
                  <a:pt x="855785" y="87923"/>
                </a:cubicBezTo>
                <a:cubicBezTo>
                  <a:pt x="697523" y="8792"/>
                  <a:pt x="348761" y="4396"/>
                  <a:pt x="0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1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67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0" grpId="0" animBg="1"/>
      <p:bldP spid="22" grpId="0"/>
      <p:bldP spid="23" grpId="0"/>
      <p:bldP spid="5" grpId="0" animBg="1"/>
      <p:bldP spid="8" grpId="0" animBg="1"/>
      <p:bldP spid="9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F:\Temp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504825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3286976">
            <a:off x="3932194" y="2416228"/>
            <a:ext cx="4699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E71E54"/>
                </a:solidFill>
                <a:latin typeface="微软雅黑" pitchFamily="34" charset="-122"/>
                <a:ea typeface="微软雅黑" pitchFamily="34" charset="-122"/>
              </a:rPr>
              <a:t>压</a:t>
            </a:r>
            <a:r>
              <a:rPr lang="zh-CN" altLang="en-US" sz="6000" b="1" dirty="0" smtClean="0">
                <a:solidFill>
                  <a:srgbClr val="E71E54"/>
                </a:solidFill>
                <a:latin typeface="微软雅黑" pitchFamily="34" charset="-122"/>
                <a:ea typeface="微软雅黑" pitchFamily="34" charset="-122"/>
              </a:rPr>
              <a:t>力好大 </a:t>
            </a:r>
            <a:r>
              <a:rPr lang="en-US" altLang="zh-CN" sz="6000" b="1" dirty="0" smtClean="0">
                <a:solidFill>
                  <a:srgbClr val="E71E54"/>
                </a:solidFill>
                <a:latin typeface="微软雅黑" pitchFamily="34" charset="-122"/>
                <a:ea typeface="微软雅黑" pitchFamily="34" charset="-122"/>
              </a:rPr>
              <a:t>~ </a:t>
            </a:r>
            <a:endParaRPr lang="zh-CN" altLang="en-US" sz="6000" b="1" dirty="0">
              <a:solidFill>
                <a:srgbClr val="E71E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3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测试方法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用断点！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Chrome / Firefox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看内存！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IE / Opera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32"/>
          <a:stretch/>
        </p:blipFill>
        <p:spPr bwMode="auto">
          <a:xfrm>
            <a:off x="4246449" y="2420886"/>
            <a:ext cx="2562225" cy="163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1459523" y="4849010"/>
            <a:ext cx="1723292" cy="719452"/>
          </a:xfrm>
          <a:custGeom>
            <a:avLst/>
            <a:gdLst>
              <a:gd name="connsiteX0" fmla="*/ 0 w 1723292"/>
              <a:gd name="connsiteY0" fmla="*/ 719452 h 719452"/>
              <a:gd name="connsiteX1" fmla="*/ 427892 w 1723292"/>
              <a:gd name="connsiteY1" fmla="*/ 98128 h 719452"/>
              <a:gd name="connsiteX2" fmla="*/ 1723292 w 1723292"/>
              <a:gd name="connsiteY2" fmla="*/ 10205 h 71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3292" h="719452">
                <a:moveTo>
                  <a:pt x="0" y="719452"/>
                </a:moveTo>
                <a:cubicBezTo>
                  <a:pt x="70338" y="467894"/>
                  <a:pt x="140677" y="216336"/>
                  <a:pt x="427892" y="98128"/>
                </a:cubicBezTo>
                <a:cubicBezTo>
                  <a:pt x="715107" y="-20080"/>
                  <a:pt x="1219199" y="-4938"/>
                  <a:pt x="1723292" y="10205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>
          <a:xfrm>
            <a:off x="4355976" y="4849011"/>
            <a:ext cx="1656184" cy="719452"/>
          </a:xfrm>
          <a:custGeom>
            <a:avLst/>
            <a:gdLst>
              <a:gd name="connsiteX0" fmla="*/ 0 w 1430215"/>
              <a:gd name="connsiteY0" fmla="*/ 806259 h 806259"/>
              <a:gd name="connsiteX1" fmla="*/ 480646 w 1430215"/>
              <a:gd name="connsiteY1" fmla="*/ 97013 h 806259"/>
              <a:gd name="connsiteX2" fmla="*/ 914400 w 1430215"/>
              <a:gd name="connsiteY2" fmla="*/ 79429 h 806259"/>
              <a:gd name="connsiteX3" fmla="*/ 1430215 w 1430215"/>
              <a:gd name="connsiteY3" fmla="*/ 776952 h 80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15" h="806259">
                <a:moveTo>
                  <a:pt x="0" y="806259"/>
                </a:moveTo>
                <a:cubicBezTo>
                  <a:pt x="164123" y="512205"/>
                  <a:pt x="328246" y="218151"/>
                  <a:pt x="480646" y="97013"/>
                </a:cubicBezTo>
                <a:cubicBezTo>
                  <a:pt x="633046" y="-24125"/>
                  <a:pt x="756139" y="-33894"/>
                  <a:pt x="914400" y="79429"/>
                </a:cubicBezTo>
                <a:cubicBezTo>
                  <a:pt x="1072662" y="192752"/>
                  <a:pt x="1251438" y="484852"/>
                  <a:pt x="1430215" y="77695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16" y="4581128"/>
            <a:ext cx="9048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6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一些基本结果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IE6 – 8</a:t>
            </a:r>
            <a:r>
              <a:rPr lang="zh-CN" altLang="en-US" b="1" dirty="0" smtClean="0">
                <a:solidFill>
                  <a:schemeClr val="accent3"/>
                </a:solidFill>
              </a:rPr>
              <a:t>没有</a:t>
            </a:r>
            <a:r>
              <a:rPr lang="zh-CN" altLang="en-US" dirty="0" smtClean="0"/>
              <a:t>回收闭包内变量的机制</a:t>
            </a:r>
            <a:endParaRPr lang="en-US" altLang="zh-CN" dirty="0" smtClean="0"/>
          </a:p>
          <a:p>
            <a:r>
              <a:rPr lang="en-US" altLang="zh-CN" dirty="0" smtClean="0"/>
              <a:t>Opera</a:t>
            </a:r>
            <a:r>
              <a:rPr lang="zh-CN" altLang="en-US" b="1" dirty="0" smtClean="0">
                <a:solidFill>
                  <a:schemeClr val="accent3"/>
                </a:solidFill>
              </a:rPr>
              <a:t>没有</a:t>
            </a:r>
            <a:r>
              <a:rPr lang="zh-CN" altLang="en-US" dirty="0" smtClean="0"/>
              <a:t>回收闭包内变量的机制</a:t>
            </a:r>
            <a:endParaRPr lang="en-US" altLang="zh-CN" dirty="0" smtClean="0"/>
          </a:p>
          <a:p>
            <a:r>
              <a:rPr lang="en-US" altLang="zh-CN" dirty="0" smtClean="0"/>
              <a:t>Chrome</a:t>
            </a:r>
            <a:r>
              <a:rPr lang="zh-CN" altLang="en-US" dirty="0" smtClean="0"/>
              <a:t>回收闭包内变量后，再次访问该变量将抛出</a:t>
            </a:r>
            <a:r>
              <a:rPr lang="en-US" altLang="zh-CN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ReferenceError</a:t>
            </a:r>
            <a:endParaRPr lang="en-US" altLang="zh-CN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/>
              <a:t>Firefox</a:t>
            </a:r>
            <a:r>
              <a:rPr lang="zh-CN" altLang="en-US" dirty="0" smtClean="0"/>
              <a:t>回收闭包内变量后，再次访问该变量会得到</a:t>
            </a:r>
            <a:r>
              <a:rPr lang="en-US" altLang="zh-CN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undefined</a:t>
            </a:r>
          </a:p>
          <a:p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IE9</a:t>
            </a:r>
            <a:r>
              <a:rPr lang="zh-CN" altLang="en-US" dirty="0" smtClean="0"/>
              <a:t>回收闭包内变量的策略</a:t>
            </a:r>
            <a:r>
              <a:rPr lang="zh-CN" altLang="en-US" b="1" dirty="0" smtClean="0">
                <a:solidFill>
                  <a:schemeClr val="accent3"/>
                </a:solidFill>
              </a:rPr>
              <a:t>基本相同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试问！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有哪些因素可能导致变量无法回收？</a:t>
            </a:r>
            <a:endParaRPr lang="en-US" altLang="zh-CN" dirty="0" smtClean="0"/>
          </a:p>
          <a:p>
            <a:pPr lvl="1"/>
            <a:r>
              <a:rPr lang="zh-CN" altLang="en-US" dirty="0"/>
              <a:t>变</a:t>
            </a:r>
            <a:r>
              <a:rPr lang="zh-CN" altLang="en-US" dirty="0" smtClean="0"/>
              <a:t>量被返回的函数直接引用。</a:t>
            </a:r>
            <a:endParaRPr lang="en-US" altLang="zh-CN" dirty="0" smtClean="0"/>
          </a:p>
          <a:p>
            <a:pPr lvl="1"/>
            <a:r>
              <a:rPr lang="zh-CN" altLang="en-US" dirty="0"/>
              <a:t>变</a:t>
            </a:r>
            <a:r>
              <a:rPr lang="zh-CN" altLang="en-US" dirty="0" smtClean="0"/>
              <a:t>量被返回的函数间接引用（通过嵌套函数）。</a:t>
            </a:r>
            <a:endParaRPr lang="en-US" altLang="zh-CN" dirty="0" smtClean="0"/>
          </a:p>
          <a:p>
            <a:pPr lvl="1"/>
            <a:r>
              <a:rPr lang="zh-CN" altLang="en-US" dirty="0"/>
              <a:t>返</a:t>
            </a:r>
            <a:r>
              <a:rPr lang="zh-CN" altLang="en-US" dirty="0" smtClean="0"/>
              <a:t>回的函数中有</a:t>
            </a:r>
            <a:r>
              <a:rPr lang="en-US" altLang="zh-CN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返</a:t>
            </a:r>
            <a:r>
              <a:rPr lang="zh-CN" altLang="en-US" dirty="0" smtClean="0"/>
              <a:t>回的函数在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zh-CN" altLang="en-US" dirty="0" smtClean="0"/>
              <a:t>表达式建立的作用域中。</a:t>
            </a:r>
            <a:endParaRPr lang="en-US" altLang="zh-CN" dirty="0" smtClean="0"/>
          </a:p>
          <a:p>
            <a:pPr lvl="1"/>
            <a:r>
              <a:rPr lang="zh-CN" altLang="en-US" dirty="0"/>
              <a:t>返</a:t>
            </a:r>
            <a:r>
              <a:rPr lang="zh-CN" altLang="en-US" dirty="0" smtClean="0"/>
              <a:t>回的函数在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zh-CN" altLang="en-US" dirty="0" smtClean="0"/>
              <a:t>表达式中。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b="1" dirty="0" smtClean="0">
                <a:solidFill>
                  <a:schemeClr val="accent3"/>
                </a:solidFill>
              </a:rPr>
              <a:t>只谈结果，不谈过程</a:t>
            </a:r>
            <a:r>
              <a:rPr lang="zh-CN" altLang="en-US" b="1" dirty="0">
                <a:solidFill>
                  <a:schemeClr val="accent3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24549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直接引用</a:t>
            </a:r>
            <a:endParaRPr lang="zh-CN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20930"/>
              </p:ext>
            </p:extLst>
          </p:nvPr>
        </p:nvGraphicFramePr>
        <p:xfrm>
          <a:off x="1042988" y="2324100"/>
          <a:ext cx="677703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8519"/>
                <a:gridCol w="3388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Engine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Collectable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Chrome – V8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Firefox – </a:t>
                      </a:r>
                      <a:r>
                        <a:rPr lang="en-US" altLang="zh-CN" dirty="0" err="1" smtClean="0"/>
                        <a:t>SpiderMonkey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zh-CN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IE9 - Chakra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zh-CN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3861048"/>
            <a:ext cx="6768752" cy="1600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= 3;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return function()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};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</p:txBody>
      </p:sp>
      <p:sp>
        <p:nvSpPr>
          <p:cNvPr id="7" name="Freeform 6"/>
          <p:cNvSpPr/>
          <p:nvPr/>
        </p:nvSpPr>
        <p:spPr>
          <a:xfrm>
            <a:off x="1192805" y="4267200"/>
            <a:ext cx="688749" cy="415115"/>
          </a:xfrm>
          <a:custGeom>
            <a:avLst/>
            <a:gdLst>
              <a:gd name="connsiteX0" fmla="*/ 688749 w 688749"/>
              <a:gd name="connsiteY0" fmla="*/ 404446 h 415115"/>
              <a:gd name="connsiteX1" fmla="*/ 14672 w 688749"/>
              <a:gd name="connsiteY1" fmla="*/ 363415 h 415115"/>
              <a:gd name="connsiteX2" fmla="*/ 290164 w 688749"/>
              <a:gd name="connsiteY2" fmla="*/ 0 h 41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749" h="415115">
                <a:moveTo>
                  <a:pt x="688749" y="404446"/>
                </a:moveTo>
                <a:cubicBezTo>
                  <a:pt x="384926" y="417634"/>
                  <a:pt x="81103" y="430823"/>
                  <a:pt x="14672" y="363415"/>
                </a:cubicBezTo>
                <a:cubicBezTo>
                  <a:pt x="-51759" y="296007"/>
                  <a:pt x="119202" y="148003"/>
                  <a:pt x="29016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5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间接引用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499740"/>
              </p:ext>
            </p:extLst>
          </p:nvPr>
        </p:nvGraphicFramePr>
        <p:xfrm>
          <a:off x="1042988" y="2324100"/>
          <a:ext cx="677703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8519"/>
                <a:gridCol w="3388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Engine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Collectable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Chrome – V8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Firefox – SpiderMonkey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zh-CN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IE9 - Chakra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zh-CN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3861048"/>
            <a:ext cx="6768752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= 3;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function help()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return function()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help();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};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</p:txBody>
      </p:sp>
      <p:sp>
        <p:nvSpPr>
          <p:cNvPr id="3" name="Freeform 2"/>
          <p:cNvSpPr/>
          <p:nvPr/>
        </p:nvSpPr>
        <p:spPr>
          <a:xfrm>
            <a:off x="2655277" y="4472354"/>
            <a:ext cx="1053101" cy="899834"/>
          </a:xfrm>
          <a:custGeom>
            <a:avLst/>
            <a:gdLst>
              <a:gd name="connsiteX0" fmla="*/ 0 w 1053101"/>
              <a:gd name="connsiteY0" fmla="*/ 879231 h 899834"/>
              <a:gd name="connsiteX1" fmla="*/ 1037492 w 1053101"/>
              <a:gd name="connsiteY1" fmla="*/ 785446 h 899834"/>
              <a:gd name="connsiteX2" fmla="*/ 527538 w 1053101"/>
              <a:gd name="connsiteY2" fmla="*/ 0 h 89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3101" h="899834">
                <a:moveTo>
                  <a:pt x="0" y="879231"/>
                </a:moveTo>
                <a:cubicBezTo>
                  <a:pt x="474784" y="905608"/>
                  <a:pt x="949569" y="931985"/>
                  <a:pt x="1037492" y="785446"/>
                </a:cubicBezTo>
                <a:cubicBezTo>
                  <a:pt x="1125415" y="638907"/>
                  <a:pt x="826476" y="319453"/>
                  <a:pt x="527538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05013" y="4243754"/>
            <a:ext cx="605849" cy="422031"/>
          </a:xfrm>
          <a:custGeom>
            <a:avLst/>
            <a:gdLst>
              <a:gd name="connsiteX0" fmla="*/ 605849 w 605849"/>
              <a:gd name="connsiteY0" fmla="*/ 422031 h 422031"/>
              <a:gd name="connsiteX1" fmla="*/ 19695 w 605849"/>
              <a:gd name="connsiteY1" fmla="*/ 298938 h 422031"/>
              <a:gd name="connsiteX2" fmla="*/ 195541 w 605849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849" h="422031">
                <a:moveTo>
                  <a:pt x="605849" y="422031"/>
                </a:moveTo>
                <a:cubicBezTo>
                  <a:pt x="346964" y="395653"/>
                  <a:pt x="88080" y="369276"/>
                  <a:pt x="19695" y="298938"/>
                </a:cubicBezTo>
                <a:cubicBezTo>
                  <a:pt x="-48690" y="228599"/>
                  <a:pt x="73425" y="114299"/>
                  <a:pt x="19554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作用域的历史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129038"/>
              </p:ext>
            </p:extLst>
          </p:nvPr>
        </p:nvGraphicFramePr>
        <p:xfrm>
          <a:off x="1042988" y="2324101"/>
          <a:ext cx="6777037" cy="1536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947426"/>
              </p:ext>
            </p:extLst>
          </p:nvPr>
        </p:nvGraphicFramePr>
        <p:xfrm>
          <a:off x="1043608" y="4077072"/>
          <a:ext cx="6777037" cy="1536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4872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graphicEl>
                                              <a:dgm id="{48B498EB-A8A3-4222-B962-46EF7964E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graphicEl>
                                              <a:dgm id="{48B498EB-A8A3-4222-B962-46EF7964E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graphicEl>
                                              <a:dgm id="{48B498EB-A8A3-4222-B962-46EF7964E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graphicEl>
                                              <a:dgm id="{976BFE8E-2E99-477E-96D3-807CD1BB3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">
                                            <p:graphicEl>
                                              <a:dgm id="{976BFE8E-2E99-477E-96D3-807CD1BB3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graphicEl>
                                              <a:dgm id="{976BFE8E-2E99-477E-96D3-807CD1BB3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graphicEl>
                                              <a:dgm id="{0ED3FE49-59AF-479D-8D39-5F01CD90F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graphicEl>
                                              <a:dgm id="{0ED3FE49-59AF-479D-8D39-5F01CD90F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graphicEl>
                                              <a:dgm id="{0ED3FE49-59AF-479D-8D39-5F01CD90F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graphicEl>
                                              <a:dgm id="{7F2FAF5A-200A-44AC-A770-C439B42DC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graphicEl>
                                              <a:dgm id="{7F2FAF5A-200A-44AC-A770-C439B42DC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graphicEl>
                                              <a:dgm id="{7F2FAF5A-200A-44AC-A770-C439B42DC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graphicEl>
                                              <a:dgm id="{55B6EAA1-7C73-45A2-AEF4-FE11085B50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graphicEl>
                                              <a:dgm id="{55B6EAA1-7C73-45A2-AEF4-FE11085B50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">
                                            <p:graphicEl>
                                              <a:dgm id="{55B6EAA1-7C73-45A2-AEF4-FE11085B50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graphicEl>
                                              <a:dgm id="{AC9C9EAD-E895-48E2-891B-E54A98469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graphicEl>
                                              <a:dgm id="{AC9C9EAD-E895-48E2-891B-E54A98469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graphicEl>
                                              <a:dgm id="{AC9C9EAD-E895-48E2-891B-E54A98469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graphicEl>
                                              <a:dgm id="{4A764D3A-7AA4-437D-8DB7-3ECB3FE66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">
                                            <p:graphicEl>
                                              <a:dgm id="{4A764D3A-7AA4-437D-8DB7-3ECB3FE66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graphicEl>
                                              <a:dgm id="{4A764D3A-7AA4-437D-8DB7-3ECB3FE66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嵌套函数的平衡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339588"/>
            <a:ext cx="2736304" cy="2862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function help() 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help();</a:t>
            </a: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return function() 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console.log('nothing');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inner = outer();</a:t>
            </a:r>
            <a:endParaRPr lang="zh-CN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2339588"/>
            <a:ext cx="3096344" cy="3046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function help() 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return inner();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function inner() 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&gt; 3 ?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: help();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return inner();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inner = outer();</a:t>
            </a:r>
            <a:endParaRPr lang="zh-CN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45950" y="2696308"/>
            <a:ext cx="541819" cy="504301"/>
          </a:xfrm>
          <a:custGeom>
            <a:avLst/>
            <a:gdLst>
              <a:gd name="connsiteX0" fmla="*/ 541819 w 541819"/>
              <a:gd name="connsiteY0" fmla="*/ 504092 h 504301"/>
              <a:gd name="connsiteX1" fmla="*/ 14281 w 541819"/>
              <a:gd name="connsiteY1" fmla="*/ 422030 h 504301"/>
              <a:gd name="connsiteX2" fmla="*/ 201850 w 541819"/>
              <a:gd name="connsiteY2" fmla="*/ 0 h 50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819" h="504301">
                <a:moveTo>
                  <a:pt x="541819" y="504092"/>
                </a:moveTo>
                <a:cubicBezTo>
                  <a:pt x="306381" y="505068"/>
                  <a:pt x="70943" y="506045"/>
                  <a:pt x="14281" y="422030"/>
                </a:cubicBezTo>
                <a:cubicBezTo>
                  <a:pt x="-42381" y="338015"/>
                  <a:pt x="79734" y="169007"/>
                  <a:pt x="20185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7"/>
          <p:cNvSpPr/>
          <p:nvPr/>
        </p:nvSpPr>
        <p:spPr>
          <a:xfrm>
            <a:off x="2520462" y="3141785"/>
            <a:ext cx="472665" cy="896815"/>
          </a:xfrm>
          <a:custGeom>
            <a:avLst/>
            <a:gdLst>
              <a:gd name="connsiteX0" fmla="*/ 181707 w 472665"/>
              <a:gd name="connsiteY0" fmla="*/ 896815 h 896815"/>
              <a:gd name="connsiteX1" fmla="*/ 468923 w 472665"/>
              <a:gd name="connsiteY1" fmla="*/ 515815 h 896815"/>
              <a:gd name="connsiteX2" fmla="*/ 0 w 472665"/>
              <a:gd name="connsiteY2" fmla="*/ 0 h 896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665" h="896815">
                <a:moveTo>
                  <a:pt x="181707" y="896815"/>
                </a:moveTo>
                <a:cubicBezTo>
                  <a:pt x="340457" y="781049"/>
                  <a:pt x="499208" y="665284"/>
                  <a:pt x="468923" y="515815"/>
                </a:cubicBezTo>
                <a:cubicBezTo>
                  <a:pt x="438639" y="366346"/>
                  <a:pt x="219319" y="183173"/>
                  <a:pt x="0" y="0"/>
                </a:cubicBezTo>
              </a:path>
            </a:pathLst>
          </a:cu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520191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需要图的遍历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11153" y="538657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需要处理环引用</a:t>
            </a:r>
            <a:endParaRPr lang="zh-CN" altLang="en-US" b="1" dirty="0"/>
          </a:p>
        </p:txBody>
      </p:sp>
      <p:sp>
        <p:nvSpPr>
          <p:cNvPr id="11" name="Freeform 10"/>
          <p:cNvSpPr/>
          <p:nvPr/>
        </p:nvSpPr>
        <p:spPr>
          <a:xfrm>
            <a:off x="4904356" y="2760785"/>
            <a:ext cx="1185782" cy="1755642"/>
          </a:xfrm>
          <a:custGeom>
            <a:avLst/>
            <a:gdLst>
              <a:gd name="connsiteX0" fmla="*/ 1185782 w 1185782"/>
              <a:gd name="connsiteY0" fmla="*/ 1447800 h 1807759"/>
              <a:gd name="connsiteX1" fmla="*/ 710998 w 1185782"/>
              <a:gd name="connsiteY1" fmla="*/ 1658815 h 1807759"/>
              <a:gd name="connsiteX2" fmla="*/ 19336 w 1185782"/>
              <a:gd name="connsiteY2" fmla="*/ 1682261 h 1807759"/>
              <a:gd name="connsiteX3" fmla="*/ 259659 w 1185782"/>
              <a:gd name="connsiteY3" fmla="*/ 0 h 1807759"/>
              <a:gd name="connsiteX0" fmla="*/ 1185782 w 1185782"/>
              <a:gd name="connsiteY0" fmla="*/ 1447800 h 1755642"/>
              <a:gd name="connsiteX1" fmla="*/ 19336 w 1185782"/>
              <a:gd name="connsiteY1" fmla="*/ 1682261 h 1755642"/>
              <a:gd name="connsiteX2" fmla="*/ 259659 w 1185782"/>
              <a:gd name="connsiteY2" fmla="*/ 0 h 175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782" h="1755642">
                <a:moveTo>
                  <a:pt x="1185782" y="1447800"/>
                </a:moveTo>
                <a:cubicBezTo>
                  <a:pt x="942773" y="1496646"/>
                  <a:pt x="173690" y="1923561"/>
                  <a:pt x="19336" y="1682261"/>
                </a:cubicBezTo>
                <a:cubicBezTo>
                  <a:pt x="-55887" y="1405792"/>
                  <a:pt x="101886" y="702896"/>
                  <a:pt x="259659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1"/>
          <p:cNvSpPr/>
          <p:nvPr/>
        </p:nvSpPr>
        <p:spPr>
          <a:xfrm>
            <a:off x="6576646" y="3094892"/>
            <a:ext cx="648983" cy="949570"/>
          </a:xfrm>
          <a:custGeom>
            <a:avLst/>
            <a:gdLst>
              <a:gd name="connsiteX0" fmla="*/ 615462 w 648983"/>
              <a:gd name="connsiteY0" fmla="*/ 949570 h 949570"/>
              <a:gd name="connsiteX1" fmla="*/ 580292 w 648983"/>
              <a:gd name="connsiteY1" fmla="*/ 304800 h 949570"/>
              <a:gd name="connsiteX2" fmla="*/ 0 w 648983"/>
              <a:gd name="connsiteY2" fmla="*/ 0 h 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983" h="949570">
                <a:moveTo>
                  <a:pt x="615462" y="949570"/>
                </a:moveTo>
                <a:cubicBezTo>
                  <a:pt x="649165" y="706316"/>
                  <a:pt x="682869" y="463062"/>
                  <a:pt x="580292" y="304800"/>
                </a:cubicBezTo>
                <a:cubicBezTo>
                  <a:pt x="477715" y="146538"/>
                  <a:pt x="238857" y="73269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12"/>
          <p:cNvSpPr/>
          <p:nvPr/>
        </p:nvSpPr>
        <p:spPr>
          <a:xfrm>
            <a:off x="5964712" y="3481754"/>
            <a:ext cx="277826" cy="398584"/>
          </a:xfrm>
          <a:custGeom>
            <a:avLst/>
            <a:gdLst>
              <a:gd name="connsiteX0" fmla="*/ 277826 w 277826"/>
              <a:gd name="connsiteY0" fmla="*/ 0 h 398584"/>
              <a:gd name="connsiteX1" fmla="*/ 8196 w 277826"/>
              <a:gd name="connsiteY1" fmla="*/ 175846 h 398584"/>
              <a:gd name="connsiteX2" fmla="*/ 96119 w 277826"/>
              <a:gd name="connsiteY2" fmla="*/ 398584 h 39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826" h="398584">
                <a:moveTo>
                  <a:pt x="277826" y="0"/>
                </a:moveTo>
                <a:cubicBezTo>
                  <a:pt x="158153" y="54707"/>
                  <a:pt x="38480" y="109415"/>
                  <a:pt x="8196" y="175846"/>
                </a:cubicBezTo>
                <a:cubicBezTo>
                  <a:pt x="-22088" y="242277"/>
                  <a:pt x="37015" y="320430"/>
                  <a:pt x="96119" y="39858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490" y="552507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高成本 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低效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27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嵌套函数的平衡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990557"/>
              </p:ext>
            </p:extLst>
          </p:nvPr>
        </p:nvGraphicFramePr>
        <p:xfrm>
          <a:off x="1042988" y="2324100"/>
          <a:ext cx="677703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8519"/>
                <a:gridCol w="3388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Engine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Collectable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Chrome – V8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Firefox – </a:t>
                      </a:r>
                      <a:r>
                        <a:rPr lang="en-US" altLang="zh-CN" dirty="0" err="1" smtClean="0"/>
                        <a:t>SpiderMonkey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zh-CN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IE9 - Chakra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zh-CN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3861048"/>
            <a:ext cx="6768752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= 3;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function help()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altLang="zh-CN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return function()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};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</p:txBody>
      </p:sp>
      <p:sp>
        <p:nvSpPr>
          <p:cNvPr id="7" name="Freeform 6"/>
          <p:cNvSpPr/>
          <p:nvPr/>
        </p:nvSpPr>
        <p:spPr>
          <a:xfrm>
            <a:off x="1272665" y="4273062"/>
            <a:ext cx="632335" cy="415312"/>
          </a:xfrm>
          <a:custGeom>
            <a:avLst/>
            <a:gdLst>
              <a:gd name="connsiteX0" fmla="*/ 632335 w 632335"/>
              <a:gd name="connsiteY0" fmla="*/ 410307 h 415312"/>
              <a:gd name="connsiteX1" fmla="*/ 16873 w 632335"/>
              <a:gd name="connsiteY1" fmla="*/ 357553 h 415312"/>
              <a:gd name="connsiteX2" fmla="*/ 233750 w 632335"/>
              <a:gd name="connsiteY2" fmla="*/ 0 h 41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335" h="415312">
                <a:moveTo>
                  <a:pt x="632335" y="410307"/>
                </a:moveTo>
                <a:cubicBezTo>
                  <a:pt x="357819" y="418122"/>
                  <a:pt x="83304" y="425937"/>
                  <a:pt x="16873" y="357553"/>
                </a:cubicBezTo>
                <a:cubicBezTo>
                  <a:pt x="-49558" y="289169"/>
                  <a:pt x="92096" y="144584"/>
                  <a:pt x="23375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大恶魔</a:t>
            </a:r>
            <a:r>
              <a:rPr lang="en-US" altLang="zh-CN" dirty="0" err="1" smtClean="0"/>
              <a:t>eval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339588"/>
            <a:ext cx="6768752" cy="2462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= 3;</a:t>
            </a:r>
          </a:p>
          <a:p>
            <a:endParaRPr lang="en-US" altLang="zh-CN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return function()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(‘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’);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zh-CN" sz="1400" dirty="0">
                <a:latin typeface="Consolas" pitchFamily="49" charset="0"/>
                <a:cs typeface="Consolas" pitchFamily="49" charset="0"/>
              </a:rPr>
            </a:b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result = inner();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console.log(result); //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532185" y="2702169"/>
            <a:ext cx="1308700" cy="679939"/>
          </a:xfrm>
          <a:custGeom>
            <a:avLst/>
            <a:gdLst>
              <a:gd name="connsiteX0" fmla="*/ 1078523 w 1308700"/>
              <a:gd name="connsiteY0" fmla="*/ 679939 h 679939"/>
              <a:gd name="connsiteX1" fmla="*/ 1230923 w 1308700"/>
              <a:gd name="connsiteY1" fmla="*/ 345831 h 679939"/>
              <a:gd name="connsiteX2" fmla="*/ 0 w 1308700"/>
              <a:gd name="connsiteY2" fmla="*/ 0 h 67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700" h="679939">
                <a:moveTo>
                  <a:pt x="1078523" y="679939"/>
                </a:moveTo>
                <a:cubicBezTo>
                  <a:pt x="1244600" y="569546"/>
                  <a:pt x="1410677" y="459154"/>
                  <a:pt x="1230923" y="345831"/>
                </a:cubicBezTo>
                <a:cubicBezTo>
                  <a:pt x="1051169" y="232508"/>
                  <a:pt x="525584" y="116254"/>
                  <a:pt x="0" y="0"/>
                </a:cubicBezTo>
              </a:path>
            </a:pathLst>
          </a:cu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59832" y="256490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zh-CN" alt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485986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</a:t>
            </a:r>
            <a:r>
              <a:rPr lang="zh-CN" altLang="en-US" b="1" dirty="0" smtClean="0">
                <a:solidFill>
                  <a:schemeClr val="accent3"/>
                </a:solidFill>
              </a:rPr>
              <a:t>字符串</a:t>
            </a:r>
            <a:r>
              <a:rPr lang="zh-CN" altLang="en-US" dirty="0" smtClean="0"/>
              <a:t>从词法环境中获取对象的</a:t>
            </a:r>
            <a:r>
              <a:rPr lang="zh-CN" altLang="en-US" b="1" dirty="0" smtClean="0">
                <a:solidFill>
                  <a:schemeClr val="accent3"/>
                </a:solidFill>
              </a:rPr>
              <a:t>唯一</a:t>
            </a:r>
            <a:r>
              <a:rPr lang="zh-CN" altLang="en-US" dirty="0" smtClean="0"/>
              <a:t>途径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1720" y="55172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可变性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55172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特殊性</a:t>
            </a:r>
            <a:endParaRPr lang="zh-CN" alt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979712" y="5157192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67944" y="5157192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2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大恶魔</a:t>
            </a:r>
            <a:r>
              <a:rPr lang="en-US" altLang="zh-CN" dirty="0" err="1"/>
              <a:t>eval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339588"/>
            <a:ext cx="6768752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reference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(‘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someObject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’); 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24115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字符串分析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924944"/>
            <a:ext cx="6768752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reference =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(‘some’ + ‘Object’); 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30302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常量预计算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1106" y="3573016"/>
            <a:ext cx="6768752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s = ‘some’;</a:t>
            </a: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reference =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(s + ‘Object’); 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86364" y="3861048"/>
            <a:ext cx="191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变量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常量替换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4437112"/>
            <a:ext cx="6768752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array = [‘some’, ‘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ject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’];</a:t>
            </a: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reference =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array.join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(‘Ob’)); 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F:\Temp\Untitled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03" y="4600292"/>
            <a:ext cx="1775049" cy="133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5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大恶魔</a:t>
            </a:r>
            <a:r>
              <a:rPr lang="en-US" altLang="zh-CN" dirty="0" err="1" smtClean="0"/>
              <a:t>eval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339588"/>
            <a:ext cx="6768752" cy="3323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= 3;</a:t>
            </a:r>
          </a:p>
          <a:p>
            <a:endParaRPr lang="en-US" altLang="zh-CN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return function(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variableName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variableName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zh-CN" sz="1400" dirty="0">
                <a:latin typeface="Consolas" pitchFamily="49" charset="0"/>
                <a:cs typeface="Consolas" pitchFamily="49" charset="0"/>
              </a:rPr>
            </a:b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endParaRPr lang="en-US" altLang="zh-CN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input =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(‘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variable_name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’);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name = </a:t>
            </a:r>
            <a:r>
              <a:rPr lang="en-US" altLang="zh-CN" sz="14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input.value.trim</a:t>
            </a:r>
            <a:r>
              <a:rPr lang="en-US" altLang="zh-CN" sz="14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result = inner(</a:t>
            </a:r>
            <a:r>
              <a:rPr lang="en-US" altLang="zh-CN" sz="14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zh-CN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console.log(result); //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3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837287"/>
            <a:ext cx="31683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600" dirty="0">
                <a:solidFill>
                  <a:schemeClr val="accent6"/>
                </a:solidFill>
                <a:effectLst>
                  <a:reflection blurRad="6350" stA="55000" endA="300" endPos="45500" dist="762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囧</a:t>
            </a:r>
          </a:p>
        </p:txBody>
      </p:sp>
    </p:spTree>
    <p:extLst>
      <p:ext uri="{BB962C8B-B14F-4D97-AF65-F5344CB8AC3E}">
        <p14:creationId xmlns:p14="http://schemas.microsoft.com/office/powerpoint/2010/main" val="4541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gsrc.baidu.com/forum/pic/item/f6f98b137798a3f4f7039e9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3538390">
            <a:off x="3848642" y="2925868"/>
            <a:ext cx="5485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Too Simple,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Sometimes Native.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大恶魔</a:t>
            </a:r>
            <a:r>
              <a:rPr lang="en-US" altLang="zh-CN" dirty="0" err="1"/>
              <a:t>eval</a:t>
            </a:r>
            <a:endParaRPr lang="zh-CN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040741"/>
              </p:ext>
            </p:extLst>
          </p:nvPr>
        </p:nvGraphicFramePr>
        <p:xfrm>
          <a:off x="1042988" y="2324100"/>
          <a:ext cx="677703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8519"/>
                <a:gridCol w="3388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Engine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Collectable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Chrome – V8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Firefox – </a:t>
                      </a:r>
                      <a:r>
                        <a:rPr lang="en-US" altLang="zh-CN" dirty="0" err="1" smtClean="0"/>
                        <a:t>SpiderMonkey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zh-CN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IE9 - Chakra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zh-CN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3861048"/>
            <a:ext cx="6768752" cy="1815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= 3;</a:t>
            </a:r>
          </a:p>
          <a:p>
            <a:endParaRPr lang="en-US" altLang="zh-CN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return function()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(‘’); // </a:t>
            </a:r>
            <a:r>
              <a:rPr lang="zh-CN" altLang="en-US" sz="1400" dirty="0" smtClean="0">
                <a:latin typeface="Consolas" pitchFamily="49" charset="0"/>
                <a:cs typeface="Consolas" pitchFamily="49" charset="0"/>
              </a:rPr>
              <a:t>无论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zh-CN" altLang="en-US" sz="1400" dirty="0" smtClean="0">
                <a:latin typeface="Consolas" pitchFamily="49" charset="0"/>
                <a:cs typeface="Consolas" pitchFamily="49" charset="0"/>
              </a:rPr>
              <a:t>的内容是什么</a:t>
            </a:r>
            <a:endParaRPr lang="en-US" altLang="zh-CN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};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</p:txBody>
      </p:sp>
    </p:spTree>
    <p:extLst>
      <p:ext uri="{BB962C8B-B14F-4D97-AF65-F5344CB8AC3E}">
        <p14:creationId xmlns:p14="http://schemas.microsoft.com/office/powerpoint/2010/main" val="29340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</a:t>
            </a:r>
            <a:r>
              <a:rPr lang="zh-CN" altLang="en-US" dirty="0" smtClean="0"/>
              <a:t>接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new Function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间接</a:t>
            </a:r>
            <a:r>
              <a:rPr lang="en-US" altLang="zh-CN" dirty="0" err="1" smtClean="0"/>
              <a:t>eval</a:t>
            </a:r>
            <a:endParaRPr lang="en-US" altLang="zh-CN" dirty="0" smtClean="0"/>
          </a:p>
          <a:p>
            <a:pPr lvl="1"/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window.eval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coe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) | (1,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)(code) | (true &amp;&amp;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)(code)</a:t>
            </a:r>
          </a:p>
          <a:p>
            <a:pPr lvl="1"/>
            <a:r>
              <a:rPr lang="en-US" altLang="zh-CN" sz="1400" dirty="0" smtClean="0"/>
              <a:t>In </a:t>
            </a:r>
            <a:r>
              <a:rPr lang="en-US" altLang="zh-CN" sz="1400" dirty="0"/>
              <a:t>Edition 5, indirect calls to the </a:t>
            </a:r>
            <a:r>
              <a:rPr lang="en-US" altLang="zh-CN" sz="1400" dirty="0" err="1"/>
              <a:t>eval</a:t>
            </a:r>
            <a:r>
              <a:rPr lang="en-US" altLang="zh-CN" sz="1400" dirty="0"/>
              <a:t> function use the </a:t>
            </a:r>
            <a:r>
              <a:rPr lang="en-US" altLang="zh-CN" sz="1400" b="1" dirty="0">
                <a:solidFill>
                  <a:schemeClr val="accent3"/>
                </a:solidFill>
              </a:rPr>
              <a:t>global environment </a:t>
            </a:r>
            <a:r>
              <a:rPr lang="en-US" altLang="zh-CN" sz="1400" dirty="0"/>
              <a:t>as both the </a:t>
            </a:r>
            <a:r>
              <a:rPr lang="en-US" altLang="zh-CN" sz="1400" b="1" dirty="0">
                <a:solidFill>
                  <a:schemeClr val="accent3"/>
                </a:solidFill>
              </a:rPr>
              <a:t>variable environment</a:t>
            </a:r>
            <a:r>
              <a:rPr lang="en-US" altLang="zh-CN" sz="1400" dirty="0"/>
              <a:t> and </a:t>
            </a:r>
            <a:r>
              <a:rPr lang="en-US" altLang="zh-CN" sz="1400" b="1" dirty="0">
                <a:solidFill>
                  <a:schemeClr val="accent3"/>
                </a:solidFill>
              </a:rPr>
              <a:t>lexical environment </a:t>
            </a:r>
            <a:r>
              <a:rPr lang="en-US" altLang="zh-CN" sz="1400" dirty="0"/>
              <a:t>for the </a:t>
            </a:r>
            <a:r>
              <a:rPr lang="en-US" altLang="zh-CN" sz="1400" dirty="0" err="1"/>
              <a:t>eval</a:t>
            </a:r>
            <a:r>
              <a:rPr lang="en-US" altLang="zh-CN" sz="1400" dirty="0"/>
              <a:t> code</a:t>
            </a:r>
            <a:r>
              <a:rPr lang="en-US" altLang="zh-CN" sz="1400" dirty="0" smtClean="0"/>
              <a:t>.</a:t>
            </a:r>
          </a:p>
          <a:p>
            <a:pPr lvl="1"/>
            <a:endParaRPr lang="en-US" altLang="zh-CN" sz="1200" dirty="0" smtClean="0"/>
          </a:p>
          <a:p>
            <a:r>
              <a:rPr lang="en-US" altLang="zh-CN" dirty="0" smtClean="0"/>
              <a:t>new Function</a:t>
            </a:r>
          </a:p>
          <a:p>
            <a:pPr lvl="1"/>
            <a:r>
              <a:rPr lang="en-US" altLang="zh-CN" sz="1400" dirty="0"/>
              <a:t>Return a new Function object created as specified in 13.2 passing P as the </a:t>
            </a:r>
            <a:r>
              <a:rPr lang="en-US" altLang="zh-CN" sz="1400" dirty="0" err="1"/>
              <a:t>FormalParameterList</a:t>
            </a:r>
            <a:r>
              <a:rPr lang="en-US" altLang="zh-CN" sz="1400" dirty="0"/>
              <a:t> and body as the </a:t>
            </a:r>
            <a:r>
              <a:rPr lang="en-US" altLang="zh-CN" sz="1400" dirty="0" err="1"/>
              <a:t>FunctionBody</a:t>
            </a:r>
            <a:r>
              <a:rPr lang="en-US" altLang="zh-CN" sz="1400" dirty="0"/>
              <a:t>. Pass in the </a:t>
            </a:r>
            <a:r>
              <a:rPr lang="en-US" altLang="zh-CN" sz="1400" b="1" dirty="0">
                <a:solidFill>
                  <a:schemeClr val="accent3"/>
                </a:solidFill>
              </a:rPr>
              <a:t>Global Environment </a:t>
            </a:r>
            <a:r>
              <a:rPr lang="en-US" altLang="zh-CN" sz="1400" dirty="0"/>
              <a:t>as the </a:t>
            </a:r>
            <a:r>
              <a:rPr lang="en-US" altLang="zh-CN" sz="1400" b="1" dirty="0">
                <a:solidFill>
                  <a:schemeClr val="accent3"/>
                </a:solidFill>
              </a:rPr>
              <a:t>Scope</a:t>
            </a:r>
            <a:r>
              <a:rPr lang="en-US" altLang="zh-CN" sz="1400" dirty="0"/>
              <a:t> parameter and strict as the Strict flag.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824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</a:t>
            </a:r>
            <a:r>
              <a:rPr lang="zh-CN" altLang="en-US" dirty="0" smtClean="0"/>
              <a:t>接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new Function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339588"/>
            <a:ext cx="6768752" cy="3539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3;</a:t>
            </a:r>
          </a:p>
          <a:p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return function()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window.eval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/*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 *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= new Function('return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;');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 * return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 */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result = inner();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console.log(result); // 3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497015" y="3147646"/>
            <a:ext cx="2065109" cy="439616"/>
          </a:xfrm>
          <a:custGeom>
            <a:avLst/>
            <a:gdLst>
              <a:gd name="connsiteX0" fmla="*/ 1793631 w 2065109"/>
              <a:gd name="connsiteY0" fmla="*/ 439616 h 439616"/>
              <a:gd name="connsiteX1" fmla="*/ 1916723 w 2065109"/>
              <a:gd name="connsiteY1" fmla="*/ 123092 h 439616"/>
              <a:gd name="connsiteX2" fmla="*/ 0 w 2065109"/>
              <a:gd name="connsiteY2" fmla="*/ 0 h 43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5109" h="439616">
                <a:moveTo>
                  <a:pt x="1793631" y="439616"/>
                </a:moveTo>
                <a:cubicBezTo>
                  <a:pt x="2004646" y="317988"/>
                  <a:pt x="2215661" y="196361"/>
                  <a:pt x="1916723" y="123092"/>
                </a:cubicBezTo>
                <a:cubicBezTo>
                  <a:pt x="1617785" y="49823"/>
                  <a:pt x="808892" y="24911"/>
                  <a:pt x="0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6"/>
          <p:cNvSpPr/>
          <p:nvPr/>
        </p:nvSpPr>
        <p:spPr>
          <a:xfrm>
            <a:off x="2497015" y="3141785"/>
            <a:ext cx="3715130" cy="861646"/>
          </a:xfrm>
          <a:custGeom>
            <a:avLst/>
            <a:gdLst>
              <a:gd name="connsiteX0" fmla="*/ 3153508 w 3715130"/>
              <a:gd name="connsiteY0" fmla="*/ 861646 h 861646"/>
              <a:gd name="connsiteX1" fmla="*/ 3470031 w 3715130"/>
              <a:gd name="connsiteY1" fmla="*/ 228600 h 861646"/>
              <a:gd name="connsiteX2" fmla="*/ 0 w 3715130"/>
              <a:gd name="connsiteY2" fmla="*/ 0 h 861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5130" h="861646">
                <a:moveTo>
                  <a:pt x="3153508" y="861646"/>
                </a:moveTo>
                <a:cubicBezTo>
                  <a:pt x="3574562" y="616927"/>
                  <a:pt x="3995616" y="372208"/>
                  <a:pt x="3470031" y="228600"/>
                </a:cubicBezTo>
                <a:cubicBezTo>
                  <a:pt x="2944446" y="84992"/>
                  <a:pt x="1472223" y="42496"/>
                  <a:pt x="0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47864" y="296733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zh-CN" altLang="en-US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</a:t>
            </a:r>
            <a:r>
              <a:rPr lang="zh-CN" altLang="en-US" dirty="0" smtClean="0"/>
              <a:t>么是变量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3128195"/>
            <a:ext cx="6777317" cy="2173014"/>
          </a:xfrm>
        </p:spPr>
        <p:txBody>
          <a:bodyPr/>
          <a:lstStyle/>
          <a:p>
            <a:r>
              <a:rPr lang="zh-CN" altLang="en-US" dirty="0" smtClean="0"/>
              <a:t>变量是一种关联关系（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关</a:t>
            </a:r>
            <a:r>
              <a:rPr lang="zh-CN" altLang="en-US" dirty="0" smtClean="0"/>
              <a:t>联的目标：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符号名（</a:t>
            </a:r>
            <a:r>
              <a:rPr lang="en-US" altLang="zh-CN" dirty="0" smtClean="0"/>
              <a:t>symbolic name)</a:t>
            </a:r>
            <a:endParaRPr lang="en-US" altLang="zh-CN" dirty="0"/>
          </a:p>
          <a:p>
            <a:pPr lvl="1"/>
            <a:r>
              <a:rPr lang="zh-CN" altLang="en-US" dirty="0" smtClean="0"/>
              <a:t>值（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关</a:t>
            </a:r>
            <a:r>
              <a:rPr lang="zh-CN" altLang="en-US" dirty="0" smtClean="0"/>
              <a:t>联是单向的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永远不可能根据值找到变量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>
                <a:solidFill>
                  <a:schemeClr val="accent3"/>
                </a:solidFill>
              </a:rPr>
              <a:t>symbolic name </a:t>
            </a:r>
            <a:r>
              <a:rPr lang="en-US" altLang="zh-CN" dirty="0">
                <a:solidFill>
                  <a:srgbClr val="C00000"/>
                </a:solidFill>
              </a:rPr>
              <a:t>associated</a:t>
            </a:r>
            <a:r>
              <a:rPr lang="en-US" altLang="zh-CN" dirty="0"/>
              <a:t> with a </a:t>
            </a:r>
            <a:r>
              <a:rPr lang="en-US" altLang="zh-CN" dirty="0">
                <a:solidFill>
                  <a:schemeClr val="accent3"/>
                </a:solidFill>
              </a:rPr>
              <a:t>value</a:t>
            </a:r>
            <a:r>
              <a:rPr lang="en-US" altLang="zh-CN" dirty="0"/>
              <a:t> and whose associated value may be </a:t>
            </a:r>
            <a:r>
              <a:rPr lang="en-US" altLang="zh-CN" dirty="0" smtClean="0"/>
              <a:t>changed.</a:t>
            </a:r>
          </a:p>
          <a:p>
            <a:pPr algn="r"/>
            <a:r>
              <a:rPr lang="en-US" altLang="zh-CN" dirty="0" smtClean="0"/>
              <a:t>-- Wikipedia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53665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Identifier</a:t>
            </a:r>
          </a:p>
          <a:p>
            <a:pPr algn="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536656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Value</a:t>
            </a:r>
          </a:p>
          <a:p>
            <a:r>
              <a:rPr lang="en-US" altLang="zh-CN" dirty="0" smtClean="0"/>
              <a:t>‘</a:t>
            </a:r>
            <a:r>
              <a:rPr lang="en-US" altLang="zh-CN" dirty="0" err="1" smtClean="0"/>
              <a:t>GrayZhang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51920" y="5589240"/>
            <a:ext cx="432048" cy="21602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4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</a:t>
            </a:r>
            <a:r>
              <a:rPr lang="en-US" altLang="zh-CN" dirty="0" err="1"/>
              <a:t>eval</a:t>
            </a:r>
            <a:r>
              <a:rPr lang="zh-CN" altLang="en-US" dirty="0"/>
              <a:t>和</a:t>
            </a:r>
            <a:r>
              <a:rPr lang="en-US" altLang="zh-CN" dirty="0"/>
              <a:t>new Function</a:t>
            </a:r>
            <a:endParaRPr lang="zh-CN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824364"/>
              </p:ext>
            </p:extLst>
          </p:nvPr>
        </p:nvGraphicFramePr>
        <p:xfrm>
          <a:off x="1042988" y="2324100"/>
          <a:ext cx="677703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8519"/>
                <a:gridCol w="3388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Engine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Collectable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Chrome – V8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Firefox – </a:t>
                      </a:r>
                      <a:r>
                        <a:rPr lang="en-US" altLang="zh-CN" dirty="0" err="1" smtClean="0"/>
                        <a:t>SpiderMonkey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zh-CN" altLang="en-US" b="1" dirty="0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IE9 - Chakra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zh-CN" altLang="en-US" b="1" dirty="0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3861048"/>
            <a:ext cx="6768752" cy="1815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= 3;</a:t>
            </a:r>
          </a:p>
          <a:p>
            <a:endParaRPr lang="en-US" altLang="zh-CN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return function()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window.eval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(‘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’);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};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</p:txBody>
      </p:sp>
    </p:spTree>
    <p:extLst>
      <p:ext uri="{BB962C8B-B14F-4D97-AF65-F5344CB8AC3E}">
        <p14:creationId xmlns:p14="http://schemas.microsoft.com/office/powerpoint/2010/main" val="36439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的分歧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339588"/>
            <a:ext cx="6768752" cy="3323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scope = { i: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3, j: 4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m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= 4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n = 5;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with (scope)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return function()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m++;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    };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inner();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229385" y="2954215"/>
            <a:ext cx="1050753" cy="1266873"/>
          </a:xfrm>
          <a:custGeom>
            <a:avLst/>
            <a:gdLst>
              <a:gd name="connsiteX0" fmla="*/ 1050753 w 1050753"/>
              <a:gd name="connsiteY0" fmla="*/ 1055077 h 1055077"/>
              <a:gd name="connsiteX1" fmla="*/ 42569 w 1050753"/>
              <a:gd name="connsiteY1" fmla="*/ 720970 h 1055077"/>
              <a:gd name="connsiteX2" fmla="*/ 282892 w 1050753"/>
              <a:gd name="connsiteY2" fmla="*/ 0 h 105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753" h="1055077">
                <a:moveTo>
                  <a:pt x="1050753" y="1055077"/>
                </a:moveTo>
                <a:cubicBezTo>
                  <a:pt x="610649" y="975946"/>
                  <a:pt x="170546" y="896816"/>
                  <a:pt x="42569" y="720970"/>
                </a:cubicBezTo>
                <a:cubicBezTo>
                  <a:pt x="-85408" y="545124"/>
                  <a:pt x="98742" y="272562"/>
                  <a:pt x="282892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>
          <a:xfrm>
            <a:off x="2699792" y="2790091"/>
            <a:ext cx="1399614" cy="1211490"/>
          </a:xfrm>
          <a:custGeom>
            <a:avLst/>
            <a:gdLst>
              <a:gd name="connsiteX0" fmla="*/ 0 w 1350344"/>
              <a:gd name="connsiteY0" fmla="*/ 996462 h 1020248"/>
              <a:gd name="connsiteX1" fmla="*/ 1348153 w 1350344"/>
              <a:gd name="connsiteY1" fmla="*/ 890954 h 1020248"/>
              <a:gd name="connsiteX2" fmla="*/ 252046 w 1350344"/>
              <a:gd name="connsiteY2" fmla="*/ 0 h 10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344" h="1020248">
                <a:moveTo>
                  <a:pt x="0" y="996462"/>
                </a:moveTo>
                <a:cubicBezTo>
                  <a:pt x="653072" y="1026746"/>
                  <a:pt x="1306145" y="1057031"/>
                  <a:pt x="1348153" y="890954"/>
                </a:cubicBezTo>
                <a:cubicBezTo>
                  <a:pt x="1390161" y="724877"/>
                  <a:pt x="821103" y="362438"/>
                  <a:pt x="25204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6"/>
          <p:cNvSpPr/>
          <p:nvPr/>
        </p:nvSpPr>
        <p:spPr>
          <a:xfrm>
            <a:off x="2379785" y="2596662"/>
            <a:ext cx="1459523" cy="46892"/>
          </a:xfrm>
          <a:custGeom>
            <a:avLst/>
            <a:gdLst>
              <a:gd name="connsiteX0" fmla="*/ 0 w 1459523"/>
              <a:gd name="connsiteY0" fmla="*/ 46892 h 46892"/>
              <a:gd name="connsiteX1" fmla="*/ 410307 w 1459523"/>
              <a:gd name="connsiteY1" fmla="*/ 0 h 46892"/>
              <a:gd name="connsiteX2" fmla="*/ 1459523 w 1459523"/>
              <a:gd name="connsiteY2" fmla="*/ 17584 h 4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9523" h="46892">
                <a:moveTo>
                  <a:pt x="0" y="46892"/>
                </a:moveTo>
                <a:cubicBezTo>
                  <a:pt x="83526" y="25888"/>
                  <a:pt x="410307" y="0"/>
                  <a:pt x="410307" y="0"/>
                </a:cubicBezTo>
                <a:lnTo>
                  <a:pt x="1459523" y="17584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56466" y="2365829"/>
            <a:ext cx="51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?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575538" y="2813538"/>
            <a:ext cx="574431" cy="175847"/>
          </a:xfrm>
          <a:custGeom>
            <a:avLst/>
            <a:gdLst>
              <a:gd name="connsiteX0" fmla="*/ 0 w 574431"/>
              <a:gd name="connsiteY0" fmla="*/ 0 h 175847"/>
              <a:gd name="connsiteX1" fmla="*/ 111370 w 574431"/>
              <a:gd name="connsiteY1" fmla="*/ 134816 h 175847"/>
              <a:gd name="connsiteX2" fmla="*/ 574431 w 574431"/>
              <a:gd name="connsiteY2" fmla="*/ 175847 h 17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431" h="175847">
                <a:moveTo>
                  <a:pt x="0" y="0"/>
                </a:moveTo>
                <a:cubicBezTo>
                  <a:pt x="7815" y="52754"/>
                  <a:pt x="15631" y="105508"/>
                  <a:pt x="111370" y="134816"/>
                </a:cubicBezTo>
                <a:cubicBezTo>
                  <a:pt x="207109" y="164124"/>
                  <a:pt x="390770" y="169985"/>
                  <a:pt x="574431" y="17584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8318" y="2790091"/>
            <a:ext cx="51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?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2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with</a:t>
            </a:r>
            <a:r>
              <a:rPr lang="zh-CN" altLang="en-US" dirty="0"/>
              <a:t>的分歧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322857"/>
              </p:ext>
            </p:extLst>
          </p:nvPr>
        </p:nvGraphicFramePr>
        <p:xfrm>
          <a:off x="1042988" y="2324100"/>
          <a:ext cx="677703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8519"/>
                <a:gridCol w="3388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Engine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Collectable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Chrome – V8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Firefox – </a:t>
                      </a:r>
                      <a:r>
                        <a:rPr lang="en-US" altLang="zh-CN" dirty="0" err="1" smtClean="0"/>
                        <a:t>SpiderMonkey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回收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k, scope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，不回收</a:t>
                      </a:r>
                      <a:r>
                        <a:rPr lang="en-US" altLang="zh-CN" b="1" dirty="0" err="1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, j</a:t>
                      </a:r>
                      <a:endParaRPr lang="zh-CN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IE9 - Chakra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回收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k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，不回收</a:t>
                      </a:r>
                      <a:r>
                        <a:rPr lang="en-US" altLang="zh-CN" b="1" dirty="0" err="1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, j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scope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未知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3861048"/>
            <a:ext cx="6768752" cy="2462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scope = { i: 3, j: 4 };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k = 4;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with (scope)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 return function()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};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</p:txBody>
      </p:sp>
    </p:spTree>
    <p:extLst>
      <p:ext uri="{BB962C8B-B14F-4D97-AF65-F5344CB8AC3E}">
        <p14:creationId xmlns:p14="http://schemas.microsoft.com/office/powerpoint/2010/main" val="31124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不被重视的</a:t>
            </a:r>
            <a:r>
              <a:rPr lang="en-US" altLang="zh-CN" dirty="0"/>
              <a:t>catch</a:t>
            </a:r>
            <a:endParaRPr lang="zh-CN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088252"/>
              </p:ext>
            </p:extLst>
          </p:nvPr>
        </p:nvGraphicFramePr>
        <p:xfrm>
          <a:off x="1042988" y="2324100"/>
          <a:ext cx="677703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8519"/>
                <a:gridCol w="3388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Engine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Collectable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Chrome – V8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回收</a:t>
                      </a:r>
                      <a:r>
                        <a:rPr lang="en-US" altLang="zh-CN" b="1" dirty="0" err="1" smtClean="0">
                          <a:solidFill>
                            <a:srgbClr val="00B050"/>
                          </a:solidFill>
                        </a:rPr>
                        <a:t>i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，不回收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ex</a:t>
                      </a:r>
                      <a:endParaRPr lang="zh-CN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Firefox – </a:t>
                      </a:r>
                      <a:r>
                        <a:rPr lang="en-US" altLang="zh-CN" dirty="0" err="1" smtClean="0"/>
                        <a:t>SpiderMonkey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回收</a:t>
                      </a:r>
                      <a:r>
                        <a:rPr lang="en-US" altLang="zh-CN" b="1" dirty="0" err="1" smtClean="0">
                          <a:solidFill>
                            <a:srgbClr val="00B050"/>
                          </a:solidFill>
                        </a:rPr>
                        <a:t>i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，不回收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ex</a:t>
                      </a:r>
                      <a:endParaRPr lang="zh-CN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IE9 - Chakra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回收</a:t>
                      </a:r>
                      <a:r>
                        <a:rPr lang="en-US" altLang="zh-CN" b="1" dirty="0" err="1" smtClean="0">
                          <a:solidFill>
                            <a:srgbClr val="00B050"/>
                          </a:solidFill>
                        </a:rPr>
                        <a:t>i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ex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3861048"/>
            <a:ext cx="6768752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= 3;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try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throw { j: 4 };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catch (ex) {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    return function() {};</a:t>
            </a:r>
          </a:p>
          <a:p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 inner = outer();</a:t>
            </a:r>
          </a:p>
        </p:txBody>
      </p:sp>
    </p:spTree>
    <p:extLst>
      <p:ext uri="{BB962C8B-B14F-4D97-AF65-F5344CB8AC3E}">
        <p14:creationId xmlns:p14="http://schemas.microsoft.com/office/powerpoint/2010/main" val="32107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你能骗过引擎吗？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339588"/>
            <a:ext cx="6768752" cy="21236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= 3;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j = 4;</a:t>
            </a: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return function(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j = 5;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console.log(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+ j);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inner(6);</a:t>
            </a:r>
            <a:endParaRPr lang="zh-CN" altLang="en-US" sz="1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39752" y="2708920"/>
            <a:ext cx="100811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339752" y="2780928"/>
            <a:ext cx="100811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3848" y="256490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?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623440"/>
              </p:ext>
            </p:extLst>
          </p:nvPr>
        </p:nvGraphicFramePr>
        <p:xfrm>
          <a:off x="1043608" y="4509120"/>
          <a:ext cx="677703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8519"/>
                <a:gridCol w="3388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Engine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Collectable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Chrome – V8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zh-CN" altLang="en-US" b="1" dirty="0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Firefox – </a:t>
                      </a:r>
                      <a:r>
                        <a:rPr lang="en-US" altLang="zh-CN" dirty="0" err="1" smtClean="0"/>
                        <a:t>SpiderMonkey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zh-CN" altLang="en-US" b="1" dirty="0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IE9 - Chakra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zh-CN" altLang="en-US" b="1" dirty="0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4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outer</a:t>
            </a:r>
            <a:r>
              <a:rPr lang="zh-CN" altLang="en-US" sz="1800" dirty="0" smtClean="0"/>
              <a:t>声明的 </a:t>
            </a:r>
            <a:r>
              <a:rPr lang="en-US" altLang="zh-CN" sz="1800" dirty="0" smtClean="0"/>
              <a:t>– 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c1 = (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, j, k, m)</a:t>
            </a:r>
          </a:p>
          <a:p>
            <a:r>
              <a:rPr lang="en-US" altLang="zh-CN" sz="1800" dirty="0" smtClean="0"/>
              <a:t>inner</a:t>
            </a:r>
            <a:r>
              <a:rPr lang="zh-CN" altLang="en-US" sz="1800" dirty="0" smtClean="0"/>
              <a:t>声明的 </a:t>
            </a:r>
            <a:r>
              <a:rPr lang="en-US" altLang="zh-CN" sz="1800" dirty="0" smtClean="0"/>
              <a:t>– 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c2 = (</a:t>
            </a:r>
            <a:r>
              <a:rPr lang="en-US" altLang="zh-CN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, j)</a:t>
            </a:r>
          </a:p>
          <a:p>
            <a:r>
              <a:rPr lang="en-US" altLang="zh-CN" sz="1800" dirty="0" smtClean="0"/>
              <a:t>inner</a:t>
            </a:r>
            <a:r>
              <a:rPr lang="zh-CN" altLang="en-US" sz="1800" dirty="0" smtClean="0"/>
              <a:t>用到的 </a:t>
            </a:r>
            <a:r>
              <a:rPr lang="en-US" altLang="zh-CN" sz="1800" dirty="0" smtClean="0"/>
              <a:t>– 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c3 = (i, j, k)</a:t>
            </a:r>
          </a:p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help</a:t>
            </a:r>
            <a:r>
              <a:rPr lang="zh-CN" altLang="en-US" sz="1800" dirty="0" smtClean="0">
                <a:latin typeface="Consolas" pitchFamily="49" charset="0"/>
                <a:cs typeface="Consolas" pitchFamily="49" charset="0"/>
              </a:rPr>
              <a:t>声明的 </a:t>
            </a:r>
            <a:r>
              <a:rPr lang="en-US" altLang="zh-CN" sz="1800" dirty="0" smtClean="0"/>
              <a:t>– c4 = ()</a:t>
            </a:r>
          </a:p>
          <a:p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help</a:t>
            </a:r>
            <a:r>
              <a:rPr lang="zh-CN" altLang="en-US" sz="1800" dirty="0" smtClean="0">
                <a:latin typeface="Consolas" pitchFamily="49" charset="0"/>
                <a:cs typeface="Consolas" pitchFamily="49" charset="0"/>
              </a:rPr>
              <a:t>用到的 </a:t>
            </a:r>
            <a:r>
              <a:rPr lang="en-US" altLang="zh-CN" sz="1800" dirty="0"/>
              <a:t>–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 c5 = (j, k)</a:t>
            </a:r>
          </a:p>
          <a:p>
            <a:r>
              <a:rPr lang="zh-CN" altLang="en-US" sz="1800" dirty="0" smtClean="0"/>
              <a:t>可回收的 </a:t>
            </a:r>
            <a:r>
              <a:rPr lang="en-US" altLang="zh-CN" sz="1800" dirty="0" smtClean="0"/>
              <a:t>= 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c1- (c3 – c2) – (c5 – c4)</a:t>
            </a:r>
          </a:p>
          <a:p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sz="2000" dirty="0" smtClean="0">
                <a:latin typeface="Consolas" pitchFamily="49" charset="0"/>
                <a:cs typeface="Consolas" pitchFamily="49" charset="0"/>
              </a:rPr>
              <a:t>遇上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zh-CN" altLang="en-US" sz="2000" dirty="0" smtClean="0">
                <a:latin typeface="Consolas" pitchFamily="49" charset="0"/>
                <a:cs typeface="Consolas" pitchFamily="49" charset="0"/>
              </a:rPr>
              <a:t>则不回收任何变量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sz="2000" dirty="0" smtClean="0">
                <a:latin typeface="Consolas" pitchFamily="49" charset="0"/>
                <a:cs typeface="Consolas" pitchFamily="49" charset="0"/>
              </a:rPr>
              <a:t>注意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zh-CN" altLang="en-US" sz="2000" dirty="0" smtClean="0"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zh-CN" altLang="en-US" sz="2000" dirty="0" smtClean="0">
                <a:latin typeface="Consolas" pitchFamily="49" charset="0"/>
                <a:cs typeface="Consolas" pitchFamily="49" charset="0"/>
              </a:rPr>
              <a:t>的影响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144" y="3212976"/>
            <a:ext cx="2736304" cy="32316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= 3;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j = 4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 k = 5;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   var m = 6;</a:t>
            </a: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    function help() 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       console.log(j + k);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return function(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j = 5;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    console.log(</a:t>
            </a:r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j + k);</a:t>
            </a:r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inner = outer();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inner(6);</a:t>
            </a:r>
            <a:endParaRPr lang="zh-CN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014969"/>
            <a:ext cx="56166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6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1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60000" endA="900" endPos="6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76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知识要点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变量声明在</a:t>
            </a:r>
            <a:r>
              <a:rPr lang="zh-CN" altLang="en-US" b="1" dirty="0" smtClean="0">
                <a:solidFill>
                  <a:srgbClr val="7030A0"/>
                </a:solidFill>
              </a:rPr>
              <a:t>变量环境</a:t>
            </a:r>
            <a:r>
              <a:rPr lang="zh-CN" altLang="en-US" dirty="0" smtClean="0"/>
              <a:t>中，从</a:t>
            </a:r>
            <a:r>
              <a:rPr lang="zh-CN" altLang="en-US" b="1" dirty="0" smtClean="0">
                <a:solidFill>
                  <a:srgbClr val="7030A0"/>
                </a:solidFill>
              </a:rPr>
              <a:t>词法环境</a:t>
            </a:r>
            <a:r>
              <a:rPr lang="zh-CN" altLang="en-US" dirty="0" smtClean="0"/>
              <a:t>中获取，通常</a:t>
            </a:r>
            <a:r>
              <a:rPr lang="en-US" altLang="zh-CN" dirty="0" smtClean="0"/>
              <a:t>2</a:t>
            </a:r>
            <a:r>
              <a:rPr lang="zh-CN" altLang="en-US" dirty="0" smtClean="0"/>
              <a:t>者是</a:t>
            </a:r>
            <a:r>
              <a:rPr lang="zh-CN" altLang="en-US" b="1" dirty="0" smtClean="0">
                <a:solidFill>
                  <a:srgbClr val="7030A0"/>
                </a:solidFill>
              </a:rPr>
              <a:t>同一个对象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作用域在</a:t>
            </a:r>
            <a:r>
              <a:rPr lang="zh-CN" altLang="en-US" b="1" dirty="0" smtClean="0">
                <a:solidFill>
                  <a:srgbClr val="7030A0"/>
                </a:solidFill>
              </a:rPr>
              <a:t>函数创建</a:t>
            </a:r>
            <a:r>
              <a:rPr lang="zh-CN" altLang="en-US" dirty="0" smtClean="0"/>
              <a:t>时生成，是函数对象的</a:t>
            </a:r>
            <a:r>
              <a:rPr lang="zh-CN" altLang="en-US" b="1" dirty="0" smtClean="0">
                <a:solidFill>
                  <a:srgbClr val="7030A0"/>
                </a:solidFill>
              </a:rPr>
              <a:t>不变的属性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静。</a:t>
            </a:r>
            <a:endParaRPr lang="en-US" altLang="zh-CN" dirty="0" smtClean="0"/>
          </a:p>
          <a:p>
            <a:r>
              <a:rPr lang="zh-CN" altLang="en-US" dirty="0"/>
              <a:t>执</a:t>
            </a:r>
            <a:r>
              <a:rPr lang="zh-CN" altLang="en-US" dirty="0" smtClean="0"/>
              <a:t>行函数时，在作用域上</a:t>
            </a:r>
            <a:r>
              <a:rPr lang="zh-CN" altLang="en-US" b="1" dirty="0" smtClean="0">
                <a:solidFill>
                  <a:srgbClr val="7030A0"/>
                </a:solidFill>
              </a:rPr>
              <a:t>增加</a:t>
            </a:r>
            <a:r>
              <a:rPr lang="zh-CN" altLang="en-US" dirty="0" smtClean="0"/>
              <a:t>一个词法环境对象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动。</a:t>
            </a:r>
            <a:endParaRPr lang="en-US" altLang="zh-CN" dirty="0" smtClean="0"/>
          </a:p>
          <a:p>
            <a:r>
              <a:rPr lang="zh-CN" altLang="en-US" dirty="0" smtClean="0"/>
              <a:t>动静结合即闭包的本质。</a:t>
            </a:r>
            <a:endParaRPr lang="en-US" altLang="zh-CN" dirty="0" smtClean="0"/>
          </a:p>
          <a:p>
            <a:r>
              <a:rPr lang="zh-CN" altLang="en-US" dirty="0" smtClean="0"/>
              <a:t>闭包对垃圾回收会有一定的影响。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Annotated ES5</a:t>
            </a:r>
          </a:p>
          <a:p>
            <a:pPr lvl="1"/>
            <a:r>
              <a:rPr lang="en-US" altLang="zh-CN" sz="15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http://es5.github.com</a:t>
            </a:r>
            <a:r>
              <a:rPr lang="en-US" altLang="zh-CN" sz="15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</a:t>
            </a:r>
          </a:p>
          <a:p>
            <a:r>
              <a:rPr lang="en-US" altLang="zh-CN" dirty="0"/>
              <a:t>ECMA-262-5 in detail</a:t>
            </a:r>
          </a:p>
          <a:p>
            <a:pPr lvl="1"/>
            <a:r>
              <a:rPr lang="en-US" altLang="zh-CN" sz="15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http://dmitrysoshnikov.com/tag/es-5/</a:t>
            </a:r>
          </a:p>
          <a:p>
            <a:r>
              <a:rPr lang="zh-CN" altLang="en-US" dirty="0" smtClean="0"/>
              <a:t>关</a:t>
            </a:r>
            <a:r>
              <a:rPr lang="zh-CN" altLang="en-US" dirty="0"/>
              <a:t>于闭包及变量回收问</a:t>
            </a:r>
            <a:r>
              <a:rPr lang="zh-CN" altLang="en-US" dirty="0" smtClean="0"/>
              <a:t>题</a:t>
            </a:r>
          </a:p>
          <a:p>
            <a:pPr lvl="1"/>
            <a:r>
              <a:rPr lang="en-US" altLang="zh-CN" sz="15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http://www.otakustay.com/about-closure-and-gc/</a:t>
            </a:r>
          </a:p>
          <a:p>
            <a:r>
              <a:rPr lang="en-US" altLang="zh-CN" dirty="0" smtClean="0"/>
              <a:t>Discussion on reference &amp; scope - </a:t>
            </a:r>
            <a:r>
              <a:rPr lang="en-US" altLang="zh-CN" dirty="0" err="1" smtClean="0"/>
              <a:t>digipedia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sz="15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http://www.digipedia.pl/usenet/thread/14438/704/</a:t>
            </a:r>
            <a:endParaRPr lang="en-US" altLang="zh-CN" sz="1500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 smtClean="0"/>
              <a:t>Discussion on V8 variable allocation - twitter</a:t>
            </a:r>
          </a:p>
          <a:p>
            <a:pPr lvl="1"/>
            <a:r>
              <a:rPr lang="en-US" altLang="zh-CN" sz="15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http://twitter.com/#!/erikcorry/status/53901976865476608</a:t>
            </a:r>
          </a:p>
        </p:txBody>
      </p:sp>
    </p:spTree>
    <p:extLst>
      <p:ext uri="{BB962C8B-B14F-4D97-AF65-F5344CB8AC3E}">
        <p14:creationId xmlns:p14="http://schemas.microsoft.com/office/powerpoint/2010/main" val="18455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什么是变量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Variable Statement</a:t>
            </a: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zh-CN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Identifier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AssignmentExpression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b="1" dirty="0" err="1" smtClean="0"/>
              <a:t>FunctionDeclaration</a:t>
            </a:r>
            <a:endParaRPr lang="en-US" altLang="zh-CN" b="1" dirty="0" smtClean="0"/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zh-CN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Identifier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FormalParameterList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en-US" altLang="zh-CN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FunctionBody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zh-CN" dirty="0">
                <a:latin typeface="Consolas" pitchFamily="49" charset="0"/>
                <a:cs typeface="Consolas" pitchFamily="49" charset="0"/>
              </a:rPr>
            </a:b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b="1" dirty="0" err="1" smtClean="0"/>
              <a:t>FormalParameterList</a:t>
            </a:r>
            <a:endParaRPr lang="en-US" altLang="zh-CN" b="1" dirty="0" smtClean="0"/>
          </a:p>
          <a:p>
            <a:pPr lvl="1"/>
            <a:r>
              <a:rPr lang="en-US" altLang="zh-CN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Identifier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Identifier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[, …]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3082</TotalTime>
  <Words>5142</Words>
  <Application>Microsoft Office PowerPoint</Application>
  <PresentationFormat>全屏显示(4:3)</PresentationFormat>
  <Paragraphs>1135</Paragraphs>
  <Slides>88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88</vt:i4>
      </vt:variant>
    </vt:vector>
  </HeadingPairs>
  <TitlesOfParts>
    <vt:vector size="90" baseType="lpstr">
      <vt:lpstr>Austin</vt:lpstr>
      <vt:lpstr>Office Theme</vt:lpstr>
      <vt:lpstr>所谓闭包</vt:lpstr>
      <vt:lpstr>PowerPoint 演示文稿</vt:lpstr>
      <vt:lpstr>WARNING</vt:lpstr>
      <vt:lpstr>Summary</vt:lpstr>
      <vt:lpstr>PowerPoint 演示文稿</vt:lpstr>
      <vt:lpstr>PowerPoint 演示文稿</vt:lpstr>
      <vt:lpstr>作用域的历史</vt:lpstr>
      <vt:lpstr>什么是变量</vt:lpstr>
      <vt:lpstr>什么是变量</vt:lpstr>
      <vt:lpstr>什么是变量</vt:lpstr>
      <vt:lpstr>闭包之表象</vt:lpstr>
      <vt:lpstr>闭包之内在</vt:lpstr>
      <vt:lpstr>PowerPoint 演示文稿</vt:lpstr>
      <vt:lpstr>可执行代码（Executable Code）</vt:lpstr>
      <vt:lpstr>执行环境（Execution Context）</vt:lpstr>
      <vt:lpstr>执行环境（Execution Context）</vt:lpstr>
      <vt:lpstr>词法环境（LexicalEnvironment）</vt:lpstr>
      <vt:lpstr>词法环境（LexicalEnvironment）</vt:lpstr>
      <vt:lpstr>变量环境（VariableEnvironment）</vt:lpstr>
      <vt:lpstr>环境数据（environment records）</vt:lpstr>
      <vt:lpstr>环境数据（environment records）</vt:lpstr>
      <vt:lpstr>环境数据（environment records）</vt:lpstr>
      <vt:lpstr>创建词法环境</vt:lpstr>
      <vt:lpstr>创建词法环境</vt:lpstr>
      <vt:lpstr>消化一下</vt:lpstr>
      <vt:lpstr>总结</vt:lpstr>
      <vt:lpstr>函数（Function）</vt:lpstr>
      <vt:lpstr>创建函数（Create Function Object）</vt:lpstr>
      <vt:lpstr>创建函数（Create Function Object）</vt:lpstr>
      <vt:lpstr>创建函数（Create Function Object）</vt:lpstr>
      <vt:lpstr>进入函数（Entering Function Code）</vt:lpstr>
      <vt:lpstr>进入函数（Entering Function Code）</vt:lpstr>
      <vt:lpstr>进入函数（Entering Function Code）</vt:lpstr>
      <vt:lpstr>定义绑定初始化   （Declaration Binding Instantiation）</vt:lpstr>
      <vt:lpstr>定义绑定初始化   （Declaration Binding Instantiation）</vt:lpstr>
      <vt:lpstr>定义绑定初始化   （Declaration Binding Instantiation）</vt:lpstr>
      <vt:lpstr>消化一下</vt:lpstr>
      <vt:lpstr>变量查找</vt:lpstr>
      <vt:lpstr>变量查找</vt:lpstr>
      <vt:lpstr>大串烧</vt:lpstr>
      <vt:lpstr>大串烧</vt:lpstr>
      <vt:lpstr>大串烧</vt:lpstr>
      <vt:lpstr>大串烧</vt:lpstr>
      <vt:lpstr>大串烧</vt:lpstr>
      <vt:lpstr>大串烧</vt:lpstr>
      <vt:lpstr>大串烧</vt:lpstr>
      <vt:lpstr>大串烧</vt:lpstr>
      <vt:lpstr>大串烧</vt:lpstr>
      <vt:lpstr>大串烧</vt:lpstr>
      <vt:lpstr>大串烧</vt:lpstr>
      <vt:lpstr>大串烧</vt:lpstr>
      <vt:lpstr>大串烧</vt:lpstr>
      <vt:lpstr>大串烧</vt:lpstr>
      <vt:lpstr>大串烧</vt:lpstr>
      <vt:lpstr>大串烧</vt:lpstr>
      <vt:lpstr>大串烧</vt:lpstr>
      <vt:lpstr>大串烧</vt:lpstr>
      <vt:lpstr>总结</vt:lpstr>
      <vt:lpstr>总结</vt:lpstr>
      <vt:lpstr>继续消化</vt:lpstr>
      <vt:lpstr>从代码说起</vt:lpstr>
      <vt:lpstr>但是事实上……</vt:lpstr>
      <vt:lpstr>如果你是计算机……</vt:lpstr>
      <vt:lpstr>PowerPoint 演示文稿</vt:lpstr>
      <vt:lpstr>测试方法</vt:lpstr>
      <vt:lpstr>一些基本结果</vt:lpstr>
      <vt:lpstr>试问！</vt:lpstr>
      <vt:lpstr>直接引用</vt:lpstr>
      <vt:lpstr>间接引用</vt:lpstr>
      <vt:lpstr>嵌套函数的平衡</vt:lpstr>
      <vt:lpstr>嵌套函数的平衡</vt:lpstr>
      <vt:lpstr>大恶魔eval</vt:lpstr>
      <vt:lpstr>大恶魔eval</vt:lpstr>
      <vt:lpstr>大恶魔eval</vt:lpstr>
      <vt:lpstr>PowerPoint 演示文稿</vt:lpstr>
      <vt:lpstr>PowerPoint 演示文稿</vt:lpstr>
      <vt:lpstr>大恶魔eval</vt:lpstr>
      <vt:lpstr>间接eval和new Function</vt:lpstr>
      <vt:lpstr>间接eval和new Function</vt:lpstr>
      <vt:lpstr>间接eval和new Function</vt:lpstr>
      <vt:lpstr>关于with的分歧</vt:lpstr>
      <vt:lpstr>关于with的分歧</vt:lpstr>
      <vt:lpstr>不被重视的catch</vt:lpstr>
      <vt:lpstr>你能骗过引擎吗？</vt:lpstr>
      <vt:lpstr>总结</vt:lpstr>
      <vt:lpstr>PowerPoint 演示文稿</vt:lpstr>
      <vt:lpstr>知识要点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所谓闭包</dc:title>
  <dc:creator>GrayZhang</dc:creator>
  <cp:lastModifiedBy>张立理</cp:lastModifiedBy>
  <cp:revision>824</cp:revision>
  <dcterms:created xsi:type="dcterms:W3CDTF">2011-12-29T08:39:31Z</dcterms:created>
  <dcterms:modified xsi:type="dcterms:W3CDTF">2012-12-06T03:53:17Z</dcterms:modified>
</cp:coreProperties>
</file>