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91" r:id="rId2"/>
    <p:sldId id="257" r:id="rId3"/>
    <p:sldId id="259" r:id="rId4"/>
    <p:sldId id="262" r:id="rId5"/>
    <p:sldId id="299" r:id="rId6"/>
    <p:sldId id="300" r:id="rId7"/>
    <p:sldId id="288" r:id="rId8"/>
    <p:sldId id="301" r:id="rId9"/>
    <p:sldId id="261" r:id="rId10"/>
    <p:sldId id="276" r:id="rId11"/>
    <p:sldId id="277" r:id="rId12"/>
    <p:sldId id="295" r:id="rId13"/>
    <p:sldId id="263" r:id="rId14"/>
    <p:sldId id="303" r:id="rId15"/>
    <p:sldId id="304" r:id="rId16"/>
    <p:sldId id="302" r:id="rId17"/>
    <p:sldId id="264" r:id="rId18"/>
    <p:sldId id="289" r:id="rId19"/>
    <p:sldId id="296" r:id="rId20"/>
    <p:sldId id="297" r:id="rId21"/>
    <p:sldId id="298" r:id="rId22"/>
    <p:sldId id="306" r:id="rId23"/>
    <p:sldId id="307" r:id="rId24"/>
    <p:sldId id="308" r:id="rId25"/>
    <p:sldId id="309" r:id="rId26"/>
    <p:sldId id="265" r:id="rId27"/>
    <p:sldId id="266" r:id="rId28"/>
    <p:sldId id="287" r:id="rId29"/>
    <p:sldId id="267" r:id="rId30"/>
    <p:sldId id="268" r:id="rId31"/>
    <p:sldId id="270" r:id="rId32"/>
    <p:sldId id="310" r:id="rId33"/>
    <p:sldId id="311" r:id="rId34"/>
    <p:sldId id="312" r:id="rId35"/>
    <p:sldId id="313" r:id="rId36"/>
    <p:sldId id="314" r:id="rId37"/>
    <p:sldId id="292" r:id="rId38"/>
    <p:sldId id="271" r:id="rId39"/>
    <p:sldId id="272" r:id="rId40"/>
    <p:sldId id="273" r:id="rId41"/>
    <p:sldId id="274" r:id="rId42"/>
    <p:sldId id="275" r:id="rId43"/>
    <p:sldId id="316" r:id="rId44"/>
    <p:sldId id="286" r:id="rId45"/>
    <p:sldId id="293" r:id="rId46"/>
    <p:sldId id="290" r:id="rId47"/>
    <p:sldId id="294" r:id="rId48"/>
    <p:sldId id="278" r:id="rId49"/>
    <p:sldId id="279" r:id="rId50"/>
    <p:sldId id="280" r:id="rId51"/>
    <p:sldId id="281" r:id="rId52"/>
    <p:sldId id="282" r:id="rId53"/>
    <p:sldId id="315" r:id="rId54"/>
    <p:sldId id="283" r:id="rId55"/>
    <p:sldId id="317" r:id="rId56"/>
    <p:sldId id="284" r:id="rId57"/>
    <p:sldId id="28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66" d="100"/>
          <a:sy n="66" d="100"/>
        </p:scale>
        <p:origin x="6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C733-C3F8-453C-944D-FC1EA49C8D31}"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E8CC0-B929-4044-B05C-4CA06C347BE9}" type="slidenum">
              <a:rPr lang="en-US" smtClean="0"/>
              <a:t>‹#›</a:t>
            </a:fld>
            <a:endParaRPr lang="en-US"/>
          </a:p>
        </p:txBody>
      </p:sp>
    </p:spTree>
    <p:extLst>
      <p:ext uri="{BB962C8B-B14F-4D97-AF65-F5344CB8AC3E}">
        <p14:creationId xmlns:p14="http://schemas.microsoft.com/office/powerpoint/2010/main" val="54008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2F92CC-A907-4467-B374-7401749E970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117378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F92CC-A907-4467-B374-7401749E9704}"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4274846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C2F92CC-A907-4467-B374-7401749E970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217347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C2F92CC-A907-4467-B374-7401749E9704}"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110368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F92CC-A907-4467-B374-7401749E970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263053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F92CC-A907-4467-B374-7401749E970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309307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2F92CC-A907-4467-B374-7401749E970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15125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F92CC-A907-4467-B374-7401749E9704}"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326919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2F92CC-A907-4467-B374-7401749E9704}"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244302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F92CC-A907-4467-B374-7401749E9704}"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4055405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2F92CC-A907-4467-B374-7401749E9704}"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65831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F92CC-A907-4467-B374-7401749E9704}"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133425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2F92CC-A907-4467-B374-7401749E9704}"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6575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C2F92CC-A907-4467-B374-7401749E9704}" type="datetimeFigureOut">
              <a:rPr lang="en-US" smtClean="0"/>
              <a:t>12/6/2019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C5D5000-4D35-447E-A258-9E2DF11B131C}" type="slidenum">
              <a:rPr lang="en-US" smtClean="0"/>
              <a:t>‹#›</a:t>
            </a:fld>
            <a:endParaRPr lang="en-US"/>
          </a:p>
        </p:txBody>
      </p:sp>
    </p:spTree>
    <p:extLst>
      <p:ext uri="{BB962C8B-B14F-4D97-AF65-F5344CB8AC3E}">
        <p14:creationId xmlns:p14="http://schemas.microsoft.com/office/powerpoint/2010/main" val="70908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C2F92CC-A907-4467-B374-7401749E9704}" type="datetimeFigureOut">
              <a:rPr lang="en-US" smtClean="0"/>
              <a:t>12/6/2019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C5D5000-4D35-447E-A258-9E2DF11B131C}" type="slidenum">
              <a:rPr lang="en-US" smtClean="0"/>
              <a:t>‹#›</a:t>
            </a:fld>
            <a:endParaRPr lang="en-US"/>
          </a:p>
        </p:txBody>
      </p:sp>
    </p:spTree>
    <p:extLst>
      <p:ext uri="{BB962C8B-B14F-4D97-AF65-F5344CB8AC3E}">
        <p14:creationId xmlns:p14="http://schemas.microsoft.com/office/powerpoint/2010/main" val="1924104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3.nd.edu/~rwilliam/stats1/x92.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investopedia.com/ask/answers/012615/whats-difference-between-rsquared-and-adjusted-rsquared.a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Introduction of Regression </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a:solidFill>
                  <a:srgbClr val="FFFFFF"/>
                </a:solidFill>
                <a:latin typeface="Times New Roman" panose="02020603050405020304" pitchFamily="18" charset="0"/>
                <a:cs typeface="Times New Roman" panose="02020603050405020304" pitchFamily="18" charset="0"/>
              </a:rPr>
              <a:t>Instructor: Weikang Kao, Ph.D.</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pward trend">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Parameters of Regression</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Those parameters (b</a:t>
            </a:r>
            <a:r>
              <a:rPr lang="en-US" sz="16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and b</a:t>
            </a:r>
            <a:r>
              <a:rPr lang="en-US" sz="16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are the regression coefficients.</a:t>
            </a:r>
          </a:p>
          <a:p>
            <a:r>
              <a:rPr lang="en-US" sz="2400" dirty="0">
                <a:latin typeface="Times New Roman" panose="02020603050405020304" pitchFamily="18" charset="0"/>
                <a:cs typeface="Times New Roman" panose="02020603050405020304" pitchFamily="18" charset="0"/>
              </a:rPr>
              <a:t>Regression model:</a:t>
            </a:r>
          </a:p>
          <a:p>
            <a:pPr lvl="1"/>
            <a:r>
              <a:rPr lang="en-US" sz="2000" dirty="0">
                <a:latin typeface="Times New Roman" panose="02020603050405020304" pitchFamily="18" charset="0"/>
                <a:cs typeface="Times New Roman" panose="02020603050405020304" pitchFamily="18" charset="0"/>
              </a:rPr>
              <a:t>Outcome (Y) = [b</a:t>
            </a:r>
            <a:r>
              <a:rPr lang="en-US" sz="14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(X</a:t>
            </a:r>
            <a:r>
              <a:rPr lang="en-US" sz="14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error </a:t>
            </a:r>
          </a:p>
          <a:p>
            <a:r>
              <a:rPr lang="en-US" sz="2400" dirty="0">
                <a:latin typeface="Times New Roman" panose="02020603050405020304" pitchFamily="18" charset="0"/>
                <a:cs typeface="Times New Roman" panose="02020603050405020304" pitchFamily="18" charset="0"/>
              </a:rPr>
              <a:t> b</a:t>
            </a:r>
            <a:r>
              <a:rPr lang="en-US" sz="16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tells us what the model looks like and b</a:t>
            </a:r>
            <a:r>
              <a:rPr lang="en-US" sz="16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tells us where the model is.</a:t>
            </a:r>
          </a:p>
          <a:p>
            <a:r>
              <a:rPr lang="en-US" sz="2400" dirty="0">
                <a:latin typeface="Times New Roman" panose="02020603050405020304" pitchFamily="18" charset="0"/>
                <a:cs typeface="Times New Roman" panose="02020603050405020304" pitchFamily="18" charset="0"/>
              </a:rPr>
              <a:t>These weights are known as coefficients (typically Betas: 𝜷) and coefficients tell us the relative impact of a predictor (independent variable) on our dependent variable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447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Parameters of Regression</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(Un)Standardized Betas</a:t>
            </a:r>
          </a:p>
          <a:p>
            <a:pPr marL="0" indent="0">
              <a:buNone/>
            </a:pPr>
            <a:r>
              <a:rPr lang="en-US" sz="2400" dirty="0">
                <a:latin typeface="Times New Roman" panose="02020603050405020304" pitchFamily="18" charset="0"/>
                <a:cs typeface="Times New Roman" panose="02020603050405020304" pitchFamily="18" charset="0"/>
              </a:rPr>
              <a:t>𝜷 is reserved for standardized predictors while b is used for unstandardized.</a:t>
            </a:r>
          </a:p>
          <a:p>
            <a:pPr marL="0" indent="0">
              <a:buNone/>
            </a:pPr>
            <a:r>
              <a:rPr lang="en-US" sz="2400" dirty="0">
                <a:latin typeface="Times New Roman" panose="02020603050405020304" pitchFamily="18" charset="0"/>
                <a:cs typeface="Times New Roman" panose="02020603050405020304" pitchFamily="18" charset="0"/>
              </a:rPr>
              <a:t>b  are what we get by default when we use our variables in their raw state. They tell us the unit change in our dependent variable (in its raw units) for a unit change in our predictor variable (in its raw units).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Reference: </a:t>
            </a:r>
            <a:r>
              <a:rPr lang="en-US" sz="2400" dirty="0">
                <a:hlinkClick r:id="rId2"/>
              </a:rPr>
              <a:t>https://www3.nd.edu/~rwilliam/stats1/x92.pdf</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With 𝜷 we see the impact of a 1 SD change in the predictor on the dependent.</a:t>
            </a:r>
          </a:p>
        </p:txBody>
      </p:sp>
    </p:spTree>
    <p:extLst>
      <p:ext uri="{BB962C8B-B14F-4D97-AF65-F5344CB8AC3E}">
        <p14:creationId xmlns:p14="http://schemas.microsoft.com/office/powerpoint/2010/main" val="181148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F7A02E-A6D3-451B-BD66-B609403B1574}"/>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4400" i="1" dirty="0">
                <a:solidFill>
                  <a:schemeClr val="tx1"/>
                </a:solidFill>
                <a:latin typeface="Times New Roman" panose="02020603050405020304" pitchFamily="18" charset="0"/>
                <a:cs typeface="Times New Roman" panose="02020603050405020304" pitchFamily="18" charset="0"/>
              </a:rPr>
              <a:t>Variance in Regression</a:t>
            </a:r>
            <a:endParaRPr lang="en-US" sz="4200" i="1" dirty="0"/>
          </a:p>
        </p:txBody>
      </p:sp>
      <p:sp>
        <p:nvSpPr>
          <p:cNvPr id="20" name="Freeform: Shape 13">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5">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A41A7B-4BC1-4D05-9D20-5D252DCFBAE7}"/>
              </a:ext>
            </a:extLst>
          </p:cNvPr>
          <p:cNvPicPr>
            <a:picLocks noChangeAspect="1"/>
          </p:cNvPicPr>
          <p:nvPr/>
        </p:nvPicPr>
        <p:blipFill>
          <a:blip r:embed="rId2"/>
          <a:stretch>
            <a:fillRect/>
          </a:stretch>
        </p:blipFill>
        <p:spPr>
          <a:xfrm>
            <a:off x="6259049" y="1251276"/>
            <a:ext cx="4336579" cy="4325739"/>
          </a:xfrm>
          <a:prstGeom prst="rect">
            <a:avLst/>
          </a:prstGeom>
        </p:spPr>
      </p:pic>
      <p:cxnSp>
        <p:nvCxnSpPr>
          <p:cNvPr id="17" name="Straight Connector 16">
            <a:extLst>
              <a:ext uri="{FF2B5EF4-FFF2-40B4-BE49-F238E27FC236}">
                <a16:creationId xmlns:a16="http://schemas.microsoft.com/office/drawing/2014/main" id="{A5B3F85C-1931-4C03-B388-46ABC8CD6543}"/>
              </a:ext>
            </a:extLst>
          </p:cNvPr>
          <p:cNvCxnSpPr/>
          <p:nvPr/>
        </p:nvCxnSpPr>
        <p:spPr>
          <a:xfrm>
            <a:off x="7161196" y="3244783"/>
            <a:ext cx="300308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114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Variance in Regression</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Recall: the correlation graph</a:t>
            </a:r>
          </a:p>
          <a:p>
            <a:pPr lvl="1"/>
            <a:r>
              <a:rPr lang="en-US" sz="2000" dirty="0">
                <a:latin typeface="Times New Roman" panose="02020603050405020304" pitchFamily="18" charset="0"/>
                <a:cs typeface="Times New Roman" panose="02020603050405020304" pitchFamily="18" charset="0"/>
              </a:rPr>
              <a:t>The best fitting line is the regression model</a:t>
            </a:r>
          </a:p>
          <a:p>
            <a:pPr lvl="1"/>
            <a:r>
              <a:rPr lang="en-US" sz="2000" dirty="0">
                <a:latin typeface="Times New Roman" panose="02020603050405020304" pitchFamily="18" charset="0"/>
                <a:cs typeface="Times New Roman" panose="02020603050405020304" pitchFamily="18" charset="0"/>
              </a:rPr>
              <a:t>The difference between the regression line and the mean of Y</a:t>
            </a:r>
          </a:p>
          <a:p>
            <a:r>
              <a:rPr lang="en-US" sz="2400" dirty="0">
                <a:latin typeface="Times New Roman" panose="02020603050405020304" pitchFamily="18" charset="0"/>
                <a:cs typeface="Times New Roman" panose="02020603050405020304" pitchFamily="18" charset="0"/>
              </a:rPr>
              <a:t>The method of least squares</a:t>
            </a:r>
          </a:p>
          <a:p>
            <a:pPr lvl="1"/>
            <a:r>
              <a:rPr lang="en-US" sz="2000" dirty="0">
                <a:latin typeface="Times New Roman" panose="02020603050405020304" pitchFamily="18" charset="0"/>
                <a:cs typeface="Times New Roman" panose="02020603050405020304" pitchFamily="18" charset="0"/>
              </a:rPr>
              <a:t>Helps to find the best fit line, we try to minimized the residual.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37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Least Squares Criterion</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try to identify the values of b</a:t>
            </a:r>
            <a:r>
              <a:rPr lang="en-US" sz="16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and b</a:t>
            </a:r>
            <a:r>
              <a:rPr lang="en-US" sz="16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the produce the best-fitting linear function.</a:t>
            </a:r>
          </a:p>
          <a:p>
            <a:pPr lvl="1"/>
            <a:r>
              <a:rPr lang="en-US" sz="2200" dirty="0">
                <a:latin typeface="Times New Roman" panose="02020603050405020304" pitchFamily="18" charset="0"/>
                <a:cs typeface="Times New Roman" panose="02020603050405020304" pitchFamily="18" charset="0"/>
              </a:rPr>
              <a:t>So, we use the observed data to identify and create the values of b</a:t>
            </a:r>
            <a:r>
              <a:rPr lang="en-US" sz="14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and b</a:t>
            </a:r>
            <a:r>
              <a:rPr lang="en-US" sz="14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that minimize the distances between the observed values (Y) and the predicted values (Y-hat)</a:t>
            </a:r>
          </a:p>
          <a:p>
            <a:r>
              <a:rPr lang="en-US" sz="2400" dirty="0">
                <a:latin typeface="Times New Roman" panose="02020603050405020304" pitchFamily="18" charset="0"/>
                <a:cs typeface="Times New Roman" panose="02020603050405020304" pitchFamily="18" charset="0"/>
              </a:rPr>
              <a:t>In general, we choose the regression coefficient (b</a:t>
            </a:r>
            <a:r>
              <a:rPr lang="en-US" sz="16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the regression intercept (b</a:t>
            </a:r>
            <a:r>
              <a:rPr lang="en-US" sz="16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that define the regression line that minimized the sum of square residuals. </a:t>
            </a:r>
          </a:p>
          <a:p>
            <a:pPr lvl="1"/>
            <a:r>
              <a:rPr lang="en-US" sz="2200" dirty="0">
                <a:latin typeface="Times New Roman" panose="02020603050405020304" pitchFamily="18" charset="0"/>
                <a:cs typeface="Times New Roman" panose="02020603050405020304" pitchFamily="18" charset="0"/>
              </a:rPr>
              <a:t>min</a:t>
            </a:r>
            <a:r>
              <a:rPr lang="el-GR" sz="2200" dirty="0">
                <a:latin typeface="Times New Roman" panose="02020603050405020304" pitchFamily="18" charset="0"/>
                <a:cs typeface="Times New Roman" panose="02020603050405020304" pitchFamily="18" charset="0"/>
              </a:rPr>
              <a:t> Σ</a:t>
            </a:r>
            <a:r>
              <a:rPr lang="en-US" sz="2200" dirty="0">
                <a:latin typeface="Times New Roman" panose="02020603050405020304" pitchFamily="18" charset="0"/>
                <a:cs typeface="Times New Roman" panose="02020603050405020304" pitchFamily="18" charset="0"/>
              </a:rPr>
              <a:t>[Y-(b</a:t>
            </a:r>
            <a:r>
              <a:rPr lang="en-US" sz="14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b</a:t>
            </a:r>
            <a:r>
              <a:rPr lang="en-US" sz="14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X)]</a:t>
            </a:r>
            <a:r>
              <a:rPr lang="en-US"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min </a:t>
            </a:r>
            <a:r>
              <a:rPr lang="el-GR" sz="2200" dirty="0">
                <a:latin typeface="Times New Roman" panose="02020603050405020304" pitchFamily="18" charset="0"/>
                <a:cs typeface="Times New Roman" panose="02020603050405020304" pitchFamily="18" charset="0"/>
              </a:rPr>
              <a:t>Σ</a:t>
            </a:r>
            <a:r>
              <a:rPr lang="en-US" sz="2200" dirty="0">
                <a:latin typeface="Times New Roman" panose="02020603050405020304" pitchFamily="18" charset="0"/>
                <a:cs typeface="Times New Roman" panose="02020603050405020304" pitchFamily="18" charset="0"/>
              </a:rPr>
              <a:t>(Y- Ŷ)</a:t>
            </a:r>
            <a:r>
              <a:rPr lang="en-US" baseline="30000" dirty="0">
                <a:latin typeface="Times New Roman" panose="02020603050405020304" pitchFamily="18" charset="0"/>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72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Below equations help to compute the least square solution:</a:t>
                </a:r>
              </a:p>
              <a:p>
                <a:pPr lvl="1"/>
                <a:r>
                  <a:rPr lang="en-US" sz="2200"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ȳ - b</a:t>
                </a:r>
                <a:r>
                  <a:rPr lang="en-US" sz="14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x̄</a:t>
                </a:r>
              </a:p>
              <a:p>
                <a:pPr lvl="1"/>
                <a:r>
                  <a:rPr lang="en-US" sz="2200" dirty="0">
                    <a:latin typeface="Times New Roman" panose="02020603050405020304" pitchFamily="18" charset="0"/>
                    <a:cs typeface="Times New Roman" panose="02020603050405020304" pitchFamily="18" charset="0"/>
                  </a:rPr>
                  <a:t>b</a:t>
                </a:r>
                <a:r>
                  <a:rPr lang="en-US" sz="14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b</a:t>
                </a:r>
                <a:r>
                  <a:rPr lang="en-US" sz="1400" dirty="0" err="1">
                    <a:latin typeface="Times New Roman" panose="02020603050405020304" pitchFamily="18" charset="0"/>
                    <a:cs typeface="Times New Roman" panose="02020603050405020304" pitchFamily="18" charset="0"/>
                  </a:rPr>
                  <a:t>yx</a:t>
                </a:r>
                <a:r>
                  <a:rPr lang="en-US" sz="2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𝑆𝑥𝑦</m:t>
                        </m:r>
                      </m:num>
                      <m:den>
                        <m:r>
                          <a:rPr lang="en-US" sz="2200" b="0" i="1" smtClean="0">
                            <a:latin typeface="Cambria Math" panose="02040503050406030204" pitchFamily="18" charset="0"/>
                            <a:cs typeface="Times New Roman" panose="02020603050405020304" pitchFamily="18" charset="0"/>
                          </a:rPr>
                          <m:t>𝑆𝑆𝑥</m:t>
                        </m:r>
                      </m:den>
                    </m:f>
                  </m:oMath>
                </a14:m>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r</a:t>
                </a:r>
                <a:r>
                  <a:rPr lang="en-US" sz="1400" dirty="0" err="1">
                    <a:latin typeface="Times New Roman" panose="02020603050405020304" pitchFamily="18" charset="0"/>
                    <a:cs typeface="Times New Roman" panose="02020603050405020304" pitchFamily="18" charset="0"/>
                  </a:rPr>
                  <a:t>xy</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𝑆𝑦</m:t>
                        </m:r>
                      </m:num>
                      <m:den>
                        <m:r>
                          <a:rPr lang="en-US" sz="2200" b="0" i="1" smtClean="0">
                            <a:latin typeface="Cambria Math" panose="02040503050406030204" pitchFamily="18" charset="0"/>
                            <a:cs typeface="Times New Roman" panose="02020603050405020304" pitchFamily="18" charset="0"/>
                          </a:rPr>
                          <m:t>𝑆𝑥</m:t>
                        </m:r>
                      </m:den>
                    </m:f>
                  </m:oMath>
                </a14:m>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2C9C39D-4D57-4F71-BF08-30EC04F1599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2790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Predicting Y From X</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Predicted Score (Y-hat):</a:t>
            </a:r>
          </a:p>
          <a:p>
            <a:pPr lvl="1"/>
            <a:r>
              <a:rPr lang="en-US" sz="2200" dirty="0">
                <a:latin typeface="Times New Roman" panose="02020603050405020304" pitchFamily="18" charset="0"/>
                <a:cs typeface="Times New Roman" panose="02020603050405020304" pitchFamily="18" charset="0"/>
              </a:rPr>
              <a:t>By using the best-fitting model, we can take any value of X, substitute it into the regression equation, and compute the value of Y.</a:t>
            </a:r>
          </a:p>
          <a:p>
            <a:r>
              <a:rPr lang="en-US" sz="2400" dirty="0">
                <a:latin typeface="Times New Roman" panose="02020603050405020304" pitchFamily="18" charset="0"/>
                <a:cs typeface="Times New Roman" panose="02020603050405020304" pitchFamily="18" charset="0"/>
              </a:rPr>
              <a:t>Observed Score (Y):</a:t>
            </a:r>
          </a:p>
          <a:p>
            <a:pPr lvl="1"/>
            <a:r>
              <a:rPr lang="en-US" sz="2200" dirty="0">
                <a:latin typeface="Times New Roman" panose="02020603050405020304" pitchFamily="18" charset="0"/>
                <a:cs typeface="Times New Roman" panose="02020603050405020304" pitchFamily="18" charset="0"/>
              </a:rPr>
              <a:t>The actual score we find in our data.</a:t>
            </a:r>
          </a:p>
          <a:p>
            <a:r>
              <a:rPr lang="en-US" sz="2400" dirty="0">
                <a:latin typeface="Times New Roman" panose="02020603050405020304" pitchFamily="18" charset="0"/>
                <a:cs typeface="Times New Roman" panose="02020603050405020304" pitchFamily="18" charset="0"/>
              </a:rPr>
              <a:t>Residual Score (Error):</a:t>
            </a:r>
          </a:p>
          <a:p>
            <a:pPr lvl="1"/>
            <a:r>
              <a:rPr lang="en-US" sz="2200" dirty="0">
                <a:latin typeface="Times New Roman" panose="02020603050405020304" pitchFamily="18" charset="0"/>
                <a:cs typeface="Times New Roman" panose="02020603050405020304" pitchFamily="18" charset="0"/>
              </a:rPr>
              <a:t>The difference between the predicted score and observed score, when using the same value of X.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82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Variance in Regression </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3" y="2222287"/>
            <a:ext cx="10554574" cy="3636511"/>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How to determine whether it is a good regression model?</a:t>
            </a:r>
          </a:p>
          <a:p>
            <a:pPr lvl="1"/>
            <a:r>
              <a:rPr lang="en-US" sz="2000" dirty="0">
                <a:latin typeface="Times New Roman" panose="02020603050405020304" pitchFamily="18" charset="0"/>
                <a:cs typeface="Times New Roman" panose="02020603050405020304" pitchFamily="18" charset="0"/>
              </a:rPr>
              <a:t>The best fitting model vs the basic model</a:t>
            </a:r>
          </a:p>
          <a:p>
            <a:r>
              <a:rPr lang="en-US" sz="2400" dirty="0">
                <a:latin typeface="Times New Roman" panose="02020603050405020304" pitchFamily="18" charset="0"/>
                <a:cs typeface="Times New Roman" panose="02020603050405020304" pitchFamily="18" charset="0"/>
              </a:rPr>
              <a:t>What is the basic model? </a:t>
            </a:r>
          </a:p>
          <a:p>
            <a:pPr lvl="1"/>
            <a:r>
              <a:rPr lang="en-US" sz="2000" dirty="0">
                <a:latin typeface="Times New Roman" panose="02020603050405020304" pitchFamily="18" charset="0"/>
                <a:cs typeface="Times New Roman" panose="02020603050405020304" pitchFamily="18" charset="0"/>
              </a:rPr>
              <a:t>The mean of y</a:t>
            </a:r>
          </a:p>
          <a:p>
            <a:r>
              <a:rPr lang="en-US" sz="2400" dirty="0">
                <a:latin typeface="Times New Roman" panose="02020603050405020304" pitchFamily="18" charset="0"/>
                <a:cs typeface="Times New Roman" panose="02020603050405020304" pitchFamily="18" charset="0"/>
              </a:rPr>
              <a:t>Sum of square total: SS</a:t>
            </a:r>
            <a:r>
              <a:rPr lang="en-US" sz="1600" dirty="0">
                <a:latin typeface="Times New Roman" panose="02020603050405020304" pitchFamily="18" charset="0"/>
                <a:cs typeface="Times New Roman" panose="02020603050405020304" pitchFamily="18" charset="0"/>
              </a:rPr>
              <a:t>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overall model is :</a:t>
            </a:r>
          </a:p>
          <a:p>
            <a:pPr lvl="1"/>
            <a:r>
              <a:rPr lang="en-US" sz="2000" dirty="0">
                <a:latin typeface="Times New Roman" panose="02020603050405020304" pitchFamily="18" charset="0"/>
                <a:cs typeface="Times New Roman" panose="02020603050405020304" pitchFamily="18" charset="0"/>
              </a:rPr>
              <a:t>SS</a:t>
            </a:r>
            <a:r>
              <a:rPr lang="en-US" sz="14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 SS</a:t>
            </a:r>
            <a:r>
              <a:rPr lang="en-US" sz="1400"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 SS</a:t>
            </a:r>
            <a:r>
              <a:rPr lang="en-US" sz="1400" dirty="0">
                <a:latin typeface="Times New Roman" panose="02020603050405020304" pitchFamily="18" charset="0"/>
                <a:cs typeface="Times New Roman" panose="02020603050405020304" pitchFamily="18" charset="0"/>
              </a:rPr>
              <a:t>E</a:t>
            </a:r>
          </a:p>
          <a:p>
            <a:pPr lvl="1"/>
            <a:r>
              <a:rPr lang="en-US" sz="2000" dirty="0">
                <a:latin typeface="Times New Roman" panose="02020603050405020304" pitchFamily="18" charset="0"/>
                <a:cs typeface="Times New Roman" panose="02020603050405020304" pitchFamily="18" charset="0"/>
              </a:rPr>
              <a:t>Sum of square Regression (Model): SS</a:t>
            </a:r>
            <a:r>
              <a:rPr lang="en-US" dirty="0">
                <a:latin typeface="Times New Roman" panose="02020603050405020304" pitchFamily="18" charset="0"/>
                <a:cs typeface="Times New Roman" panose="02020603050405020304" pitchFamily="18" charset="0"/>
              </a:rPr>
              <a:t>R</a:t>
            </a:r>
          </a:p>
          <a:p>
            <a:pPr lvl="1"/>
            <a:r>
              <a:rPr lang="en-US" sz="2000" dirty="0">
                <a:latin typeface="Times New Roman" panose="02020603050405020304" pitchFamily="18" charset="0"/>
                <a:cs typeface="Times New Roman" panose="02020603050405020304" pitchFamily="18" charset="0"/>
              </a:rPr>
              <a:t>Sum of square residual (error): SS</a:t>
            </a:r>
            <a:r>
              <a:rPr lang="en-US" sz="1400" dirty="0">
                <a:latin typeface="Times New Roman" panose="02020603050405020304" pitchFamily="18" charset="0"/>
                <a:cs typeface="Times New Roman" panose="02020603050405020304" pitchFamily="18" charset="0"/>
              </a:rPr>
              <a:t>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55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Variance in Regression </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SS</a:t>
            </a:r>
            <a:r>
              <a:rPr lang="en-US" sz="16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 SS</a:t>
            </a:r>
            <a:r>
              <a:rPr lang="en-US" sz="16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 SS</a:t>
            </a:r>
            <a:r>
              <a:rPr lang="en-US" sz="1600" dirty="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(Observed Y – </a:t>
            </a:r>
            <a:r>
              <a:rPr lang="en-US" sz="2200" dirty="0" err="1">
                <a:latin typeface="Times New Roman" panose="02020603050405020304" pitchFamily="18" charset="0"/>
                <a:cs typeface="Times New Roman" panose="02020603050405020304" pitchFamily="18" charset="0"/>
              </a:rPr>
              <a:t>Ymean</a:t>
            </a:r>
            <a:r>
              <a:rPr lang="en-US" sz="2200" dirty="0">
                <a:latin typeface="Times New Roman" panose="02020603050405020304" pitchFamily="18" charset="0"/>
                <a:cs typeface="Times New Roman" panose="02020603050405020304" pitchFamily="18" charset="0"/>
              </a:rPr>
              <a:t>) = (Predicted Y –</a:t>
            </a:r>
            <a:r>
              <a:rPr lang="en-US" sz="2200" dirty="0" err="1">
                <a:latin typeface="Times New Roman" panose="02020603050405020304" pitchFamily="18" charset="0"/>
                <a:cs typeface="Times New Roman" panose="02020603050405020304" pitchFamily="18" charset="0"/>
              </a:rPr>
              <a:t>Ymean</a:t>
            </a:r>
            <a:r>
              <a:rPr lang="en-US" sz="2200" dirty="0">
                <a:latin typeface="Times New Roman" panose="02020603050405020304" pitchFamily="18" charset="0"/>
                <a:cs typeface="Times New Roman" panose="02020603050405020304" pitchFamily="18" charset="0"/>
              </a:rPr>
              <a:t>) + (Observed Y – Predicted Y)</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Variation in Y = Explained by X + Unexplained by X</a:t>
            </a:r>
          </a:p>
          <a:p>
            <a:pPr marL="857250" lvl="1" indent="-457200">
              <a:buFont typeface="+mj-lt"/>
              <a:buAutoNum type="arabicPeriod"/>
            </a:pPr>
            <a:r>
              <a:rPr lang="en-US" sz="2200" dirty="0" err="1">
                <a:latin typeface="Times New Roman" panose="02020603050405020304" pitchFamily="18" charset="0"/>
                <a:cs typeface="Times New Roman" panose="02020603050405020304" pitchFamily="18" charset="0"/>
              </a:rPr>
              <a:t>SS</a:t>
            </a:r>
            <a:r>
              <a:rPr lang="en-US" sz="1400" dirty="0" err="1">
                <a:latin typeface="Times New Roman" panose="02020603050405020304" pitchFamily="18" charset="0"/>
                <a:cs typeface="Times New Roman" panose="02020603050405020304" pitchFamily="18" charset="0"/>
              </a:rPr>
              <a:t>Total</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SS</a:t>
            </a:r>
            <a:r>
              <a:rPr lang="en-US" sz="1400" dirty="0" err="1">
                <a:latin typeface="Times New Roman" panose="02020603050405020304" pitchFamily="18" charset="0"/>
                <a:cs typeface="Times New Roman" panose="02020603050405020304" pitchFamily="18" charset="0"/>
              </a:rPr>
              <a:t>Regression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SS</a:t>
            </a:r>
            <a:r>
              <a:rPr lang="en-US" sz="1400" dirty="0" err="1">
                <a:latin typeface="Times New Roman" panose="02020603050405020304" pitchFamily="18" charset="0"/>
                <a:cs typeface="Times New Roman" panose="02020603050405020304" pitchFamily="18" charset="0"/>
              </a:rPr>
              <a:t>Error</a:t>
            </a:r>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What’s the importance of regression? </a:t>
            </a:r>
          </a:p>
          <a:p>
            <a:pPr lvl="1">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Without regression, what’s the best fitting model?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4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7F7A02E-A6D3-451B-BD66-B609403B1574}"/>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i="1" dirty="0">
                    <a:solidFill>
                      <a:schemeClr val="tx1"/>
                    </a:solidFill>
                    <a:latin typeface="Times New Roman" panose="02020603050405020304" pitchFamily="18" charset="0"/>
                    <a:cs typeface="Times New Roman" panose="02020603050405020304" pitchFamily="18" charset="0"/>
                  </a:rPr>
                  <a:t>Total Variance in Regression:</a:t>
                </a:r>
                <a:br>
                  <a:rPr lang="en-US" sz="4400" i="1" dirty="0">
                    <a:solidFill>
                      <a:schemeClr val="tx1"/>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Observed Y – </a:t>
                </a:r>
                <a:r>
                  <a:rPr lang="en-US" sz="2800" dirty="0" err="1">
                    <a:latin typeface="Times New Roman" panose="02020603050405020304" pitchFamily="18" charset="0"/>
                    <a:cs typeface="Times New Roman" panose="02020603050405020304" pitchFamily="18" charset="0"/>
                  </a:rPr>
                  <a:t>Ymean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m:rPr>
                            <m:nor/>
                          </m:rPr>
                          <a:rPr lang="en-US" sz="2800" dirty="0">
                            <a:latin typeface="Times New Roman" panose="02020603050405020304" pitchFamily="18" charset="0"/>
                            <a:cs typeface="Times New Roman" panose="02020603050405020304" pitchFamily="18" charset="0"/>
                          </a:rPr>
                          <m:t>Σ</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Y</m:t>
                        </m:r>
                        <m:r>
                          <m:rPr>
                            <m:nor/>
                          </m:rPr>
                          <a:rPr lang="en-US" sz="2800" dirty="0">
                            <a:latin typeface="Times New Roman" panose="02020603050405020304" pitchFamily="18" charset="0"/>
                            <a:cs typeface="Times New Roman" panose="02020603050405020304" pitchFamily="18" charset="0"/>
                          </a:rPr>
                          <m:t> </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ȳ</m:t>
                        </m:r>
                        <m:r>
                          <m:rPr>
                            <m:nor/>
                          </m:rPr>
                          <a:rPr lang="en-US" sz="2800" dirty="0">
                            <a:latin typeface="Times New Roman" panose="02020603050405020304" pitchFamily="18" charset="0"/>
                            <a:cs typeface="Times New Roman" panose="02020603050405020304" pitchFamily="18" charset="0"/>
                          </a:rPr>
                          <m:t>)</m:t>
                        </m:r>
                      </m:e>
                      <m:sup>
                        <m:r>
                          <a:rPr lang="en-US" sz="2800" i="1" smtClean="0">
                            <a:latin typeface="Cambria Math" panose="02040503050406030204" pitchFamily="18" charset="0"/>
                            <a:cs typeface="Times New Roman" panose="02020603050405020304" pitchFamily="18" charset="0"/>
                          </a:rPr>
                          <m:t>2</m:t>
                        </m:r>
                      </m:sup>
                    </m:sSup>
                  </m:oMath>
                </a14:m>
                <a:endParaRPr lang="en-US" sz="4400" i="1" dirty="0"/>
              </a:p>
            </p:txBody>
          </p:sp>
        </mc:Choice>
        <mc:Fallback xmlns="">
          <p:sp>
            <p:nvSpPr>
              <p:cNvPr id="2" name="Title 1">
                <a:extLst>
                  <a:ext uri="{FF2B5EF4-FFF2-40B4-BE49-F238E27FC236}">
                    <a16:creationId xmlns:a16="http://schemas.microsoft.com/office/drawing/2014/main" id="{87F7A02E-A6D3-451B-BD66-B609403B1574}"/>
                  </a:ext>
                </a:extLst>
              </p:cNvPr>
              <p:cNvSpPr>
                <a:spLocks noGrp="1" noRot="1" noChangeAspect="1" noMove="1" noResize="1" noEditPoints="1" noAdjustHandles="1" noChangeArrowheads="1" noChangeShapeType="1" noTextEdit="1"/>
              </p:cNvSpPr>
              <p:nvPr>
                <p:ph type="title"/>
              </p:nvPr>
            </p:nvSpPr>
            <p:spPr>
              <a:xfrm>
                <a:off x="8134349" y="1819275"/>
                <a:ext cx="3606137" cy="4222087"/>
              </a:xfr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4A41A7B-4BC1-4D05-9D20-5D252DCFBAE7}"/>
              </a:ext>
            </a:extLst>
          </p:cNvPr>
          <p:cNvPicPr>
            <a:picLocks noChangeAspect="1"/>
          </p:cNvPicPr>
          <p:nvPr/>
        </p:nvPicPr>
        <p:blipFill>
          <a:blip r:embed="rId4"/>
          <a:stretch>
            <a:fillRect/>
          </a:stretch>
        </p:blipFill>
        <p:spPr>
          <a:xfrm>
            <a:off x="1071785" y="643467"/>
            <a:ext cx="5411423" cy="5397896"/>
          </a:xfrm>
          <a:prstGeom prst="roundRect">
            <a:avLst>
              <a:gd name="adj" fmla="val 3876"/>
            </a:avLst>
          </a:prstGeom>
          <a:ln>
            <a:solidFill>
              <a:schemeClr val="accent1"/>
            </a:solidFill>
          </a:ln>
          <a:effectLst/>
        </p:spPr>
      </p:pic>
      <p:cxnSp>
        <p:nvCxnSpPr>
          <p:cNvPr id="10" name="Straight Arrow Connector 9">
            <a:extLst>
              <a:ext uri="{FF2B5EF4-FFF2-40B4-BE49-F238E27FC236}">
                <a16:creationId xmlns:a16="http://schemas.microsoft.com/office/drawing/2014/main" id="{209932E7-6B4F-468A-B715-98B1FE682397}"/>
              </a:ext>
            </a:extLst>
          </p:cNvPr>
          <p:cNvCxnSpPr/>
          <p:nvPr/>
        </p:nvCxnSpPr>
        <p:spPr>
          <a:xfrm>
            <a:off x="5919537" y="2348564"/>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EB049D6-823B-47F7-BFF8-D69F243EEF5A}"/>
              </a:ext>
            </a:extLst>
          </p:cNvPr>
          <p:cNvCxnSpPr>
            <a:cxnSpLocks/>
          </p:cNvCxnSpPr>
          <p:nvPr/>
        </p:nvCxnSpPr>
        <p:spPr>
          <a:xfrm>
            <a:off x="2213810" y="3119655"/>
            <a:ext cx="3763478"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A3354EF-0DC4-41C3-AC48-C772E83F4322}"/>
              </a:ext>
            </a:extLst>
          </p:cNvPr>
          <p:cNvCxnSpPr/>
          <p:nvPr/>
        </p:nvCxnSpPr>
        <p:spPr>
          <a:xfrm flipV="1">
            <a:off x="2223436" y="3137836"/>
            <a:ext cx="0" cy="1732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535B89E-1122-4DF4-A2B7-C9F17E1BB109}"/>
              </a:ext>
            </a:extLst>
          </p:cNvPr>
          <p:cNvCxnSpPr/>
          <p:nvPr/>
        </p:nvCxnSpPr>
        <p:spPr>
          <a:xfrm flipV="1">
            <a:off x="4389120" y="3119655"/>
            <a:ext cx="0" cy="1615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C896B4-73F3-44DB-910A-616C154EEF8B}"/>
              </a:ext>
            </a:extLst>
          </p:cNvPr>
          <p:cNvCxnSpPr/>
          <p:nvPr/>
        </p:nvCxnSpPr>
        <p:spPr>
          <a:xfrm>
            <a:off x="5303520" y="1511166"/>
            <a:ext cx="0" cy="1540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BDCA3B-B98B-4EF4-8304-8FBBDDD81D74}"/>
              </a:ext>
            </a:extLst>
          </p:cNvPr>
          <p:cNvCxnSpPr/>
          <p:nvPr/>
        </p:nvCxnSpPr>
        <p:spPr>
          <a:xfrm>
            <a:off x="5900286" y="2330383"/>
            <a:ext cx="0" cy="789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CDC8-4399-41EB-B5B3-3467404261D9}"/>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Correlation to Regression</a:t>
            </a:r>
          </a:p>
        </p:txBody>
      </p:sp>
      <p:sp>
        <p:nvSpPr>
          <p:cNvPr id="3" name="Content Placeholder 2">
            <a:extLst>
              <a:ext uri="{FF2B5EF4-FFF2-40B4-BE49-F238E27FC236}">
                <a16:creationId xmlns:a16="http://schemas.microsoft.com/office/drawing/2014/main" id="{F6AFCC33-C0F6-467C-94DB-35A7C5E2FC78}"/>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Recall: Correlation</a:t>
            </a:r>
          </a:p>
          <a:p>
            <a:pPr marL="0" indent="0">
              <a:buNone/>
            </a:pPr>
            <a:r>
              <a:rPr lang="en-US" sz="2800" dirty="0">
                <a:latin typeface="Times New Roman" panose="02020603050405020304" pitchFamily="18" charset="0"/>
                <a:cs typeface="Times New Roman" panose="02020603050405020304" pitchFamily="18" charset="0"/>
              </a:rPr>
              <a:t>	With correlation our aim is to see if there is any relationship between x and y.</a:t>
            </a:r>
          </a:p>
          <a:p>
            <a:r>
              <a:rPr lang="en-US" sz="2800" dirty="0">
                <a:latin typeface="Times New Roman" panose="02020603050405020304" pitchFamily="18" charset="0"/>
                <a:cs typeface="Times New Roman" panose="02020603050405020304" pitchFamily="18" charset="0"/>
              </a:rPr>
              <a:t>How about take a step further?</a:t>
            </a:r>
          </a:p>
          <a:p>
            <a:pPr lvl="1"/>
            <a:r>
              <a:rPr lang="en-US" sz="2600" dirty="0">
                <a:latin typeface="Times New Roman" panose="02020603050405020304" pitchFamily="18" charset="0"/>
                <a:cs typeface="Times New Roman" panose="02020603050405020304" pitchFamily="18" charset="0"/>
              </a:rPr>
              <a:t>Can we use one variable to predict another one?</a:t>
            </a:r>
          </a:p>
          <a:p>
            <a:endParaRPr lang="en-US" dirty="0"/>
          </a:p>
        </p:txBody>
      </p:sp>
    </p:spTree>
    <p:extLst>
      <p:ext uri="{BB962C8B-B14F-4D97-AF65-F5344CB8AC3E}">
        <p14:creationId xmlns:p14="http://schemas.microsoft.com/office/powerpoint/2010/main" val="179699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7F7A02E-A6D3-451B-BD66-B609403B1574}"/>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i="1" dirty="0">
                    <a:solidFill>
                      <a:schemeClr val="tx1"/>
                    </a:solidFill>
                    <a:latin typeface="Times New Roman" panose="02020603050405020304" pitchFamily="18" charset="0"/>
                    <a:cs typeface="Times New Roman" panose="02020603050405020304" pitchFamily="18" charset="0"/>
                  </a:rPr>
                  <a:t>Variance Can be explained:</a:t>
                </a:r>
                <a:br>
                  <a:rPr lang="en-US" sz="4400" i="1" dirty="0">
                    <a:solidFill>
                      <a:schemeClr val="tx1"/>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Predicted Y –</a:t>
                </a:r>
                <a:r>
                  <a:rPr lang="en-US" sz="2800" dirty="0" err="1">
                    <a:latin typeface="Times New Roman" panose="02020603050405020304" pitchFamily="18" charset="0"/>
                    <a:cs typeface="Times New Roman" panose="02020603050405020304" pitchFamily="18" charset="0"/>
                  </a:rPr>
                  <a:t>Ymean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a:latin typeface="Cambria Math" panose="02040503050406030204" pitchFamily="18" charset="0"/>
                            <a:cs typeface="Times New Roman" panose="02020603050405020304" pitchFamily="18" charset="0"/>
                          </a:rPr>
                        </m:ctrlPr>
                      </m:sSupPr>
                      <m:e>
                        <m:r>
                          <m:rPr>
                            <m:nor/>
                          </m:rPr>
                          <a:rPr lang="en-US" sz="2800" dirty="0">
                            <a:latin typeface="Times New Roman" panose="02020603050405020304" pitchFamily="18" charset="0"/>
                            <a:cs typeface="Times New Roman" panose="02020603050405020304" pitchFamily="18" charset="0"/>
                          </a:rPr>
                          <m:t>Σ</m:t>
                        </m:r>
                        <m:r>
                          <m:rPr>
                            <m:nor/>
                          </m:rPr>
                          <a:rPr lang="en-US" sz="2800" dirty="0">
                            <a:latin typeface="Times New Roman" panose="02020603050405020304" pitchFamily="18" charset="0"/>
                            <a:cs typeface="Times New Roman" panose="02020603050405020304" pitchFamily="18" charset="0"/>
                          </a:rPr>
                          <m:t>(Ŷ–ȳ)</m:t>
                        </m:r>
                      </m:e>
                      <m:sup>
                        <m:r>
                          <a:rPr lang="en-US" sz="2800" i="1">
                            <a:latin typeface="Cambria Math" panose="02040503050406030204" pitchFamily="18" charset="0"/>
                            <a:cs typeface="Times New Roman" panose="02020603050405020304" pitchFamily="18" charset="0"/>
                          </a:rPr>
                          <m:t>2</m:t>
                        </m:r>
                      </m:sup>
                    </m:sSup>
                  </m:oMath>
                </a14:m>
                <a:endParaRPr lang="en-US" sz="2800" i="1" dirty="0"/>
              </a:p>
            </p:txBody>
          </p:sp>
        </mc:Choice>
        <mc:Fallback xmlns="">
          <p:sp>
            <p:nvSpPr>
              <p:cNvPr id="2" name="Title 1">
                <a:extLst>
                  <a:ext uri="{FF2B5EF4-FFF2-40B4-BE49-F238E27FC236}">
                    <a16:creationId xmlns:a16="http://schemas.microsoft.com/office/drawing/2014/main" id="{87F7A02E-A6D3-451B-BD66-B609403B1574}"/>
                  </a:ext>
                </a:extLst>
              </p:cNvPr>
              <p:cNvSpPr>
                <a:spLocks noGrp="1" noRot="1" noChangeAspect="1" noMove="1" noResize="1" noEditPoints="1" noAdjustHandles="1" noChangeArrowheads="1" noChangeShapeType="1" noTextEdit="1"/>
              </p:cNvSpPr>
              <p:nvPr>
                <p:ph type="title"/>
              </p:nvPr>
            </p:nvSpPr>
            <p:spPr>
              <a:xfrm>
                <a:off x="8134349" y="1819275"/>
                <a:ext cx="3606137" cy="4222087"/>
              </a:xfr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4A41A7B-4BC1-4D05-9D20-5D252DCFBAE7}"/>
              </a:ext>
            </a:extLst>
          </p:cNvPr>
          <p:cNvPicPr>
            <a:picLocks noChangeAspect="1"/>
          </p:cNvPicPr>
          <p:nvPr/>
        </p:nvPicPr>
        <p:blipFill>
          <a:blip r:embed="rId4"/>
          <a:stretch>
            <a:fillRect/>
          </a:stretch>
        </p:blipFill>
        <p:spPr>
          <a:xfrm>
            <a:off x="1071785" y="643467"/>
            <a:ext cx="5411423" cy="5397896"/>
          </a:xfrm>
          <a:prstGeom prst="roundRect">
            <a:avLst>
              <a:gd name="adj" fmla="val 3876"/>
            </a:avLst>
          </a:prstGeom>
          <a:ln>
            <a:solidFill>
              <a:schemeClr val="accent1"/>
            </a:solidFill>
          </a:ln>
          <a:effectLst/>
        </p:spPr>
      </p:pic>
      <p:cxnSp>
        <p:nvCxnSpPr>
          <p:cNvPr id="13" name="Straight Connector 12">
            <a:extLst>
              <a:ext uri="{FF2B5EF4-FFF2-40B4-BE49-F238E27FC236}">
                <a16:creationId xmlns:a16="http://schemas.microsoft.com/office/drawing/2014/main" id="{2ED1B72F-503C-44CA-B713-D32861E70583}"/>
              </a:ext>
            </a:extLst>
          </p:cNvPr>
          <p:cNvCxnSpPr>
            <a:cxnSpLocks/>
          </p:cNvCxnSpPr>
          <p:nvPr/>
        </p:nvCxnSpPr>
        <p:spPr>
          <a:xfrm>
            <a:off x="2213810" y="3119655"/>
            <a:ext cx="3763478" cy="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1121A7F5-0ADE-42A5-B724-864EE3FB6560}"/>
              </a:ext>
            </a:extLst>
          </p:cNvPr>
          <p:cNvCxnSpPr>
            <a:cxnSpLocks/>
          </p:cNvCxnSpPr>
          <p:nvPr/>
        </p:nvCxnSpPr>
        <p:spPr>
          <a:xfrm>
            <a:off x="4389120" y="2877954"/>
            <a:ext cx="0" cy="2417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EAF9A24-0EE0-4B9A-A5F0-3F87B767C77F}"/>
              </a:ext>
            </a:extLst>
          </p:cNvPr>
          <p:cNvCxnSpPr/>
          <p:nvPr/>
        </p:nvCxnSpPr>
        <p:spPr>
          <a:xfrm>
            <a:off x="5322771" y="2646947"/>
            <a:ext cx="0" cy="4727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6B7E09-37EC-4704-862F-B7E9E1F731F4}"/>
              </a:ext>
            </a:extLst>
          </p:cNvPr>
          <p:cNvCxnSpPr/>
          <p:nvPr/>
        </p:nvCxnSpPr>
        <p:spPr>
          <a:xfrm>
            <a:off x="5900286" y="2464067"/>
            <a:ext cx="0" cy="655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DC70C7-5792-4A10-AD7D-9D06A0E2ED55}"/>
              </a:ext>
            </a:extLst>
          </p:cNvPr>
          <p:cNvCxnSpPr/>
          <p:nvPr/>
        </p:nvCxnSpPr>
        <p:spPr>
          <a:xfrm>
            <a:off x="2849078" y="3119655"/>
            <a:ext cx="0" cy="3093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FEEB540-1E41-4DBB-9124-7562A12715F1}"/>
              </a:ext>
            </a:extLst>
          </p:cNvPr>
          <p:cNvCxnSpPr/>
          <p:nvPr/>
        </p:nvCxnSpPr>
        <p:spPr>
          <a:xfrm>
            <a:off x="2213810" y="3119655"/>
            <a:ext cx="0" cy="4801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66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7F7A02E-A6D3-451B-BD66-B609403B1574}"/>
                  </a:ext>
                </a:extLst>
              </p:cNvPr>
              <p:cNvSpPr>
                <a:spLocks noGrp="1"/>
              </p:cNvSpPr>
              <p:nvPr>
                <p:ph type="title"/>
              </p:nvPr>
            </p:nvSpPr>
            <p:spPr>
              <a:xfrm>
                <a:off x="7883091" y="1819275"/>
                <a:ext cx="4308909" cy="4222087"/>
              </a:xfrm>
            </p:spPr>
            <p:txBody>
              <a:bodyPr vert="horz" lIns="91440" tIns="45720" rIns="91440" bIns="45720" rtlCol="0" anchor="t">
                <a:normAutofit/>
              </a:bodyPr>
              <a:lstStyle/>
              <a:p>
                <a:r>
                  <a:rPr lang="en-US" sz="4400" i="1" dirty="0">
                    <a:solidFill>
                      <a:schemeClr val="tx1"/>
                    </a:solidFill>
                    <a:latin typeface="Times New Roman" panose="02020603050405020304" pitchFamily="18" charset="0"/>
                    <a:cs typeface="Times New Roman" panose="02020603050405020304" pitchFamily="18" charset="0"/>
                  </a:rPr>
                  <a:t>Variance Can Not Be Explained:</a:t>
                </a:r>
                <a:br>
                  <a:rPr lang="en-US" sz="4400" i="1" dirty="0">
                    <a:solidFill>
                      <a:schemeClr val="tx1"/>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Observed Y – </a:t>
                </a:r>
                <a:r>
                  <a:rPr lang="en-US" sz="2800" dirty="0" err="1">
                    <a:latin typeface="Times New Roman" panose="02020603050405020304" pitchFamily="18" charset="0"/>
                    <a:cs typeface="Times New Roman" panose="02020603050405020304" pitchFamily="18" charset="0"/>
                  </a:rPr>
                  <a:t>PredictedY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a:latin typeface="Cambria Math" panose="02040503050406030204" pitchFamily="18" charset="0"/>
                            <a:cs typeface="Times New Roman" panose="02020603050405020304" pitchFamily="18" charset="0"/>
                          </a:rPr>
                        </m:ctrlPr>
                      </m:sSupPr>
                      <m:e>
                        <m:r>
                          <m:rPr>
                            <m:nor/>
                          </m:rPr>
                          <a:rPr lang="en-US" sz="2800" dirty="0">
                            <a:latin typeface="Times New Roman" panose="02020603050405020304" pitchFamily="18" charset="0"/>
                            <a:cs typeface="Times New Roman" panose="02020603050405020304" pitchFamily="18" charset="0"/>
                          </a:rPr>
                          <m:t>Σ</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Y</m:t>
                        </m:r>
                        <m:r>
                          <m:rPr>
                            <m:nor/>
                          </m:rPr>
                          <a:rPr lang="en-US" sz="2800" dirty="0">
                            <a:latin typeface="Times New Roman" panose="02020603050405020304" pitchFamily="18" charset="0"/>
                            <a:cs typeface="Times New Roman" panose="02020603050405020304" pitchFamily="18" charset="0"/>
                          </a:rPr>
                          <m:t> </m:t>
                        </m:r>
                        <m:r>
                          <m:rPr>
                            <m:nor/>
                          </m:rPr>
                          <a:rPr lang="en-US" sz="2800" dirty="0">
                            <a:latin typeface="Times New Roman" panose="02020603050405020304" pitchFamily="18" charset="0"/>
                            <a:cs typeface="Times New Roman" panose="02020603050405020304" pitchFamily="18" charset="0"/>
                          </a:rPr>
                          <m:t>–</m:t>
                        </m:r>
                        <m:r>
                          <m:rPr>
                            <m:nor/>
                          </m:rPr>
                          <a:rPr lang="en-US" sz="2800" dirty="0">
                            <a:latin typeface="Times New Roman" panose="02020603050405020304" pitchFamily="18" charset="0"/>
                            <a:cs typeface="Times New Roman" panose="02020603050405020304" pitchFamily="18" charset="0"/>
                          </a:rPr>
                          <m:t>Ŷ</m:t>
                        </m:r>
                        <m:r>
                          <m:rPr>
                            <m:nor/>
                          </m:rPr>
                          <a:rPr lang="en-US" sz="2800" dirty="0">
                            <a:latin typeface="Times New Roman" panose="02020603050405020304" pitchFamily="18" charset="0"/>
                            <a:cs typeface="Times New Roman" panose="02020603050405020304" pitchFamily="18" charset="0"/>
                          </a:rPr>
                          <m:t>)</m:t>
                        </m:r>
                      </m:e>
                      <m:sup>
                        <m:r>
                          <a:rPr lang="en-US" sz="2800" i="1">
                            <a:latin typeface="Cambria Math" panose="02040503050406030204" pitchFamily="18" charset="0"/>
                            <a:cs typeface="Times New Roman" panose="02020603050405020304" pitchFamily="18" charset="0"/>
                          </a:rPr>
                          <m:t>2</m:t>
                        </m:r>
                      </m:sup>
                    </m:sSup>
                  </m:oMath>
                </a14:m>
                <a:endParaRPr lang="en-US" sz="2800" i="1" dirty="0"/>
              </a:p>
            </p:txBody>
          </p:sp>
        </mc:Choice>
        <mc:Fallback xmlns="">
          <p:sp>
            <p:nvSpPr>
              <p:cNvPr id="2" name="Title 1">
                <a:extLst>
                  <a:ext uri="{FF2B5EF4-FFF2-40B4-BE49-F238E27FC236}">
                    <a16:creationId xmlns:a16="http://schemas.microsoft.com/office/drawing/2014/main" id="{87F7A02E-A6D3-451B-BD66-B609403B1574}"/>
                  </a:ext>
                </a:extLst>
              </p:cNvPr>
              <p:cNvSpPr>
                <a:spLocks noGrp="1" noRot="1" noChangeAspect="1" noMove="1" noResize="1" noEditPoints="1" noAdjustHandles="1" noChangeArrowheads="1" noChangeShapeType="1" noTextEdit="1"/>
              </p:cNvSpPr>
              <p:nvPr>
                <p:ph type="title"/>
              </p:nvPr>
            </p:nvSpPr>
            <p:spPr>
              <a:xfrm>
                <a:off x="7883091" y="1819275"/>
                <a:ext cx="4308909" cy="4222087"/>
              </a:xfr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4A41A7B-4BC1-4D05-9D20-5D252DCFBAE7}"/>
              </a:ext>
            </a:extLst>
          </p:cNvPr>
          <p:cNvPicPr>
            <a:picLocks noChangeAspect="1"/>
          </p:cNvPicPr>
          <p:nvPr/>
        </p:nvPicPr>
        <p:blipFill>
          <a:blip r:embed="rId4"/>
          <a:stretch>
            <a:fillRect/>
          </a:stretch>
        </p:blipFill>
        <p:spPr>
          <a:xfrm>
            <a:off x="1071785" y="643467"/>
            <a:ext cx="5411423" cy="5397896"/>
          </a:xfrm>
          <a:prstGeom prst="roundRect">
            <a:avLst>
              <a:gd name="adj" fmla="val 3876"/>
            </a:avLst>
          </a:prstGeom>
          <a:ln>
            <a:solidFill>
              <a:schemeClr val="accent1"/>
            </a:solidFill>
          </a:ln>
          <a:effectLst/>
        </p:spPr>
      </p:pic>
      <p:cxnSp>
        <p:nvCxnSpPr>
          <p:cNvPr id="8" name="Straight Connector 7">
            <a:extLst>
              <a:ext uri="{FF2B5EF4-FFF2-40B4-BE49-F238E27FC236}">
                <a16:creationId xmlns:a16="http://schemas.microsoft.com/office/drawing/2014/main" id="{307132E7-BF32-480A-9FD1-D9AEEEA1EC31}"/>
              </a:ext>
            </a:extLst>
          </p:cNvPr>
          <p:cNvCxnSpPr>
            <a:cxnSpLocks/>
          </p:cNvCxnSpPr>
          <p:nvPr/>
        </p:nvCxnSpPr>
        <p:spPr>
          <a:xfrm>
            <a:off x="2213810" y="3119655"/>
            <a:ext cx="3763478" cy="0"/>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CC3CE332-E91B-48A8-8B23-79CFBD794EA1}"/>
              </a:ext>
            </a:extLst>
          </p:cNvPr>
          <p:cNvCxnSpPr/>
          <p:nvPr/>
        </p:nvCxnSpPr>
        <p:spPr>
          <a:xfrm>
            <a:off x="2213810" y="3339966"/>
            <a:ext cx="0" cy="3080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77C7F99-75F0-4C73-9D86-3795E147A458}"/>
              </a:ext>
            </a:extLst>
          </p:cNvPr>
          <p:cNvCxnSpPr/>
          <p:nvPr/>
        </p:nvCxnSpPr>
        <p:spPr>
          <a:xfrm>
            <a:off x="2839453" y="3119655"/>
            <a:ext cx="0" cy="30934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C2312F6-0BB7-4318-B9B5-1D9558C0E71F}"/>
              </a:ext>
            </a:extLst>
          </p:cNvPr>
          <p:cNvCxnSpPr/>
          <p:nvPr/>
        </p:nvCxnSpPr>
        <p:spPr>
          <a:xfrm flipV="1">
            <a:off x="4389120" y="2954956"/>
            <a:ext cx="0" cy="17229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CF8492-1C90-45D3-85E4-FE3872B56379}"/>
              </a:ext>
            </a:extLst>
          </p:cNvPr>
          <p:cNvCxnSpPr/>
          <p:nvPr/>
        </p:nvCxnSpPr>
        <p:spPr>
          <a:xfrm>
            <a:off x="5313145" y="1540042"/>
            <a:ext cx="0" cy="10299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9699D6-F2FF-4F60-A04F-BD44606DCCF5}"/>
              </a:ext>
            </a:extLst>
          </p:cNvPr>
          <p:cNvCxnSpPr/>
          <p:nvPr/>
        </p:nvCxnSpPr>
        <p:spPr>
          <a:xfrm>
            <a:off x="5977288" y="2319688"/>
            <a:ext cx="0" cy="1155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33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a:xfrm>
                <a:off x="153121" y="2598737"/>
                <a:ext cx="4344416" cy="2104103"/>
              </a:xfrm>
            </p:spPr>
            <p:txBody>
              <a:bodyPr vert="horz" lIns="91440" tIns="45720" rIns="91440" bIns="45720" rtlCol="0" anchor="b">
                <a:normAutofit/>
              </a:bodyPr>
              <a:lstStyle/>
              <a:p>
                <a:pPr/>
                <a:r>
                  <a:rPr lang="en-US" sz="2200" i="1" dirty="0">
                    <a:latin typeface="Times New Roman" panose="02020603050405020304" pitchFamily="18" charset="0"/>
                    <a:cs typeface="Times New Roman" panose="02020603050405020304" pitchFamily="18" charset="0"/>
                  </a:rPr>
                  <a:t>Overall Equation:</a:t>
                </a:r>
                <a:br>
                  <a:rPr lang="en-US" sz="2200" i="1" dirty="0"/>
                </a:b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m:rPr>
                              <m:nor/>
                            </m:rPr>
                            <a:rPr lang="en-US" sz="2200">
                              <a:latin typeface="Times New Roman" panose="02020603050405020304" pitchFamily="18" charset="0"/>
                              <a:cs typeface="Times New Roman" panose="02020603050405020304" pitchFamily="18" charset="0"/>
                            </a:rPr>
                            <m:t>Σ</m:t>
                          </m:r>
                          <m:r>
                            <m:rPr>
                              <m:nor/>
                            </m:rPr>
                            <a:rPr lang="en-US" sz="2200">
                              <a:latin typeface="Times New Roman" panose="02020603050405020304" pitchFamily="18" charset="0"/>
                              <a:cs typeface="Times New Roman" panose="02020603050405020304" pitchFamily="18" charset="0"/>
                            </a:rPr>
                            <m:t>(</m:t>
                          </m:r>
                          <m:r>
                            <m:rPr>
                              <m:nor/>
                            </m:rPr>
                            <a:rPr lang="en-US" sz="2200">
                              <a:latin typeface="Times New Roman" panose="02020603050405020304" pitchFamily="18" charset="0"/>
                              <a:cs typeface="Times New Roman" panose="02020603050405020304" pitchFamily="18" charset="0"/>
                            </a:rPr>
                            <m:t>Y</m:t>
                          </m:r>
                          <m:r>
                            <m:rPr>
                              <m:nor/>
                            </m:rPr>
                            <a:rPr lang="en-US" sz="2200">
                              <a:latin typeface="Times New Roman" panose="02020603050405020304" pitchFamily="18" charset="0"/>
                              <a:cs typeface="Times New Roman" panose="02020603050405020304" pitchFamily="18" charset="0"/>
                            </a:rPr>
                            <m:t> </m:t>
                          </m:r>
                          <m:r>
                            <m:rPr>
                              <m:nor/>
                            </m:rPr>
                            <a:rPr lang="en-US" sz="2200">
                              <a:latin typeface="Times New Roman" panose="02020603050405020304" pitchFamily="18" charset="0"/>
                              <a:cs typeface="Times New Roman" panose="02020603050405020304" pitchFamily="18" charset="0"/>
                            </a:rPr>
                            <m:t>–</m:t>
                          </m:r>
                          <m:r>
                            <m:rPr>
                              <m:nor/>
                            </m:rPr>
                            <a:rPr lang="en-US" sz="2200">
                              <a:latin typeface="Times New Roman" panose="02020603050405020304" pitchFamily="18" charset="0"/>
                              <a:cs typeface="Times New Roman" panose="02020603050405020304" pitchFamily="18" charset="0"/>
                            </a:rPr>
                            <m:t>ȳ)</m:t>
                          </m:r>
                        </m:e>
                        <m:sup>
                          <m:r>
                            <a:rPr lang="en-US" sz="2200" i="1">
                              <a:latin typeface="Cambria Math" panose="02040503050406030204" pitchFamily="18" charset="0"/>
                              <a:cs typeface="Times New Roman" panose="02020603050405020304" pitchFamily="18" charset="0"/>
                            </a:rPr>
                            <m:t>2</m:t>
                          </m:r>
                        </m:sup>
                      </m:sSup>
                      <m:r>
                        <a:rPr lang="en-US" sz="2200" b="0" i="1">
                          <a:latin typeface="Cambria Math" panose="02040503050406030204" pitchFamily="18" charset="0"/>
                          <a:cs typeface="Times New Roman" panose="02020603050405020304" pitchFamily="18" charset="0"/>
                        </a:rPr>
                        <m:t>=</m:t>
                      </m:r>
                      <m:sSup>
                        <m:sSupPr>
                          <m:ctrlPr>
                            <a:rPr lang="en-US" sz="2200" i="1">
                              <a:latin typeface="Cambria Math" panose="02040503050406030204" pitchFamily="18" charset="0"/>
                              <a:cs typeface="Times New Roman" panose="02020603050405020304" pitchFamily="18" charset="0"/>
                            </a:rPr>
                          </m:ctrlPr>
                        </m:sSupPr>
                        <m:e>
                          <m:r>
                            <m:rPr>
                              <m:nor/>
                            </m:rPr>
                            <a:rPr lang="en-US" sz="2200">
                              <a:latin typeface="Times New Roman" panose="02020603050405020304" pitchFamily="18" charset="0"/>
                              <a:cs typeface="Times New Roman" panose="02020603050405020304" pitchFamily="18" charset="0"/>
                            </a:rPr>
                            <m:t>Σ</m:t>
                          </m:r>
                          <m:r>
                            <m:rPr>
                              <m:nor/>
                            </m:rPr>
                            <a:rPr lang="en-US" sz="2200">
                              <a:latin typeface="Times New Roman" panose="02020603050405020304" pitchFamily="18" charset="0"/>
                              <a:cs typeface="Times New Roman" panose="02020603050405020304" pitchFamily="18" charset="0"/>
                            </a:rPr>
                            <m:t>(Ŷ</m:t>
                          </m:r>
                          <m:r>
                            <m:rPr>
                              <m:nor/>
                            </m:rPr>
                            <a:rPr lang="en-US" sz="2200">
                              <a:latin typeface="Times New Roman" panose="02020603050405020304" pitchFamily="18" charset="0"/>
                              <a:cs typeface="Times New Roman" panose="02020603050405020304" pitchFamily="18" charset="0"/>
                            </a:rPr>
                            <m:t>–</m:t>
                          </m:r>
                          <m:r>
                            <m:rPr>
                              <m:nor/>
                            </m:rPr>
                            <a:rPr lang="en-US" sz="2200">
                              <a:latin typeface="Times New Roman" panose="02020603050405020304" pitchFamily="18" charset="0"/>
                              <a:cs typeface="Times New Roman" panose="02020603050405020304" pitchFamily="18" charset="0"/>
                            </a:rPr>
                            <m:t>ȳ)</m:t>
                          </m:r>
                        </m:e>
                        <m:sup>
                          <m:r>
                            <a:rPr lang="en-US" sz="2200" i="1">
                              <a:latin typeface="Cambria Math" panose="02040503050406030204" pitchFamily="18" charset="0"/>
                              <a:cs typeface="Times New Roman" panose="02020603050405020304" pitchFamily="18" charset="0"/>
                            </a:rPr>
                            <m:t>2</m:t>
                          </m:r>
                        </m:sup>
                      </m:sSup>
                      <m:r>
                        <a:rPr lang="en-US" sz="2200" b="0" i="1">
                          <a:latin typeface="Cambria Math" panose="02040503050406030204" pitchFamily="18" charset="0"/>
                          <a:cs typeface="Times New Roman" panose="02020603050405020304" pitchFamily="18" charset="0"/>
                        </a:rPr>
                        <m:t>+</m:t>
                      </m:r>
                      <m:sSup>
                        <m:sSupPr>
                          <m:ctrlPr>
                            <a:rPr lang="en-US" sz="2200" i="1">
                              <a:latin typeface="Cambria Math" panose="02040503050406030204" pitchFamily="18" charset="0"/>
                              <a:cs typeface="Times New Roman" panose="02020603050405020304" pitchFamily="18" charset="0"/>
                            </a:rPr>
                          </m:ctrlPr>
                        </m:sSupPr>
                        <m:e>
                          <m:r>
                            <m:rPr>
                              <m:nor/>
                            </m:rPr>
                            <a:rPr lang="en-US" sz="2200">
                              <a:latin typeface="Times New Roman" panose="02020603050405020304" pitchFamily="18" charset="0"/>
                              <a:cs typeface="Times New Roman" panose="02020603050405020304" pitchFamily="18" charset="0"/>
                            </a:rPr>
                            <m:t>Σ</m:t>
                          </m:r>
                          <m:r>
                            <m:rPr>
                              <m:nor/>
                            </m:rPr>
                            <a:rPr lang="en-US" sz="2200">
                              <a:latin typeface="Times New Roman" panose="02020603050405020304" pitchFamily="18" charset="0"/>
                              <a:cs typeface="Times New Roman" panose="02020603050405020304" pitchFamily="18" charset="0"/>
                            </a:rPr>
                            <m:t>(</m:t>
                          </m:r>
                          <m:r>
                            <m:rPr>
                              <m:nor/>
                            </m:rPr>
                            <a:rPr lang="en-US" sz="2200">
                              <a:latin typeface="Times New Roman" panose="02020603050405020304" pitchFamily="18" charset="0"/>
                              <a:cs typeface="Times New Roman" panose="02020603050405020304" pitchFamily="18" charset="0"/>
                            </a:rPr>
                            <m:t>Y</m:t>
                          </m:r>
                          <m:r>
                            <m:rPr>
                              <m:nor/>
                            </m:rPr>
                            <a:rPr lang="en-US" sz="2200">
                              <a:latin typeface="Times New Roman" panose="02020603050405020304" pitchFamily="18" charset="0"/>
                              <a:cs typeface="Times New Roman" panose="02020603050405020304" pitchFamily="18" charset="0"/>
                            </a:rPr>
                            <m:t> </m:t>
                          </m:r>
                          <m:r>
                            <m:rPr>
                              <m:nor/>
                            </m:rPr>
                            <a:rPr lang="en-US" sz="2200">
                              <a:latin typeface="Times New Roman" panose="02020603050405020304" pitchFamily="18" charset="0"/>
                              <a:cs typeface="Times New Roman" panose="02020603050405020304" pitchFamily="18" charset="0"/>
                            </a:rPr>
                            <m:t>–</m:t>
                          </m:r>
                          <m:r>
                            <m:rPr>
                              <m:nor/>
                            </m:rPr>
                            <a:rPr lang="en-US" sz="2200">
                              <a:latin typeface="Times New Roman" panose="02020603050405020304" pitchFamily="18" charset="0"/>
                              <a:cs typeface="Times New Roman" panose="02020603050405020304" pitchFamily="18" charset="0"/>
                            </a:rPr>
                            <m:t>Ŷ)</m:t>
                          </m:r>
                        </m:e>
                        <m:sup>
                          <m:r>
                            <a:rPr lang="en-US" sz="2200" i="1">
                              <a:latin typeface="Cambria Math" panose="02040503050406030204" pitchFamily="18" charset="0"/>
                              <a:cs typeface="Times New Roman" panose="02020603050405020304" pitchFamily="18" charset="0"/>
                            </a:rPr>
                            <m:t>2</m:t>
                          </m:r>
                        </m:sup>
                      </m:sSup>
                    </m:oMath>
                  </m:oMathPara>
                </a14:m>
                <a:endParaRPr lang="en-US" sz="2200" i="1" dirty="0"/>
              </a:p>
            </p:txBody>
          </p:sp>
        </mc:Choice>
        <mc:Fallback xmlns="">
          <p:sp>
            <p:nvSpPr>
              <p:cNvPr id="2" name="Title 1">
                <a:extLst>
                  <a:ext uri="{FF2B5EF4-FFF2-40B4-BE49-F238E27FC236}">
                    <a16:creationId xmlns:a16="http://schemas.microsoft.com/office/drawing/2014/main" id="{AB0226C3-323C-461D-BA89-7DE8C7AD6F12}"/>
                  </a:ext>
                </a:extLst>
              </p:cNvPr>
              <p:cNvSpPr>
                <a:spLocks noGrp="1" noRot="1" noChangeAspect="1" noMove="1" noResize="1" noEditPoints="1" noAdjustHandles="1" noChangeArrowheads="1" noChangeShapeType="1" noTextEdit="1"/>
              </p:cNvSpPr>
              <p:nvPr>
                <p:ph type="title"/>
              </p:nvPr>
            </p:nvSpPr>
            <p:spPr>
              <a:xfrm>
                <a:off x="153121" y="2598737"/>
                <a:ext cx="4344416" cy="2104103"/>
              </a:xfrm>
              <a:blipFill>
                <a:blip r:embed="rId2"/>
                <a:stretch>
                  <a:fillRect/>
                </a:stretch>
              </a:blipFill>
            </p:spPr>
            <p:txBody>
              <a:bodyPr/>
              <a:lstStyle/>
              <a:p>
                <a:r>
                  <a:rPr lang="en-US">
                    <a:noFill/>
                  </a:rPr>
                  <a:t> </a:t>
                </a:r>
              </a:p>
            </p:txBody>
          </p:sp>
        </mc:Fallback>
      </mc:AlternateContent>
      <p:sp>
        <p:nvSpPr>
          <p:cNvPr id="35" name="Freeform: Shape 2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able&#10;&#10;Description automatically generated">
            <a:extLst>
              <a:ext uri="{FF2B5EF4-FFF2-40B4-BE49-F238E27FC236}">
                <a16:creationId xmlns:a16="http://schemas.microsoft.com/office/drawing/2014/main" id="{DCA2B638-32AC-476D-B167-6CA0B5CF7540}"/>
              </a:ext>
            </a:extLst>
          </p:cNvPr>
          <p:cNvPicPr>
            <a:picLocks noChangeAspect="1"/>
          </p:cNvPicPr>
          <p:nvPr/>
        </p:nvPicPr>
        <p:blipFill rotWithShape="1">
          <a:blip r:embed="rId3"/>
          <a:srcRect t="11388" r="-1" b="11626"/>
          <a:stretch/>
        </p:blipFill>
        <p:spPr>
          <a:xfrm>
            <a:off x="5612118" y="1252259"/>
            <a:ext cx="5630441" cy="4323773"/>
          </a:xfrm>
          <a:prstGeom prst="rect">
            <a:avLst/>
          </a:prstGeom>
        </p:spPr>
      </p:pic>
      <p:cxnSp>
        <p:nvCxnSpPr>
          <p:cNvPr id="22" name="Straight Connector 21">
            <a:extLst>
              <a:ext uri="{FF2B5EF4-FFF2-40B4-BE49-F238E27FC236}">
                <a16:creationId xmlns:a16="http://schemas.microsoft.com/office/drawing/2014/main" id="{2154DE7B-92E9-444F-A3A4-D543C948B594}"/>
              </a:ext>
            </a:extLst>
          </p:cNvPr>
          <p:cNvCxnSpPr>
            <a:cxnSpLocks/>
          </p:cNvCxnSpPr>
          <p:nvPr/>
        </p:nvCxnSpPr>
        <p:spPr>
          <a:xfrm>
            <a:off x="6660682" y="3206282"/>
            <a:ext cx="4090737" cy="0"/>
          </a:xfrm>
          <a:prstGeom prst="line">
            <a:avLst/>
          </a:prstGeom>
        </p:spPr>
        <p:style>
          <a:lnRef idx="2">
            <a:schemeClr val="dk1"/>
          </a:lnRef>
          <a:fillRef idx="0">
            <a:schemeClr val="dk1"/>
          </a:fillRef>
          <a:effectRef idx="1">
            <a:schemeClr val="dk1"/>
          </a:effectRef>
          <a:fontRef idx="minor">
            <a:schemeClr val="tx1"/>
          </a:fontRef>
        </p:style>
      </p:cxnSp>
      <p:sp>
        <p:nvSpPr>
          <p:cNvPr id="17" name="Right Brace 16">
            <a:extLst>
              <a:ext uri="{FF2B5EF4-FFF2-40B4-BE49-F238E27FC236}">
                <a16:creationId xmlns:a16="http://schemas.microsoft.com/office/drawing/2014/main" id="{93DAF028-43AC-4777-8963-B4709D5387CF}"/>
              </a:ext>
            </a:extLst>
          </p:cNvPr>
          <p:cNvSpPr/>
          <p:nvPr/>
        </p:nvSpPr>
        <p:spPr>
          <a:xfrm>
            <a:off x="10087276" y="1657350"/>
            <a:ext cx="163513" cy="14804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F032F5DB-8B54-4156-AA67-E02FCDBB0EFE}"/>
              </a:ext>
            </a:extLst>
          </p:cNvPr>
          <p:cNvSpPr/>
          <p:nvPr/>
        </p:nvSpPr>
        <p:spPr>
          <a:xfrm>
            <a:off x="9897178" y="1657350"/>
            <a:ext cx="45719" cy="9413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7EE3B03F-D6B2-400B-A8FA-35812934D84E}"/>
              </a:ext>
            </a:extLst>
          </p:cNvPr>
          <p:cNvSpPr/>
          <p:nvPr/>
        </p:nvSpPr>
        <p:spPr>
          <a:xfrm>
            <a:off x="9908435" y="2752825"/>
            <a:ext cx="45719" cy="3849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9211578-E4F6-4749-8E79-C899686CBF12}"/>
                  </a:ext>
                </a:extLst>
              </p:cNvPr>
              <p:cNvSpPr txBox="1"/>
              <p:nvPr/>
            </p:nvSpPr>
            <p:spPr>
              <a:xfrm>
                <a:off x="9039778" y="1936641"/>
                <a:ext cx="847391" cy="382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atin typeface="Times New Roman" panose="02020603050405020304" pitchFamily="18" charset="0"/>
                          <a:cs typeface="Times New Roman" panose="02020603050405020304" pitchFamily="18" charset="0"/>
                        </a:rPr>
                        <m:t>Y</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Ŷ</m:t>
                      </m:r>
                    </m:oMath>
                  </m:oMathPara>
                </a14:m>
                <a:endParaRPr lang="en-US" dirty="0"/>
              </a:p>
            </p:txBody>
          </p:sp>
        </mc:Choice>
        <mc:Fallback xmlns="">
          <p:sp>
            <p:nvSpPr>
              <p:cNvPr id="24" name="TextBox 23">
                <a:extLst>
                  <a:ext uri="{FF2B5EF4-FFF2-40B4-BE49-F238E27FC236}">
                    <a16:creationId xmlns:a16="http://schemas.microsoft.com/office/drawing/2014/main" id="{79211578-E4F6-4749-8E79-C899686CBF12}"/>
                  </a:ext>
                </a:extLst>
              </p:cNvPr>
              <p:cNvSpPr txBox="1">
                <a:spLocks noRot="1" noChangeAspect="1" noMove="1" noResize="1" noEditPoints="1" noAdjustHandles="1" noChangeArrowheads="1" noChangeShapeType="1" noTextEdit="1"/>
              </p:cNvSpPr>
              <p:nvPr/>
            </p:nvSpPr>
            <p:spPr>
              <a:xfrm>
                <a:off x="9039778" y="1936641"/>
                <a:ext cx="847391" cy="382797"/>
              </a:xfrm>
              <a:prstGeom prst="rect">
                <a:avLst/>
              </a:prstGeom>
              <a:blipFill>
                <a:blip r:embed="rId4"/>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9054BD3-D090-4E52-8098-A1D95A1FED1D}"/>
                  </a:ext>
                </a:extLst>
              </p:cNvPr>
              <p:cNvSpPr txBox="1"/>
              <p:nvPr/>
            </p:nvSpPr>
            <p:spPr>
              <a:xfrm>
                <a:off x="9049442" y="2781839"/>
                <a:ext cx="847391" cy="382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atin typeface="Times New Roman" panose="02020603050405020304" pitchFamily="18" charset="0"/>
                          <a:cs typeface="Times New Roman" panose="02020603050405020304" pitchFamily="18" charset="0"/>
                        </a:rPr>
                        <m:t>Ŷ</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ȳ</m:t>
                      </m:r>
                    </m:oMath>
                  </m:oMathPara>
                </a14:m>
                <a:endParaRPr lang="en-US" dirty="0"/>
              </a:p>
            </p:txBody>
          </p:sp>
        </mc:Choice>
        <mc:Fallback xmlns="">
          <p:sp>
            <p:nvSpPr>
              <p:cNvPr id="31" name="TextBox 30">
                <a:extLst>
                  <a:ext uri="{FF2B5EF4-FFF2-40B4-BE49-F238E27FC236}">
                    <a16:creationId xmlns:a16="http://schemas.microsoft.com/office/drawing/2014/main" id="{D9054BD3-D090-4E52-8098-A1D95A1FED1D}"/>
                  </a:ext>
                </a:extLst>
              </p:cNvPr>
              <p:cNvSpPr txBox="1">
                <a:spLocks noRot="1" noChangeAspect="1" noMove="1" noResize="1" noEditPoints="1" noAdjustHandles="1" noChangeArrowheads="1" noChangeShapeType="1" noTextEdit="1"/>
              </p:cNvSpPr>
              <p:nvPr/>
            </p:nvSpPr>
            <p:spPr>
              <a:xfrm>
                <a:off x="9049442" y="2781839"/>
                <a:ext cx="847391" cy="382797"/>
              </a:xfrm>
              <a:prstGeom prst="rect">
                <a:avLst/>
              </a:prstGeom>
              <a:blipFill>
                <a:blip r:embed="rId5"/>
                <a:stretch>
                  <a:fillRect b="-126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B01B7A-18A1-4140-8E0E-33F00C75FB49}"/>
                  </a:ext>
                </a:extLst>
              </p:cNvPr>
              <p:cNvSpPr txBox="1"/>
              <p:nvPr/>
            </p:nvSpPr>
            <p:spPr>
              <a:xfrm>
                <a:off x="10322978" y="2060767"/>
                <a:ext cx="8473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atin typeface="Times New Roman" panose="02020603050405020304" pitchFamily="18" charset="0"/>
                          <a:cs typeface="Times New Roman" panose="02020603050405020304" pitchFamily="18" charset="0"/>
                        </a:rPr>
                        <m:t>Y</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ȳ</m:t>
                      </m:r>
                    </m:oMath>
                  </m:oMathPara>
                </a14:m>
                <a:endParaRPr lang="en-US" dirty="0"/>
              </a:p>
            </p:txBody>
          </p:sp>
        </mc:Choice>
        <mc:Fallback xmlns="">
          <p:sp>
            <p:nvSpPr>
              <p:cNvPr id="36" name="TextBox 35">
                <a:extLst>
                  <a:ext uri="{FF2B5EF4-FFF2-40B4-BE49-F238E27FC236}">
                    <a16:creationId xmlns:a16="http://schemas.microsoft.com/office/drawing/2014/main" id="{C5B01B7A-18A1-4140-8E0E-33F00C75FB49}"/>
                  </a:ext>
                </a:extLst>
              </p:cNvPr>
              <p:cNvSpPr txBox="1">
                <a:spLocks noRot="1" noChangeAspect="1" noMove="1" noResize="1" noEditPoints="1" noAdjustHandles="1" noChangeArrowheads="1" noChangeShapeType="1" noTextEdit="1"/>
              </p:cNvSpPr>
              <p:nvPr/>
            </p:nvSpPr>
            <p:spPr>
              <a:xfrm>
                <a:off x="10322978" y="2060767"/>
                <a:ext cx="847391"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17AC78D-45CE-491C-9277-D1ED10E00D3E}"/>
                  </a:ext>
                </a:extLst>
              </p:cNvPr>
              <p:cNvSpPr txBox="1"/>
              <p:nvPr/>
            </p:nvSpPr>
            <p:spPr>
              <a:xfrm>
                <a:off x="6660682" y="3650789"/>
                <a:ext cx="2487513" cy="3827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atin typeface="Times New Roman" panose="02020603050405020304" pitchFamily="18" charset="0"/>
                          <a:cs typeface="Times New Roman" panose="02020603050405020304" pitchFamily="18" charset="0"/>
                        </a:rPr>
                        <m:t>Ŷ</m:t>
                      </m:r>
                      <m:r>
                        <a:rPr lang="en-US" i="1" smtClean="0">
                          <a:latin typeface="Cambria Math" panose="020405030504060302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b</m:t>
                      </m:r>
                      <m:r>
                        <m:rPr>
                          <m:nor/>
                        </m:rPr>
                        <a:rPr lang="en-US" sz="1100" dirty="0">
                          <a:latin typeface="Times New Roman" panose="02020603050405020304" pitchFamily="18" charset="0"/>
                          <a:cs typeface="Times New Roman" panose="02020603050405020304" pitchFamily="18" charset="0"/>
                        </a:rPr>
                        <m:t>0</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b</m:t>
                      </m:r>
                      <m:r>
                        <m:rPr>
                          <m:nor/>
                        </m:rPr>
                        <a:rPr lang="en-US" sz="1100" dirty="0">
                          <a:latin typeface="Times New Roman" panose="02020603050405020304" pitchFamily="18" charset="0"/>
                          <a:cs typeface="Times New Roman" panose="02020603050405020304" pitchFamily="18" charset="0"/>
                        </a:rPr>
                        <m:t>1</m:t>
                      </m:r>
                      <m:r>
                        <m:rPr>
                          <m:nor/>
                        </m:rPr>
                        <a:rPr lang="en-US" dirty="0">
                          <a:latin typeface="Times New Roman" panose="02020603050405020304" pitchFamily="18" charset="0"/>
                          <a:cs typeface="Times New Roman" panose="02020603050405020304" pitchFamily="18" charset="0"/>
                        </a:rPr>
                        <m:t>X</m:t>
                      </m:r>
                    </m:oMath>
                  </m:oMathPara>
                </a14:m>
                <a:endParaRPr lang="en-US" dirty="0"/>
              </a:p>
            </p:txBody>
          </p:sp>
        </mc:Choice>
        <mc:Fallback xmlns="">
          <p:sp>
            <p:nvSpPr>
              <p:cNvPr id="37" name="TextBox 36">
                <a:extLst>
                  <a:ext uri="{FF2B5EF4-FFF2-40B4-BE49-F238E27FC236}">
                    <a16:creationId xmlns:a16="http://schemas.microsoft.com/office/drawing/2014/main" id="{517AC78D-45CE-491C-9277-D1ED10E00D3E}"/>
                  </a:ext>
                </a:extLst>
              </p:cNvPr>
              <p:cNvSpPr txBox="1">
                <a:spLocks noRot="1" noChangeAspect="1" noMove="1" noResize="1" noEditPoints="1" noAdjustHandles="1" noChangeArrowheads="1" noChangeShapeType="1" noTextEdit="1"/>
              </p:cNvSpPr>
              <p:nvPr/>
            </p:nvSpPr>
            <p:spPr>
              <a:xfrm>
                <a:off x="6660682" y="3650789"/>
                <a:ext cx="2487513" cy="382797"/>
              </a:xfrm>
              <a:prstGeom prst="rect">
                <a:avLst/>
              </a:prstGeom>
              <a:blipFill>
                <a:blip r:embed="rId7"/>
                <a:stretch>
                  <a:fillRect b="-1587"/>
                </a:stretch>
              </a:blipFill>
            </p:spPr>
            <p:txBody>
              <a:bodyPr/>
              <a:lstStyle/>
              <a:p>
                <a:r>
                  <a:rPr lang="en-US">
                    <a:noFill/>
                  </a:rPr>
                  <a:t> </a:t>
                </a:r>
              </a:p>
            </p:txBody>
          </p:sp>
        </mc:Fallback>
      </mc:AlternateContent>
    </p:spTree>
    <p:extLst>
      <p:ext uri="{BB962C8B-B14F-4D97-AF65-F5344CB8AC3E}">
        <p14:creationId xmlns:p14="http://schemas.microsoft.com/office/powerpoint/2010/main" val="388679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Things to Check</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3947507"/>
          </a:xfrm>
        </p:spPr>
        <p:txBody>
          <a:bodyPr>
            <a:normAutofit/>
          </a:bodyPr>
          <a:lstStyle/>
          <a:p>
            <a:r>
              <a:rPr lang="en-US" sz="2400" dirty="0">
                <a:latin typeface="Times New Roman" panose="02020603050405020304" pitchFamily="18" charset="0"/>
                <a:cs typeface="Times New Roman" panose="02020603050405020304" pitchFamily="18" charset="0"/>
              </a:rPr>
              <a:t>The regression line ALWAYS  passes  through the point (X, Y)</a:t>
            </a:r>
          </a:p>
          <a:p>
            <a:r>
              <a:rPr lang="en-US" sz="2400" dirty="0">
                <a:latin typeface="Times New Roman" panose="02020603050405020304" pitchFamily="18" charset="0"/>
                <a:cs typeface="Times New Roman" panose="02020603050405020304" pitchFamily="18" charset="0"/>
              </a:rPr>
              <a:t>The mean of the predicted scores is ALWAYS equal to the mean of the observed Y score.</a:t>
            </a:r>
          </a:p>
        </p:txBody>
      </p:sp>
    </p:spTree>
    <p:extLst>
      <p:ext uri="{BB962C8B-B14F-4D97-AF65-F5344CB8AC3E}">
        <p14:creationId xmlns:p14="http://schemas.microsoft.com/office/powerpoint/2010/main" val="1407436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Regression: Tests </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book">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4152643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Test the Overall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3947507"/>
              </a:xfrm>
            </p:spPr>
            <p:txBody>
              <a:bodyPr>
                <a:normAutofit/>
              </a:bodyPr>
              <a:lstStyle/>
              <a:p>
                <a:r>
                  <a:rPr lang="en-US" sz="2400" dirty="0">
                    <a:latin typeface="Times New Roman" panose="02020603050405020304" pitchFamily="18" charset="0"/>
                    <a:cs typeface="Times New Roman" panose="02020603050405020304" pitchFamily="18" charset="0"/>
                  </a:rPr>
                  <a:t>First, we want to know if the model is significant.</a:t>
                </a:r>
              </a:p>
              <a:p>
                <a:r>
                  <a:rPr lang="en-US" sz="2400" dirty="0">
                    <a:latin typeface="Times New Roman" panose="02020603050405020304" pitchFamily="18" charset="0"/>
                    <a:cs typeface="Times New Roman" panose="02020603050405020304" pitchFamily="18" charset="0"/>
                  </a:rPr>
                  <a:t>F-Ratio</a:t>
                </a:r>
              </a:p>
              <a:p>
                <a:pPr lvl="1"/>
                <a:r>
                  <a:rPr lang="en-US" sz="2200" dirty="0">
                    <a:latin typeface="Times New Roman" panose="02020603050405020304" pitchFamily="18" charset="0"/>
                    <a:cs typeface="Times New Roman" panose="02020603050405020304" pitchFamily="18" charset="0"/>
                  </a:rPr>
                  <a:t>For the overall model</a:t>
                </a:r>
              </a:p>
              <a:p>
                <a:r>
                  <a:rPr lang="en-US" sz="2400" dirty="0">
                    <a:latin typeface="Times New Roman" panose="02020603050405020304" pitchFamily="18" charset="0"/>
                    <a:cs typeface="Times New Roman" panose="02020603050405020304" pitchFamily="18" charset="0"/>
                  </a:rPr>
                  <a:t>F = (SSM/df) / (SSR/df) = MSM / MSR</a:t>
                </a:r>
              </a:p>
              <a:p>
                <a:pPr lvl="1"/>
                <a14:m>
                  <m:oMath xmlns:m="http://schemas.openxmlformats.org/officeDocument/2006/math">
                    <m:r>
                      <a:rPr lang="en-US" sz="2400" b="1" i="1">
                        <a:solidFill>
                          <a:prstClr val="black"/>
                        </a:solidFill>
                        <a:latin typeface="Cambria Math" panose="02040503050406030204" pitchFamily="18" charset="0"/>
                      </a:rPr>
                      <m:t>𝑭</m:t>
                    </m:r>
                    <m:r>
                      <a:rPr lang="pt-BR"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𝑴𝑺</m:t>
                            </m:r>
                          </m:e>
                          <m:sub>
                            <m:r>
                              <a:rPr lang="en-US" sz="2400" b="1" i="1">
                                <a:solidFill>
                                  <a:prstClr val="black"/>
                                </a:solidFill>
                                <a:latin typeface="Cambria Math" panose="02040503050406030204" pitchFamily="18" charset="0"/>
                              </a:rPr>
                              <m:t>𝑴𝒐𝒅𝒆𝒍</m:t>
                            </m:r>
                          </m:sub>
                        </m:sSub>
                      </m:num>
                      <m:den>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𝑴𝑺</m:t>
                            </m:r>
                          </m:e>
                          <m:sub>
                            <m:r>
                              <a:rPr lang="en-US" sz="2400" b="1" i="1">
                                <a:solidFill>
                                  <a:prstClr val="black"/>
                                </a:solidFill>
                                <a:latin typeface="Cambria Math" panose="02040503050406030204" pitchFamily="18" charset="0"/>
                              </a:rPr>
                              <m:t>𝑬𝒓𝒓𝒐𝒓</m:t>
                            </m:r>
                          </m:sub>
                        </m:sSub>
                      </m:den>
                    </m:f>
                  </m:oMath>
                </a14:m>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What is this number?</a:t>
                </a:r>
                <a:endParaRPr lang="en-US" dirty="0"/>
              </a:p>
              <a:p>
                <a:endParaRPr lang="en-US" dirty="0"/>
              </a:p>
            </p:txBody>
          </p:sp>
        </mc:Choice>
        <mc:Fallback xmlns="">
          <p:sp>
            <p:nvSpPr>
              <p:cNvPr id="3" name="Content Placeholder 2">
                <a:extLst>
                  <a:ext uri="{FF2B5EF4-FFF2-40B4-BE49-F238E27FC236}">
                    <a16:creationId xmlns:a16="http://schemas.microsoft.com/office/drawing/2014/main" id="{92C9C39D-4D57-4F71-BF08-30EC04F15995}"/>
                  </a:ext>
                </a:extLst>
              </p:cNvPr>
              <p:cNvSpPr>
                <a:spLocks noGrp="1" noRot="1" noChangeAspect="1" noMove="1" noResize="1" noEditPoints="1" noAdjustHandles="1" noChangeArrowheads="1" noChangeShapeType="1" noTextEdit="1"/>
              </p:cNvSpPr>
              <p:nvPr>
                <p:ph idx="1"/>
              </p:nvPr>
            </p:nvSpPr>
            <p:spPr>
              <a:xfrm>
                <a:off x="818712" y="2222287"/>
                <a:ext cx="10554574" cy="3947507"/>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4741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Test the Individual Parameter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3947507"/>
              </a:xfrm>
            </p:spPr>
            <p:txBody>
              <a:bodyPr>
                <a:normAutofit/>
              </a:bodyPr>
              <a:lstStyle/>
              <a:p>
                <a:r>
                  <a:rPr lang="en-US" sz="2400" dirty="0">
                    <a:latin typeface="Times New Roman" panose="02020603050405020304" pitchFamily="18" charset="0"/>
                    <a:cs typeface="Times New Roman" panose="02020603050405020304" pitchFamily="18" charset="0"/>
                  </a:rPr>
                  <a:t>Second, we want to know if our parameters (b</a:t>
                </a:r>
                <a:r>
                  <a:rPr lang="en-US" sz="16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a:t>
                </a:r>
                <a:r>
                  <a:rPr lang="en-US" sz="16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a:t>
                </a:r>
                <a:r>
                  <a:rPr lang="en-US" sz="16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etc.) are significant.</a:t>
                </a:r>
              </a:p>
              <a:p>
                <a:r>
                  <a:rPr lang="en-US" sz="2400" dirty="0">
                    <a:latin typeface="Times New Roman" panose="02020603050405020304" pitchFamily="18" charset="0"/>
                    <a:cs typeface="Times New Roman" panose="02020603050405020304" pitchFamily="18" charset="0"/>
                  </a:rPr>
                  <a:t>A bad predictor means, a unit change in predictor result no change in the predicted value of outcome.</a:t>
                </a:r>
              </a:p>
              <a:p>
                <a:r>
                  <a:rPr lang="en-US" sz="2400" dirty="0">
                    <a:latin typeface="Times New Roman" panose="02020603050405020304" pitchFamily="18" charset="0"/>
                    <a:cs typeface="Times New Roman" panose="02020603050405020304" pitchFamily="18" charset="0"/>
                  </a:rPr>
                  <a:t>T-test</a:t>
                </a:r>
              </a:p>
              <a:p>
                <a:r>
                  <a:rPr lang="en-US" sz="2400" dirty="0">
                    <a:latin typeface="Times New Roman" panose="02020603050405020304" pitchFamily="18" charset="0"/>
                    <a:cs typeface="Times New Roman" panose="02020603050405020304" pitchFamily="18" charset="0"/>
                  </a:rPr>
                  <a:t>The null of t-test is that the b is zero.</a:t>
                </a:r>
              </a:p>
              <a:p>
                <a:pPr lvl="1"/>
                <a:r>
                  <a:rPr lang="en-US" sz="2200" dirty="0">
                    <a:latin typeface="Times New Roman" panose="02020603050405020304" pitchFamily="18" charset="0"/>
                    <a:cs typeface="Times New Roman" panose="02020603050405020304" pitchFamily="18" charset="0"/>
                  </a:rPr>
                  <a:t>For parameters: </a:t>
                </a:r>
                <a14:m>
                  <m:oMath xmlns:m="http://schemas.openxmlformats.org/officeDocument/2006/math">
                    <m:r>
                      <a:rPr lang="en-US" sz="2400" b="1" i="1">
                        <a:solidFill>
                          <a:prstClr val="black"/>
                        </a:solidFill>
                        <a:latin typeface="Cambria Math" panose="02040503050406030204" pitchFamily="18" charset="0"/>
                      </a:rPr>
                      <m:t>𝒕</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𝒃</m:t>
                        </m:r>
                        <m:r>
                          <a:rPr lang="en-US" sz="2400" b="1" i="1" smtClean="0">
                            <a:solidFill>
                              <a:prstClr val="black"/>
                            </a:solidFill>
                            <a:latin typeface="Cambria Math" panose="02040503050406030204" pitchFamily="18" charset="0"/>
                          </a:rPr>
                          <m:t>𝒐𝒃𝒔𝒆𝒓𝒗𝒆𝒅</m:t>
                        </m:r>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𝒃𝒆𝒙𝒑𝒆𝒄𝒕𝒆𝒅</m:t>
                        </m:r>
                      </m:num>
                      <m:den>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𝑺𝑬</m:t>
                            </m:r>
                          </m:e>
                          <m:sub>
                            <m:r>
                              <a:rPr lang="en-US" sz="2400" b="1" i="1">
                                <a:solidFill>
                                  <a:prstClr val="black"/>
                                </a:solidFill>
                                <a:latin typeface="Cambria Math" panose="02040503050406030204" pitchFamily="18" charset="0"/>
                              </a:rPr>
                              <m:t>𝒃</m:t>
                            </m:r>
                          </m:sub>
                        </m:sSub>
                      </m:den>
                    </m:f>
                    <m:r>
                      <a:rPr lang="pt-BR"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𝒃</m:t>
                        </m:r>
                      </m:num>
                      <m:den>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𝑺𝑬</m:t>
                            </m:r>
                          </m:e>
                          <m:sub>
                            <m:r>
                              <a:rPr lang="en-US" sz="2400" b="1" i="1">
                                <a:solidFill>
                                  <a:prstClr val="black"/>
                                </a:solidFill>
                                <a:latin typeface="Cambria Math" panose="02040503050406030204" pitchFamily="18" charset="0"/>
                              </a:rPr>
                              <m:t>𝒃</m:t>
                            </m:r>
                          </m:sub>
                        </m:sSub>
                      </m:den>
                    </m:f>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92C9C39D-4D57-4F71-BF08-30EC04F15995}"/>
                  </a:ext>
                </a:extLst>
              </p:cNvPr>
              <p:cNvSpPr>
                <a:spLocks noGrp="1" noRot="1" noChangeAspect="1" noMove="1" noResize="1" noEditPoints="1" noAdjustHandles="1" noChangeArrowheads="1" noChangeShapeType="1" noTextEdit="1"/>
              </p:cNvSpPr>
              <p:nvPr>
                <p:ph idx="1"/>
              </p:nvPr>
            </p:nvSpPr>
            <p:spPr>
              <a:xfrm>
                <a:off x="818712" y="2222287"/>
                <a:ext cx="10554574" cy="3947507"/>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613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R-square in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How do we know if the model is good in terms of how much variability we can explain?</a:t>
                </a:r>
              </a:p>
              <a:p>
                <a:pPr lvl="1"/>
                <a:r>
                  <a:rPr lang="en-US" sz="2200" dirty="0">
                    <a:latin typeface="Times New Roman" panose="02020603050405020304" pitchFamily="18" charset="0"/>
                    <a:cs typeface="Times New Roman" panose="02020603050405020304" pitchFamily="18" charset="0"/>
                  </a:rPr>
                  <a:t>R-square</a:t>
                </a:r>
              </a:p>
              <a:p>
                <a:pPr lvl="1"/>
                <a14:m>
                  <m:oMath xmlns:m="http://schemas.openxmlformats.org/officeDocument/2006/math">
                    <m:sSup>
                      <m:sSupPr>
                        <m:ctrlPr>
                          <a:rPr lang="en-US" sz="2200" b="1" i="1" dirty="0">
                            <a:solidFill>
                              <a:prstClr val="black"/>
                            </a:solidFill>
                            <a:latin typeface="Cambria Math" panose="02040503050406030204" pitchFamily="18" charset="0"/>
                          </a:rPr>
                        </m:ctrlPr>
                      </m:sSupPr>
                      <m:e>
                        <m:r>
                          <a:rPr lang="en-US" sz="2200" b="1" i="1" dirty="0">
                            <a:solidFill>
                              <a:prstClr val="black"/>
                            </a:solidFill>
                            <a:latin typeface="Cambria Math" panose="02040503050406030204" pitchFamily="18" charset="0"/>
                          </a:rPr>
                          <m:t>𝑹</m:t>
                        </m:r>
                      </m:e>
                      <m:sup>
                        <m:r>
                          <a:rPr lang="en-US" sz="2200" b="1" i="1" dirty="0">
                            <a:solidFill>
                              <a:prstClr val="black"/>
                            </a:solidFill>
                            <a:latin typeface="Cambria Math" panose="02040503050406030204" pitchFamily="18" charset="0"/>
                          </a:rPr>
                          <m:t>𝟐</m:t>
                        </m:r>
                      </m:sup>
                    </m:sSup>
                    <m:r>
                      <a:rPr lang="en-US" sz="2200" b="1" i="1" dirty="0">
                        <a:solidFill>
                          <a:prstClr val="black"/>
                        </a:solidFill>
                        <a:latin typeface="Cambria Math" panose="02040503050406030204" pitchFamily="18" charset="0"/>
                      </a:rPr>
                      <m:t>=</m:t>
                    </m:r>
                    <m:f>
                      <m:fPr>
                        <m:ctrlPr>
                          <a:rPr lang="en-US" sz="2200" b="1" i="1" dirty="0">
                            <a:solidFill>
                              <a:prstClr val="black"/>
                            </a:solidFill>
                            <a:latin typeface="Cambria Math" panose="02040503050406030204" pitchFamily="18" charset="0"/>
                          </a:rPr>
                        </m:ctrlPr>
                      </m:fPr>
                      <m:num>
                        <m:sSub>
                          <m:sSubPr>
                            <m:ctrlPr>
                              <a:rPr lang="en-US" sz="2200" b="1" i="1" dirty="0">
                                <a:solidFill>
                                  <a:prstClr val="black"/>
                                </a:solidFill>
                                <a:latin typeface="Cambria Math" panose="02040503050406030204" pitchFamily="18" charset="0"/>
                              </a:rPr>
                            </m:ctrlPr>
                          </m:sSubPr>
                          <m:e>
                            <m:r>
                              <a:rPr lang="en-US" sz="2200" b="1" i="1" dirty="0">
                                <a:solidFill>
                                  <a:prstClr val="black"/>
                                </a:solidFill>
                                <a:latin typeface="Cambria Math" panose="02040503050406030204" pitchFamily="18" charset="0"/>
                              </a:rPr>
                              <m:t>𝑺𝑺</m:t>
                            </m:r>
                          </m:e>
                          <m:sub>
                            <m:r>
                              <a:rPr lang="en-US" sz="2200" b="1" i="1" dirty="0">
                                <a:solidFill>
                                  <a:prstClr val="black"/>
                                </a:solidFill>
                                <a:latin typeface="Cambria Math" panose="02040503050406030204" pitchFamily="18" charset="0"/>
                              </a:rPr>
                              <m:t>𝑴𝒐𝒅𝒆𝒍</m:t>
                            </m:r>
                          </m:sub>
                        </m:sSub>
                      </m:num>
                      <m:den>
                        <m:sSub>
                          <m:sSubPr>
                            <m:ctrlPr>
                              <a:rPr lang="en-US" sz="2200" b="1" i="1" dirty="0">
                                <a:solidFill>
                                  <a:prstClr val="black"/>
                                </a:solidFill>
                                <a:latin typeface="Cambria Math" panose="02040503050406030204" pitchFamily="18" charset="0"/>
                              </a:rPr>
                            </m:ctrlPr>
                          </m:sSubPr>
                          <m:e>
                            <m:r>
                              <a:rPr lang="en-US" sz="2200" b="1" i="1" dirty="0">
                                <a:solidFill>
                                  <a:prstClr val="black"/>
                                </a:solidFill>
                                <a:latin typeface="Cambria Math" panose="02040503050406030204" pitchFamily="18" charset="0"/>
                              </a:rPr>
                              <m:t>𝑺𝑺</m:t>
                            </m:r>
                          </m:e>
                          <m:sub>
                            <m:r>
                              <a:rPr lang="en-US" sz="2200" b="1" i="1" dirty="0">
                                <a:solidFill>
                                  <a:prstClr val="black"/>
                                </a:solidFill>
                                <a:latin typeface="Cambria Math" panose="02040503050406030204" pitchFamily="18" charset="0"/>
                              </a:rPr>
                              <m:t>𝑻𝒐𝒕𝒂𝒍</m:t>
                            </m:r>
                          </m:sub>
                        </m:sSub>
                      </m:den>
                    </m:f>
                  </m:oMath>
                </a14:m>
                <a:r>
                  <a:rPr lang="en-US" sz="2200" b="1" dirty="0">
                    <a:solidFill>
                      <a:prstClr val="black"/>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value of R-square will be between 0 to 1. Why?</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2C9C39D-4D57-4F71-BF08-30EC04F1599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087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Hypothesis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i="1" dirty="0">
                <a:latin typeface="Times New Roman" panose="02020603050405020304" pitchFamily="18" charset="0"/>
                <a:cs typeface="Times New Roman" panose="02020603050405020304" pitchFamily="18" charset="0"/>
              </a:rPr>
              <a:t>The null hypothesis: </a:t>
            </a:r>
          </a:p>
          <a:p>
            <a:pPr lvl="1"/>
            <a:r>
              <a:rPr lang="en-US" sz="2200" dirty="0">
                <a:latin typeface="Times New Roman" panose="02020603050405020304" pitchFamily="18" charset="0"/>
                <a:cs typeface="Times New Roman" panose="02020603050405020304" pitchFamily="18" charset="0"/>
              </a:rPr>
              <a:t>There is no relationship between the X variables and the Y variable</a:t>
            </a:r>
          </a:p>
          <a:p>
            <a:r>
              <a:rPr lang="en-US" sz="2400" i="1" dirty="0">
                <a:latin typeface="Times New Roman" panose="02020603050405020304" pitchFamily="18" charset="0"/>
                <a:cs typeface="Times New Roman" panose="02020603050405020304" pitchFamily="18" charset="0"/>
              </a:rPr>
              <a:t>Alternative hypothesis:</a:t>
            </a:r>
            <a:r>
              <a:rPr lang="en-US" sz="24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There is a significant relationship between the X variables and the Y variable</a:t>
            </a:r>
            <a:endParaRPr lang="en-US" dirty="0"/>
          </a:p>
        </p:txBody>
      </p:sp>
    </p:spTree>
    <p:extLst>
      <p:ext uri="{BB962C8B-B14F-4D97-AF65-F5344CB8AC3E}">
        <p14:creationId xmlns:p14="http://schemas.microsoft.com/office/powerpoint/2010/main" val="271424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Assumptions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1. The type of variable</a:t>
            </a:r>
          </a:p>
          <a:p>
            <a:pPr marL="457200" lvl="1" indent="0">
              <a:buNone/>
            </a:pPr>
            <a:r>
              <a:rPr lang="en-US" sz="1800" dirty="0">
                <a:latin typeface="Times New Roman" panose="02020603050405020304" pitchFamily="18" charset="0"/>
                <a:cs typeface="Times New Roman" panose="02020603050405020304" pitchFamily="18" charset="0"/>
              </a:rPr>
              <a:t>All predictor variables must be quantitative or categorical </a:t>
            </a:r>
          </a:p>
          <a:p>
            <a:pPr marL="457200" lvl="1" indent="0">
              <a:buNone/>
            </a:pPr>
            <a:r>
              <a:rPr lang="en-US" sz="1800" dirty="0">
                <a:latin typeface="Times New Roman" panose="02020603050405020304" pitchFamily="18" charset="0"/>
                <a:cs typeface="Times New Roman" panose="02020603050405020304" pitchFamily="18" charset="0"/>
              </a:rPr>
              <a:t>The outcome variable be quantitative and continuous. </a:t>
            </a:r>
          </a:p>
          <a:p>
            <a:pPr marL="0" indent="0">
              <a:buNone/>
            </a:pPr>
            <a:r>
              <a:rPr lang="en-US" sz="2000" dirty="0">
                <a:latin typeface="Times New Roman" panose="02020603050405020304" pitchFamily="18" charset="0"/>
                <a:cs typeface="Times New Roman" panose="02020603050405020304" pitchFamily="18" charset="0"/>
              </a:rPr>
              <a:t>2. Non- zero variance</a:t>
            </a:r>
          </a:p>
          <a:p>
            <a:pPr marL="0" indent="0">
              <a:buNone/>
            </a:pPr>
            <a:r>
              <a:rPr lang="en-US" sz="2000" dirty="0">
                <a:latin typeface="Times New Roman" panose="02020603050405020304" pitchFamily="18" charset="0"/>
                <a:cs typeface="Times New Roman" panose="02020603050405020304" pitchFamily="18" charset="0"/>
              </a:rPr>
              <a:t>	The predictors should have some variations.</a:t>
            </a:r>
          </a:p>
          <a:p>
            <a:pPr marL="0" indent="0">
              <a:buNone/>
            </a:pPr>
            <a:r>
              <a:rPr lang="en-US" sz="2000" dirty="0">
                <a:latin typeface="Times New Roman" panose="02020603050405020304" pitchFamily="18" charset="0"/>
                <a:cs typeface="Times New Roman" panose="02020603050405020304" pitchFamily="18" charset="0"/>
              </a:rPr>
              <a:t>3. No perfect multicollinearity</a:t>
            </a:r>
          </a:p>
          <a:p>
            <a:pPr marL="0" indent="0">
              <a:buNone/>
            </a:pPr>
            <a:r>
              <a:rPr lang="en-US" sz="2000" dirty="0">
                <a:latin typeface="Times New Roman" panose="02020603050405020304" pitchFamily="18" charset="0"/>
                <a:cs typeface="Times New Roman" panose="02020603050405020304" pitchFamily="18" charset="0"/>
              </a:rPr>
              <a:t>	There should be no perfect linear relationship between two or more predictors.</a:t>
            </a:r>
          </a:p>
          <a:p>
            <a:pPr marL="0" indent="0">
              <a:buNone/>
            </a:pPr>
            <a:r>
              <a:rPr lang="en-US" sz="2000" dirty="0">
                <a:latin typeface="Times New Roman" panose="02020603050405020304" pitchFamily="18" charset="0"/>
                <a:cs typeface="Times New Roman" panose="02020603050405020304" pitchFamily="18" charset="0"/>
              </a:rPr>
              <a:t>4. Predictors are not correlated with extraneous variables</a:t>
            </a:r>
          </a:p>
          <a:p>
            <a:pPr marL="0" indent="0">
              <a:buNone/>
            </a:pPr>
            <a:r>
              <a:rPr lang="en-US" sz="2000" dirty="0">
                <a:latin typeface="Times New Roman" panose="02020603050405020304" pitchFamily="18" charset="0"/>
                <a:cs typeface="Times New Roman" panose="02020603050405020304" pitchFamily="18" charset="0"/>
              </a:rPr>
              <a:t>	Influence the reliability of our model, think of the third-party issue. </a:t>
            </a:r>
            <a:r>
              <a:rPr lang="en-US" dirty="0"/>
              <a:t> </a:t>
            </a:r>
          </a:p>
        </p:txBody>
      </p:sp>
    </p:spTree>
    <p:extLst>
      <p:ext uri="{BB962C8B-B14F-4D97-AF65-F5344CB8AC3E}">
        <p14:creationId xmlns:p14="http://schemas.microsoft.com/office/powerpoint/2010/main" val="369072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C87-EC15-46B4-BDEA-46C0A9C4FAEB}"/>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The Aim of Regression</a:t>
            </a:r>
          </a:p>
        </p:txBody>
      </p:sp>
      <p:sp>
        <p:nvSpPr>
          <p:cNvPr id="3" name="Content Placeholder 2">
            <a:extLst>
              <a:ext uri="{FF2B5EF4-FFF2-40B4-BE49-F238E27FC236}">
                <a16:creationId xmlns:a16="http://schemas.microsoft.com/office/drawing/2014/main" id="{343CA333-0998-49C2-AC58-521351B231AA}"/>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 regression, the aim is to use one or more predictors to predict the outcome variable. </a:t>
            </a:r>
          </a:p>
          <a:p>
            <a:r>
              <a:rPr lang="en-US" sz="2800" dirty="0">
                <a:latin typeface="Times New Roman" panose="02020603050405020304" pitchFamily="18" charset="0"/>
                <a:cs typeface="Times New Roman" panose="02020603050405020304" pitchFamily="18" charset="0"/>
              </a:rPr>
              <a:t>Simple regression vs multiple regression.</a:t>
            </a:r>
          </a:p>
          <a:p>
            <a:r>
              <a:rPr lang="en-US" sz="2800" dirty="0">
                <a:latin typeface="Times New Roman" panose="02020603050405020304" pitchFamily="18" charset="0"/>
                <a:cs typeface="Times New Roman" panose="02020603050405020304" pitchFamily="18" charset="0"/>
              </a:rPr>
              <a:t>For example, as fat or sugar intake increases does weight increase?</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41579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Assumptions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188525"/>
          </a:xfrm>
        </p:spPr>
        <p:txBody>
          <a:bodyPr>
            <a:normAutofit fontScale="92500" lnSpcReduction="20000"/>
          </a:bodyPr>
          <a:lstStyle/>
          <a:p>
            <a:pPr marL="0" indent="0">
              <a:buNone/>
            </a:pPr>
            <a:r>
              <a:rPr lang="en-US" sz="2200" dirty="0">
                <a:latin typeface="Times New Roman" panose="02020603050405020304" pitchFamily="18" charset="0"/>
                <a:cs typeface="Times New Roman" panose="02020603050405020304" pitchFamily="18" charset="0"/>
              </a:rPr>
              <a:t>5. Heteroscedasticity</a:t>
            </a:r>
          </a:p>
          <a:p>
            <a:pPr marL="0" indent="0">
              <a:buNone/>
            </a:pPr>
            <a:r>
              <a:rPr lang="en-US" sz="2200" dirty="0">
                <a:latin typeface="Times New Roman" panose="02020603050405020304" pitchFamily="18" charset="0"/>
                <a:cs typeface="Times New Roman" panose="02020603050405020304" pitchFamily="18" charset="0"/>
              </a:rPr>
              <a:t>	Equal residual variances along regression line</a:t>
            </a:r>
          </a:p>
          <a:p>
            <a:pPr marL="0" indent="0">
              <a:buNone/>
            </a:pPr>
            <a:r>
              <a:rPr lang="en-US" sz="2200" dirty="0">
                <a:latin typeface="Times New Roman" panose="02020603050405020304" pitchFamily="18" charset="0"/>
                <a:cs typeface="Times New Roman" panose="02020603050405020304" pitchFamily="18" charset="0"/>
              </a:rPr>
              <a:t>6. Independent errors</a:t>
            </a:r>
          </a:p>
          <a:p>
            <a:pPr marL="0" indent="0">
              <a:buNone/>
            </a:pPr>
            <a:r>
              <a:rPr lang="en-US" sz="2200" dirty="0">
                <a:latin typeface="Times New Roman" panose="02020603050405020304" pitchFamily="18" charset="0"/>
                <a:cs typeface="Times New Roman" panose="02020603050405020304" pitchFamily="18" charset="0"/>
              </a:rPr>
              <a:t>	Errors are not correlated with others</a:t>
            </a:r>
          </a:p>
          <a:p>
            <a:pPr marL="0" indent="0">
              <a:buNone/>
            </a:pPr>
            <a:r>
              <a:rPr lang="en-US" sz="2200" dirty="0">
                <a:latin typeface="Times New Roman" panose="02020603050405020304" pitchFamily="18" charset="0"/>
                <a:cs typeface="Times New Roman" panose="02020603050405020304" pitchFamily="18" charset="0"/>
              </a:rPr>
              <a:t>7. Normally distributed errors </a:t>
            </a:r>
          </a:p>
          <a:p>
            <a:pPr marL="0" indent="0">
              <a:buNone/>
            </a:pPr>
            <a:r>
              <a:rPr lang="en-US" sz="2200" dirty="0">
                <a:latin typeface="Times New Roman" panose="02020603050405020304" pitchFamily="18" charset="0"/>
                <a:cs typeface="Times New Roman" panose="02020603050405020304" pitchFamily="18" charset="0"/>
              </a:rPr>
              <a:t>	The residuals in the model with a mean of zero. </a:t>
            </a:r>
          </a:p>
          <a:p>
            <a:pPr marL="0" indent="0">
              <a:buNone/>
            </a:pPr>
            <a:r>
              <a:rPr lang="en-US" sz="2200" dirty="0">
                <a:latin typeface="Times New Roman" panose="02020603050405020304" pitchFamily="18" charset="0"/>
                <a:cs typeface="Times New Roman" panose="02020603050405020304" pitchFamily="18" charset="0"/>
              </a:rPr>
              <a:t>8. Independence</a:t>
            </a:r>
          </a:p>
          <a:p>
            <a:pPr marL="0" indent="0">
              <a:buNone/>
            </a:pPr>
            <a:r>
              <a:rPr lang="en-US" sz="2200" dirty="0">
                <a:latin typeface="Times New Roman" panose="02020603050405020304" pitchFamily="18" charset="0"/>
                <a:cs typeface="Times New Roman" panose="02020603050405020304" pitchFamily="18" charset="0"/>
              </a:rPr>
              <a:t>	All the values of the outcome (pairs) variable are independent</a:t>
            </a:r>
          </a:p>
          <a:p>
            <a:pPr marL="0" indent="0">
              <a:buNone/>
            </a:pPr>
            <a:r>
              <a:rPr lang="en-US" sz="2200" dirty="0">
                <a:latin typeface="Times New Roman" panose="02020603050405020304" pitchFamily="18" charset="0"/>
                <a:cs typeface="Times New Roman" panose="02020603050405020304" pitchFamily="18" charset="0"/>
              </a:rPr>
              <a:t>9. Linearity </a:t>
            </a:r>
          </a:p>
          <a:p>
            <a:pPr marL="0" indent="0">
              <a:buNone/>
            </a:pPr>
            <a:r>
              <a:rPr lang="en-US" sz="2200" dirty="0">
                <a:latin typeface="Times New Roman" panose="02020603050405020304" pitchFamily="18" charset="0"/>
                <a:cs typeface="Times New Roman" panose="02020603050405020304" pitchFamily="18" charset="0"/>
              </a:rPr>
              <a:t>	The mean value of the outcome variable for each increment of the predictor lie along a straight line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75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Before data analysis, some issues must be taken care of. </a:t>
                </a:r>
              </a:p>
              <a:p>
                <a:pPr lvl="1"/>
                <a:r>
                  <a:rPr lang="en-US" sz="2200" dirty="0">
                    <a:latin typeface="Times New Roman" panose="02020603050405020304" pitchFamily="18" charset="0"/>
                    <a:cs typeface="Times New Roman" panose="02020603050405020304" pitchFamily="18" charset="0"/>
                  </a:rPr>
                  <a:t>Outliers. </a:t>
                </a:r>
              </a:p>
              <a:p>
                <a:r>
                  <a:rPr lang="en-US" sz="2400" dirty="0">
                    <a:latin typeface="Times New Roman" panose="02020603050405020304" pitchFamily="18" charset="0"/>
                    <a:cs typeface="Times New Roman" panose="02020603050405020304" pitchFamily="18" charset="0"/>
                  </a:rPr>
                  <a:t>Extreme numbers influence coefficient estimates and model fit.</a:t>
                </a:r>
              </a:p>
              <a:p>
                <a:pPr lvl="1"/>
                <a:r>
                  <a:rPr lang="en-US" sz="2200" dirty="0">
                    <a:latin typeface="Times New Roman" panose="02020603050405020304" pitchFamily="18" charset="0"/>
                    <a:cs typeface="Times New Roman" panose="02020603050405020304" pitchFamily="18" charset="0"/>
                  </a:rPr>
                  <a:t>Shrinkage.</a:t>
                </a:r>
              </a:p>
              <a:p>
                <a:pPr lvl="1"/>
                <a14:m>
                  <m:oMath xmlns:m="http://schemas.openxmlformats.org/officeDocument/2006/math">
                    <m:sSup>
                      <m:sSupPr>
                        <m:ctrlPr>
                          <a:rPr lang="en-US" sz="2200" b="1" i="1" dirty="0">
                            <a:solidFill>
                              <a:prstClr val="black"/>
                            </a:solidFill>
                            <a:latin typeface="Cambria Math" panose="02040503050406030204" pitchFamily="18" charset="0"/>
                          </a:rPr>
                        </m:ctrlPr>
                      </m:sSupPr>
                      <m:e>
                        <m:r>
                          <a:rPr lang="en-US" sz="2200" b="1" i="1" dirty="0">
                            <a:solidFill>
                              <a:prstClr val="black"/>
                            </a:solidFill>
                            <a:latin typeface="Cambria Math" panose="02040503050406030204" pitchFamily="18" charset="0"/>
                          </a:rPr>
                          <m:t>𝑹</m:t>
                        </m:r>
                      </m:e>
                      <m:sup>
                        <m:r>
                          <a:rPr lang="en-US" sz="2200" b="1" i="1" dirty="0">
                            <a:solidFill>
                              <a:prstClr val="black"/>
                            </a:solidFill>
                            <a:latin typeface="Cambria Math" panose="02040503050406030204" pitchFamily="18" charset="0"/>
                          </a:rPr>
                          <m:t>𝟐</m:t>
                        </m:r>
                      </m:sup>
                    </m:sSup>
                  </m:oMath>
                </a14:m>
                <a:r>
                  <a:rPr lang="en-US" sz="2200" dirty="0">
                    <a:latin typeface="Times New Roman" panose="02020603050405020304" pitchFamily="18" charset="0"/>
                    <a:cs typeface="Times New Roman" panose="02020603050405020304" pitchFamily="18" charset="0"/>
                  </a:rPr>
                  <a:t> and adjusted </a:t>
                </a:r>
                <a14:m>
                  <m:oMath xmlns:m="http://schemas.openxmlformats.org/officeDocument/2006/math">
                    <m:sSup>
                      <m:sSupPr>
                        <m:ctrlPr>
                          <a:rPr lang="en-US" sz="2200" b="1" i="1" dirty="0">
                            <a:solidFill>
                              <a:prstClr val="black"/>
                            </a:solidFill>
                            <a:latin typeface="Cambria Math" panose="02040503050406030204" pitchFamily="18" charset="0"/>
                          </a:rPr>
                        </m:ctrlPr>
                      </m:sSupPr>
                      <m:e>
                        <m:r>
                          <a:rPr lang="en-US" sz="2200" b="1" i="1" dirty="0">
                            <a:solidFill>
                              <a:prstClr val="black"/>
                            </a:solidFill>
                            <a:latin typeface="Cambria Math" panose="02040503050406030204" pitchFamily="18" charset="0"/>
                          </a:rPr>
                          <m:t>𝑹</m:t>
                        </m:r>
                      </m:e>
                      <m:sup>
                        <m:r>
                          <a:rPr lang="en-US" sz="2200" b="1" i="1" dirty="0">
                            <a:solidFill>
                              <a:prstClr val="black"/>
                            </a:solidFill>
                            <a:latin typeface="Cambria Math" panose="02040503050406030204" pitchFamily="18" charset="0"/>
                          </a:rPr>
                          <m:t>𝟐</m:t>
                        </m:r>
                      </m:sup>
                    </m:sSup>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b="0" i="0" smtClean="0">
                        <a:solidFill>
                          <a:prstClr val="black"/>
                        </a:solidFill>
                        <a:latin typeface="Cambria Math" panose="02040503050406030204" pitchFamily="18" charset="0"/>
                      </a:rPr>
                      <m:t>:</m:t>
                    </m:r>
                    <m:sSubSup>
                      <m:sSubSupPr>
                        <m:ctrlPr>
                          <a:rPr lang="en-US" sz="2200" b="1" i="1">
                            <a:solidFill>
                              <a:prstClr val="black"/>
                            </a:solidFill>
                            <a:latin typeface="Cambria Math" panose="02040503050406030204" pitchFamily="18" charset="0"/>
                          </a:rPr>
                        </m:ctrlPr>
                      </m:sSubSupPr>
                      <m:e>
                        <m:r>
                          <a:rPr lang="en-US" sz="2200" b="1" i="1">
                            <a:solidFill>
                              <a:prstClr val="black"/>
                            </a:solidFill>
                            <a:latin typeface="Cambria Math" panose="02040503050406030204" pitchFamily="18" charset="0"/>
                          </a:rPr>
                          <m:t>𝑹</m:t>
                        </m:r>
                      </m:e>
                      <m:sub>
                        <m:r>
                          <a:rPr lang="en-US" sz="2200" b="1" i="1">
                            <a:solidFill>
                              <a:prstClr val="black"/>
                            </a:solidFill>
                            <a:latin typeface="Cambria Math" panose="02040503050406030204" pitchFamily="18" charset="0"/>
                          </a:rPr>
                          <m:t>𝑨𝒅𝒋</m:t>
                        </m:r>
                        <m:r>
                          <a:rPr lang="en-US" sz="2200" b="1" i="1">
                            <a:solidFill>
                              <a:prstClr val="black"/>
                            </a:solidFill>
                            <a:latin typeface="Cambria Math" panose="02040503050406030204" pitchFamily="18" charset="0"/>
                          </a:rPr>
                          <m:t>.</m:t>
                        </m:r>
                      </m:sub>
                      <m:sup>
                        <m:r>
                          <a:rPr lang="en-US" sz="2200" b="1" i="1">
                            <a:solidFill>
                              <a:prstClr val="black"/>
                            </a:solidFill>
                            <a:latin typeface="Cambria Math" panose="02040503050406030204" pitchFamily="18" charset="0"/>
                          </a:rPr>
                          <m:t>𝟐</m:t>
                        </m:r>
                      </m:sup>
                    </m:sSubSup>
                    <m:r>
                      <a:rPr lang="en-US" sz="2200" b="1" i="1">
                        <a:solidFill>
                          <a:prstClr val="black"/>
                        </a:solidFill>
                        <a:latin typeface="Cambria Math" panose="02040503050406030204" pitchFamily="18" charset="0"/>
                      </a:rPr>
                      <m:t>=</m:t>
                    </m:r>
                    <m:r>
                      <a:rPr lang="en-US" sz="2200" b="1" i="1">
                        <a:solidFill>
                          <a:prstClr val="black"/>
                        </a:solidFill>
                        <a:latin typeface="Cambria Math" panose="02040503050406030204" pitchFamily="18" charset="0"/>
                      </a:rPr>
                      <m:t>𝟏</m:t>
                    </m:r>
                    <m:r>
                      <a:rPr lang="en-US" sz="2200" b="1" i="1">
                        <a:solidFill>
                          <a:prstClr val="black"/>
                        </a:solidFill>
                        <a:latin typeface="Cambria Math" panose="02040503050406030204" pitchFamily="18" charset="0"/>
                      </a:rPr>
                      <m:t>−</m:t>
                    </m:r>
                    <m:f>
                      <m:fPr>
                        <m:ctrlPr>
                          <a:rPr lang="en-US" sz="2200" b="1" i="1">
                            <a:solidFill>
                              <a:prstClr val="black"/>
                            </a:solidFill>
                            <a:latin typeface="Cambria Math" panose="02040503050406030204" pitchFamily="18" charset="0"/>
                          </a:rPr>
                        </m:ctrlPr>
                      </m:fPr>
                      <m:num>
                        <m:r>
                          <a:rPr lang="en-US" sz="2200" b="1" i="1">
                            <a:solidFill>
                              <a:prstClr val="black"/>
                            </a:solidFill>
                            <a:latin typeface="Cambria Math" panose="02040503050406030204" pitchFamily="18" charset="0"/>
                          </a:rPr>
                          <m:t>(</m:t>
                        </m:r>
                        <m:r>
                          <a:rPr lang="en-US" sz="2200" b="1" i="1">
                            <a:solidFill>
                              <a:prstClr val="black"/>
                            </a:solidFill>
                            <a:latin typeface="Cambria Math" panose="02040503050406030204" pitchFamily="18" charset="0"/>
                          </a:rPr>
                          <m:t>𝟏</m:t>
                        </m:r>
                        <m:r>
                          <a:rPr lang="en-US" sz="2200" b="1" i="1">
                            <a:solidFill>
                              <a:prstClr val="black"/>
                            </a:solidFill>
                            <a:latin typeface="Cambria Math" panose="02040503050406030204" pitchFamily="18" charset="0"/>
                          </a:rPr>
                          <m:t>−</m:t>
                        </m:r>
                        <m:sSup>
                          <m:sSupPr>
                            <m:ctrlPr>
                              <a:rPr lang="en-US" sz="2200" b="1" i="1">
                                <a:solidFill>
                                  <a:prstClr val="black"/>
                                </a:solidFill>
                                <a:latin typeface="Cambria Math" panose="02040503050406030204" pitchFamily="18" charset="0"/>
                              </a:rPr>
                            </m:ctrlPr>
                          </m:sSupPr>
                          <m:e>
                            <m:r>
                              <a:rPr lang="en-US" sz="2200" b="1" i="1">
                                <a:solidFill>
                                  <a:prstClr val="black"/>
                                </a:solidFill>
                                <a:latin typeface="Cambria Math" panose="02040503050406030204" pitchFamily="18" charset="0"/>
                              </a:rPr>
                              <m:t>𝑹</m:t>
                            </m:r>
                          </m:e>
                          <m:sup>
                            <m:r>
                              <a:rPr lang="en-US" sz="2200" b="1" i="1">
                                <a:solidFill>
                                  <a:prstClr val="black"/>
                                </a:solidFill>
                                <a:latin typeface="Cambria Math" panose="02040503050406030204" pitchFamily="18" charset="0"/>
                              </a:rPr>
                              <m:t>𝟐</m:t>
                            </m:r>
                          </m:sup>
                        </m:sSup>
                        <m:r>
                          <a:rPr lang="en-US" sz="2200" b="1" i="1">
                            <a:solidFill>
                              <a:prstClr val="black"/>
                            </a:solidFill>
                            <a:latin typeface="Cambria Math" panose="02040503050406030204" pitchFamily="18" charset="0"/>
                          </a:rPr>
                          <m:t>)(</m:t>
                        </m:r>
                        <m:r>
                          <a:rPr lang="en-US" sz="2200" b="1" i="1">
                            <a:solidFill>
                              <a:prstClr val="black"/>
                            </a:solidFill>
                            <a:latin typeface="Cambria Math" panose="02040503050406030204" pitchFamily="18" charset="0"/>
                          </a:rPr>
                          <m:t>𝑵</m:t>
                        </m:r>
                        <m:r>
                          <a:rPr lang="en-US" sz="2200" b="1" i="1">
                            <a:solidFill>
                              <a:prstClr val="black"/>
                            </a:solidFill>
                            <a:latin typeface="Cambria Math" panose="02040503050406030204" pitchFamily="18" charset="0"/>
                          </a:rPr>
                          <m:t>−</m:t>
                        </m:r>
                        <m:r>
                          <a:rPr lang="en-US" sz="2200" b="1" i="1">
                            <a:solidFill>
                              <a:prstClr val="black"/>
                            </a:solidFill>
                            <a:latin typeface="Cambria Math" panose="02040503050406030204" pitchFamily="18" charset="0"/>
                          </a:rPr>
                          <m:t>𝟏</m:t>
                        </m:r>
                        <m:r>
                          <a:rPr lang="en-US" sz="2200" b="1" i="1">
                            <a:solidFill>
                              <a:prstClr val="black"/>
                            </a:solidFill>
                            <a:latin typeface="Cambria Math" panose="02040503050406030204" pitchFamily="18" charset="0"/>
                          </a:rPr>
                          <m:t>)</m:t>
                        </m:r>
                      </m:num>
                      <m:den>
                        <m:r>
                          <a:rPr lang="en-US" sz="2200" b="1" i="1">
                            <a:solidFill>
                              <a:prstClr val="black"/>
                            </a:solidFill>
                            <a:latin typeface="Cambria Math" panose="02040503050406030204" pitchFamily="18" charset="0"/>
                          </a:rPr>
                          <m:t>𝑵</m:t>
                        </m:r>
                        <m:r>
                          <a:rPr lang="en-US" sz="2200" b="1" i="1">
                            <a:solidFill>
                              <a:prstClr val="black"/>
                            </a:solidFill>
                            <a:latin typeface="Cambria Math" panose="02040503050406030204" pitchFamily="18" charset="0"/>
                          </a:rPr>
                          <m:t>−#</m:t>
                        </m:r>
                        <m:r>
                          <a:rPr lang="en-US" sz="2200" b="1" i="1">
                            <a:solidFill>
                              <a:prstClr val="black"/>
                            </a:solidFill>
                            <a:latin typeface="Cambria Math" panose="02040503050406030204" pitchFamily="18" charset="0"/>
                          </a:rPr>
                          <m:t>𝒑𝒓𝒆𝒅𝒊𝒄𝒕𝒐𝒓𝒔</m:t>
                        </m:r>
                        <m:r>
                          <a:rPr lang="en-US" sz="2200" b="1" i="1">
                            <a:solidFill>
                              <a:prstClr val="black"/>
                            </a:solidFill>
                            <a:latin typeface="Cambria Math" panose="02040503050406030204" pitchFamily="18" charset="0"/>
                          </a:rPr>
                          <m:t>−</m:t>
                        </m:r>
                        <m:r>
                          <a:rPr lang="en-US" sz="2200" b="1" i="1">
                            <a:solidFill>
                              <a:prstClr val="black"/>
                            </a:solidFill>
                            <a:latin typeface="Cambria Math" panose="02040503050406030204" pitchFamily="18" charset="0"/>
                          </a:rPr>
                          <m:t>𝟏</m:t>
                        </m:r>
                      </m:den>
                    </m:f>
                  </m:oMath>
                </a14:m>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FYI: </a:t>
                </a:r>
                <a:r>
                  <a:rPr lang="en-US" sz="2400" dirty="0">
                    <a:hlinkClick r:id="rId2"/>
                  </a:rPr>
                  <a:t>https://www.investopedia.com/ask/answers/012615/whats-difference-between-rsquared-and-adjusted-rsquared.asp</a:t>
                </a:r>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Sample size?</a:t>
                </a:r>
              </a:p>
              <a:p>
                <a:pPr marL="0" indent="0">
                  <a:buNone/>
                </a:pPr>
                <a:r>
                  <a:rPr lang="en-US" sz="2400" dirty="0">
                    <a:latin typeface="Times New Roman" panose="02020603050405020304" pitchFamily="18" charset="0"/>
                    <a:cs typeface="Times New Roman" panose="02020603050405020304" pitchFamily="18" charset="0"/>
                  </a:rPr>
                  <a:t>Mostly 15 cases for per predictor.</a:t>
                </a:r>
                <a:r>
                  <a:rPr lang="en-US" sz="2000"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92C9C39D-4D57-4F71-BF08-30EC04F1599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105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Pick the Right Tests:</a:t>
            </a:r>
            <a:br>
              <a:rPr lang="en-US" sz="4600" dirty="0">
                <a:solidFill>
                  <a:srgbClr val="FFFFFF"/>
                </a:solidFill>
                <a:latin typeface="Times New Roman" panose="02020603050405020304" pitchFamily="18" charset="0"/>
                <a:cs typeface="Times New Roman" panose="02020603050405020304" pitchFamily="18" charset="0"/>
              </a:rPr>
            </a:br>
            <a:r>
              <a:rPr lang="en-US" sz="4600" dirty="0">
                <a:solidFill>
                  <a:srgbClr val="FFFFFF"/>
                </a:solidFill>
                <a:latin typeface="Times New Roman" panose="02020603050405020304" pitchFamily="18" charset="0"/>
                <a:cs typeface="Times New Roman" panose="02020603050405020304" pitchFamily="18" charset="0"/>
              </a:rPr>
              <a:t>Scenario Practice</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seye">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1814253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2"/>
                </a:solidFill>
                <a:latin typeface="Times New Roman" panose="02020603050405020304" pitchFamily="18" charset="0"/>
                <a:cs typeface="Times New Roman" panose="02020603050405020304" pitchFamily="18" charset="0"/>
              </a:rPr>
              <a:t>Scenario 1</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current study is interested in determine the effect of a new drug upon the number of pictures recalled. Prior research had established a strong correlation between painting skills and pictures recall. Therefore, individual differences in painting skills were controlled to produce a more sensitive test of the treatment effect.</a:t>
            </a:r>
          </a:p>
          <a:p>
            <a:r>
              <a:rPr lang="en-US" sz="2400" dirty="0">
                <a:latin typeface="Times New Roman" panose="02020603050405020304" pitchFamily="18" charset="0"/>
                <a:cs typeface="Times New Roman" panose="02020603050405020304" pitchFamily="18" charset="0"/>
              </a:rPr>
              <a:t>What test should we use?</a:t>
            </a:r>
          </a:p>
          <a:p>
            <a:r>
              <a:rPr lang="en-US" sz="2400" dirty="0">
                <a:latin typeface="Times New Roman" panose="02020603050405020304" pitchFamily="18" charset="0"/>
                <a:cs typeface="Times New Roman" panose="02020603050405020304" pitchFamily="18" charset="0"/>
              </a:rPr>
              <a:t>What are the IV and DV?</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080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2"/>
                </a:solidFill>
                <a:latin typeface="Times New Roman" panose="02020603050405020304" pitchFamily="18" charset="0"/>
                <a:cs typeface="Times New Roman" panose="02020603050405020304" pitchFamily="18" charset="0"/>
              </a:rPr>
              <a:t>Scenario 2</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Suppose we have data on blood pressure levels for males and females and we wish to see if one sex has higher/lower blood pressure than the other.</a:t>
            </a:r>
          </a:p>
          <a:p>
            <a:r>
              <a:rPr lang="en-US" sz="2400" dirty="0">
                <a:latin typeface="Times New Roman" panose="02020603050405020304" pitchFamily="18" charset="0"/>
                <a:cs typeface="Times New Roman" panose="02020603050405020304" pitchFamily="18" charset="0"/>
              </a:rPr>
              <a:t>What test should we use?</a:t>
            </a:r>
          </a:p>
          <a:p>
            <a:r>
              <a:rPr lang="en-US" sz="2400" dirty="0">
                <a:latin typeface="Times New Roman" panose="02020603050405020304" pitchFamily="18" charset="0"/>
                <a:cs typeface="Times New Roman" panose="02020603050405020304" pitchFamily="18" charset="0"/>
              </a:rPr>
              <a:t>What are the IV and DV?</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446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2"/>
                </a:solidFill>
                <a:latin typeface="Times New Roman" panose="02020603050405020304" pitchFamily="18" charset="0"/>
                <a:cs typeface="Times New Roman" panose="02020603050405020304" pitchFamily="18" charset="0"/>
              </a:rPr>
              <a:t>Scenario 3</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current study is interested in whether individuals’ weight change can be predicted by how many soda they drink per day.</a:t>
            </a:r>
          </a:p>
          <a:p>
            <a:r>
              <a:rPr lang="en-US" sz="2400" dirty="0">
                <a:latin typeface="Times New Roman" panose="02020603050405020304" pitchFamily="18" charset="0"/>
                <a:cs typeface="Times New Roman" panose="02020603050405020304" pitchFamily="18" charset="0"/>
              </a:rPr>
              <a:t>What test should we use?</a:t>
            </a:r>
          </a:p>
          <a:p>
            <a:r>
              <a:rPr lang="en-US" sz="2400" dirty="0">
                <a:latin typeface="Times New Roman" panose="02020603050405020304" pitchFamily="18" charset="0"/>
                <a:cs typeface="Times New Roman" panose="02020603050405020304" pitchFamily="18" charset="0"/>
              </a:rPr>
              <a:t>What are the IV and DV?</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181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2"/>
                </a:solidFill>
                <a:latin typeface="Times New Roman" panose="02020603050405020304" pitchFamily="18" charset="0"/>
                <a:cs typeface="Times New Roman" panose="02020603050405020304" pitchFamily="18" charset="0"/>
              </a:rPr>
              <a:t>Scenario 4</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a current data we collect, we notice that there is a strong correlation between consumers’ attitudes toward our brand and how many reward bonuses they receive every year. We would like to do some further analysis to see if we can use reward bonus receive to predict consumers’ attitudes. </a:t>
            </a:r>
          </a:p>
          <a:p>
            <a:r>
              <a:rPr lang="en-US" sz="2400" dirty="0">
                <a:latin typeface="Times New Roman" panose="02020603050405020304" pitchFamily="18" charset="0"/>
                <a:cs typeface="Times New Roman" panose="02020603050405020304" pitchFamily="18" charset="0"/>
              </a:rPr>
              <a:t>What test should we use?</a:t>
            </a:r>
          </a:p>
          <a:p>
            <a:r>
              <a:rPr lang="en-US" sz="2400" dirty="0">
                <a:latin typeface="Times New Roman" panose="02020603050405020304" pitchFamily="18" charset="0"/>
                <a:cs typeface="Times New Roman" panose="02020603050405020304" pitchFamily="18" charset="0"/>
              </a:rPr>
              <a:t>What are the IV and DV?</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021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Regression: Application </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48865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Application</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Use the “(simplerelationships.xlsx) “ data. </a:t>
            </a:r>
          </a:p>
          <a:p>
            <a:r>
              <a:rPr lang="en-US" sz="2400" dirty="0">
                <a:latin typeface="Times New Roman" panose="02020603050405020304" pitchFamily="18" charset="0"/>
                <a:cs typeface="Times New Roman" panose="02020603050405020304" pitchFamily="18" charset="0"/>
              </a:rPr>
              <a:t>Income – how much a person earns per year</a:t>
            </a:r>
          </a:p>
          <a:p>
            <a:r>
              <a:rPr lang="en-US" sz="2400" dirty="0">
                <a:latin typeface="Times New Roman" panose="02020603050405020304" pitchFamily="18" charset="0"/>
                <a:cs typeface="Times New Roman" panose="02020603050405020304" pitchFamily="18" charset="0"/>
              </a:rPr>
              <a:t>Percent Income Saved – what percent of income carried over to next year and can be negative if more money was spent than came in.</a:t>
            </a:r>
          </a:p>
          <a:p>
            <a:r>
              <a:rPr lang="en-US" sz="2400" dirty="0">
                <a:latin typeface="Times New Roman" panose="02020603050405020304" pitchFamily="18" charset="0"/>
                <a:cs typeface="Times New Roman" panose="02020603050405020304" pitchFamily="18" charset="0"/>
              </a:rPr>
              <a:t>Score on a savings motivation metric – an ordinal scale.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694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Assumptions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p:txBody>
          <a:bodyPr>
            <a:normAutofit lnSpcReduction="10000"/>
          </a:bodyPr>
          <a:lstStyle/>
          <a:p>
            <a:pPr marL="0" indent="0" algn="ctr">
              <a:buNone/>
            </a:pPr>
            <a:r>
              <a:rPr lang="en-US" sz="2200" dirty="0">
                <a:latin typeface="Times New Roman" panose="02020603050405020304" pitchFamily="18" charset="0"/>
                <a:cs typeface="Times New Roman" panose="02020603050405020304" pitchFamily="18" charset="0"/>
              </a:rPr>
              <a:t>Check assumptions:</a:t>
            </a:r>
          </a:p>
          <a:p>
            <a:r>
              <a:rPr lang="en-US" sz="2200" dirty="0">
                <a:latin typeface="Times New Roman" panose="02020603050405020304" pitchFamily="18" charset="0"/>
                <a:cs typeface="Times New Roman" panose="02020603050405020304" pitchFamily="18" charset="0"/>
              </a:rPr>
              <a:t>The type of variable:</a:t>
            </a:r>
          </a:p>
          <a:p>
            <a:pPr marL="0" indent="0">
              <a:buNone/>
            </a:pPr>
            <a:r>
              <a:rPr lang="en-US" sz="2200" dirty="0">
                <a:latin typeface="Times New Roman" panose="02020603050405020304" pitchFamily="18" charset="0"/>
                <a:cs typeface="Times New Roman" panose="02020603050405020304" pitchFamily="18" charset="0"/>
              </a:rPr>
              <a:t>	Is it good?</a:t>
            </a:r>
          </a:p>
          <a:p>
            <a:r>
              <a:rPr lang="en-US" sz="2200" dirty="0">
                <a:latin typeface="Times New Roman" panose="02020603050405020304" pitchFamily="18" charset="0"/>
                <a:cs typeface="Times New Roman" panose="02020603050405020304" pitchFamily="18" charset="0"/>
              </a:rPr>
              <a:t>Non- zero variance</a:t>
            </a:r>
          </a:p>
          <a:p>
            <a:pPr marL="0" indent="0">
              <a:buNone/>
            </a:pPr>
            <a:r>
              <a:rPr lang="en-US" sz="2200" dirty="0">
                <a:latin typeface="Times New Roman" panose="02020603050405020304" pitchFamily="18" charset="0"/>
                <a:cs typeface="Times New Roman" panose="02020603050405020304" pitchFamily="18" charset="0"/>
              </a:rPr>
              <a:t>	Use graph or look at the variance.</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plot(density(</a:t>
            </a:r>
            <a:r>
              <a:rPr lang="en-US" sz="2200" dirty="0" err="1">
                <a:solidFill>
                  <a:srgbClr val="FF0000"/>
                </a:solidFill>
                <a:latin typeface="Times New Roman" panose="02020603050405020304" pitchFamily="18" charset="0"/>
                <a:cs typeface="Times New Roman" panose="02020603050405020304" pitchFamily="18" charset="0"/>
              </a:rPr>
              <a:t>data$Income</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plot(density(</a:t>
            </a:r>
            <a:r>
              <a:rPr lang="en-US" sz="2200" dirty="0" err="1">
                <a:solidFill>
                  <a:srgbClr val="FF0000"/>
                </a:solidFill>
                <a:latin typeface="Times New Roman" panose="02020603050405020304" pitchFamily="18" charset="0"/>
                <a:cs typeface="Times New Roman" panose="02020603050405020304" pitchFamily="18" charset="0"/>
              </a:rPr>
              <a:t>data$PI</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plot(density(</a:t>
            </a:r>
            <a:r>
              <a:rPr lang="en-US" sz="2200" dirty="0" err="1">
                <a:solidFill>
                  <a:srgbClr val="FF0000"/>
                </a:solidFill>
                <a:latin typeface="Times New Roman" panose="02020603050405020304" pitchFamily="18" charset="0"/>
                <a:cs typeface="Times New Roman" panose="02020603050405020304" pitchFamily="18" charset="0"/>
              </a:rPr>
              <a:t>data$MS</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424731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C87-EC15-46B4-BDEA-46C0A9C4FAEB}"/>
              </a:ext>
            </a:extLst>
          </p:cNvPr>
          <p:cNvSpPr>
            <a:spLocks noGrp="1"/>
          </p:cNvSpPr>
          <p:nvPr>
            <p:ph type="title"/>
          </p:nvPr>
        </p:nvSpPr>
        <p:spPr>
          <a:xfrm>
            <a:off x="810001" y="513977"/>
            <a:ext cx="10571998" cy="970450"/>
          </a:xfrm>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Advantages of Regression</a:t>
            </a:r>
          </a:p>
        </p:txBody>
      </p:sp>
      <p:sp>
        <p:nvSpPr>
          <p:cNvPr id="3" name="Content Placeholder 2">
            <a:extLst>
              <a:ext uri="{FF2B5EF4-FFF2-40B4-BE49-F238E27FC236}">
                <a16:creationId xmlns:a16="http://schemas.microsoft.com/office/drawing/2014/main" id="{343CA333-0998-49C2-AC58-521351B231A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Why regression?</a:t>
            </a:r>
          </a:p>
          <a:p>
            <a:r>
              <a:rPr lang="en-US" sz="2400" dirty="0">
                <a:latin typeface="Times New Roman" panose="02020603050405020304" pitchFamily="18" charset="0"/>
                <a:cs typeface="Times New Roman" panose="02020603050405020304" pitchFamily="18" charset="0"/>
              </a:rPr>
              <a:t>ANOVA, z and t-tests, and chi-square tests allow us to make comparisons between multiple groups (categorical predictor levels) means.</a:t>
            </a:r>
          </a:p>
          <a:p>
            <a:r>
              <a:rPr lang="en-US" sz="2400" dirty="0">
                <a:latin typeface="Times New Roman" panose="02020603050405020304" pitchFamily="18" charset="0"/>
                <a:cs typeface="Times New Roman" panose="02020603050405020304" pitchFamily="18" charset="0"/>
              </a:rPr>
              <a:t>Limitations:</a:t>
            </a:r>
          </a:p>
          <a:p>
            <a:pPr lvl="1"/>
            <a:r>
              <a:rPr lang="en-US" sz="2000" dirty="0">
                <a:latin typeface="Times New Roman" panose="02020603050405020304" pitchFamily="18" charset="0"/>
                <a:cs typeface="Times New Roman" panose="02020603050405020304" pitchFamily="18" charset="0"/>
              </a:rPr>
              <a:t>The biggest limitation is we cannot really include continuous predictors (Age, Weight, Income, Time, etc.)</a:t>
            </a:r>
          </a:p>
          <a:p>
            <a:pPr lvl="1"/>
            <a:r>
              <a:rPr lang="en-US" sz="2000" dirty="0">
                <a:latin typeface="Times New Roman" panose="02020603050405020304" pitchFamily="18" charset="0"/>
                <a:cs typeface="Times New Roman" panose="02020603050405020304" pitchFamily="18" charset="0"/>
              </a:rPr>
              <a:t>ANOVA does not build a predictive model it simply tells us where differences exist but does not quantify those differences.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554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Assumptions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latin typeface="Times New Roman" panose="02020603050405020304" pitchFamily="18" charset="0"/>
                <a:cs typeface="Times New Roman" panose="02020603050405020304" pitchFamily="18" charset="0"/>
              </a:rPr>
              <a:t>Multicollinearity: </a:t>
            </a:r>
          </a:p>
          <a:p>
            <a:pPr lvl="1"/>
            <a:r>
              <a:rPr lang="en-US" sz="2200" dirty="0">
                <a:latin typeface="Times New Roman" panose="02020603050405020304" pitchFamily="18" charset="0"/>
                <a:cs typeface="Times New Roman" panose="02020603050405020304" pitchFamily="18" charset="0"/>
              </a:rPr>
              <a:t>We have only one predictor here.</a:t>
            </a:r>
          </a:p>
          <a:p>
            <a:r>
              <a:rPr lang="en-US" sz="2400" dirty="0">
                <a:latin typeface="Times New Roman" panose="02020603050405020304" pitchFamily="18" charset="0"/>
                <a:cs typeface="Times New Roman" panose="02020603050405020304" pitchFamily="18" charset="0"/>
              </a:rPr>
              <a:t>Predictors are not correlated with extraneous variable. </a:t>
            </a:r>
          </a:p>
          <a:p>
            <a:r>
              <a:rPr lang="en-US" sz="2400" dirty="0">
                <a:latin typeface="Times New Roman" panose="02020603050405020304" pitchFamily="18" charset="0"/>
                <a:cs typeface="Times New Roman" panose="02020603050405020304" pitchFamily="18" charset="0"/>
              </a:rPr>
              <a:t>Heteroscedasticity:</a:t>
            </a:r>
          </a:p>
          <a:p>
            <a:pPr lvl="1"/>
            <a:r>
              <a:rPr lang="en-US" sz="2200" dirty="0">
                <a:latin typeface="Times New Roman" panose="02020603050405020304" pitchFamily="18" charset="0"/>
                <a:cs typeface="Times New Roman" panose="02020603050405020304" pitchFamily="18" charset="0"/>
              </a:rPr>
              <a:t>The variance around the regression line should be equal across values of x.</a:t>
            </a:r>
          </a:p>
          <a:p>
            <a:pPr marL="0" indent="0">
              <a:buNone/>
            </a:pPr>
            <a:r>
              <a:rPr lang="en-US" sz="2400" dirty="0">
                <a:latin typeface="Times New Roman" panose="02020603050405020304" pitchFamily="18" charset="0"/>
                <a:cs typeface="Times New Roman" panose="02020603050405020304" pitchFamily="18" charset="0"/>
              </a:rPr>
              <a:t>	</a:t>
            </a:r>
            <a:r>
              <a:rPr lang="it-IT" sz="2400" dirty="0">
                <a:latin typeface="Times New Roman" panose="02020603050405020304" pitchFamily="18" charset="0"/>
                <a:cs typeface="Times New Roman" panose="02020603050405020304" pitchFamily="18" charset="0"/>
              </a:rPr>
              <a:t> </a:t>
            </a:r>
            <a:r>
              <a:rPr lang="it-IT" sz="2400" dirty="0">
                <a:solidFill>
                  <a:srgbClr val="FF0000"/>
                </a:solidFill>
                <a:latin typeface="Times New Roman" panose="02020603050405020304" pitchFamily="18" charset="0"/>
                <a:cs typeface="Times New Roman" panose="02020603050405020304" pitchFamily="18" charset="0"/>
              </a:rPr>
              <a:t>scatterplot(data$Income, data$PI)</a:t>
            </a:r>
            <a:endParaRPr lang="it-IT"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579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Assumptions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Independent errors:</a:t>
            </a:r>
          </a:p>
          <a:p>
            <a:pPr lvl="1"/>
            <a:r>
              <a:rPr lang="en-US" sz="2200" dirty="0">
                <a:latin typeface="Times New Roman" panose="02020603050405020304" pitchFamily="18" charset="0"/>
                <a:cs typeface="Times New Roman" panose="02020603050405020304" pitchFamily="18" charset="0"/>
              </a:rPr>
              <a:t>We have no issue because we assume a random sample with no repeated measurement.</a:t>
            </a:r>
          </a:p>
          <a:p>
            <a:r>
              <a:rPr lang="en-US" sz="2400" dirty="0">
                <a:latin typeface="Times New Roman" panose="02020603050405020304" pitchFamily="18" charset="0"/>
                <a:cs typeface="Times New Roman" panose="02020603050405020304" pitchFamily="18" charset="0"/>
              </a:rPr>
              <a:t>Normally distributed error:</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qqnorm</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data$PI</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sshapiro.test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model$residuals</a:t>
            </a:r>
            <a:r>
              <a:rPr lang="en-US" sz="2400" dirty="0">
                <a:solidFill>
                  <a:srgbClr val="FF0000"/>
                </a:solidFill>
                <a:latin typeface="Times New Roman" panose="02020603050405020304" pitchFamily="18" charset="0"/>
                <a:cs typeface="Times New Roman" panose="02020603050405020304" pitchFamily="18" charset="0"/>
              </a:rPr>
              <a:t>)</a:t>
            </a:r>
            <a:endParaRPr lang="en-US" sz="22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Independence: </a:t>
            </a:r>
          </a:p>
          <a:p>
            <a:r>
              <a:rPr lang="en-US" sz="2400" dirty="0">
                <a:latin typeface="Times New Roman" panose="02020603050405020304" pitchFamily="18" charset="0"/>
                <a:cs typeface="Times New Roman" panose="02020603050405020304" pitchFamily="18" charset="0"/>
              </a:rPr>
              <a:t> Linearity:</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	</a:t>
            </a:r>
            <a:r>
              <a:rPr lang="it-IT" sz="2400" dirty="0">
                <a:latin typeface="Times New Roman" panose="02020603050405020304" pitchFamily="18" charset="0"/>
                <a:cs typeface="Times New Roman" panose="02020603050405020304" pitchFamily="18" charset="0"/>
              </a:rPr>
              <a:t> </a:t>
            </a:r>
            <a:r>
              <a:rPr lang="it-IT" sz="2400" dirty="0">
                <a:solidFill>
                  <a:srgbClr val="FF0000"/>
                </a:solidFill>
                <a:latin typeface="Times New Roman" panose="02020603050405020304" pitchFamily="18" charset="0"/>
                <a:cs typeface="Times New Roman" panose="02020603050405020304" pitchFamily="18" charset="0"/>
              </a:rPr>
              <a:t>scatterplot(data$Income, data$PI)</a:t>
            </a:r>
            <a:endParaRPr lang="en-US"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193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Application</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200" dirty="0">
                <a:latin typeface="Times New Roman" panose="02020603050405020304" pitchFamily="18" charset="0"/>
                <a:cs typeface="Times New Roman" panose="02020603050405020304" pitchFamily="18" charset="0"/>
              </a:rPr>
              <a:t>Build the regression model: </a:t>
            </a:r>
          </a:p>
          <a:p>
            <a:pPr marL="0" indent="0">
              <a:buNone/>
            </a:pPr>
            <a:r>
              <a:rPr lang="it-IT" sz="2200" dirty="0">
                <a:solidFill>
                  <a:srgbClr val="FF0000"/>
                </a:solidFill>
                <a:latin typeface="Times New Roman" panose="02020603050405020304" pitchFamily="18" charset="0"/>
                <a:cs typeface="Times New Roman" panose="02020603050405020304" pitchFamily="18" charset="0"/>
              </a:rPr>
              <a:t>model &lt;- lm(PI ~ Income, data = data)</a:t>
            </a:r>
          </a:p>
          <a:p>
            <a:pPr marL="0" indent="0">
              <a:buNone/>
            </a:pPr>
            <a:r>
              <a:rPr lang="it-IT" sz="2200" dirty="0">
                <a:latin typeface="Times New Roman" panose="02020603050405020304" pitchFamily="18" charset="0"/>
                <a:cs typeface="Times New Roman" panose="02020603050405020304" pitchFamily="18" charset="0"/>
              </a:rPr>
              <a:t>#PI is the outcome variable and Income is the predictor variable </a:t>
            </a:r>
            <a:endParaRPr lang="it-IT" sz="2200" dirty="0">
              <a:solidFill>
                <a:srgbClr val="FF0000"/>
              </a:solidFill>
              <a:latin typeface="Times New Roman" panose="02020603050405020304" pitchFamily="18" charset="0"/>
              <a:cs typeface="Times New Roman" panose="02020603050405020304" pitchFamily="18" charset="0"/>
            </a:endParaRPr>
          </a:p>
          <a:p>
            <a:pPr marL="0" indent="0">
              <a:buNone/>
            </a:pPr>
            <a:r>
              <a:rPr lang="it-IT" sz="2200" i="1" dirty="0">
                <a:solidFill>
                  <a:srgbClr val="0070C0"/>
                </a:solidFill>
                <a:latin typeface="Times New Roman" panose="02020603050405020304" pitchFamily="18" charset="0"/>
                <a:cs typeface="Times New Roman" panose="02020603050405020304" pitchFamily="18" charset="0"/>
              </a:rPr>
              <a:t>F </a:t>
            </a:r>
            <a:r>
              <a:rPr lang="it-IT" sz="2200" dirty="0">
                <a:solidFill>
                  <a:srgbClr val="0070C0"/>
                </a:solidFill>
                <a:latin typeface="Times New Roman" panose="02020603050405020304" pitchFamily="18" charset="0"/>
                <a:cs typeface="Times New Roman" panose="02020603050405020304" pitchFamily="18" charset="0"/>
              </a:rPr>
              <a:t>(1, 97) = 18.37, </a:t>
            </a:r>
            <a:r>
              <a:rPr lang="it-IT" sz="2200" i="1" dirty="0">
                <a:solidFill>
                  <a:srgbClr val="0070C0"/>
                </a:solidFill>
                <a:latin typeface="Times New Roman" panose="02020603050405020304" pitchFamily="18" charset="0"/>
                <a:cs typeface="Times New Roman" panose="02020603050405020304" pitchFamily="18" charset="0"/>
              </a:rPr>
              <a:t>p</a:t>
            </a:r>
            <a:r>
              <a:rPr lang="it-IT" sz="2200" dirty="0">
                <a:solidFill>
                  <a:srgbClr val="0070C0"/>
                </a:solidFill>
                <a:latin typeface="Times New Roman" panose="02020603050405020304" pitchFamily="18" charset="0"/>
                <a:cs typeface="Times New Roman" panose="02020603050405020304" pitchFamily="18" charset="0"/>
              </a:rPr>
              <a:t> &lt; .001, </a:t>
            </a:r>
            <a:r>
              <a:rPr lang="en-US" sz="2200" i="1" dirty="0">
                <a:solidFill>
                  <a:srgbClr val="0070C0"/>
                </a:solidFill>
                <a:latin typeface="Times New Roman" panose="02020603050405020304" pitchFamily="18" charset="0"/>
                <a:cs typeface="Times New Roman" panose="02020603050405020304" pitchFamily="18" charset="0"/>
              </a:rPr>
              <a:t>R</a:t>
            </a:r>
            <a:r>
              <a:rPr lang="en-US" sz="2200" i="1" baseline="30000" dirty="0">
                <a:solidFill>
                  <a:srgbClr val="0070C0"/>
                </a:solidFill>
                <a:latin typeface="Times New Roman" panose="02020603050405020304" pitchFamily="18" charset="0"/>
                <a:cs typeface="Times New Roman" panose="02020603050405020304" pitchFamily="18" charset="0"/>
              </a:rPr>
              <a:t>2</a:t>
            </a:r>
            <a:r>
              <a:rPr lang="it-IT" sz="2200" dirty="0">
                <a:solidFill>
                  <a:srgbClr val="0070C0"/>
                </a:solidFill>
                <a:latin typeface="Times New Roman" panose="02020603050405020304" pitchFamily="18" charset="0"/>
                <a:cs typeface="Times New Roman" panose="02020603050405020304" pitchFamily="18" charset="0"/>
              </a:rPr>
              <a:t> = .16. </a:t>
            </a:r>
            <a:endParaRPr lang="it-IT" sz="2200" dirty="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FB331AB-E4D3-4CE9-9E5C-9367F4509B4E}"/>
              </a:ext>
            </a:extLst>
          </p:cNvPr>
          <p:cNvGraphicFramePr>
            <a:graphicFrameLocks noGrp="1"/>
          </p:cNvGraphicFramePr>
          <p:nvPr>
            <p:extLst>
              <p:ext uri="{D42A27DB-BD31-4B8C-83A1-F6EECF244321}">
                <p14:modId xmlns:p14="http://schemas.microsoft.com/office/powerpoint/2010/main" val="1513173370"/>
              </p:ext>
            </p:extLst>
          </p:nvPr>
        </p:nvGraphicFramePr>
        <p:xfrm>
          <a:off x="1849120" y="5076752"/>
          <a:ext cx="8128000" cy="1112520"/>
        </p:xfrm>
        <a:graphic>
          <a:graphicData uri="http://schemas.openxmlformats.org/drawingml/2006/table">
            <a:tbl>
              <a:tblPr firstRow="1" bandRow="1">
                <a:tableStyleId>{3B4B98B0-60AC-42C2-AFA5-B58CD77FA1E5}</a:tableStyleId>
              </a:tblPr>
              <a:tblGrid>
                <a:gridCol w="1625600">
                  <a:extLst>
                    <a:ext uri="{9D8B030D-6E8A-4147-A177-3AD203B41FA5}">
                      <a16:colId xmlns:a16="http://schemas.microsoft.com/office/drawing/2014/main" val="2238821311"/>
                    </a:ext>
                  </a:extLst>
                </a:gridCol>
                <a:gridCol w="1625600">
                  <a:extLst>
                    <a:ext uri="{9D8B030D-6E8A-4147-A177-3AD203B41FA5}">
                      <a16:colId xmlns:a16="http://schemas.microsoft.com/office/drawing/2014/main" val="2379568725"/>
                    </a:ext>
                  </a:extLst>
                </a:gridCol>
                <a:gridCol w="1625600">
                  <a:extLst>
                    <a:ext uri="{9D8B030D-6E8A-4147-A177-3AD203B41FA5}">
                      <a16:colId xmlns:a16="http://schemas.microsoft.com/office/drawing/2014/main" val="3052143382"/>
                    </a:ext>
                  </a:extLst>
                </a:gridCol>
                <a:gridCol w="1625600">
                  <a:extLst>
                    <a:ext uri="{9D8B030D-6E8A-4147-A177-3AD203B41FA5}">
                      <a16:colId xmlns:a16="http://schemas.microsoft.com/office/drawing/2014/main" val="2169435325"/>
                    </a:ext>
                  </a:extLst>
                </a:gridCol>
                <a:gridCol w="1625600">
                  <a:extLst>
                    <a:ext uri="{9D8B030D-6E8A-4147-A177-3AD203B41FA5}">
                      <a16:colId xmlns:a16="http://schemas.microsoft.com/office/drawing/2014/main" val="2440202153"/>
                    </a:ext>
                  </a:extLst>
                </a:gridCol>
              </a:tblGrid>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Estimate</a:t>
                      </a:r>
                    </a:p>
                  </a:txBody>
                  <a:tcPr/>
                </a:tc>
                <a:tc>
                  <a:txBody>
                    <a:bodyPr/>
                    <a:lstStyle/>
                    <a:p>
                      <a:r>
                        <a:rPr lang="en-US" dirty="0">
                          <a:latin typeface="Times New Roman" panose="02020603050405020304" pitchFamily="18" charset="0"/>
                          <a:cs typeface="Times New Roman" panose="02020603050405020304" pitchFamily="18" charset="0"/>
                        </a:rPr>
                        <a:t>Std. error</a:t>
                      </a:r>
                    </a:p>
                  </a:txBody>
                  <a:tcPr/>
                </a:tc>
                <a:tc>
                  <a:txBody>
                    <a:bodyPr/>
                    <a:lstStyle/>
                    <a:p>
                      <a:r>
                        <a:rPr lang="en-US" dirty="0">
                          <a:latin typeface="Times New Roman" panose="02020603050405020304" pitchFamily="18" charset="0"/>
                          <a:cs typeface="Times New Roman" panose="02020603050405020304" pitchFamily="18" charset="0"/>
                        </a:rPr>
                        <a:t>T-value</a:t>
                      </a:r>
                    </a:p>
                  </a:txBody>
                  <a:tcPr/>
                </a:tc>
                <a:tc>
                  <a:txBody>
                    <a:bodyPr/>
                    <a:lstStyle/>
                    <a:p>
                      <a:r>
                        <a:rPr lang="en-US" dirty="0">
                          <a:latin typeface="Times New Roman" panose="02020603050405020304" pitchFamily="18" charset="0"/>
                          <a:cs typeface="Times New Roman" panose="02020603050405020304" pitchFamily="18" charset="0"/>
                        </a:rPr>
                        <a:t>P-value</a:t>
                      </a:r>
                    </a:p>
                  </a:txBody>
                  <a:tcPr/>
                </a:tc>
                <a:extLst>
                  <a:ext uri="{0D108BD9-81ED-4DB2-BD59-A6C34878D82A}">
                    <a16:rowId xmlns:a16="http://schemas.microsoft.com/office/drawing/2014/main" val="272485908"/>
                  </a:ext>
                </a:extLst>
              </a:tr>
              <a:tr h="370840">
                <a:tc>
                  <a:txBody>
                    <a:bodyPr/>
                    <a:lstStyle/>
                    <a:p>
                      <a:r>
                        <a:rPr lang="en-US" dirty="0">
                          <a:latin typeface="Times New Roman" panose="02020603050405020304" pitchFamily="18" charset="0"/>
                          <a:cs typeface="Times New Roman" panose="02020603050405020304" pitchFamily="18" charset="0"/>
                        </a:rPr>
                        <a:t>Intercept</a:t>
                      </a:r>
                    </a:p>
                  </a:txBody>
                  <a:tcPr/>
                </a:tc>
                <a:tc>
                  <a:txBody>
                    <a:bodyPr/>
                    <a:lstStyle/>
                    <a:p>
                      <a:r>
                        <a:rPr lang="en-US" dirty="0">
                          <a:latin typeface="Times New Roman" panose="02020603050405020304" pitchFamily="18" charset="0"/>
                          <a:cs typeface="Times New Roman" panose="02020603050405020304" pitchFamily="18" charset="0"/>
                        </a:rPr>
                        <a:t>-8.378e-03</a:t>
                      </a:r>
                    </a:p>
                  </a:txBody>
                  <a:tcPr/>
                </a:tc>
                <a:tc>
                  <a:txBody>
                    <a:bodyPr/>
                    <a:lstStyle/>
                    <a:p>
                      <a:r>
                        <a:rPr lang="en-US" dirty="0">
                          <a:latin typeface="Times New Roman" panose="02020603050405020304" pitchFamily="18" charset="0"/>
                          <a:cs typeface="Times New Roman" panose="02020603050405020304" pitchFamily="18" charset="0"/>
                        </a:rPr>
                        <a:t> 2.570e-03</a:t>
                      </a:r>
                    </a:p>
                  </a:txBody>
                  <a:tcPr/>
                </a:tc>
                <a:tc>
                  <a:txBody>
                    <a:bodyPr/>
                    <a:lstStyle/>
                    <a:p>
                      <a:r>
                        <a:rPr lang="en-US" dirty="0">
                          <a:latin typeface="Times New Roman" panose="02020603050405020304" pitchFamily="18" charset="0"/>
                          <a:cs typeface="Times New Roman" panose="02020603050405020304" pitchFamily="18" charset="0"/>
                        </a:rPr>
                        <a:t>-3.26</a:t>
                      </a:r>
                    </a:p>
                  </a:txBody>
                  <a:tcPr/>
                </a:tc>
                <a:tc>
                  <a:txBody>
                    <a:bodyPr/>
                    <a:lstStyle/>
                    <a:p>
                      <a:r>
                        <a:rPr lang="en-US" dirty="0">
                          <a:latin typeface="Times New Roman" panose="02020603050405020304" pitchFamily="18" charset="0"/>
                          <a:cs typeface="Times New Roman" panose="02020603050405020304" pitchFamily="18" charset="0"/>
                        </a:rPr>
                        <a:t>0.00154 </a:t>
                      </a:r>
                    </a:p>
                  </a:txBody>
                  <a:tcPr/>
                </a:tc>
                <a:extLst>
                  <a:ext uri="{0D108BD9-81ED-4DB2-BD59-A6C34878D82A}">
                    <a16:rowId xmlns:a16="http://schemas.microsoft.com/office/drawing/2014/main" val="3892352999"/>
                  </a:ext>
                </a:extLst>
              </a:tr>
              <a:tr h="370840">
                <a:tc>
                  <a:txBody>
                    <a:bodyPr/>
                    <a:lstStyle/>
                    <a:p>
                      <a:r>
                        <a:rPr lang="en-US" dirty="0">
                          <a:latin typeface="Times New Roman" panose="02020603050405020304" pitchFamily="18" charset="0"/>
                          <a:cs typeface="Times New Roman" panose="02020603050405020304" pitchFamily="18" charset="0"/>
                        </a:rPr>
                        <a:t>Income</a:t>
                      </a:r>
                    </a:p>
                  </a:txBody>
                  <a:tcPr/>
                </a:tc>
                <a:tc>
                  <a:txBody>
                    <a:bodyPr/>
                    <a:lstStyle/>
                    <a:p>
                      <a:r>
                        <a:rPr lang="en-US" dirty="0">
                          <a:latin typeface="Times New Roman" panose="02020603050405020304" pitchFamily="18" charset="0"/>
                          <a:cs typeface="Times New Roman" panose="02020603050405020304" pitchFamily="18" charset="0"/>
                        </a:rPr>
                        <a:t>1.097e-07 </a:t>
                      </a:r>
                    </a:p>
                  </a:txBody>
                  <a:tcPr/>
                </a:tc>
                <a:tc>
                  <a:txBody>
                    <a:bodyPr/>
                    <a:lstStyle/>
                    <a:p>
                      <a:r>
                        <a:rPr lang="en-US" dirty="0">
                          <a:latin typeface="Times New Roman" panose="02020603050405020304" pitchFamily="18" charset="0"/>
                          <a:cs typeface="Times New Roman" panose="02020603050405020304" pitchFamily="18" charset="0"/>
                        </a:rPr>
                        <a:t>2.560e-08</a:t>
                      </a:r>
                    </a:p>
                  </a:txBody>
                  <a:tcPr/>
                </a:tc>
                <a:tc>
                  <a:txBody>
                    <a:bodyPr/>
                    <a:lstStyle/>
                    <a:p>
                      <a:r>
                        <a:rPr lang="en-US" dirty="0">
                          <a:latin typeface="Times New Roman" panose="02020603050405020304" pitchFamily="18" charset="0"/>
                          <a:cs typeface="Times New Roman" panose="02020603050405020304" pitchFamily="18" charset="0"/>
                        </a:rPr>
                        <a:t>4.29</a:t>
                      </a:r>
                    </a:p>
                  </a:txBody>
                  <a:tcPr/>
                </a:tc>
                <a:tc>
                  <a:txBody>
                    <a:bodyPr/>
                    <a:lstStyle/>
                    <a:p>
                      <a:r>
                        <a:rPr lang="en-US" dirty="0">
                          <a:latin typeface="Times New Roman" panose="02020603050405020304" pitchFamily="18" charset="0"/>
                          <a:cs typeface="Times New Roman" panose="02020603050405020304" pitchFamily="18" charset="0"/>
                        </a:rPr>
                        <a:t>&lt; .001</a:t>
                      </a:r>
                    </a:p>
                  </a:txBody>
                  <a:tcPr/>
                </a:tc>
                <a:extLst>
                  <a:ext uri="{0D108BD9-81ED-4DB2-BD59-A6C34878D82A}">
                    <a16:rowId xmlns:a16="http://schemas.microsoft.com/office/drawing/2014/main" val="3295445271"/>
                  </a:ext>
                </a:extLst>
              </a:tr>
            </a:tbl>
          </a:graphicData>
        </a:graphic>
      </p:graphicFrame>
    </p:spTree>
    <p:extLst>
      <p:ext uri="{BB962C8B-B14F-4D97-AF65-F5344CB8AC3E}">
        <p14:creationId xmlns:p14="http://schemas.microsoft.com/office/powerpoint/2010/main" val="79653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Model</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Based on the result, now we are able to conduct the regression model.</a:t>
            </a:r>
          </a:p>
          <a:p>
            <a:pPr lvl="1"/>
            <a:r>
              <a:rPr lang="en-US" sz="2200" dirty="0">
                <a:solidFill>
                  <a:schemeClr val="tx2"/>
                </a:solidFill>
                <a:latin typeface="Times New Roman" panose="02020603050405020304" pitchFamily="18" charset="0"/>
                <a:cs typeface="Times New Roman" panose="02020603050405020304" pitchFamily="18" charset="0"/>
              </a:rPr>
              <a:t>The expected regression model is: </a:t>
            </a:r>
            <a:r>
              <a:rPr lang="en-US" sz="2200" dirty="0">
                <a:latin typeface="Times New Roman" panose="02020603050405020304" pitchFamily="18" charset="0"/>
                <a:cs typeface="Times New Roman" panose="02020603050405020304" pitchFamily="18" charset="0"/>
              </a:rPr>
              <a:t>Y = b</a:t>
            </a:r>
            <a:r>
              <a:rPr lang="en-US" sz="14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b</a:t>
            </a:r>
            <a:r>
              <a:rPr lang="en-US" sz="14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X</a:t>
            </a:r>
            <a:endParaRPr lang="en-US" sz="22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We can replace the values of intercept (b</a:t>
            </a:r>
            <a:r>
              <a:rPr lang="en-US" sz="16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and slope (b</a:t>
            </a:r>
            <a:r>
              <a:rPr lang="en-US" sz="1600" dirty="0">
                <a:solidFill>
                  <a:schemeClr val="tx2"/>
                </a:solidFill>
                <a:latin typeface="Times New Roman" panose="02020603050405020304" pitchFamily="18" charset="0"/>
                <a:cs typeface="Times New Roman" panose="02020603050405020304" pitchFamily="18" charset="0"/>
              </a:rPr>
              <a:t>1</a:t>
            </a:r>
            <a:r>
              <a:rPr lang="en-US" sz="2400" dirty="0">
                <a:solidFill>
                  <a:schemeClr val="tx2"/>
                </a:solidFill>
                <a:latin typeface="Times New Roman" panose="02020603050405020304" pitchFamily="18" charset="0"/>
                <a:cs typeface="Times New Roman" panose="02020603050405020304" pitchFamily="18" charset="0"/>
              </a:rPr>
              <a:t>) with our own values.</a:t>
            </a:r>
          </a:p>
          <a:p>
            <a:r>
              <a:rPr lang="en-US" sz="2400" dirty="0">
                <a:solidFill>
                  <a:schemeClr val="tx2"/>
                </a:solidFill>
                <a:latin typeface="Times New Roman" panose="02020603050405020304" pitchFamily="18" charset="0"/>
                <a:cs typeface="Times New Roman" panose="02020603050405020304" pitchFamily="18" charset="0"/>
              </a:rPr>
              <a:t>Our model is:</a:t>
            </a:r>
          </a:p>
          <a:p>
            <a:pPr lvl="1"/>
            <a:r>
              <a:rPr lang="en-US" sz="2200" dirty="0">
                <a:latin typeface="Times New Roman" panose="02020603050405020304" pitchFamily="18" charset="0"/>
                <a:cs typeface="Times New Roman" panose="02020603050405020304" pitchFamily="18" charset="0"/>
              </a:rPr>
              <a:t>Y = (-0.0083) + (.0000001097 )X</a:t>
            </a:r>
            <a:endParaRPr lang="en-US" sz="2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505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Summary Write Up</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 simple regression model was conducted to predict participants’ money-saving motivation, based on their annul income. All the regression assumptions were met, and no further adjustment made. A significant regression equation was found (</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(1, 97) = 18.37,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with an R</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of .16. Both the intercept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 .002) and predictor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were statistically significant. The result suggested that, income predicts and shows that for each dollar increase in income there is a .0000001097 percent increase in savings.</a:t>
            </a:r>
          </a:p>
        </p:txBody>
      </p:sp>
    </p:spTree>
    <p:extLst>
      <p:ext uri="{BB962C8B-B14F-4D97-AF65-F5344CB8AC3E}">
        <p14:creationId xmlns:p14="http://schemas.microsoft.com/office/powerpoint/2010/main" val="2813609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In Class Practice </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415461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latin typeface="Times New Roman" panose="02020603050405020304" pitchFamily="18" charset="0"/>
                <a:cs typeface="Times New Roman" panose="02020603050405020304" pitchFamily="18" charset="0"/>
              </a:rPr>
              <a:t>Example: Can we use either height or weight to predict heart rate?</a:t>
            </a:r>
          </a:p>
          <a:p>
            <a:r>
              <a:rPr lang="en-US" sz="2400" dirty="0">
                <a:latin typeface="Times New Roman" panose="02020603050405020304" pitchFamily="18" charset="0"/>
                <a:cs typeface="Times New Roman" panose="02020603050405020304" pitchFamily="18" charset="0"/>
              </a:rPr>
              <a:t>Make sure you test the assumption and do a summary write up.</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Height: 175, 170, 180, 178, 168, 181, 190, 185, 177, 162</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Weight: 60, 70, 75, 80, 69, 78, 82, 84, 72, 53</a:t>
            </a:r>
          </a:p>
          <a:p>
            <a:pPr marL="0" indent="0">
              <a:buNone/>
            </a:pPr>
            <a:r>
              <a:rPr lang="en-US" sz="2400" dirty="0">
                <a:solidFill>
                  <a:srgbClr val="0070C0"/>
                </a:solidFill>
                <a:latin typeface="Times New Roman" panose="02020603050405020304" pitchFamily="18" charset="0"/>
                <a:cs typeface="Times New Roman" panose="02020603050405020304" pitchFamily="18" charset="0"/>
              </a:rPr>
              <a:t>Heart Rate: 60, 70, 75, 73, 71, 73, 76, 80, 68, 64</a:t>
            </a:r>
          </a:p>
        </p:txBody>
      </p:sp>
    </p:spTree>
    <p:extLst>
      <p:ext uri="{BB962C8B-B14F-4D97-AF65-F5344CB8AC3E}">
        <p14:creationId xmlns:p14="http://schemas.microsoft.com/office/powerpoint/2010/main" val="476817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Non-Linear Trends </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ne arrow Rotate right">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3765837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a:xfrm>
            <a:off x="451514" y="457201"/>
            <a:ext cx="3575737" cy="1332688"/>
          </a:xfrm>
        </p:spPr>
        <p:txBody>
          <a:bodyPr anchor="b">
            <a:normAutofit/>
          </a:bodyPr>
          <a:lstStyle/>
          <a:p>
            <a:pPr algn="ctr"/>
            <a:r>
              <a:rPr lang="en-US" sz="3200" i="1" dirty="0">
                <a:solidFill>
                  <a:srgbClr val="FFFFFF"/>
                </a:solidFill>
                <a:latin typeface="Times New Roman" panose="02020603050405020304" pitchFamily="18" charset="0"/>
                <a:cs typeface="Times New Roman" panose="02020603050405020304" pitchFamily="18" charset="0"/>
              </a:rPr>
              <a:t>Non-Linear Trends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451514" y="2046514"/>
            <a:ext cx="3856326" cy="4547326"/>
          </a:xfrm>
        </p:spPr>
        <p:txBody>
          <a:bodyPr>
            <a:normAutofit/>
          </a:bodyPr>
          <a:lstStyle/>
          <a:p>
            <a:pPr marL="0" indent="0">
              <a:buNone/>
            </a:pPr>
            <a:r>
              <a:rPr lang="en-US" sz="2400" dirty="0">
                <a:solidFill>
                  <a:srgbClr val="FFFFFF"/>
                </a:solidFill>
                <a:latin typeface="Times New Roman" panose="02020603050405020304" pitchFamily="18" charset="0"/>
                <a:cs typeface="Times New Roman" panose="02020603050405020304" pitchFamily="18" charset="0"/>
              </a:rPr>
              <a:t>Many relationships are not best captured as straight lines.</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400" dirty="0">
                <a:solidFill>
                  <a:srgbClr val="FFFFFF"/>
                </a:solidFill>
                <a:latin typeface="Times New Roman" panose="02020603050405020304" pitchFamily="18" charset="0"/>
                <a:cs typeface="Times New Roman" panose="02020603050405020304" pitchFamily="18" charset="0"/>
              </a:rPr>
              <a:t>For example, the effect of stress on performance is known to follow a quadratic trend (Yerkes-Dodson curve).</a:t>
            </a:r>
          </a:p>
          <a:p>
            <a:pPr marL="0" indent="0">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400" dirty="0">
                <a:solidFill>
                  <a:srgbClr val="FFFFFF"/>
                </a:solidFill>
                <a:latin typeface="Times New Roman" panose="02020603050405020304" pitchFamily="18" charset="0"/>
                <a:cs typeface="Times New Roman" panose="02020603050405020304" pitchFamily="18" charset="0"/>
              </a:rPr>
              <a:t>What should we do?</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stress on performance">
            <a:extLst>
              <a:ext uri="{FF2B5EF4-FFF2-40B4-BE49-F238E27FC236}">
                <a16:creationId xmlns:a16="http://schemas.microsoft.com/office/drawing/2014/main" id="{A52DF054-00BC-4781-B975-2B8D1B4812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1172149"/>
            <a:ext cx="6267743" cy="421505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82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Non-Linear Trends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latin typeface="Times New Roman" panose="02020603050405020304" pitchFamily="18" charset="0"/>
                <a:cs typeface="Times New Roman" panose="02020603050405020304" pitchFamily="18" charset="0"/>
              </a:rPr>
              <a:t>Always plot our data. </a:t>
            </a:r>
          </a:p>
          <a:p>
            <a:pPr marL="0" indent="0">
              <a:buNone/>
            </a:pPr>
            <a:r>
              <a:rPr lang="en-US" sz="2400" dirty="0">
                <a:latin typeface="Times New Roman" panose="02020603050405020304" pitchFamily="18" charset="0"/>
                <a:cs typeface="Times New Roman" panose="02020603050405020304" pitchFamily="18" charset="0"/>
              </a:rPr>
              <a:t>Using the scatterplot function in R two lines will be drawn (car library needed):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red lines (by default) is a “smoothed”  fit (only useful for thinking about trend)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green line (by default) plots the best fitting linear trend (regression line).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18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C87-EC15-46B4-BDEA-46C0A9C4FAEB}"/>
              </a:ext>
            </a:extLst>
          </p:cNvPr>
          <p:cNvSpPr>
            <a:spLocks noGrp="1"/>
          </p:cNvSpPr>
          <p:nvPr>
            <p:ph type="title"/>
          </p:nvPr>
        </p:nvSpPr>
        <p:spPr>
          <a:xfrm>
            <a:off x="810001" y="513977"/>
            <a:ext cx="10571998" cy="970450"/>
          </a:xfrm>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Line</a:t>
            </a:r>
          </a:p>
        </p:txBody>
      </p:sp>
      <p:sp>
        <p:nvSpPr>
          <p:cNvPr id="3" name="Content Placeholder 2">
            <a:extLst>
              <a:ext uri="{FF2B5EF4-FFF2-40B4-BE49-F238E27FC236}">
                <a16:creationId xmlns:a16="http://schemas.microsoft.com/office/drawing/2014/main" id="{343CA333-0998-49C2-AC58-521351B231A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From correlation to regression.</a:t>
            </a:r>
          </a:p>
          <a:p>
            <a:r>
              <a:rPr lang="en-US" sz="2400" dirty="0">
                <a:latin typeface="Times New Roman" panose="02020603050405020304" pitchFamily="18" charset="0"/>
                <a:cs typeface="Times New Roman" panose="02020603050405020304" pitchFamily="18" charset="0"/>
              </a:rPr>
              <a:t>First, the correlation coefficient tells us the strength of relationship between two variables.</a:t>
            </a:r>
          </a:p>
          <a:p>
            <a:r>
              <a:rPr lang="en-US" sz="2400" dirty="0">
                <a:latin typeface="Times New Roman" panose="02020603050405020304" pitchFamily="18" charset="0"/>
                <a:cs typeface="Times New Roman" panose="02020603050405020304" pitchFamily="18" charset="0"/>
              </a:rPr>
              <a:t>In bivariate regression, we have a single independent variable (predictor) and a dependent variable (criterion)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317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a:xfrm>
            <a:off x="8164749" y="457201"/>
            <a:ext cx="3575737" cy="1332688"/>
          </a:xfrm>
        </p:spPr>
        <p:txBody>
          <a:bodyPr anchor="b">
            <a:normAutofit/>
          </a:bodyPr>
          <a:lstStyle/>
          <a:p>
            <a:pPr algn="ctr"/>
            <a:r>
              <a:rPr lang="en-US" sz="3200" i="1">
                <a:solidFill>
                  <a:srgbClr val="FFFFFF"/>
                </a:solidFill>
                <a:latin typeface="Times New Roman" panose="02020603050405020304" pitchFamily="18" charset="0"/>
                <a:cs typeface="Times New Roman" panose="02020603050405020304" pitchFamily="18" charset="0"/>
              </a:rPr>
              <a:t>Non-Linear Trends</a:t>
            </a:r>
          </a:p>
        </p:txBody>
      </p:sp>
      <p:pic>
        <p:nvPicPr>
          <p:cNvPr id="4" name="Picture 3" descr="A close up of a map&#10;&#10;Description automatically generated">
            <a:extLst>
              <a:ext uri="{FF2B5EF4-FFF2-40B4-BE49-F238E27FC236}">
                <a16:creationId xmlns:a16="http://schemas.microsoft.com/office/drawing/2014/main" id="{125754B9-8997-400E-A49B-080D84B5788A}"/>
              </a:ext>
            </a:extLst>
          </p:cNvPr>
          <p:cNvPicPr>
            <a:picLocks noChangeAspect="1"/>
          </p:cNvPicPr>
          <p:nvPr/>
        </p:nvPicPr>
        <p:blipFill rotWithShape="1">
          <a:blip r:embed="rId2"/>
          <a:srcRect t="12029" r="3943" b="3907"/>
          <a:stretch/>
        </p:blipFill>
        <p:spPr>
          <a:xfrm>
            <a:off x="463961" y="1448009"/>
            <a:ext cx="6612856" cy="3602545"/>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64749" y="2024743"/>
            <a:ext cx="3575737" cy="4548777"/>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It looks like we have a non-linear trend – higher values of the predictor are related with a quicker increase (steeper slope) in our dependent than lower values.</a:t>
            </a:r>
          </a:p>
          <a:p>
            <a:r>
              <a:rPr lang="en-US" sz="2400" dirty="0">
                <a:solidFill>
                  <a:srgbClr val="FFFFFF"/>
                </a:solidFill>
                <a:latin typeface="Times New Roman" panose="02020603050405020304" pitchFamily="18" charset="0"/>
                <a:cs typeface="Times New Roman" panose="02020603050405020304" pitchFamily="18" charset="0"/>
              </a:rPr>
              <a:t>We also see the linear model is going to do a poor job fitting the data.</a:t>
            </a:r>
            <a:endParaRPr lang="en-US" sz="1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80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Capturing Non-Linear Trends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latin typeface="Times New Roman" panose="02020603050405020304" pitchFamily="18" charset="0"/>
                <a:cs typeface="Times New Roman" panose="02020603050405020304" pitchFamily="18" charset="0"/>
              </a:rPr>
              <a:t>In many cases we can use linear regression to capture non-linear trends.</a:t>
            </a:r>
          </a:p>
          <a:p>
            <a:pPr marL="0" indent="0">
              <a:buNone/>
            </a:pPr>
            <a:r>
              <a:rPr lang="en-US" sz="2400" dirty="0">
                <a:latin typeface="Times New Roman" panose="02020603050405020304" pitchFamily="18" charset="0"/>
                <a:cs typeface="Times New Roman" panose="02020603050405020304" pitchFamily="18" charset="0"/>
              </a:rPr>
              <a:t>However, you will want to pay close attention to your residuals as frequently you will get good model fit, but that fit may be deceptive (e.g., predicting before and after a curve poorly but other points well).</a:t>
            </a:r>
          </a:p>
          <a:p>
            <a:r>
              <a:rPr lang="en-US" sz="2400" dirty="0">
                <a:latin typeface="Times New Roman" panose="02020603050405020304" pitchFamily="18" charset="0"/>
                <a:cs typeface="Times New Roman" panose="02020603050405020304" pitchFamily="18" charset="0"/>
              </a:rPr>
              <a:t>In the example graph on the preceding slide it appears the predicted slope gets steeper as the predictor increases (linearly) – a quadratic trend.</a:t>
            </a:r>
          </a:p>
          <a:p>
            <a:r>
              <a:rPr lang="en-US" sz="2400" dirty="0">
                <a:latin typeface="Times New Roman" panose="02020603050405020304" pitchFamily="18" charset="0"/>
                <a:cs typeface="Times New Roman" panose="02020603050405020304" pitchFamily="18" charset="0"/>
              </a:rPr>
              <a:t>Such trends can be captured by adding a x^2 of the predictor to the model.</a:t>
            </a:r>
          </a:p>
          <a:p>
            <a:r>
              <a:rPr lang="en-US" sz="2400" dirty="0">
                <a:latin typeface="Times New Roman" panose="02020603050405020304" pitchFamily="18" charset="0"/>
                <a:cs typeface="Times New Roman" panose="02020603050405020304" pitchFamily="18" charset="0"/>
              </a:rPr>
              <a:t>If we had data that had two visible shifts, we would then consider adding higher order functions (e.g., x^3). </a:t>
            </a:r>
            <a:endParaRPr lang="en-US" sz="20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398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a:xfrm>
            <a:off x="810001" y="447188"/>
            <a:ext cx="3413084" cy="1559412"/>
          </a:xfrm>
        </p:spPr>
        <p:txBody>
          <a:bodyPr>
            <a:normAutofit/>
          </a:bodyPr>
          <a:lstStyle/>
          <a:p>
            <a:r>
              <a:rPr lang="en-US" sz="3200" i="1">
                <a:latin typeface="Times New Roman" panose="02020603050405020304" pitchFamily="18" charset="0"/>
                <a:cs typeface="Times New Roman" panose="02020603050405020304" pitchFamily="18" charset="0"/>
              </a:rPr>
              <a:t>Capturing Non-Linear Trends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3" y="2413000"/>
            <a:ext cx="3404372" cy="36322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It should be noted that a heuristic for determining your polynomial effect(s) is to count the shifts (going from up to down, up to flat, and so on). </a:t>
            </a:r>
            <a:endParaRPr lang="en-US" sz="1600" dirty="0">
              <a:solidFill>
                <a:srgbClr val="FFFFFF"/>
              </a:solidFill>
              <a:latin typeface="Times New Roman" panose="02020603050405020304" pitchFamily="18" charset="0"/>
              <a:cs typeface="Times New Roman" panose="02020603050405020304" pitchFamily="18" charset="0"/>
            </a:endParaRPr>
          </a:p>
          <a:p>
            <a:endParaRPr lang="en-US" sz="1600" dirty="0">
              <a:solidFill>
                <a:srgbClr val="FFFFFF"/>
              </a:solidFill>
              <a:latin typeface="Times New Roman" panose="02020603050405020304" pitchFamily="18" charset="0"/>
              <a:cs typeface="Times New Roman" panose="02020603050405020304" pitchFamily="18" charset="0"/>
            </a:endParaRPr>
          </a:p>
          <a:p>
            <a:endParaRPr lang="en-US" sz="1600" dirty="0">
              <a:solidFill>
                <a:srgbClr val="FFFFFF"/>
              </a:solidFill>
              <a:latin typeface="Times New Roman" panose="02020603050405020304" pitchFamily="18" charset="0"/>
              <a:cs typeface="Times New Roman" panose="02020603050405020304" pitchFamily="18" charset="0"/>
            </a:endParaRPr>
          </a:p>
          <a:p>
            <a:endParaRPr lang="en-US" sz="1600" dirty="0">
              <a:solidFill>
                <a:srgbClr val="FFFFFF"/>
              </a:solidFill>
              <a:latin typeface="Times New Roman" panose="02020603050405020304" pitchFamily="18" charset="0"/>
              <a:cs typeface="Times New Roman" panose="02020603050405020304" pitchFamily="18" charset="0"/>
            </a:endParaRPr>
          </a:p>
          <a:p>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object, clock, mirror&#10;&#10;Description automatically generated">
            <a:extLst>
              <a:ext uri="{FF2B5EF4-FFF2-40B4-BE49-F238E27FC236}">
                <a16:creationId xmlns:a16="http://schemas.microsoft.com/office/drawing/2014/main" id="{4462B5BE-8C3F-4761-9AFB-0342EA75EB7D}"/>
              </a:ext>
            </a:extLst>
          </p:cNvPr>
          <p:cNvPicPr>
            <a:picLocks noChangeAspect="1"/>
          </p:cNvPicPr>
          <p:nvPr/>
        </p:nvPicPr>
        <p:blipFill>
          <a:blip r:embed="rId2"/>
          <a:stretch>
            <a:fillRect/>
          </a:stretch>
        </p:blipFill>
        <p:spPr>
          <a:xfrm>
            <a:off x="5603706" y="2584852"/>
            <a:ext cx="5638853" cy="1677559"/>
          </a:xfrm>
          <a:prstGeom prst="rect">
            <a:avLst/>
          </a:prstGeom>
        </p:spPr>
      </p:pic>
    </p:spTree>
    <p:extLst>
      <p:ext uri="{BB962C8B-B14F-4D97-AF65-F5344CB8AC3E}">
        <p14:creationId xmlns:p14="http://schemas.microsoft.com/office/powerpoint/2010/main" val="2721262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Conducting a Non-Linear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6"/>
                <a:ext cx="10554574" cy="4515397"/>
              </a:xfrm>
            </p:spPr>
            <p:txBody>
              <a:bodyPr>
                <a:normAutofit/>
              </a:bodyPr>
              <a:lstStyle/>
              <a:p>
                <a:r>
                  <a:rPr lang="en-US" sz="2400" dirty="0">
                    <a:latin typeface="Times New Roman" panose="02020603050405020304" pitchFamily="18" charset="0"/>
                    <a:cs typeface="Times New Roman" panose="02020603050405020304" pitchFamily="18" charset="0"/>
                  </a:rPr>
                  <a:t> Quadratic:</a:t>
                </a:r>
              </a:p>
              <a:p>
                <a:pPr lvl="1"/>
                <a14:m>
                  <m:oMath xmlns:m="http://schemas.openxmlformats.org/officeDocument/2006/math">
                    <m:r>
                      <m:rPr>
                        <m:nor/>
                      </m:rPr>
                      <a:rPr lang="en-US" sz="2400" dirty="0">
                        <a:latin typeface="Times New Roman" panose="02020603050405020304" pitchFamily="18" charset="0"/>
                        <a:cs typeface="Times New Roman" panose="02020603050405020304" pitchFamily="18" charset="0"/>
                      </a:rPr>
                      <m:t>Ŷ</m:t>
                    </m:r>
                  </m:oMath>
                </a14:m>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2</a:t>
                </a:r>
                <a14:m>
                  <m:oMath xmlns:m="http://schemas.openxmlformats.org/officeDocument/2006/math">
                    <m:sSup>
                      <m:sSupPr>
                        <m:ctrlPr>
                          <a:rPr lang="en-US" sz="2200" i="1" dirty="0" smtClean="0">
                            <a:latin typeface="Cambria Math" panose="02040503050406030204" pitchFamily="18" charset="0"/>
                            <a:cs typeface="Times New Roman" panose="02020603050405020304" pitchFamily="18" charset="0"/>
                          </a:rPr>
                        </m:ctrlPr>
                      </m:sSupPr>
                      <m:e>
                        <m:r>
                          <m:rPr>
                            <m:nor/>
                          </m:rPr>
                          <a:rPr lang="en-US" sz="2200" dirty="0">
                            <a:latin typeface="Times New Roman" panose="02020603050405020304" pitchFamily="18" charset="0"/>
                            <a:cs typeface="Times New Roman" panose="02020603050405020304" pitchFamily="18" charset="0"/>
                          </a:rPr>
                          <m:t>X</m:t>
                        </m:r>
                        <m:r>
                          <m:rPr>
                            <m:nor/>
                          </m:rPr>
                          <a:rPr lang="en-US" sz="2200" dirty="0">
                            <a:latin typeface="Times New Roman" panose="02020603050405020304" pitchFamily="18" charset="0"/>
                            <a:cs typeface="Times New Roman" panose="02020603050405020304" pitchFamily="18" charset="0"/>
                          </a:rPr>
                          <m:t>1</m:t>
                        </m:r>
                      </m:e>
                      <m:sup>
                        <m:r>
                          <a:rPr lang="en-US" sz="2200" b="0" i="1" dirty="0"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Cubic:</a:t>
                </a:r>
              </a:p>
              <a:p>
                <a:pPr lvl="1"/>
                <a14:m>
                  <m:oMath xmlns:m="http://schemas.openxmlformats.org/officeDocument/2006/math">
                    <m:r>
                      <m:rPr>
                        <m:nor/>
                      </m:rPr>
                      <a:rPr lang="en-US" sz="2400" dirty="0">
                        <a:latin typeface="Times New Roman" panose="02020603050405020304" pitchFamily="18" charset="0"/>
                        <a:cs typeface="Times New Roman" panose="02020603050405020304" pitchFamily="18" charset="0"/>
                      </a:rPr>
                      <m:t>Ŷ</m:t>
                    </m:r>
                  </m:oMath>
                </a14:m>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2</a:t>
                </a:r>
                <a14:m>
                  <m:oMath xmlns:m="http://schemas.openxmlformats.org/officeDocument/2006/math">
                    <m:sSup>
                      <m:sSupPr>
                        <m:ctrlPr>
                          <a:rPr lang="en-US" sz="2200" i="1" dirty="0">
                            <a:latin typeface="Cambria Math" panose="02040503050406030204" pitchFamily="18" charset="0"/>
                            <a:cs typeface="Times New Roman" panose="02020603050405020304" pitchFamily="18" charset="0"/>
                          </a:rPr>
                        </m:ctrlPr>
                      </m:sSupPr>
                      <m:e>
                        <m:r>
                          <m:rPr>
                            <m:nor/>
                          </m:rPr>
                          <a:rPr lang="en-US" sz="2200" dirty="0">
                            <a:latin typeface="Times New Roman" panose="02020603050405020304" pitchFamily="18" charset="0"/>
                            <a:cs typeface="Times New Roman" panose="02020603050405020304" pitchFamily="18" charset="0"/>
                          </a:rPr>
                          <m:t>X</m:t>
                        </m:r>
                        <m:r>
                          <m:rPr>
                            <m:nor/>
                          </m:rPr>
                          <a:rPr lang="en-US" sz="2200" dirty="0">
                            <a:latin typeface="Times New Roman" panose="02020603050405020304" pitchFamily="18" charset="0"/>
                            <a:cs typeface="Times New Roman" panose="02020603050405020304" pitchFamily="18" charset="0"/>
                          </a:rPr>
                          <m:t>1</m:t>
                        </m:r>
                      </m:e>
                      <m:sup>
                        <m:r>
                          <a:rPr lang="en-US" sz="2200" i="1" dirty="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2</a:t>
                </a:r>
                <a14:m>
                  <m:oMath xmlns:m="http://schemas.openxmlformats.org/officeDocument/2006/math">
                    <m:sSup>
                      <m:sSupPr>
                        <m:ctrlPr>
                          <a:rPr lang="en-US" sz="2200" i="1" dirty="0">
                            <a:latin typeface="Cambria Math" panose="02040503050406030204" pitchFamily="18" charset="0"/>
                            <a:cs typeface="Times New Roman" panose="02020603050405020304" pitchFamily="18" charset="0"/>
                          </a:rPr>
                        </m:ctrlPr>
                      </m:sSupPr>
                      <m:e>
                        <m:r>
                          <m:rPr>
                            <m:nor/>
                          </m:rPr>
                          <a:rPr lang="en-US" sz="2200" dirty="0">
                            <a:latin typeface="Times New Roman" panose="02020603050405020304" pitchFamily="18" charset="0"/>
                            <a:cs typeface="Times New Roman" panose="02020603050405020304" pitchFamily="18" charset="0"/>
                          </a:rPr>
                          <m:t>X</m:t>
                        </m:r>
                        <m:r>
                          <m:rPr>
                            <m:nor/>
                          </m:rPr>
                          <a:rPr lang="en-US" sz="2200" dirty="0">
                            <a:latin typeface="Times New Roman" panose="02020603050405020304" pitchFamily="18" charset="0"/>
                            <a:cs typeface="Times New Roman" panose="02020603050405020304" pitchFamily="18" charset="0"/>
                          </a:rPr>
                          <m:t>1</m:t>
                        </m:r>
                      </m:e>
                      <m:sup>
                        <m:r>
                          <a:rPr lang="en-US" sz="2200" b="0" i="1" dirty="0" smtClean="0">
                            <a:latin typeface="Cambria Math" panose="02040503050406030204" pitchFamily="18" charset="0"/>
                            <a:cs typeface="Times New Roman" panose="02020603050405020304" pitchFamily="18" charset="0"/>
                          </a:rPr>
                          <m:t>3</m:t>
                        </m:r>
                      </m:sup>
                    </m:sSup>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2C9C39D-4D57-4F71-BF08-30EC04F15995}"/>
                  </a:ext>
                </a:extLst>
              </p:cNvPr>
              <p:cNvSpPr>
                <a:spLocks noGrp="1" noRot="1" noChangeAspect="1" noMove="1" noResize="1" noEditPoints="1" noAdjustHandles="1" noChangeArrowheads="1" noChangeShapeType="1" noTextEdit="1"/>
              </p:cNvSpPr>
              <p:nvPr>
                <p:ph idx="1"/>
              </p:nvPr>
            </p:nvSpPr>
            <p:spPr>
              <a:xfrm>
                <a:off x="818712" y="2222286"/>
                <a:ext cx="10554574" cy="4515397"/>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14552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Lower Order Trends</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6"/>
            <a:ext cx="10554574" cy="4515397"/>
          </a:xfrm>
        </p:spPr>
        <p:txBody>
          <a:bodyPr>
            <a:normAutofit fontScale="92500"/>
          </a:bodyPr>
          <a:lstStyle/>
          <a:p>
            <a:r>
              <a:rPr lang="en-US" sz="2400" dirty="0">
                <a:latin typeface="Times New Roman" panose="02020603050405020304" pitchFamily="18" charset="0"/>
                <a:cs typeface="Times New Roman" panose="02020603050405020304" pitchFamily="18" charset="0"/>
              </a:rPr>
              <a:t>When we include higher order trends it is important, we do not remove their lower order components.</a:t>
            </a:r>
          </a:p>
          <a:p>
            <a:pPr marL="0" indent="0">
              <a:buNone/>
            </a:pPr>
            <a:r>
              <a:rPr lang="en-US" sz="2400" dirty="0">
                <a:latin typeface="Times New Roman" panose="02020603050405020304" pitchFamily="18" charset="0"/>
                <a:cs typeface="Times New Roman" panose="02020603050405020304" pitchFamily="18" charset="0"/>
              </a:rPr>
              <a:t>		For example, if we wanted to add a quadratic trend to the model, we need to keep the linear trend in as well even if its not significant.</a:t>
            </a:r>
          </a:p>
          <a:p>
            <a:r>
              <a:rPr lang="en-US" sz="2400" dirty="0">
                <a:latin typeface="Times New Roman" panose="02020603050405020304" pitchFamily="18" charset="0"/>
                <a:cs typeface="Times New Roman" panose="02020603050405020304" pitchFamily="18" charset="0"/>
              </a:rPr>
              <a:t>What does that mean? </a:t>
            </a:r>
          </a:p>
          <a:p>
            <a:pPr marL="0" indent="0">
              <a:buNone/>
            </a:pPr>
            <a:r>
              <a:rPr lang="en-US" sz="2400" dirty="0">
                <a:latin typeface="Times New Roman" panose="02020603050405020304" pitchFamily="18" charset="0"/>
                <a:cs typeface="Times New Roman" panose="02020603050405020304" pitchFamily="18" charset="0"/>
              </a:rPr>
              <a:t>		To include a cubic trend we must include the quadratic and linear trends as well.</a:t>
            </a:r>
          </a:p>
          <a:p>
            <a:r>
              <a:rPr lang="en-US" sz="2400" dirty="0">
                <a:latin typeface="Times New Roman" panose="02020603050405020304" pitchFamily="18" charset="0"/>
                <a:cs typeface="Times New Roman" panose="02020603050405020304" pitchFamily="18" charset="0"/>
              </a:rPr>
              <a:t>The reason for this is that if we do not include the lower order trends the higher order trends will capture in part these effects which would bias our estimates.</a:t>
            </a:r>
          </a:p>
          <a:p>
            <a:r>
              <a:rPr lang="en-US" sz="2400" dirty="0">
                <a:latin typeface="Times New Roman" panose="02020603050405020304" pitchFamily="18" charset="0"/>
                <a:cs typeface="Times New Roman" panose="02020603050405020304" pitchFamily="18" charset="0"/>
              </a:rPr>
              <a:t>A potential issue that will pop up as you include trends beyond linear is multicollinearity (predictors sharing some of the same predictive variance – Age and Income).</a:t>
            </a:r>
          </a:p>
        </p:txBody>
      </p:sp>
    </p:spTree>
    <p:extLst>
      <p:ext uri="{BB962C8B-B14F-4D97-AF65-F5344CB8AC3E}">
        <p14:creationId xmlns:p14="http://schemas.microsoft.com/office/powerpoint/2010/main" val="3324859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Non-Linear Trends: Example</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latin typeface="Times New Roman" panose="02020603050405020304" pitchFamily="18" charset="0"/>
                <a:cs typeface="Times New Roman" panose="02020603050405020304" pitchFamily="18" charset="0"/>
              </a:rPr>
              <a:t>We try to simulate a non-linear dataset (Lionel, 2016)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set.seed</a:t>
            </a:r>
            <a:r>
              <a:rPr lang="en-US" sz="2400" dirty="0">
                <a:solidFill>
                  <a:srgbClr val="FF0000"/>
                </a:solidFill>
                <a:latin typeface="Times New Roman" panose="02020603050405020304" pitchFamily="18" charset="0"/>
                <a:cs typeface="Times New Roman" panose="02020603050405020304" pitchFamily="18" charset="0"/>
              </a:rPr>
              <a:t>(20191007)</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x&lt;-seq(0,50,1)</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y&lt;-((</a:t>
            </a:r>
            <a:r>
              <a:rPr lang="en-US" sz="2400" dirty="0" err="1">
                <a:solidFill>
                  <a:srgbClr val="FF0000"/>
                </a:solidFill>
                <a:latin typeface="Times New Roman" panose="02020603050405020304" pitchFamily="18" charset="0"/>
                <a:cs typeface="Times New Roman" panose="02020603050405020304" pitchFamily="18" charset="0"/>
              </a:rPr>
              <a:t>runif</a:t>
            </a:r>
            <a:r>
              <a:rPr lang="en-US" sz="2400" dirty="0">
                <a:solidFill>
                  <a:srgbClr val="FF0000"/>
                </a:solidFill>
                <a:latin typeface="Times New Roman" panose="02020603050405020304" pitchFamily="18" charset="0"/>
                <a:cs typeface="Times New Roman" panose="02020603050405020304" pitchFamily="18" charset="0"/>
              </a:rPr>
              <a:t>(1,10,20)*x)/(</a:t>
            </a:r>
            <a:r>
              <a:rPr lang="en-US" sz="2400" dirty="0" err="1">
                <a:solidFill>
                  <a:srgbClr val="FF0000"/>
                </a:solidFill>
                <a:latin typeface="Times New Roman" panose="02020603050405020304" pitchFamily="18" charset="0"/>
                <a:cs typeface="Times New Roman" panose="02020603050405020304" pitchFamily="18" charset="0"/>
              </a:rPr>
              <a:t>runif</a:t>
            </a:r>
            <a:r>
              <a:rPr lang="en-US" sz="2400" dirty="0">
                <a:solidFill>
                  <a:srgbClr val="FF0000"/>
                </a:solidFill>
                <a:latin typeface="Times New Roman" panose="02020603050405020304" pitchFamily="18" charset="0"/>
                <a:cs typeface="Times New Roman" panose="02020603050405020304" pitchFamily="18" charset="0"/>
              </a:rPr>
              <a:t>(1,0,10)+x))+</a:t>
            </a:r>
            <a:r>
              <a:rPr lang="en-US" sz="2400" dirty="0" err="1">
                <a:solidFill>
                  <a:srgbClr val="FF0000"/>
                </a:solidFill>
                <a:latin typeface="Times New Roman" panose="02020603050405020304" pitchFamily="18" charset="0"/>
                <a:cs typeface="Times New Roman" panose="02020603050405020304" pitchFamily="18" charset="0"/>
              </a:rPr>
              <a:t>rnorm</a:t>
            </a:r>
            <a:r>
              <a:rPr lang="en-US" sz="2400" dirty="0">
                <a:solidFill>
                  <a:srgbClr val="FF0000"/>
                </a:solidFill>
                <a:latin typeface="Times New Roman" panose="02020603050405020304" pitchFamily="18" charset="0"/>
                <a:cs typeface="Times New Roman" panose="02020603050405020304" pitchFamily="18" charset="0"/>
              </a:rPr>
              <a:t>(51,0,1)</a:t>
            </a:r>
          </a:p>
          <a:p>
            <a:r>
              <a:rPr lang="en-US" sz="2400" dirty="0">
                <a:latin typeface="Times New Roman" panose="02020603050405020304" pitchFamily="18" charset="0"/>
                <a:cs typeface="Times New Roman" panose="02020603050405020304" pitchFamily="18" charset="0"/>
              </a:rPr>
              <a:t>Plot our data:</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x,y</a:t>
            </a:r>
            <a:r>
              <a:rPr lang="en-US" sz="2400" dirty="0">
                <a:solidFill>
                  <a:srgbClr val="FF0000"/>
                </a:solidFill>
                <a:latin typeface="Times New Roman" panose="02020603050405020304" pitchFamily="18" charset="0"/>
                <a:cs typeface="Times New Roman" panose="02020603050405020304" pitchFamily="18" charset="0"/>
              </a:rPr>
              <a:t>)</a:t>
            </a:r>
            <a:endParaRPr lang="en-US"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006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Non-Linear Trends: Example</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818712" y="2222287"/>
            <a:ext cx="10554574" cy="4342142"/>
          </a:xfrm>
        </p:spPr>
        <p:txBody>
          <a:bodyPr>
            <a:normAutofit/>
          </a:bodyPr>
          <a:lstStyle/>
          <a:p>
            <a:r>
              <a:rPr lang="en-US" sz="2400" dirty="0">
                <a:latin typeface="Times New Roman" panose="02020603050405020304" pitchFamily="18" charset="0"/>
                <a:cs typeface="Times New Roman" panose="02020603050405020304" pitchFamily="18" charset="0"/>
              </a:rPr>
              <a:t>From this graph set approximate starting values</a:t>
            </a:r>
          </a:p>
          <a:p>
            <a:pPr lvl="1"/>
            <a:r>
              <a:rPr lang="en-US" sz="2200" dirty="0" err="1">
                <a:solidFill>
                  <a:srgbClr val="FF0000"/>
                </a:solidFill>
                <a:latin typeface="Times New Roman" panose="02020603050405020304" pitchFamily="18" charset="0"/>
                <a:cs typeface="Times New Roman" panose="02020603050405020304" pitchFamily="18" charset="0"/>
              </a:rPr>
              <a:t>a_start</a:t>
            </a:r>
            <a:r>
              <a:rPr lang="en-US" sz="2200" dirty="0">
                <a:solidFill>
                  <a:srgbClr val="FF0000"/>
                </a:solidFill>
                <a:latin typeface="Times New Roman" panose="02020603050405020304" pitchFamily="18" charset="0"/>
                <a:cs typeface="Times New Roman" panose="02020603050405020304" pitchFamily="18" charset="0"/>
              </a:rPr>
              <a:t>&lt;-8</a:t>
            </a:r>
          </a:p>
          <a:p>
            <a:pPr lvl="1"/>
            <a:r>
              <a:rPr lang="en-US" sz="2200" dirty="0" err="1">
                <a:solidFill>
                  <a:srgbClr val="FF0000"/>
                </a:solidFill>
                <a:latin typeface="Times New Roman" panose="02020603050405020304" pitchFamily="18" charset="0"/>
                <a:cs typeface="Times New Roman" panose="02020603050405020304" pitchFamily="18" charset="0"/>
              </a:rPr>
              <a:t>b_start</a:t>
            </a:r>
            <a:r>
              <a:rPr lang="en-US" sz="2200" dirty="0">
                <a:solidFill>
                  <a:srgbClr val="FF0000"/>
                </a:solidFill>
                <a:latin typeface="Times New Roman" panose="02020603050405020304" pitchFamily="18" charset="0"/>
                <a:cs typeface="Times New Roman" panose="02020603050405020304" pitchFamily="18" charset="0"/>
              </a:rPr>
              <a:t>&lt;-2*log(2)/</a:t>
            </a:r>
            <a:r>
              <a:rPr lang="en-US" sz="2200" dirty="0" err="1">
                <a:solidFill>
                  <a:srgbClr val="FF0000"/>
                </a:solidFill>
                <a:latin typeface="Times New Roman" panose="02020603050405020304" pitchFamily="18" charset="0"/>
                <a:cs typeface="Times New Roman" panose="02020603050405020304" pitchFamily="18" charset="0"/>
              </a:rPr>
              <a:t>a_start</a:t>
            </a:r>
            <a:r>
              <a:rPr lang="en-US" sz="2200" dirty="0">
                <a:solidFill>
                  <a:srgbClr val="FF0000"/>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Build the 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model&lt;-</a:t>
            </a:r>
            <a:r>
              <a:rPr lang="en-US" sz="2400" dirty="0" err="1">
                <a:solidFill>
                  <a:srgbClr val="FF0000"/>
                </a:solidFill>
                <a:latin typeface="Times New Roman" panose="02020603050405020304" pitchFamily="18" charset="0"/>
                <a:cs typeface="Times New Roman" panose="02020603050405020304" pitchFamily="18" charset="0"/>
              </a:rPr>
              <a:t>nls</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y~a</a:t>
            </a:r>
            <a:r>
              <a:rPr lang="en-US" sz="2400" dirty="0">
                <a:solidFill>
                  <a:srgbClr val="FF0000"/>
                </a:solidFill>
                <a:latin typeface="Times New Roman" panose="02020603050405020304" pitchFamily="18" charset="0"/>
                <a:cs typeface="Times New Roman" panose="02020603050405020304" pitchFamily="18" charset="0"/>
              </a:rPr>
              <a:t>*exp(-b*x),start=list(a=</a:t>
            </a:r>
            <a:r>
              <a:rPr lang="en-US" sz="2400" dirty="0" err="1">
                <a:solidFill>
                  <a:srgbClr val="FF0000"/>
                </a:solidFill>
                <a:latin typeface="Times New Roman" panose="02020603050405020304" pitchFamily="18" charset="0"/>
                <a:cs typeface="Times New Roman" panose="02020603050405020304" pitchFamily="18" charset="0"/>
              </a:rPr>
              <a:t>a_start,b</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b_start</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Find the best fitting line:</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lines(</a:t>
            </a:r>
            <a:r>
              <a:rPr lang="en-US" sz="2400" dirty="0" err="1">
                <a:solidFill>
                  <a:srgbClr val="FF0000"/>
                </a:solidFill>
                <a:latin typeface="Times New Roman" panose="02020603050405020304" pitchFamily="18" charset="0"/>
                <a:cs typeface="Times New Roman" panose="02020603050405020304" pitchFamily="18" charset="0"/>
              </a:rPr>
              <a:t>x,predict</a:t>
            </a:r>
            <a:r>
              <a:rPr lang="en-US" sz="2400" dirty="0">
                <a:solidFill>
                  <a:srgbClr val="FF0000"/>
                </a:solidFill>
                <a:latin typeface="Times New Roman" panose="02020603050405020304" pitchFamily="18" charset="0"/>
                <a:cs typeface="Times New Roman" panose="02020603050405020304" pitchFamily="18" charset="0"/>
              </a:rPr>
              <a:t>(model),</a:t>
            </a:r>
            <a:r>
              <a:rPr lang="en-US" sz="2400" dirty="0" err="1">
                <a:solidFill>
                  <a:srgbClr val="FF0000"/>
                </a:solidFill>
                <a:latin typeface="Times New Roman" panose="02020603050405020304" pitchFamily="18" charset="0"/>
                <a:cs typeface="Times New Roman" panose="02020603050405020304" pitchFamily="18" charset="0"/>
              </a:rPr>
              <a:t>lty</a:t>
            </a:r>
            <a:r>
              <a:rPr lang="en-US" sz="2400" dirty="0">
                <a:solidFill>
                  <a:srgbClr val="FF0000"/>
                </a:solidFill>
                <a:latin typeface="Times New Roman" panose="02020603050405020304" pitchFamily="18" charset="0"/>
                <a:cs typeface="Times New Roman" panose="02020603050405020304" pitchFamily="18" charset="0"/>
              </a:rPr>
              <a:t>=2,col="red",</a:t>
            </a:r>
            <a:r>
              <a:rPr lang="en-US" sz="2400" dirty="0" err="1">
                <a:solidFill>
                  <a:srgbClr val="FF0000"/>
                </a:solidFill>
                <a:latin typeface="Times New Roman" panose="02020603050405020304" pitchFamily="18" charset="0"/>
                <a:cs typeface="Times New Roman" panose="02020603050405020304" pitchFamily="18" charset="0"/>
              </a:rPr>
              <a:t>lwd</a:t>
            </a:r>
            <a:r>
              <a:rPr lang="en-US" sz="2400" dirty="0">
                <a:solidFill>
                  <a:srgbClr val="FF0000"/>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112542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0226C3-323C-461D-BA89-7DE8C7AD6F12}"/>
              </a:ext>
            </a:extLst>
          </p:cNvPr>
          <p:cNvSpPr>
            <a:spLocks noGrp="1"/>
          </p:cNvSpPr>
          <p:nvPr>
            <p:ph type="title"/>
          </p:nvPr>
        </p:nvSpPr>
        <p:spPr>
          <a:xfrm>
            <a:off x="451515" y="1734857"/>
            <a:ext cx="3765483" cy="3388287"/>
          </a:xfrm>
        </p:spPr>
        <p:txBody>
          <a:bodyPr anchor="ctr">
            <a:normAutofit/>
          </a:bodyPr>
          <a:lstStyle/>
          <a:p>
            <a:r>
              <a:rPr lang="en-US" i="1" dirty="0">
                <a:solidFill>
                  <a:schemeClr val="tx2"/>
                </a:solidFill>
                <a:latin typeface="Times New Roman" panose="02020603050405020304" pitchFamily="18" charset="0"/>
                <a:cs typeface="Times New Roman" panose="02020603050405020304" pitchFamily="18" charset="0"/>
              </a:rPr>
              <a:t>In Class Practice II</a:t>
            </a:r>
          </a:p>
        </p:txBody>
      </p:sp>
      <p:sp>
        <p:nvSpPr>
          <p:cNvPr id="3" name="Content Placeholder 2">
            <a:extLst>
              <a:ext uri="{FF2B5EF4-FFF2-40B4-BE49-F238E27FC236}">
                <a16:creationId xmlns:a16="http://schemas.microsoft.com/office/drawing/2014/main" id="{92C9C39D-4D57-4F71-BF08-30EC04F15995}"/>
              </a:ext>
            </a:extLst>
          </p:cNvPr>
          <p:cNvSpPr>
            <a:spLocks noGrp="1"/>
          </p:cNvSpPr>
          <p:nvPr>
            <p:ph idx="1"/>
          </p:nvPr>
        </p:nvSpPr>
        <p:spPr>
          <a:xfrm>
            <a:off x="6008068" y="978993"/>
            <a:ext cx="5365218" cy="4900014"/>
          </a:xfrm>
          <a:effectLst/>
        </p:spPr>
        <p:txBody>
          <a:bodyPr>
            <a:normAutofit/>
          </a:bodyPr>
          <a:lstStyle/>
          <a:p>
            <a:pPr marL="457200" indent="-457200">
              <a:buFont typeface="+mj-lt"/>
              <a:buAutoNum type="arabicPeriod"/>
            </a:pPr>
            <a:r>
              <a:rPr lang="en-US" sz="2000">
                <a:latin typeface="Times New Roman" panose="02020603050405020304" pitchFamily="18" charset="0"/>
                <a:cs typeface="Times New Roman" panose="02020603050405020304" pitchFamily="18" charset="0"/>
              </a:rPr>
              <a:t>When should we use regression instead of ANOVA?</a:t>
            </a:r>
          </a:p>
          <a:p>
            <a:pPr marL="457200" indent="-457200">
              <a:buFont typeface="+mj-lt"/>
              <a:buAutoNum type="arabicPeriod"/>
            </a:pPr>
            <a:r>
              <a:rPr lang="en-US" sz="2000">
                <a:latin typeface="Times New Roman" panose="02020603050405020304" pitchFamily="18" charset="0"/>
                <a:cs typeface="Times New Roman" panose="02020603050405020304" pitchFamily="18" charset="0"/>
              </a:rPr>
              <a:t>Please explain the relationship between SStotal, SSregression and SSerror. </a:t>
            </a:r>
          </a:p>
          <a:p>
            <a:pPr marL="457200" indent="-457200">
              <a:buFont typeface="+mj-lt"/>
              <a:buAutoNum type="arabicPeriod"/>
            </a:pPr>
            <a:r>
              <a:rPr lang="en-US" sz="2000">
                <a:latin typeface="Times New Roman" panose="02020603050405020304" pitchFamily="18" charset="0"/>
                <a:cs typeface="Times New Roman" panose="02020603050405020304" pitchFamily="18" charset="0"/>
              </a:rPr>
              <a:t>Please use the following data to build a regression model and write a summary. IV is sugar and DV is calories. </a:t>
            </a:r>
          </a:p>
          <a:p>
            <a:pPr marL="0" indent="0">
              <a:buNone/>
            </a:pPr>
            <a:r>
              <a:rPr lang="en-US" sz="2000">
                <a:latin typeface="Times New Roman" panose="02020603050405020304" pitchFamily="18" charset="0"/>
                <a:cs typeface="Times New Roman" panose="02020603050405020304" pitchFamily="18" charset="0"/>
              </a:rPr>
              <a:t>Sugar: 5, 8, 9, 10, 15, 18, 14, 17, 20, 22, 24, 26, 30 ,30, 32</a:t>
            </a:r>
          </a:p>
          <a:p>
            <a:pPr marL="0" indent="0">
              <a:buNone/>
            </a:pPr>
            <a:r>
              <a:rPr lang="en-US" sz="2000">
                <a:latin typeface="Times New Roman" panose="02020603050405020304" pitchFamily="18" charset="0"/>
                <a:cs typeface="Times New Roman" panose="02020603050405020304" pitchFamily="18" charset="0"/>
              </a:rPr>
              <a:t>Calories: 20, 30, 60, 70, 100, 95, 70, 83, 103, 112, 130, 80, 95, 130, 112</a:t>
            </a:r>
          </a:p>
        </p:txBody>
      </p:sp>
    </p:spTree>
    <p:extLst>
      <p:ext uri="{BB962C8B-B14F-4D97-AF65-F5344CB8AC3E}">
        <p14:creationId xmlns:p14="http://schemas.microsoft.com/office/powerpoint/2010/main" val="263441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C87-EC15-46B4-BDEA-46C0A9C4FAEB}"/>
              </a:ext>
            </a:extLst>
          </p:cNvPr>
          <p:cNvSpPr>
            <a:spLocks noGrp="1"/>
          </p:cNvSpPr>
          <p:nvPr>
            <p:ph type="title"/>
          </p:nvPr>
        </p:nvSpPr>
        <p:spPr>
          <a:xfrm>
            <a:off x="810001" y="513977"/>
            <a:ext cx="10571998" cy="970450"/>
          </a:xfrm>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Line</a:t>
            </a:r>
          </a:p>
        </p:txBody>
      </p:sp>
      <p:sp>
        <p:nvSpPr>
          <p:cNvPr id="3" name="Content Placeholder 2">
            <a:extLst>
              <a:ext uri="{FF2B5EF4-FFF2-40B4-BE49-F238E27FC236}">
                <a16:creationId xmlns:a16="http://schemas.microsoft.com/office/drawing/2014/main" id="{343CA333-0998-49C2-AC58-521351B231A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shape of the relationship being MODELED by the correlation coefficient is linear.</a:t>
            </a:r>
          </a:p>
          <a:p>
            <a:r>
              <a:rPr lang="en-US" sz="2400" dirty="0">
                <a:latin typeface="Times New Roman" panose="02020603050405020304" pitchFamily="18" charset="0"/>
                <a:cs typeface="Times New Roman" panose="02020603050405020304" pitchFamily="18" charset="0"/>
              </a:rPr>
              <a:t>So,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describes the degree to which a straight line describes the values of the Y variable across the range of X values.</a:t>
            </a:r>
          </a:p>
          <a:p>
            <a:r>
              <a:rPr lang="en-US" sz="2400" dirty="0">
                <a:latin typeface="Times New Roman" panose="02020603050405020304" pitchFamily="18" charset="0"/>
                <a:cs typeface="Times New Roman" panose="02020603050405020304" pitchFamily="18" charset="0"/>
              </a:rPr>
              <a:t>Regression line helps us to create the best-fitting line to predict what the values of the Y variable will be for any given value of X.</a:t>
            </a:r>
          </a:p>
        </p:txBody>
      </p:sp>
    </p:spTree>
    <p:extLst>
      <p:ext uri="{BB962C8B-B14F-4D97-AF65-F5344CB8AC3E}">
        <p14:creationId xmlns:p14="http://schemas.microsoft.com/office/powerpoint/2010/main" val="165146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F7A02E-A6D3-451B-BD66-B609403B1574}"/>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4200" i="1" dirty="0">
                <a:solidFill>
                  <a:schemeClr val="tx1"/>
                </a:solidFill>
                <a:latin typeface="Times New Roman" panose="02020603050405020304" pitchFamily="18" charset="0"/>
                <a:cs typeface="Times New Roman" panose="02020603050405020304" pitchFamily="18" charset="0"/>
              </a:rPr>
              <a:t>Regression Line example</a:t>
            </a:r>
          </a:p>
        </p:txBody>
      </p:sp>
      <p:sp>
        <p:nvSpPr>
          <p:cNvPr id="20" name="Freeform: Shape 1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6CA926B-918D-4BAA-96D8-3A0AB8F18D5F}"/>
              </a:ext>
            </a:extLst>
          </p:cNvPr>
          <p:cNvPicPr>
            <a:picLocks noGrp="1" noChangeAspect="1"/>
          </p:cNvPicPr>
          <p:nvPr>
            <p:ph idx="1"/>
          </p:nvPr>
        </p:nvPicPr>
        <p:blipFill>
          <a:blip r:embed="rId2"/>
          <a:stretch>
            <a:fillRect/>
          </a:stretch>
        </p:blipFill>
        <p:spPr>
          <a:xfrm>
            <a:off x="6260236" y="1251276"/>
            <a:ext cx="4334204" cy="4325739"/>
          </a:xfrm>
          <a:prstGeom prst="rect">
            <a:avLst/>
          </a:prstGeom>
        </p:spPr>
      </p:pic>
    </p:spTree>
    <p:extLst>
      <p:ext uri="{BB962C8B-B14F-4D97-AF65-F5344CB8AC3E}">
        <p14:creationId xmlns:p14="http://schemas.microsoft.com/office/powerpoint/2010/main" val="408186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C87-EC15-46B4-BDEA-46C0A9C4FAEB}"/>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Regression Line</a:t>
            </a:r>
          </a:p>
        </p:txBody>
      </p:sp>
      <p:sp>
        <p:nvSpPr>
          <p:cNvPr id="3" name="Content Placeholder 2">
            <a:extLst>
              <a:ext uri="{FF2B5EF4-FFF2-40B4-BE49-F238E27FC236}">
                <a16:creationId xmlns:a16="http://schemas.microsoft.com/office/drawing/2014/main" id="{343CA333-0998-49C2-AC58-521351B231AA}"/>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 mathematic, how do we define a straight line?</a:t>
            </a:r>
          </a:p>
          <a:p>
            <a:pPr lvl="1"/>
            <a:r>
              <a:rPr lang="en-US" sz="2600" dirty="0">
                <a:latin typeface="Times New Roman" panose="02020603050405020304" pitchFamily="18" charset="0"/>
                <a:cs typeface="Times New Roman" panose="02020603050405020304" pitchFamily="18" charset="0"/>
              </a:rPr>
              <a:t>Y = a + </a:t>
            </a:r>
            <a:r>
              <a:rPr lang="en-US" sz="2600" dirty="0" err="1">
                <a:latin typeface="Times New Roman" panose="02020603050405020304" pitchFamily="18" charset="0"/>
                <a:cs typeface="Times New Roman" panose="02020603050405020304" pitchFamily="18" charset="0"/>
              </a:rPr>
              <a:t>bX</a:t>
            </a:r>
            <a:endParaRPr lang="en-US" sz="26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regression, the idea is the same.</a:t>
            </a:r>
          </a:p>
          <a:p>
            <a:pPr lvl="1"/>
            <a:r>
              <a:rPr lang="en-US" sz="2600" dirty="0">
                <a:latin typeface="Times New Roman" panose="02020603050405020304" pitchFamily="18" charset="0"/>
                <a:cs typeface="Times New Roman" panose="02020603050405020304" pitchFamily="18" charset="0"/>
              </a:rPr>
              <a:t>Y = b</a:t>
            </a:r>
            <a:r>
              <a:rPr lang="en-US" dirty="0">
                <a:latin typeface="Times New Roman" panose="02020603050405020304" pitchFamily="18" charset="0"/>
                <a:cs typeface="Times New Roman" panose="02020603050405020304" pitchFamily="18" charset="0"/>
              </a:rPr>
              <a:t>0</a:t>
            </a:r>
            <a:r>
              <a:rPr lang="en-US" sz="2600" dirty="0">
                <a:latin typeface="Times New Roman" panose="02020603050405020304" pitchFamily="18" charset="0"/>
                <a:cs typeface="Times New Roman" panose="02020603050405020304" pitchFamily="18" charset="0"/>
              </a:rPr>
              <a:t> + b</a:t>
            </a:r>
            <a:r>
              <a:rPr lang="en-US"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X</a:t>
            </a:r>
          </a:p>
          <a:p>
            <a:pPr lvl="1"/>
            <a:r>
              <a:rPr lang="en-US" sz="2800" dirty="0">
                <a:latin typeface="Times New Roman" panose="02020603050405020304" pitchFamily="18" charset="0"/>
                <a:cs typeface="Times New Roman" panose="02020603050405020304" pitchFamily="18" charset="0"/>
              </a:rPr>
              <a:t>Intercept (b</a:t>
            </a:r>
            <a:r>
              <a:rPr lang="en-US"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and gradient (b</a:t>
            </a:r>
            <a:r>
              <a:rPr lang="en-US" sz="18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0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1C87-EC15-46B4-BDEA-46C0A9C4FAEB}"/>
              </a:ext>
            </a:extLst>
          </p:cNvPr>
          <p:cNvSpPr>
            <a:spLocks noGrp="1"/>
          </p:cNvSpPr>
          <p:nvPr>
            <p:ph type="title"/>
          </p:nvPr>
        </p:nvSpPr>
        <p:spPr/>
        <p:txBody>
          <a:bodyPr/>
          <a:lstStyle/>
          <a:p>
            <a:pPr algn="ctr"/>
            <a:r>
              <a:rPr lang="en-US" i="1" dirty="0">
                <a:solidFill>
                  <a:schemeClr val="tx1"/>
                </a:solidFill>
                <a:latin typeface="Times New Roman" panose="02020603050405020304" pitchFamily="18" charset="0"/>
                <a:cs typeface="Times New Roman" panose="02020603050405020304" pitchFamily="18" charset="0"/>
              </a:rPr>
              <a:t>Model of Regression</a:t>
            </a:r>
          </a:p>
        </p:txBody>
      </p:sp>
      <p:sp>
        <p:nvSpPr>
          <p:cNvPr id="3" name="Content Placeholder 2">
            <a:extLst>
              <a:ext uri="{FF2B5EF4-FFF2-40B4-BE49-F238E27FC236}">
                <a16:creationId xmlns:a16="http://schemas.microsoft.com/office/drawing/2014/main" id="{343CA333-0998-49C2-AC58-521351B231AA}"/>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Idea of prediction: outcome = (model) + error</a:t>
            </a:r>
          </a:p>
          <a:p>
            <a:r>
              <a:rPr lang="en-US" sz="2800" dirty="0">
                <a:latin typeface="Times New Roman" panose="02020603050405020304" pitchFamily="18" charset="0"/>
                <a:cs typeface="Times New Roman" panose="02020603050405020304" pitchFamily="18" charset="0"/>
              </a:rPr>
              <a:t>Like Correlation, regression can be positive or negative</a:t>
            </a:r>
          </a:p>
          <a:p>
            <a:r>
              <a:rPr lang="en-US" sz="2800" dirty="0">
                <a:latin typeface="Times New Roman" panose="02020603050405020304" pitchFamily="18" charset="0"/>
                <a:cs typeface="Times New Roman" panose="02020603050405020304" pitchFamily="18" charset="0"/>
              </a:rPr>
              <a:t>Two important factors in terms of defining a straight line.	</a:t>
            </a:r>
          </a:p>
          <a:p>
            <a:pPr lvl="1"/>
            <a:r>
              <a:rPr lang="en-US" sz="2000" dirty="0">
                <a:latin typeface="Times New Roman" panose="02020603050405020304" pitchFamily="18" charset="0"/>
                <a:cs typeface="Times New Roman" panose="02020603050405020304" pitchFamily="18" charset="0"/>
              </a:rPr>
              <a:t>Intercept (b</a:t>
            </a:r>
            <a:r>
              <a:rPr lang="en-US" sz="12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and gradient (b1)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995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2973</Words>
  <Application>Microsoft Office PowerPoint</Application>
  <PresentationFormat>Widescreen</PresentationFormat>
  <Paragraphs>298</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Calibri</vt:lpstr>
      <vt:lpstr>Cambria Math</vt:lpstr>
      <vt:lpstr>Century Gothic</vt:lpstr>
      <vt:lpstr>Times New Roman</vt:lpstr>
      <vt:lpstr>Wingdings</vt:lpstr>
      <vt:lpstr>Wingdings 2</vt:lpstr>
      <vt:lpstr>Quotable</vt:lpstr>
      <vt:lpstr>Introduction of Regression </vt:lpstr>
      <vt:lpstr>Correlation to Regression</vt:lpstr>
      <vt:lpstr>The Aim of Regression</vt:lpstr>
      <vt:lpstr>Advantages of Regression</vt:lpstr>
      <vt:lpstr>Regression Line</vt:lpstr>
      <vt:lpstr>Regression Line</vt:lpstr>
      <vt:lpstr>Regression Line example</vt:lpstr>
      <vt:lpstr>Regression Line</vt:lpstr>
      <vt:lpstr>Model of Regression</vt:lpstr>
      <vt:lpstr>Parameters of Regression</vt:lpstr>
      <vt:lpstr>Parameters of Regression</vt:lpstr>
      <vt:lpstr>Variance in Regression</vt:lpstr>
      <vt:lpstr>Variance in Regression</vt:lpstr>
      <vt:lpstr>Least Squares Criterion</vt:lpstr>
      <vt:lpstr>Regression Coefficients</vt:lpstr>
      <vt:lpstr>Predicting Y From X</vt:lpstr>
      <vt:lpstr>Variance in Regression </vt:lpstr>
      <vt:lpstr>Variance in Regression </vt:lpstr>
      <vt:lpstr>Total Variance in Regression: Observed Y – Ymean = 〖"Σ(Y –ȳ)" 〗^2</vt:lpstr>
      <vt:lpstr>Variance Can be explained: Predicted Y –Ymean = 〖"Σ(Ŷ–ȳ)" 〗^2</vt:lpstr>
      <vt:lpstr>Variance Can Not Be Explained: Observed Y – PredictedY = 〖"Σ(Y –Ŷ)" 〗^2</vt:lpstr>
      <vt:lpstr>Overall Equation: 〖"Σ(Y –ȳ)" 〗^2=〖"Σ(Ŷ–ȳ)" 〗^2+〖"Σ(Y –Ŷ)" 〗^2</vt:lpstr>
      <vt:lpstr>Things to Check</vt:lpstr>
      <vt:lpstr>Regression: Tests </vt:lpstr>
      <vt:lpstr>Test the Overall Regression Model</vt:lpstr>
      <vt:lpstr>Test the Individual Parameter</vt:lpstr>
      <vt:lpstr>R-square in Regression</vt:lpstr>
      <vt:lpstr>Regression: Hypothesis</vt:lpstr>
      <vt:lpstr>Regression: Assumptions</vt:lpstr>
      <vt:lpstr>Regression: Assumptions</vt:lpstr>
      <vt:lpstr>Regression</vt:lpstr>
      <vt:lpstr>Pick the Right Tests: Scenario Practice</vt:lpstr>
      <vt:lpstr>Scenario 1</vt:lpstr>
      <vt:lpstr>Scenario 2</vt:lpstr>
      <vt:lpstr>Scenario 3</vt:lpstr>
      <vt:lpstr>Scenario 4</vt:lpstr>
      <vt:lpstr>Regression: Application </vt:lpstr>
      <vt:lpstr>Regression: Application</vt:lpstr>
      <vt:lpstr>Regression: Assumptions</vt:lpstr>
      <vt:lpstr>Regression: Assumptions</vt:lpstr>
      <vt:lpstr>Regression: Assumptions</vt:lpstr>
      <vt:lpstr>Regression: Application</vt:lpstr>
      <vt:lpstr>Regression Model</vt:lpstr>
      <vt:lpstr>Regression: Summary Write Up</vt:lpstr>
      <vt:lpstr>In Class Practice </vt:lpstr>
      <vt:lpstr>In Class Practice</vt:lpstr>
      <vt:lpstr>Non-Linear Trends </vt:lpstr>
      <vt:lpstr>Non-Linear Trends</vt:lpstr>
      <vt:lpstr>Non-Linear Trends</vt:lpstr>
      <vt:lpstr>Non-Linear Trends</vt:lpstr>
      <vt:lpstr>Capturing Non-Linear Trends</vt:lpstr>
      <vt:lpstr>Capturing Non-Linear Trends</vt:lpstr>
      <vt:lpstr>Conducting a Non-Linear Regression Model</vt:lpstr>
      <vt:lpstr>Lower Order Trends</vt:lpstr>
      <vt:lpstr>Non-Linear Trends: Example</vt:lpstr>
      <vt:lpstr>Non-Linear Trends: Example</vt:lpstr>
      <vt:lpstr>In Class Practice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Regression </dc:title>
  <dc:creator>Wei-Kang Kao</dc:creator>
  <cp:lastModifiedBy>Wei-Kang Kao</cp:lastModifiedBy>
  <cp:revision>9</cp:revision>
  <dcterms:created xsi:type="dcterms:W3CDTF">2019-12-04T21:55:37Z</dcterms:created>
  <dcterms:modified xsi:type="dcterms:W3CDTF">2019-12-07T04:25:10Z</dcterms:modified>
</cp:coreProperties>
</file>