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97" r:id="rId15"/>
    <p:sldId id="298" r:id="rId16"/>
    <p:sldId id="299" r:id="rId17"/>
    <p:sldId id="30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3" r:id="rId26"/>
    <p:sldId id="280" r:id="rId27"/>
    <p:sldId id="301" r:id="rId28"/>
    <p:sldId id="294" r:id="rId29"/>
    <p:sldId id="291" r:id="rId30"/>
    <p:sldId id="295" r:id="rId31"/>
    <p:sldId id="309" r:id="rId32"/>
    <p:sldId id="310" r:id="rId33"/>
    <p:sldId id="292" r:id="rId34"/>
    <p:sldId id="302" r:id="rId35"/>
    <p:sldId id="282" r:id="rId36"/>
    <p:sldId id="283" r:id="rId37"/>
    <p:sldId id="284" r:id="rId38"/>
    <p:sldId id="287" r:id="rId39"/>
    <p:sldId id="288" r:id="rId40"/>
    <p:sldId id="289" r:id="rId41"/>
    <p:sldId id="303" r:id="rId42"/>
    <p:sldId id="304" r:id="rId43"/>
    <p:sldId id="305" r:id="rId44"/>
    <p:sldId id="306" r:id="rId45"/>
    <p:sldId id="285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6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2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0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DC6A1F-8170-431D-AB84-A1164D2D55F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0067A1A-1159-432D-9DF7-644B79940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88D6-F5F4-4178-BACF-EBAB5831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9D42-543E-4CC0-88FD-604A6303C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5503719"/>
            <a:ext cx="9665110" cy="61945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Weikang Kao, Ph.D.</a:t>
            </a: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E3C91DD9-0577-48B3-97DF-743D54B0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3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Why is it an issue?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Large standard error and leads to unstable regression coefficients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May change the slop of the regression model.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May change the sign of the slop.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Increase standard error regression coefficient and this will potentially lead to significant F-test but no significant t-tests.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IVs are highly correlated with each other, how do we know which one is mote important?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2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Example of multicollinearity (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Khojesteh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2015)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Say we have two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Xs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with 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0.4, 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0.5, 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:10, 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:5 and 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5.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Now we do two separate bivariate regressions, we will get two different parameters,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for x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and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for x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b1 = 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*(S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 = 0.4*10/5 = 0.8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b2 = 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*(S</a:t>
            </a:r>
            <a:r>
              <a:rPr lang="en-US" sz="20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 = 0.5*10/5 = 1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Does the numbers make sense?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5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Now let’s see what happens if we include both X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and X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in the regression model, and X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and X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are highly correlated (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0.9).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b1 = (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– 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)/(1-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^2)*S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(0.4 – 0.5*0.9)/(1-0.9^2)*10/5 = -0.53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b2 = (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– 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)/(1-</a:t>
            </a:r>
            <a:r>
              <a:rPr lang="en-US" sz="3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^2)*S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/S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(0.5 – 0.4*0.9)/(1-0.9^2)*10/5 = 1.47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Do you see what happened?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How to detect multicollinearity?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we add another predictor and a big change on slop happens.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overall F-test is significant but individual t-test is not. 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VIF (variance of inflation factor for each X): 1/1-R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^2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Tolerance:1 – R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^2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</a:t>
            </a:r>
            <a:r>
              <a:rPr lang="en-US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is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for predicting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Xj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from all other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Xs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*if VIF is larger than 3, that means we have issues.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*if  tolerance is less than 1/3, that means we have issues.</a:t>
            </a:r>
          </a:p>
        </p:txBody>
      </p:sp>
    </p:spTree>
    <p:extLst>
      <p:ext uri="{BB962C8B-B14F-4D97-AF65-F5344CB8AC3E}">
        <p14:creationId xmlns:p14="http://schemas.microsoft.com/office/powerpoint/2010/main" val="47962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 ANOVA, what do we do when we have more than one IV?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 have to include the interaction effect.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 regression, we don’t have to do the same thing, which provides more flexibility.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 can have a lot of IVs.</a:t>
            </a:r>
          </a:p>
        </p:txBody>
      </p:sp>
    </p:spTree>
    <p:extLst>
      <p:ext uri="{BB962C8B-B14F-4D97-AF65-F5344CB8AC3E}">
        <p14:creationId xmlns:p14="http://schemas.microsoft.com/office/powerpoint/2010/main" val="171967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regression model with no interaction: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b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regression model </a:t>
            </a:r>
            <a:r>
              <a:rPr lang="en-US" sz="240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with interaction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b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15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However, when we have a higher order interaction, then we have to include all the lower order interaction effect.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For example, we have three IVs, X1, X2 and X3, which we believe there is an interaction effect of X1*X2*X3 so we want to include it in our model. If this is the case, we have to also include the lower order interaction effect, which is X1*X2, X1*X3 and X2*X3 (Aiken &amp; West, 1991)</a:t>
            </a:r>
          </a:p>
        </p:txBody>
      </p:sp>
    </p:spTree>
    <p:extLst>
      <p:ext uri="{BB962C8B-B14F-4D97-AF65-F5344CB8AC3E}">
        <p14:creationId xmlns:p14="http://schemas.microsoft.com/office/powerpoint/2010/main" val="417878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88D6-F5F4-4178-BACF-EBAB5831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Regression: Application </a:t>
            </a: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E3C91DD9-0577-48B3-97DF-743D54B0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we try to use sugar intake and water intake to predict weight gained.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Sugar: 5, 8, 9, 10, 15, 18, 14, 17, 20, 22, 24, 26, 30 ,30, 32, 35, 40, 20, 25, 35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Water: 1000, 1100, 900, 2000, 1800, 1100, 1400, 2200, 2600, 2400, 3200, 1900, 2050, 2100, 2200, 2200, 1100, 1300, 1900, 1400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gained: 20, 30, 60, 70, 100, 95, 70, 83, 103, 112, 130, 80, 95, 130, 112, 100, 105, 84, 82, 91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build the model based on our data.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5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correlation between IVs and DV.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DataMatrix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as.matrix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(Data[, c("sugar", "water", "weight")])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rcorr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DataMatrix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assumption: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zero variance: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plot(density(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data$weight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plot(density(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data$water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plot(density(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data$sugar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CDC8-4399-41EB-B5B3-34674042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CC33-C0F6-467C-94DB-35A7C5E2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Simple regression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simple regression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regression: including multiple predictors in our regression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95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1BEC-D721-4320-A7FA-B16FD0D2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AD67-6BE9-4CE3-B941-DC9E9A23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Multicollinearity: Sugar and water are not significantly correlated. How about VIF: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vif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(model3)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 are not correlated with extraneous variable.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Heteroscedasticity: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scatterplot(data$sugar, data$weight), scatterplot(data$water, data$weight)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errors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 error: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shapiro.test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model$residuals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Linearity: </a:t>
            </a: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scatterplot(data$sugar, data$weight), scatterplot(data$water, data$weight)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9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Now we create the model: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(weight ~ sugar, Data)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model2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(weight ~ water, Data)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model3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(weight ~ sugar + water, Data)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Interaction effect?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model4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(weight ~ sugar * water, Data)</a:t>
            </a:r>
          </a:p>
        </p:txBody>
      </p:sp>
    </p:spTree>
    <p:extLst>
      <p:ext uri="{BB962C8B-B14F-4D97-AF65-F5344CB8AC3E}">
        <p14:creationId xmlns:p14="http://schemas.microsoft.com/office/powerpoint/2010/main" val="1485436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Model1: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IV: sugar, DV: weight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(1,18) = 17.57, 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 .001,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 .494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C7BC0-7440-4F0B-A7C1-8CAA7A435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02734"/>
              </p:ext>
            </p:extLst>
          </p:nvPr>
        </p:nvGraphicFramePr>
        <p:xfrm>
          <a:off x="818712" y="4551664"/>
          <a:ext cx="10572000" cy="18591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4400">
                  <a:extLst>
                    <a:ext uri="{9D8B030D-6E8A-4147-A177-3AD203B41FA5}">
                      <a16:colId xmlns:a16="http://schemas.microsoft.com/office/drawing/2014/main" val="468737015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1756294326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759957199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2265246708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592013602"/>
                    </a:ext>
                  </a:extLst>
                </a:gridCol>
              </a:tblGrid>
              <a:tr h="619716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41483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91030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7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06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Model2: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IV: water, DV: weight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(1,18) = 14.17, 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 .001,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 .44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C7BC0-7440-4F0B-A7C1-8CAA7A435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75822"/>
              </p:ext>
            </p:extLst>
          </p:nvPr>
        </p:nvGraphicFramePr>
        <p:xfrm>
          <a:off x="818712" y="4551664"/>
          <a:ext cx="10572000" cy="18591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4400">
                  <a:extLst>
                    <a:ext uri="{9D8B030D-6E8A-4147-A177-3AD203B41FA5}">
                      <a16:colId xmlns:a16="http://schemas.microsoft.com/office/drawing/2014/main" val="468737015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1756294326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759957199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2265246708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592013602"/>
                    </a:ext>
                  </a:extLst>
                </a:gridCol>
              </a:tblGrid>
              <a:tr h="619716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41483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91030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7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09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1417638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Model3: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IV: sugar and water, DV: weight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(2,17) = 21.47, 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 .001,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 .72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C7BC0-7440-4F0B-A7C1-8CAA7A435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88206"/>
              </p:ext>
            </p:extLst>
          </p:nvPr>
        </p:nvGraphicFramePr>
        <p:xfrm>
          <a:off x="827425" y="3931948"/>
          <a:ext cx="10572000" cy="24788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4400">
                  <a:extLst>
                    <a:ext uri="{9D8B030D-6E8A-4147-A177-3AD203B41FA5}">
                      <a16:colId xmlns:a16="http://schemas.microsoft.com/office/drawing/2014/main" val="468737015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1756294326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759957199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2265246708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592013602"/>
                    </a:ext>
                  </a:extLst>
                </a:gridCol>
              </a:tblGrid>
              <a:tr h="619716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41483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91030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72021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8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5" y="1417638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Model4: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IV: sugar and water, DV: weight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(3,16) = 14.57, 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 .001,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 .73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4C7BC0-7440-4F0B-A7C1-8CAA7A435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54234"/>
              </p:ext>
            </p:extLst>
          </p:nvPr>
        </p:nvGraphicFramePr>
        <p:xfrm>
          <a:off x="827425" y="3931948"/>
          <a:ext cx="10572000" cy="30985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14400">
                  <a:extLst>
                    <a:ext uri="{9D8B030D-6E8A-4147-A177-3AD203B41FA5}">
                      <a16:colId xmlns:a16="http://schemas.microsoft.com/office/drawing/2014/main" val="468737015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1756294326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759957199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2265246708"/>
                    </a:ext>
                  </a:extLst>
                </a:gridCol>
                <a:gridCol w="2114400">
                  <a:extLst>
                    <a:ext uri="{9D8B030D-6E8A-4147-A177-3AD203B41FA5}">
                      <a16:colId xmlns:a16="http://schemas.microsoft.com/office/drawing/2014/main" val="3592013602"/>
                    </a:ext>
                  </a:extLst>
                </a:gridCol>
              </a:tblGrid>
              <a:tr h="619716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41483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991030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72021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009"/>
                  </a:ext>
                </a:extLst>
              </a:tr>
              <a:tr h="61971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Water*Sugar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01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Comparing models: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anova(model, model2)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anova(model, model3)</a:t>
            </a:r>
          </a:p>
          <a:p>
            <a:pPr marL="0" indent="0">
              <a:buNone/>
            </a:pPr>
            <a:endParaRPr lang="it-IT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Which one is better?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3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Since we have decided the better model, we can then generate our regression model equation.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 = -10.18 + 1.57(sugar) - .004 (water)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Sometimes we want to get the standardized beta (Package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QuantPsyc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lm.beta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(model)</a:t>
            </a:r>
            <a:endParaRPr lang="it-IT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18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Check if we have outliers.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cutoff &lt;- 4/((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nrow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(data)-length(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model$weight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)-1))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plot(model, which=4,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cook.levels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=cutoff)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outlierTest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1029039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write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62364"/>
            <a:ext cx="10554574" cy="46233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model was conducted to predict participants’ weight increase, based on their sugar and water intake. All the regression assumptions were met, and no further adjustments made. A significant regression equation was found (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 = 21.47,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.001), with an R-square of .72, which suggests that 72% of the variance of participant’s weight gained can be explained by the two predictors. Both sugar (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4.07,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.001.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1.57) and water (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3.65,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.002.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.02) were statistically significant. The result suggested that sugar predicts that for each sugar intake, there is a 1.57-gram increase in participant’s weight. Besides, water also predicts that for a cup of water drank there is a 0.02-gram increase in participant’s weight.</a:t>
            </a:r>
            <a:endParaRPr lang="it-IT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6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1C87-EC15-46B4-BDEA-46C0A9C4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A333-0998-49C2-AC58-521351B2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week, we mentioned the overall simple regression model is 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(Y) = [b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+ 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multiple regression, the idea is the same but adding one or more predictors.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(Y) = [b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…..bn(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 + error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multiple regression, each predictor has its own coefficient.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as fat or sugar intake increases does weight increase?</a:t>
            </a:r>
          </a:p>
        </p:txBody>
      </p:sp>
    </p:spTree>
    <p:extLst>
      <p:ext uri="{BB962C8B-B14F-4D97-AF65-F5344CB8AC3E}">
        <p14:creationId xmlns:p14="http://schemas.microsoft.com/office/powerpoint/2010/main" val="241579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9281-C7C8-42D1-BF59-4CA971E1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E+(-) 01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04D16-C4EF-4A98-89D3-B2BB8DB2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E+01 means moving the decimal point one digit to the right, E+00 means leaving the decimal point where it is, and E–01 means moving the decimal point one digit to the left. For example: 1.00E+01 is 10, 1.54E+00 stays at 1.54, and 1.69E–01 becomes 0.169. This format tends to be used when the figure becomes lengthy.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1.22E - 03, what number it should be?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63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Stepwise: (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Alboukadel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2018)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 enter the variables differently to see how the model changes.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library(leaps)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library(caret)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models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regsubsets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(weight~., data = Data,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nvmax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2,method = "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seqrep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70289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Then we try to find the best model: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train.control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trainControl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(method = "cv", number = 10)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step.model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&lt;- train(weight ~., data = Data, method = "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leapBackward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",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tuneGrid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nvmax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1:2),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trControl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train.control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step.model$results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step.model$bestTune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Lastly, based on the results, we build our model. </a:t>
            </a:r>
          </a:p>
        </p:txBody>
      </p:sp>
    </p:spTree>
    <p:extLst>
      <p:ext uri="{BB962C8B-B14F-4D97-AF65-F5344CB8AC3E}">
        <p14:creationId xmlns:p14="http://schemas.microsoft.com/office/powerpoint/2010/main" val="395424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 use the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RegressionExample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file.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Our goal is to determine whether how many times the ad is watched and age can significantly predict rating.</a:t>
            </a:r>
          </a:p>
        </p:txBody>
      </p:sp>
    </p:spTree>
    <p:extLst>
      <p:ext uri="{BB962C8B-B14F-4D97-AF65-F5344CB8AC3E}">
        <p14:creationId xmlns:p14="http://schemas.microsoft.com/office/powerpoint/2010/main" val="437532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88D6-F5F4-4178-BACF-EBAB5831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E3C91DD9-0577-48B3-97DF-743D54B0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66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So far, we deal with continuous variables in linear regression.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How about using categorial variable? For example, gender, ethnicity, socio-economic status, etc.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Go back to ANOVA? 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What if we want to do prediction?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Coding scheme.</a:t>
            </a:r>
          </a:p>
        </p:txBody>
      </p:sp>
    </p:spTree>
    <p:extLst>
      <p:ext uri="{BB962C8B-B14F-4D97-AF65-F5344CB8AC3E}">
        <p14:creationId xmlns:p14="http://schemas.microsoft.com/office/powerpoint/2010/main" val="322688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Dummy Coding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9504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Use ones and zeros to represent the groups.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number of variables is one less than the number of the group.</a:t>
            </a:r>
          </a:p>
          <a:p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Choose a control group as baseline (for the purpose of comparison)</a:t>
            </a:r>
          </a:p>
          <a:p>
            <a:endParaRPr lang="it-IT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7438CC-DA16-483D-8803-0E2B5E242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39520"/>
              </p:ext>
            </p:extLst>
          </p:nvPr>
        </p:nvGraphicFramePr>
        <p:xfrm>
          <a:off x="922391" y="4048492"/>
          <a:ext cx="10779875" cy="1828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5975">
                  <a:extLst>
                    <a:ext uri="{9D8B030D-6E8A-4147-A177-3AD203B41FA5}">
                      <a16:colId xmlns:a16="http://schemas.microsoft.com/office/drawing/2014/main" val="2932569241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662367629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1592465531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1058344089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4115505755"/>
                    </a:ext>
                  </a:extLst>
                </a:gridCol>
              </a:tblGrid>
              <a:tr h="4570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DV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19230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7838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64120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7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766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Dummy Coding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equation: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Y =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+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D1 +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D2 +error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Group IV1: Y =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+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*1 +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*0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Group IV2: Y =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+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*0 +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*1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Group Control: Y =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+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*0+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*0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significant?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b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significant?</a:t>
            </a:r>
          </a:p>
        </p:txBody>
      </p:sp>
    </p:spTree>
    <p:extLst>
      <p:ext uri="{BB962C8B-B14F-4D97-AF65-F5344CB8AC3E}">
        <p14:creationId xmlns:p14="http://schemas.microsoft.com/office/powerpoint/2010/main" val="3293545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Contrast Coding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9504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Each set consists of orthogonal contrast bewteen groups.</a:t>
            </a:r>
          </a:p>
          <a:p>
            <a:endParaRPr lang="it-IT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7438CC-DA16-483D-8803-0E2B5E242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21932"/>
              </p:ext>
            </p:extLst>
          </p:nvPr>
        </p:nvGraphicFramePr>
        <p:xfrm>
          <a:off x="922391" y="4048492"/>
          <a:ext cx="10779875" cy="1828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5975">
                  <a:extLst>
                    <a:ext uri="{9D8B030D-6E8A-4147-A177-3AD203B41FA5}">
                      <a16:colId xmlns:a16="http://schemas.microsoft.com/office/drawing/2014/main" val="2932569241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662367629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1592465531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1058344089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4115505755"/>
                    </a:ext>
                  </a:extLst>
                </a:gridCol>
              </a:tblGrid>
              <a:tr h="4570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DV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19230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7838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64120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7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080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Contrast Coding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</a:t>
            </a:r>
            <a:r>
              <a:rPr lang="en-US" sz="1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(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</a:t>
            </a:r>
            <a:r>
              <a:rPr lang="en-US" sz="16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+ 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</a:t>
            </a:r>
            <a:r>
              <a:rPr lang="en-US" sz="16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 /2 – 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</a:t>
            </a:r>
            <a:r>
              <a:rPr lang="en-US" sz="16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DV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 0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</a:t>
            </a:r>
            <a:r>
              <a:rPr lang="en-US" sz="1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</a:t>
            </a:r>
            <a:r>
              <a:rPr lang="en-US" sz="1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</a:t>
            </a:r>
            <a:r>
              <a:rPr lang="en-US" sz="16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IV1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- 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</a:t>
            </a:r>
            <a:r>
              <a:rPr lang="en-US" sz="16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IV2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= 0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C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significant?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C</a:t>
            </a:r>
            <a:r>
              <a:rPr 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significant?</a:t>
            </a:r>
          </a:p>
        </p:txBody>
      </p:sp>
    </p:spTree>
    <p:extLst>
      <p:ext uri="{BB962C8B-B14F-4D97-AF65-F5344CB8AC3E}">
        <p14:creationId xmlns:p14="http://schemas.microsoft.com/office/powerpoint/2010/main" val="364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1C87-EC15-46B4-BDEA-46C0A9C4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13977"/>
            <a:ext cx="10571998" cy="970450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A333-0998-49C2-AC58-521351B2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difference between simple regression and multiple regression in terms of 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know which model is better?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issue of R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(more predictor the better?)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54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Unweighted Coding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9504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Simular to ANOVA</a:t>
            </a:r>
          </a:p>
          <a:p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it-IT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 </a:t>
            </a: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is the significance between group IV1 and the grand mean.</a:t>
            </a:r>
          </a:p>
          <a:p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</a:t>
            </a:r>
            <a:r>
              <a:rPr lang="it-IT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the significance between group IV2 and the grand mean.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7438CC-DA16-483D-8803-0E2B5E242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99881"/>
              </p:ext>
            </p:extLst>
          </p:nvPr>
        </p:nvGraphicFramePr>
        <p:xfrm>
          <a:off x="922391" y="4048492"/>
          <a:ext cx="10779875" cy="18283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5975">
                  <a:extLst>
                    <a:ext uri="{9D8B030D-6E8A-4147-A177-3AD203B41FA5}">
                      <a16:colId xmlns:a16="http://schemas.microsoft.com/office/drawing/2014/main" val="2932569241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662367629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1592465531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1058344089"/>
                    </a:ext>
                  </a:extLst>
                </a:gridCol>
                <a:gridCol w="2155975">
                  <a:extLst>
                    <a:ext uri="{9D8B030D-6E8A-4147-A177-3AD203B41FA5}">
                      <a16:colId xmlns:a16="http://schemas.microsoft.com/office/drawing/2014/main" val="4115505755"/>
                    </a:ext>
                  </a:extLst>
                </a:gridCol>
              </a:tblGrid>
              <a:tr h="45708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DV means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19230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57838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64120"/>
                  </a:ext>
                </a:extLst>
              </a:tr>
              <a:tr h="45708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7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5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88D6-F5F4-4178-BACF-EBAB5831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4080386"/>
            <a:ext cx="10572000" cy="1388741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Variables: Application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E3C91DD9-0577-48B3-97DF-743D54B0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1377" y="884810"/>
            <a:ext cx="2320054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43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Application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 a current scenario, we want to know if we can use gender and marital status to predict self report happiness.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What are the IVs and DV?</a:t>
            </a:r>
          </a:p>
        </p:txBody>
      </p:sp>
    </p:spTree>
    <p:extLst>
      <p:ext uri="{BB962C8B-B14F-4D97-AF65-F5344CB8AC3E}">
        <p14:creationId xmlns:p14="http://schemas.microsoft.com/office/powerpoint/2010/main" val="89137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Application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 collect our data, but what should we do?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4EDF75-1A38-4DB7-BA96-169152BE5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57417"/>
              </p:ext>
            </p:extLst>
          </p:nvPr>
        </p:nvGraphicFramePr>
        <p:xfrm>
          <a:off x="932665" y="4160567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6749632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13414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73302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86326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1562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86624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090155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48543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8296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4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811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Application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16476"/>
            <a:ext cx="10554574" cy="386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 first need to know which coding method we want to use, in this case, I would like to use the dummy coding.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 set up the coding strategy, say Male is 1, female is 0.</a:t>
            </a:r>
          </a:p>
          <a:p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Second, Married is 1 and single is 0.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4EDF75-1A38-4DB7-BA96-169152BE5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1057"/>
              </p:ext>
            </p:extLst>
          </p:nvPr>
        </p:nvGraphicFramePr>
        <p:xfrm>
          <a:off x="932665" y="4160567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6749632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13414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73302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86326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11562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786624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090155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48543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8296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2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46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53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Dummy Coding: application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4231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DV &lt;- c(8,10,9,11,12,15,8,9,10,11,15,16,14)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IV1 &lt;- c(1,0,1,1,0,0,1,1,0,1,0,0,0)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IV2 &lt;- c(1,0,0,0,1,1,0,0,0,1,1,1,0)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Dmodel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(DV ~ IV1, data)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Dmodel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(DV ~ IV2, data)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Dmodel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&lt;-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lm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(DV ~ IV1 + IV2, data)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58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write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62364"/>
            <a:ext cx="10554574" cy="462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model was conducted to predict participants’ self-report happiness, based on their gender and marital status. The categorical variables are coded by using the dummy coding method; male is one and female is zero and married is one and single is zero. A significant regression equation was found (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(2,10) = 8.19,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.001), with an R-square of .55, which suggests that 55% of the variance of participant’s happiness can be explained by the model. Only gender (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-3.122,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.001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-3.35) </a:t>
            </a: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is significant.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suggested that being female is significantly happier than male by 3.35 points in the self-report happiness scale.</a:t>
            </a:r>
            <a:endParaRPr lang="it-IT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64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26C3-323C-461D-BA89-7DE8C7AD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C39D-4D57-4F71-BF08-30EC04F1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we concerned with multicollinearity?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run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(model1, model2) and the p value is greater than .05 what does this mean?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in-class practice data to write a summary.</a:t>
            </a:r>
          </a:p>
        </p:txBody>
      </p:sp>
    </p:spTree>
    <p:extLst>
      <p:ext uri="{BB962C8B-B14F-4D97-AF65-F5344CB8AC3E}">
        <p14:creationId xmlns:p14="http://schemas.microsoft.com/office/powerpoint/2010/main" val="263441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Regression: 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Comparing model: AIC and BIC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400" b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Akaike Information Criterion (AIC): AIC = </a:t>
            </a:r>
            <a:r>
              <a:rPr lang="en-US" sz="24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ln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(SSE/n) + 2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n: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number of cases in the model.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SSE: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sum of square errors of the model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k: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number of predictors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AIC score: the smaller, the better.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8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Regression: 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Bayesian Information Criterion (BIC): BIC = </a:t>
            </a:r>
            <a:r>
              <a:rPr lang="en-US" sz="2400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ln</a:t>
            </a:r>
            <a:r>
              <a:rPr lang="en-US" sz="24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nk</a:t>
            </a: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-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2 ln(L)</a:t>
            </a:r>
            <a:endParaRPr lang="en-US" sz="24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n: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number of cases in the model.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L: the maximized value of the likelihood function of the model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k: </a:t>
            </a: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number of predictors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BIC score: the smaller, the better.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To compare BIC we can use exp((BIC Smaller – BIC Larger)/2) or we can just subtract the smaller BIC from the larger BIC.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Values of 2 - 6 positive support, 6 – 10 strong support, and &gt; 10 very strong support for the smaller model.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Before we apply any method, we must make sure that the predictors are somehow correlated.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1. Hierarchical: Based on past work, we add the known predictor first and add the new ones in. (relies on good theoretical reasons and previous work/studies)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2. Forced entry: put all the predictors simultaneously, similar to Hierarchical, we needs strong theoretical reasons to back it up.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8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3. Stepwise: we put the predictor that has the highest correlation with the outcome variable first, then we put the second one.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4. Backward: it begins the model with all the predictors included, and then removes predictors.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5. All-subset: Try all the possible subset and suggest the best fitting model.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What is the best method?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general rule is the less predictor the better. 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5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ED70-64C7-4E74-B903-10BBD70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6D6B-0650-48C6-AA3D-27D81D65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 is a high correlation among two or more IVs.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Multicollinearity happened?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Including multiple measures of the same or similar constructs as IVs in the regression model.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using chocolate intake and gummy intake as the two predictors (IV) to predict weight gained (DV).  </a:t>
            </a:r>
            <a:endParaRPr lang="en-US" sz="2000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2860</Words>
  <Application>Microsoft Office PowerPoint</Application>
  <PresentationFormat>Widescreen</PresentationFormat>
  <Paragraphs>439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Century Gothic</vt:lpstr>
      <vt:lpstr>Times New Roman</vt:lpstr>
      <vt:lpstr>Wingdings</vt:lpstr>
      <vt:lpstr>Wingdings 2</vt:lpstr>
      <vt:lpstr>Quotable</vt:lpstr>
      <vt:lpstr>Multiple Regression </vt:lpstr>
      <vt:lpstr>Multiple Regression</vt:lpstr>
      <vt:lpstr>The model of Regression</vt:lpstr>
      <vt:lpstr>Multiple Regression</vt:lpstr>
      <vt:lpstr>Multiple Regression: model fit</vt:lpstr>
      <vt:lpstr>Multiple Regression: model fit</vt:lpstr>
      <vt:lpstr>Methods of regression</vt:lpstr>
      <vt:lpstr>Methods of regression</vt:lpstr>
      <vt:lpstr>Multicollinearity</vt:lpstr>
      <vt:lpstr>Multicollinearity</vt:lpstr>
      <vt:lpstr>Multicollinearity</vt:lpstr>
      <vt:lpstr>Multicollinearity</vt:lpstr>
      <vt:lpstr>Multicollinearity</vt:lpstr>
      <vt:lpstr>Interaction</vt:lpstr>
      <vt:lpstr>Interaction</vt:lpstr>
      <vt:lpstr>Interaction</vt:lpstr>
      <vt:lpstr>Multiple Regression: Application </vt:lpstr>
      <vt:lpstr>Regression Application</vt:lpstr>
      <vt:lpstr>Regression Application</vt:lpstr>
      <vt:lpstr>Regression Application</vt:lpstr>
      <vt:lpstr>Regression Application</vt:lpstr>
      <vt:lpstr>Regression Application</vt:lpstr>
      <vt:lpstr>Regression Application</vt:lpstr>
      <vt:lpstr>Regression Application</vt:lpstr>
      <vt:lpstr>Regression Application</vt:lpstr>
      <vt:lpstr>Model comparison</vt:lpstr>
      <vt:lpstr>Model comparison</vt:lpstr>
      <vt:lpstr>Issues with outliers</vt:lpstr>
      <vt:lpstr>Summary write up</vt:lpstr>
      <vt:lpstr>What does E+(-) 01 mean</vt:lpstr>
      <vt:lpstr>Different methods?</vt:lpstr>
      <vt:lpstr>Different methods?</vt:lpstr>
      <vt:lpstr>In class practice</vt:lpstr>
      <vt:lpstr>Categorical Variables </vt:lpstr>
      <vt:lpstr>Categorical variables</vt:lpstr>
      <vt:lpstr>Dummy Coding</vt:lpstr>
      <vt:lpstr>Dummy Coding</vt:lpstr>
      <vt:lpstr>Contrast Coding</vt:lpstr>
      <vt:lpstr>Contrast Coding</vt:lpstr>
      <vt:lpstr>Unweighted Coding</vt:lpstr>
      <vt:lpstr>Categorical Variables: Application </vt:lpstr>
      <vt:lpstr>Application</vt:lpstr>
      <vt:lpstr>Application</vt:lpstr>
      <vt:lpstr>Application</vt:lpstr>
      <vt:lpstr>Dummy Coding: application</vt:lpstr>
      <vt:lpstr>Summary write up</vt:lpstr>
      <vt:lpstr>Weekly Lab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</dc:title>
  <dc:creator>Wei-Kang Kao</dc:creator>
  <cp:lastModifiedBy>Wei-Kang Kao</cp:lastModifiedBy>
  <cp:revision>14</cp:revision>
  <dcterms:created xsi:type="dcterms:W3CDTF">2019-12-08T22:43:08Z</dcterms:created>
  <dcterms:modified xsi:type="dcterms:W3CDTF">2020-01-09T01:24:11Z</dcterms:modified>
</cp:coreProperties>
</file>