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8"/>
  </p:notesMasterIdLst>
  <p:sldIdLst>
    <p:sldId id="257" r:id="rId2"/>
    <p:sldId id="260" r:id="rId3"/>
    <p:sldId id="282" r:id="rId4"/>
    <p:sldId id="259" r:id="rId5"/>
    <p:sldId id="285" r:id="rId6"/>
    <p:sldId id="286" r:id="rId7"/>
    <p:sldId id="289" r:id="rId8"/>
    <p:sldId id="258" r:id="rId9"/>
    <p:sldId id="262" r:id="rId10"/>
    <p:sldId id="263" r:id="rId11"/>
    <p:sldId id="261" r:id="rId12"/>
    <p:sldId id="264" r:id="rId13"/>
    <p:sldId id="290" r:id="rId14"/>
    <p:sldId id="270" r:id="rId15"/>
    <p:sldId id="292" r:id="rId16"/>
    <p:sldId id="293" r:id="rId17"/>
    <p:sldId id="294" r:id="rId18"/>
    <p:sldId id="296" r:id="rId19"/>
    <p:sldId id="295" r:id="rId20"/>
    <p:sldId id="297" r:id="rId21"/>
    <p:sldId id="298" r:id="rId22"/>
    <p:sldId id="275" r:id="rId23"/>
    <p:sldId id="276" r:id="rId24"/>
    <p:sldId id="288" r:id="rId25"/>
    <p:sldId id="277" r:id="rId26"/>
    <p:sldId id="299" r:id="rId2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p:scale>
          <a:sx n="85" d="100"/>
          <a:sy n="85" d="100"/>
        </p:scale>
        <p:origin x="547" y="62"/>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12D0624-3986-4E25-993E-926261A23C37}" type="datetimeFigureOut">
              <a:rPr lang="en-IN" smtClean="0"/>
              <a:pPr/>
              <a:t>18-04-2024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A55C402-5196-425B-9371-C16671CE36AE}" type="slidenum">
              <a:rPr lang="en-IN" smtClean="0"/>
              <a:pPr/>
              <a:t>‹#›</a:t>
            </a:fld>
            <a:endParaRPr lang="en-IN"/>
          </a:p>
        </p:txBody>
      </p:sp>
    </p:spTree>
    <p:extLst>
      <p:ext uri="{BB962C8B-B14F-4D97-AF65-F5344CB8AC3E}">
        <p14:creationId xmlns:p14="http://schemas.microsoft.com/office/powerpoint/2010/main" val="783295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045A5-7B5F-4EF7-B9E4-2260269DA8B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64A96E0-27D8-4C45-ABBC-A4717FD5BC4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16D01198-69E7-4D72-8CE8-0B3BE6EE0AD8}"/>
              </a:ext>
            </a:extLst>
          </p:cNvPr>
          <p:cNvSpPr>
            <a:spLocks noGrp="1"/>
          </p:cNvSpPr>
          <p:nvPr>
            <p:ph type="dt" sz="half" idx="10"/>
          </p:nvPr>
        </p:nvSpPr>
        <p:spPr/>
        <p:txBody>
          <a:bodyPr/>
          <a:lstStyle/>
          <a:p>
            <a:fld id="{BD0E78AE-BF35-4378-944F-AA44FA0B2117}" type="datetime2">
              <a:rPr lang="en-IN" smtClean="0"/>
              <a:pPr/>
              <a:t>Thursday, 18 April 2024</a:t>
            </a:fld>
            <a:endParaRPr lang="en-IN"/>
          </a:p>
        </p:txBody>
      </p:sp>
      <p:sp>
        <p:nvSpPr>
          <p:cNvPr id="5" name="Footer Placeholder 4">
            <a:extLst>
              <a:ext uri="{FF2B5EF4-FFF2-40B4-BE49-F238E27FC236}">
                <a16:creationId xmlns:a16="http://schemas.microsoft.com/office/drawing/2014/main" id="{9F61E6B2-E3E4-4394-AE05-A86D2F1B2518}"/>
              </a:ext>
            </a:extLst>
          </p:cNvPr>
          <p:cNvSpPr>
            <a:spLocks noGrp="1"/>
          </p:cNvSpPr>
          <p:nvPr>
            <p:ph type="ftr" sz="quarter" idx="11"/>
          </p:nvPr>
        </p:nvSpPr>
        <p:spPr/>
        <p:txBody>
          <a:bodyPr/>
          <a:lstStyle/>
          <a:p>
            <a:r>
              <a:rPr lang="en-US"/>
              <a:t>Batch-No  Project Title</a:t>
            </a:r>
            <a:endParaRPr lang="en-IN" dirty="0"/>
          </a:p>
        </p:txBody>
      </p:sp>
      <p:sp>
        <p:nvSpPr>
          <p:cNvPr id="6" name="Slide Number Placeholder 5">
            <a:extLst>
              <a:ext uri="{FF2B5EF4-FFF2-40B4-BE49-F238E27FC236}">
                <a16:creationId xmlns:a16="http://schemas.microsoft.com/office/drawing/2014/main" id="{2E94A86C-1A3E-4AC9-AA7B-683E3533ECFE}"/>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val="246479697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E499D0-1CF8-49E6-8838-A58EF4FAF5A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903EAB5-610A-44C9-8C7B-5F820FB311D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E0D3BD3-A2BE-46A6-B256-96268C014129}"/>
              </a:ext>
            </a:extLst>
          </p:cNvPr>
          <p:cNvSpPr>
            <a:spLocks noGrp="1"/>
          </p:cNvSpPr>
          <p:nvPr>
            <p:ph type="dt" sz="half" idx="10"/>
          </p:nvPr>
        </p:nvSpPr>
        <p:spPr/>
        <p:txBody>
          <a:bodyPr/>
          <a:lstStyle/>
          <a:p>
            <a:fld id="{9F07CEED-489C-418C-ABBB-6638F3F1CE1E}" type="datetime2">
              <a:rPr lang="en-IN" smtClean="0"/>
              <a:pPr/>
              <a:t>Thursday, 18 April 2024</a:t>
            </a:fld>
            <a:endParaRPr lang="en-IN"/>
          </a:p>
        </p:txBody>
      </p:sp>
      <p:sp>
        <p:nvSpPr>
          <p:cNvPr id="5" name="Footer Placeholder 4">
            <a:extLst>
              <a:ext uri="{FF2B5EF4-FFF2-40B4-BE49-F238E27FC236}">
                <a16:creationId xmlns:a16="http://schemas.microsoft.com/office/drawing/2014/main" id="{89DB0509-3AE4-44AB-9DFE-3E5883FEB311}"/>
              </a:ext>
            </a:extLst>
          </p:cNvPr>
          <p:cNvSpPr>
            <a:spLocks noGrp="1"/>
          </p:cNvSpPr>
          <p:nvPr>
            <p:ph type="ftr" sz="quarter" idx="11"/>
          </p:nvPr>
        </p:nvSpPr>
        <p:spPr/>
        <p:txBody>
          <a:bodyPr/>
          <a:lstStyle/>
          <a:p>
            <a:r>
              <a:rPr lang="en-US"/>
              <a:t>Batch-No  Project Title</a:t>
            </a:r>
            <a:endParaRPr lang="en-IN" dirty="0"/>
          </a:p>
        </p:txBody>
      </p:sp>
      <p:sp>
        <p:nvSpPr>
          <p:cNvPr id="6" name="Slide Number Placeholder 5">
            <a:extLst>
              <a:ext uri="{FF2B5EF4-FFF2-40B4-BE49-F238E27FC236}">
                <a16:creationId xmlns:a16="http://schemas.microsoft.com/office/drawing/2014/main" id="{604F25B7-4F7D-485C-ACE9-9ABFD9198E55}"/>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val="400253065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0530236-CBB7-4DB8-A2E7-A88D1C13268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1F14D0-6169-4840-A770-7C75F92AE8A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22DDA28-39CC-4D0C-9153-7774AA3DD77B}"/>
              </a:ext>
            </a:extLst>
          </p:cNvPr>
          <p:cNvSpPr>
            <a:spLocks noGrp="1"/>
          </p:cNvSpPr>
          <p:nvPr>
            <p:ph type="dt" sz="half" idx="10"/>
          </p:nvPr>
        </p:nvSpPr>
        <p:spPr/>
        <p:txBody>
          <a:bodyPr/>
          <a:lstStyle/>
          <a:p>
            <a:fld id="{A0E11EF0-D9BC-40B3-9E84-3943D6DE95C6}" type="datetime2">
              <a:rPr lang="en-IN" smtClean="0"/>
              <a:pPr/>
              <a:t>Thursday, 18 April 2024</a:t>
            </a:fld>
            <a:endParaRPr lang="en-IN"/>
          </a:p>
        </p:txBody>
      </p:sp>
      <p:sp>
        <p:nvSpPr>
          <p:cNvPr id="5" name="Footer Placeholder 4">
            <a:extLst>
              <a:ext uri="{FF2B5EF4-FFF2-40B4-BE49-F238E27FC236}">
                <a16:creationId xmlns:a16="http://schemas.microsoft.com/office/drawing/2014/main" id="{0BC19AE3-9B78-4630-9396-C2645DBE1C70}"/>
              </a:ext>
            </a:extLst>
          </p:cNvPr>
          <p:cNvSpPr>
            <a:spLocks noGrp="1"/>
          </p:cNvSpPr>
          <p:nvPr>
            <p:ph type="ftr" sz="quarter" idx="11"/>
          </p:nvPr>
        </p:nvSpPr>
        <p:spPr/>
        <p:txBody>
          <a:bodyPr/>
          <a:lstStyle/>
          <a:p>
            <a:r>
              <a:rPr lang="en-US"/>
              <a:t>Batch-No  Project Title</a:t>
            </a:r>
            <a:endParaRPr lang="en-IN" dirty="0"/>
          </a:p>
        </p:txBody>
      </p:sp>
      <p:sp>
        <p:nvSpPr>
          <p:cNvPr id="6" name="Slide Number Placeholder 5">
            <a:extLst>
              <a:ext uri="{FF2B5EF4-FFF2-40B4-BE49-F238E27FC236}">
                <a16:creationId xmlns:a16="http://schemas.microsoft.com/office/drawing/2014/main" id="{5F15EF14-3F77-4FD3-ABED-542B848BD624}"/>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val="303165912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CCC1B8B6-45AC-4F99-A07E-F63D2AF33DD3}" type="datetime2">
              <a:rPr lang="en-IN" smtClean="0"/>
              <a:pPr/>
              <a:t>Thursday, 18 April 2024</a:t>
            </a:fld>
            <a:endParaRPr lang="en-IN"/>
          </a:p>
        </p:txBody>
      </p:sp>
      <p:sp>
        <p:nvSpPr>
          <p:cNvPr id="5" name="Footer Placeholder 4"/>
          <p:cNvSpPr>
            <a:spLocks noGrp="1"/>
          </p:cNvSpPr>
          <p:nvPr>
            <p:ph type="ftr" sz="quarter" idx="11"/>
          </p:nvPr>
        </p:nvSpPr>
        <p:spPr>
          <a:xfrm>
            <a:off x="4165600" y="6356351"/>
            <a:ext cx="7547024" cy="365125"/>
          </a:xfrm>
        </p:spPr>
        <p:txBody>
          <a:bodyPr/>
          <a:lstStyle/>
          <a:p>
            <a:r>
              <a:rPr lang="en-US"/>
              <a:t>Batch-No  Project Title</a:t>
            </a:r>
            <a:endParaRPr lang="en-IN" dirty="0"/>
          </a:p>
        </p:txBody>
      </p:sp>
      <p:sp>
        <p:nvSpPr>
          <p:cNvPr id="6" name="Slide Number Placeholder 5"/>
          <p:cNvSpPr>
            <a:spLocks noGrp="1"/>
          </p:cNvSpPr>
          <p:nvPr>
            <p:ph type="sldNum" sz="quarter" idx="12"/>
          </p:nvPr>
        </p:nvSpPr>
        <p:spPr/>
        <p:txBody>
          <a:bodyPr/>
          <a:lstStyle/>
          <a:p>
            <a:fld id="{AE5629FF-3FC9-4ED2-8167-F1E9CD28EC76}" type="slidenum">
              <a:rPr lang="en-IN" smtClean="0"/>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39" y="-27061"/>
            <a:ext cx="1862765" cy="1397074"/>
          </a:xfrm>
          <a:prstGeom prst="rect">
            <a:avLst/>
          </a:prstGeom>
        </p:spPr>
      </p:pic>
      <p:sp>
        <p:nvSpPr>
          <p:cNvPr id="8" name="TextBox 7"/>
          <p:cNvSpPr txBox="1"/>
          <p:nvPr userDrawn="1"/>
        </p:nvSpPr>
        <p:spPr>
          <a:xfrm>
            <a:off x="7248129" y="449794"/>
            <a:ext cx="3095719" cy="369332"/>
          </a:xfrm>
          <a:prstGeom prst="rect">
            <a:avLst/>
          </a:prstGeom>
          <a:noFill/>
        </p:spPr>
        <p:txBody>
          <a:bodyPr wrap="none" rtlCol="0">
            <a:spAutoFit/>
          </a:bodyPr>
          <a:lstStyle/>
          <a:p>
            <a:r>
              <a:rPr lang="en-US" sz="1800" b="0" dirty="0">
                <a:solidFill>
                  <a:srgbClr val="00B0F0"/>
                </a:solidFill>
                <a:latin typeface="Times New Roman" panose="02020603050405020304" pitchFamily="18" charset="0"/>
                <a:cs typeface="Times New Roman" panose="02020603050405020304" pitchFamily="18" charset="0"/>
              </a:rPr>
              <a:t>Aditya Engineering College(A)</a:t>
            </a:r>
          </a:p>
        </p:txBody>
      </p:sp>
      <p:sp>
        <p:nvSpPr>
          <p:cNvPr id="10" name="Content Placeholder 9"/>
          <p:cNvSpPr>
            <a:spLocks noGrp="1"/>
          </p:cNvSpPr>
          <p:nvPr>
            <p:ph sz="quarter" idx="13"/>
          </p:nvPr>
        </p:nvSpPr>
        <p:spPr>
          <a:xfrm>
            <a:off x="8112125" y="659765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40893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3828F5CC-B737-4BC2-858E-6BC001A501AD}" type="datetime2">
              <a:rPr lang="en-IN" smtClean="0"/>
              <a:pPr/>
              <a:t>Thursday, 18 April 2024</a:t>
            </a:fld>
            <a:endParaRPr lang="en-IN"/>
          </a:p>
        </p:txBody>
      </p:sp>
      <p:sp>
        <p:nvSpPr>
          <p:cNvPr id="5" name="Footer Placeholder 4"/>
          <p:cNvSpPr>
            <a:spLocks noGrp="1"/>
          </p:cNvSpPr>
          <p:nvPr>
            <p:ph type="ftr" sz="quarter" idx="11"/>
          </p:nvPr>
        </p:nvSpPr>
        <p:spPr>
          <a:xfrm>
            <a:off x="4165600" y="6356351"/>
            <a:ext cx="7547024" cy="365125"/>
          </a:xfrm>
        </p:spPr>
        <p:txBody>
          <a:bodyPr/>
          <a:lstStyle/>
          <a:p>
            <a:r>
              <a:rPr lang="en-US"/>
              <a:t>Batch-No  Project Title</a:t>
            </a:r>
            <a:endParaRPr lang="en-IN"/>
          </a:p>
        </p:txBody>
      </p:sp>
      <p:sp>
        <p:nvSpPr>
          <p:cNvPr id="6" name="Slide Number Placeholder 5"/>
          <p:cNvSpPr>
            <a:spLocks noGrp="1"/>
          </p:cNvSpPr>
          <p:nvPr>
            <p:ph type="sldNum" sz="quarter" idx="12"/>
          </p:nvPr>
        </p:nvSpPr>
        <p:spPr/>
        <p:txBody>
          <a:bodyPr/>
          <a:lstStyle/>
          <a:p>
            <a:fld id="{AE5629FF-3FC9-4ED2-8167-F1E9CD28EC76}" type="slidenum">
              <a:rPr lang="en-IN" smtClean="0"/>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39" y="-27061"/>
            <a:ext cx="1862765" cy="1397074"/>
          </a:xfrm>
          <a:prstGeom prst="rect">
            <a:avLst/>
          </a:prstGeom>
        </p:spPr>
      </p:pic>
      <p:sp>
        <p:nvSpPr>
          <p:cNvPr id="8" name="TextBox 7"/>
          <p:cNvSpPr txBox="1"/>
          <p:nvPr userDrawn="1"/>
        </p:nvSpPr>
        <p:spPr>
          <a:xfrm>
            <a:off x="7248129" y="449794"/>
            <a:ext cx="3095719" cy="369332"/>
          </a:xfrm>
          <a:prstGeom prst="rect">
            <a:avLst/>
          </a:prstGeom>
          <a:noFill/>
        </p:spPr>
        <p:txBody>
          <a:bodyPr wrap="none" rtlCol="0">
            <a:spAutoFit/>
          </a:bodyPr>
          <a:lstStyle/>
          <a:p>
            <a:r>
              <a:rPr lang="en-US" sz="1800" b="0" dirty="0">
                <a:solidFill>
                  <a:srgbClr val="00B0F0"/>
                </a:solidFill>
                <a:latin typeface="Times New Roman" panose="02020603050405020304" pitchFamily="18" charset="0"/>
                <a:cs typeface="Times New Roman" panose="02020603050405020304" pitchFamily="18" charset="0"/>
              </a:rPr>
              <a:t>Aditya Engineering College(A)</a:t>
            </a:r>
          </a:p>
        </p:txBody>
      </p:sp>
      <p:sp>
        <p:nvSpPr>
          <p:cNvPr id="10" name="Content Placeholder 9"/>
          <p:cNvSpPr>
            <a:spLocks noGrp="1"/>
          </p:cNvSpPr>
          <p:nvPr>
            <p:ph sz="quarter" idx="13"/>
          </p:nvPr>
        </p:nvSpPr>
        <p:spPr>
          <a:xfrm>
            <a:off x="8112125" y="659765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8448775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E4F56212-244F-4650-BD20-30C10CB05804}" type="datetime2">
              <a:rPr lang="en-IN" smtClean="0"/>
              <a:pPr/>
              <a:t>Thursday, 18 April 2024</a:t>
            </a:fld>
            <a:endParaRPr lang="en-IN"/>
          </a:p>
        </p:txBody>
      </p:sp>
      <p:sp>
        <p:nvSpPr>
          <p:cNvPr id="5" name="Footer Placeholder 4"/>
          <p:cNvSpPr>
            <a:spLocks noGrp="1"/>
          </p:cNvSpPr>
          <p:nvPr>
            <p:ph type="ftr" sz="quarter" idx="11"/>
          </p:nvPr>
        </p:nvSpPr>
        <p:spPr>
          <a:xfrm>
            <a:off x="4165600" y="6356351"/>
            <a:ext cx="7547024" cy="365125"/>
          </a:xfrm>
        </p:spPr>
        <p:txBody>
          <a:bodyPr/>
          <a:lstStyle/>
          <a:p>
            <a:r>
              <a:rPr lang="en-US"/>
              <a:t>Batch-No  Project Title</a:t>
            </a:r>
            <a:endParaRPr lang="en-IN"/>
          </a:p>
        </p:txBody>
      </p:sp>
      <p:sp>
        <p:nvSpPr>
          <p:cNvPr id="6" name="Slide Number Placeholder 5"/>
          <p:cNvSpPr>
            <a:spLocks noGrp="1"/>
          </p:cNvSpPr>
          <p:nvPr>
            <p:ph type="sldNum" sz="quarter" idx="12"/>
          </p:nvPr>
        </p:nvSpPr>
        <p:spPr/>
        <p:txBody>
          <a:bodyPr/>
          <a:lstStyle/>
          <a:p>
            <a:fld id="{AE5629FF-3FC9-4ED2-8167-F1E9CD28EC76}" type="slidenum">
              <a:rPr lang="en-IN" smtClean="0"/>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39" y="-27061"/>
            <a:ext cx="1862765" cy="1397074"/>
          </a:xfrm>
          <a:prstGeom prst="rect">
            <a:avLst/>
          </a:prstGeom>
        </p:spPr>
      </p:pic>
      <p:sp>
        <p:nvSpPr>
          <p:cNvPr id="8" name="TextBox 7"/>
          <p:cNvSpPr txBox="1"/>
          <p:nvPr userDrawn="1"/>
        </p:nvSpPr>
        <p:spPr>
          <a:xfrm>
            <a:off x="7248129" y="449794"/>
            <a:ext cx="3095719" cy="369332"/>
          </a:xfrm>
          <a:prstGeom prst="rect">
            <a:avLst/>
          </a:prstGeom>
          <a:noFill/>
        </p:spPr>
        <p:txBody>
          <a:bodyPr wrap="none" rtlCol="0">
            <a:spAutoFit/>
          </a:bodyPr>
          <a:lstStyle/>
          <a:p>
            <a:r>
              <a:rPr lang="en-US" sz="1800" b="0" dirty="0">
                <a:solidFill>
                  <a:srgbClr val="00B0F0"/>
                </a:solidFill>
                <a:latin typeface="Times New Roman" panose="02020603050405020304" pitchFamily="18" charset="0"/>
                <a:cs typeface="Times New Roman" panose="02020603050405020304" pitchFamily="18" charset="0"/>
              </a:rPr>
              <a:t>Aditya Engineering College(A)</a:t>
            </a:r>
          </a:p>
        </p:txBody>
      </p:sp>
      <p:sp>
        <p:nvSpPr>
          <p:cNvPr id="10" name="Content Placeholder 9"/>
          <p:cNvSpPr>
            <a:spLocks noGrp="1"/>
          </p:cNvSpPr>
          <p:nvPr>
            <p:ph sz="quarter" idx="13"/>
          </p:nvPr>
        </p:nvSpPr>
        <p:spPr>
          <a:xfrm>
            <a:off x="8112125" y="659765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38868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4" name="Date Placeholder 3"/>
          <p:cNvSpPr>
            <a:spLocks noGrp="1"/>
          </p:cNvSpPr>
          <p:nvPr>
            <p:ph type="dt" sz="half" idx="10"/>
          </p:nvPr>
        </p:nvSpPr>
        <p:spPr/>
        <p:txBody>
          <a:bodyPr/>
          <a:lstStyle/>
          <a:p>
            <a:fld id="{235FFC98-2DDE-4DFD-A03F-754E09133143}" type="datetime2">
              <a:rPr lang="en-IN" smtClean="0"/>
              <a:pPr/>
              <a:t>Thursday, 18 April 2024</a:t>
            </a:fld>
            <a:endParaRPr lang="en-IN"/>
          </a:p>
        </p:txBody>
      </p:sp>
      <p:sp>
        <p:nvSpPr>
          <p:cNvPr id="5" name="Footer Placeholder 4"/>
          <p:cNvSpPr>
            <a:spLocks noGrp="1"/>
          </p:cNvSpPr>
          <p:nvPr>
            <p:ph type="ftr" sz="quarter" idx="11"/>
          </p:nvPr>
        </p:nvSpPr>
        <p:spPr>
          <a:xfrm>
            <a:off x="4165600" y="6356351"/>
            <a:ext cx="7547024" cy="365125"/>
          </a:xfrm>
        </p:spPr>
        <p:txBody>
          <a:bodyPr/>
          <a:lstStyle/>
          <a:p>
            <a:r>
              <a:rPr lang="en-US"/>
              <a:t>Batch-No  Project Title</a:t>
            </a:r>
            <a:endParaRPr lang="en-IN"/>
          </a:p>
        </p:txBody>
      </p:sp>
      <p:sp>
        <p:nvSpPr>
          <p:cNvPr id="6" name="Slide Number Placeholder 5"/>
          <p:cNvSpPr>
            <a:spLocks noGrp="1"/>
          </p:cNvSpPr>
          <p:nvPr>
            <p:ph type="sldNum" sz="quarter" idx="12"/>
          </p:nvPr>
        </p:nvSpPr>
        <p:spPr/>
        <p:txBody>
          <a:bodyPr/>
          <a:lstStyle/>
          <a:p>
            <a:fld id="{AE5629FF-3FC9-4ED2-8167-F1E9CD28EC76}" type="slidenum">
              <a:rPr lang="en-IN" smtClean="0"/>
              <a:pPr/>
              <a:t>‹#›</a:t>
            </a:fld>
            <a:endParaRPr lang="en-IN"/>
          </a:p>
        </p:txBody>
      </p:sp>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43339" y="-27061"/>
            <a:ext cx="1862765" cy="1397074"/>
          </a:xfrm>
          <a:prstGeom prst="rect">
            <a:avLst/>
          </a:prstGeom>
        </p:spPr>
      </p:pic>
      <p:sp>
        <p:nvSpPr>
          <p:cNvPr id="8" name="TextBox 7"/>
          <p:cNvSpPr txBox="1"/>
          <p:nvPr userDrawn="1"/>
        </p:nvSpPr>
        <p:spPr>
          <a:xfrm>
            <a:off x="7248129" y="449794"/>
            <a:ext cx="3095719" cy="369332"/>
          </a:xfrm>
          <a:prstGeom prst="rect">
            <a:avLst/>
          </a:prstGeom>
          <a:noFill/>
        </p:spPr>
        <p:txBody>
          <a:bodyPr wrap="none" rtlCol="0">
            <a:spAutoFit/>
          </a:bodyPr>
          <a:lstStyle/>
          <a:p>
            <a:r>
              <a:rPr lang="en-US" sz="1800" b="0" dirty="0">
                <a:solidFill>
                  <a:srgbClr val="00B0F0"/>
                </a:solidFill>
                <a:latin typeface="Times New Roman" panose="02020603050405020304" pitchFamily="18" charset="0"/>
                <a:cs typeface="Times New Roman" panose="02020603050405020304" pitchFamily="18" charset="0"/>
              </a:rPr>
              <a:t>Aditya Engineering College(A)</a:t>
            </a:r>
          </a:p>
        </p:txBody>
      </p:sp>
      <p:sp>
        <p:nvSpPr>
          <p:cNvPr id="10" name="Content Placeholder 9"/>
          <p:cNvSpPr>
            <a:spLocks noGrp="1"/>
          </p:cNvSpPr>
          <p:nvPr>
            <p:ph sz="quarter" idx="13"/>
          </p:nvPr>
        </p:nvSpPr>
        <p:spPr>
          <a:xfrm>
            <a:off x="8112125" y="6597650"/>
            <a:ext cx="914400" cy="914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33135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D9896-55AD-4912-A198-0E0B3ECCA68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522F05B-B7AB-484E-83F0-6243933BC4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26558E0-8E50-418D-BD58-0F650944FE72}"/>
              </a:ext>
            </a:extLst>
          </p:cNvPr>
          <p:cNvSpPr>
            <a:spLocks noGrp="1"/>
          </p:cNvSpPr>
          <p:nvPr>
            <p:ph type="dt" sz="half" idx="10"/>
          </p:nvPr>
        </p:nvSpPr>
        <p:spPr/>
        <p:txBody>
          <a:bodyPr/>
          <a:lstStyle/>
          <a:p>
            <a:fld id="{9F73BDBF-8186-4CB4-85FF-3A1A0AD02112}" type="datetime2">
              <a:rPr lang="en-IN" smtClean="0"/>
              <a:pPr/>
              <a:t>Thursday, 18 April 2024</a:t>
            </a:fld>
            <a:endParaRPr lang="en-IN"/>
          </a:p>
        </p:txBody>
      </p:sp>
      <p:sp>
        <p:nvSpPr>
          <p:cNvPr id="5" name="Footer Placeholder 4">
            <a:extLst>
              <a:ext uri="{FF2B5EF4-FFF2-40B4-BE49-F238E27FC236}">
                <a16:creationId xmlns:a16="http://schemas.microsoft.com/office/drawing/2014/main" id="{D9E94E8D-6AF5-466E-A051-B0045F4B06A8}"/>
              </a:ext>
            </a:extLst>
          </p:cNvPr>
          <p:cNvSpPr>
            <a:spLocks noGrp="1"/>
          </p:cNvSpPr>
          <p:nvPr>
            <p:ph type="ftr" sz="quarter" idx="11"/>
          </p:nvPr>
        </p:nvSpPr>
        <p:spPr/>
        <p:txBody>
          <a:bodyPr/>
          <a:lstStyle/>
          <a:p>
            <a:r>
              <a:rPr lang="en-US"/>
              <a:t>Batch-No  Project Title</a:t>
            </a:r>
            <a:endParaRPr lang="en-IN" dirty="0"/>
          </a:p>
        </p:txBody>
      </p:sp>
      <p:sp>
        <p:nvSpPr>
          <p:cNvPr id="6" name="Slide Number Placeholder 5">
            <a:extLst>
              <a:ext uri="{FF2B5EF4-FFF2-40B4-BE49-F238E27FC236}">
                <a16:creationId xmlns:a16="http://schemas.microsoft.com/office/drawing/2014/main" id="{29EBD97C-DA41-41EF-8888-8355FF93E4E6}"/>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val="58454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D8A13-FA80-4C87-8077-D0AE0C91DDC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8FC8376-93D6-4247-B0E5-21C5567E6C9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6E2289-35BA-41C1-8512-5F01CCC0E4DF}"/>
              </a:ext>
            </a:extLst>
          </p:cNvPr>
          <p:cNvSpPr>
            <a:spLocks noGrp="1"/>
          </p:cNvSpPr>
          <p:nvPr>
            <p:ph type="dt" sz="half" idx="10"/>
          </p:nvPr>
        </p:nvSpPr>
        <p:spPr/>
        <p:txBody>
          <a:bodyPr/>
          <a:lstStyle/>
          <a:p>
            <a:fld id="{E9C3CC14-5C51-4F44-B968-11D41A7BEA40}" type="datetime2">
              <a:rPr lang="en-IN" smtClean="0"/>
              <a:pPr/>
              <a:t>Thursday, 18 April 2024</a:t>
            </a:fld>
            <a:endParaRPr lang="en-IN"/>
          </a:p>
        </p:txBody>
      </p:sp>
      <p:sp>
        <p:nvSpPr>
          <p:cNvPr id="5" name="Footer Placeholder 4">
            <a:extLst>
              <a:ext uri="{FF2B5EF4-FFF2-40B4-BE49-F238E27FC236}">
                <a16:creationId xmlns:a16="http://schemas.microsoft.com/office/drawing/2014/main" id="{7CF93CD1-28AA-4708-9F80-E1E186717742}"/>
              </a:ext>
            </a:extLst>
          </p:cNvPr>
          <p:cNvSpPr>
            <a:spLocks noGrp="1"/>
          </p:cNvSpPr>
          <p:nvPr>
            <p:ph type="ftr" sz="quarter" idx="11"/>
          </p:nvPr>
        </p:nvSpPr>
        <p:spPr/>
        <p:txBody>
          <a:bodyPr/>
          <a:lstStyle/>
          <a:p>
            <a:r>
              <a:rPr lang="en-US"/>
              <a:t>Batch-No  Project Title</a:t>
            </a:r>
            <a:endParaRPr lang="en-IN" dirty="0"/>
          </a:p>
        </p:txBody>
      </p:sp>
      <p:sp>
        <p:nvSpPr>
          <p:cNvPr id="6" name="Slide Number Placeholder 5">
            <a:extLst>
              <a:ext uri="{FF2B5EF4-FFF2-40B4-BE49-F238E27FC236}">
                <a16:creationId xmlns:a16="http://schemas.microsoft.com/office/drawing/2014/main" id="{5C4BE7FF-96A6-49CD-8647-6DF23D25A36C}"/>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val="10077687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9174AB-C716-4357-B5EB-99A0A962102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4D562656-19BE-4ECA-B9FE-9CD0F7D6608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4A2AED90-D70F-43B6-9B37-8C4C1929F71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3D0D148-C663-42DD-B9E4-2213817E35BD}"/>
              </a:ext>
            </a:extLst>
          </p:cNvPr>
          <p:cNvSpPr>
            <a:spLocks noGrp="1"/>
          </p:cNvSpPr>
          <p:nvPr>
            <p:ph type="dt" sz="half" idx="10"/>
          </p:nvPr>
        </p:nvSpPr>
        <p:spPr/>
        <p:txBody>
          <a:bodyPr/>
          <a:lstStyle/>
          <a:p>
            <a:fld id="{E9CF7E7B-4212-416E-9B4F-E1FB4E364452}" type="datetime2">
              <a:rPr lang="en-IN" smtClean="0"/>
              <a:pPr/>
              <a:t>Thursday, 18 April 2024</a:t>
            </a:fld>
            <a:endParaRPr lang="en-IN"/>
          </a:p>
        </p:txBody>
      </p:sp>
      <p:sp>
        <p:nvSpPr>
          <p:cNvPr id="6" name="Footer Placeholder 5">
            <a:extLst>
              <a:ext uri="{FF2B5EF4-FFF2-40B4-BE49-F238E27FC236}">
                <a16:creationId xmlns:a16="http://schemas.microsoft.com/office/drawing/2014/main" id="{2DD99840-8DFD-4FCC-8309-EE3F61392B74}"/>
              </a:ext>
            </a:extLst>
          </p:cNvPr>
          <p:cNvSpPr>
            <a:spLocks noGrp="1"/>
          </p:cNvSpPr>
          <p:nvPr>
            <p:ph type="ftr" sz="quarter" idx="11"/>
          </p:nvPr>
        </p:nvSpPr>
        <p:spPr/>
        <p:txBody>
          <a:bodyPr/>
          <a:lstStyle/>
          <a:p>
            <a:r>
              <a:rPr lang="en-US"/>
              <a:t>Batch-No  Project Title</a:t>
            </a:r>
            <a:endParaRPr lang="en-IN" dirty="0"/>
          </a:p>
        </p:txBody>
      </p:sp>
      <p:sp>
        <p:nvSpPr>
          <p:cNvPr id="7" name="Slide Number Placeholder 6">
            <a:extLst>
              <a:ext uri="{FF2B5EF4-FFF2-40B4-BE49-F238E27FC236}">
                <a16:creationId xmlns:a16="http://schemas.microsoft.com/office/drawing/2014/main" id="{D6622494-BD65-4953-A72A-88ABE8B0E0DA}"/>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val="19929397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98952C-3C58-4E57-9F2B-09E1D95790D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8C57660-408C-4EFF-9C1A-8EE6217589F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A51B6CB-43A3-4A3C-9287-3C1A256C84E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3EFB8F0C-2879-4B83-9810-DDE5C6EB2DE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8E1884-0CC8-4ACD-AE80-D905460593F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CF3C157D-F5F4-43CE-82DF-D6705A05F0B2}"/>
              </a:ext>
            </a:extLst>
          </p:cNvPr>
          <p:cNvSpPr>
            <a:spLocks noGrp="1"/>
          </p:cNvSpPr>
          <p:nvPr>
            <p:ph type="dt" sz="half" idx="10"/>
          </p:nvPr>
        </p:nvSpPr>
        <p:spPr/>
        <p:txBody>
          <a:bodyPr/>
          <a:lstStyle/>
          <a:p>
            <a:fld id="{C52306D0-41EB-4DB5-9120-A3EF11DD7972}" type="datetime2">
              <a:rPr lang="en-IN" smtClean="0"/>
              <a:pPr/>
              <a:t>Thursday, 18 April 2024</a:t>
            </a:fld>
            <a:endParaRPr lang="en-IN"/>
          </a:p>
        </p:txBody>
      </p:sp>
      <p:sp>
        <p:nvSpPr>
          <p:cNvPr id="8" name="Footer Placeholder 7">
            <a:extLst>
              <a:ext uri="{FF2B5EF4-FFF2-40B4-BE49-F238E27FC236}">
                <a16:creationId xmlns:a16="http://schemas.microsoft.com/office/drawing/2014/main" id="{9830932B-A67C-4D79-B816-D9A67682A8E1}"/>
              </a:ext>
            </a:extLst>
          </p:cNvPr>
          <p:cNvSpPr>
            <a:spLocks noGrp="1"/>
          </p:cNvSpPr>
          <p:nvPr>
            <p:ph type="ftr" sz="quarter" idx="11"/>
          </p:nvPr>
        </p:nvSpPr>
        <p:spPr/>
        <p:txBody>
          <a:bodyPr/>
          <a:lstStyle/>
          <a:p>
            <a:r>
              <a:rPr lang="en-US"/>
              <a:t>Batch-No  Project Title</a:t>
            </a:r>
            <a:endParaRPr lang="en-IN" dirty="0"/>
          </a:p>
        </p:txBody>
      </p:sp>
      <p:sp>
        <p:nvSpPr>
          <p:cNvPr id="9" name="Slide Number Placeholder 8">
            <a:extLst>
              <a:ext uri="{FF2B5EF4-FFF2-40B4-BE49-F238E27FC236}">
                <a16:creationId xmlns:a16="http://schemas.microsoft.com/office/drawing/2014/main" id="{F44E57BC-0234-4197-8A92-14F49A95F112}"/>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val="24940628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73695-02BA-4CB7-838F-D6B2C2B16FF8}"/>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BC61AC5-DAE8-4DA8-827F-28D0BAE94264}"/>
              </a:ext>
            </a:extLst>
          </p:cNvPr>
          <p:cNvSpPr>
            <a:spLocks noGrp="1"/>
          </p:cNvSpPr>
          <p:nvPr>
            <p:ph type="dt" sz="half" idx="10"/>
          </p:nvPr>
        </p:nvSpPr>
        <p:spPr/>
        <p:txBody>
          <a:bodyPr/>
          <a:lstStyle/>
          <a:p>
            <a:fld id="{2C9C5220-983F-4012-873A-17EFD1D2AD29}" type="datetime2">
              <a:rPr lang="en-IN" smtClean="0"/>
              <a:pPr/>
              <a:t>Thursday, 18 April 2024</a:t>
            </a:fld>
            <a:endParaRPr lang="en-IN"/>
          </a:p>
        </p:txBody>
      </p:sp>
      <p:sp>
        <p:nvSpPr>
          <p:cNvPr id="4" name="Footer Placeholder 3">
            <a:extLst>
              <a:ext uri="{FF2B5EF4-FFF2-40B4-BE49-F238E27FC236}">
                <a16:creationId xmlns:a16="http://schemas.microsoft.com/office/drawing/2014/main" id="{65A5284B-E530-440F-8986-0396739C008B}"/>
              </a:ext>
            </a:extLst>
          </p:cNvPr>
          <p:cNvSpPr>
            <a:spLocks noGrp="1"/>
          </p:cNvSpPr>
          <p:nvPr>
            <p:ph type="ftr" sz="quarter" idx="11"/>
          </p:nvPr>
        </p:nvSpPr>
        <p:spPr/>
        <p:txBody>
          <a:bodyPr/>
          <a:lstStyle/>
          <a:p>
            <a:r>
              <a:rPr lang="en-US"/>
              <a:t>Batch-No  Project Title</a:t>
            </a:r>
            <a:endParaRPr lang="en-IN" dirty="0"/>
          </a:p>
        </p:txBody>
      </p:sp>
      <p:sp>
        <p:nvSpPr>
          <p:cNvPr id="5" name="Slide Number Placeholder 4">
            <a:extLst>
              <a:ext uri="{FF2B5EF4-FFF2-40B4-BE49-F238E27FC236}">
                <a16:creationId xmlns:a16="http://schemas.microsoft.com/office/drawing/2014/main" id="{196C1790-C71B-4E3D-B50B-1C571C6C7DF6}"/>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val="28197426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06CEAC-8870-4BC2-BC7F-646690A73F4D}"/>
              </a:ext>
            </a:extLst>
          </p:cNvPr>
          <p:cNvSpPr>
            <a:spLocks noGrp="1"/>
          </p:cNvSpPr>
          <p:nvPr>
            <p:ph type="dt" sz="half" idx="10"/>
          </p:nvPr>
        </p:nvSpPr>
        <p:spPr/>
        <p:txBody>
          <a:bodyPr/>
          <a:lstStyle/>
          <a:p>
            <a:fld id="{7C6FBE30-029B-4514-98FD-C3A743D4B207}" type="datetime2">
              <a:rPr lang="en-IN" smtClean="0"/>
              <a:pPr/>
              <a:t>Thursday, 18 April 2024</a:t>
            </a:fld>
            <a:endParaRPr lang="en-IN"/>
          </a:p>
        </p:txBody>
      </p:sp>
      <p:sp>
        <p:nvSpPr>
          <p:cNvPr id="3" name="Footer Placeholder 2">
            <a:extLst>
              <a:ext uri="{FF2B5EF4-FFF2-40B4-BE49-F238E27FC236}">
                <a16:creationId xmlns:a16="http://schemas.microsoft.com/office/drawing/2014/main" id="{0833973F-C295-46CD-B362-CE6B9F0D2651}"/>
              </a:ext>
            </a:extLst>
          </p:cNvPr>
          <p:cNvSpPr>
            <a:spLocks noGrp="1"/>
          </p:cNvSpPr>
          <p:nvPr>
            <p:ph type="ftr" sz="quarter" idx="11"/>
          </p:nvPr>
        </p:nvSpPr>
        <p:spPr/>
        <p:txBody>
          <a:bodyPr/>
          <a:lstStyle/>
          <a:p>
            <a:r>
              <a:rPr lang="en-US"/>
              <a:t>Batch-No  Project Title</a:t>
            </a:r>
            <a:endParaRPr lang="en-IN" dirty="0"/>
          </a:p>
        </p:txBody>
      </p:sp>
      <p:sp>
        <p:nvSpPr>
          <p:cNvPr id="4" name="Slide Number Placeholder 3">
            <a:extLst>
              <a:ext uri="{FF2B5EF4-FFF2-40B4-BE49-F238E27FC236}">
                <a16:creationId xmlns:a16="http://schemas.microsoft.com/office/drawing/2014/main" id="{D94D8338-3ED4-4A62-896A-00ABD2BEAC24}"/>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val="36437692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AA926F-A305-4491-B04A-1632C475A90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DE092874-F2FF-4E4D-BF66-4B6CA94DE34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151EFD4-3F9A-496F-8B81-B3F1EB56871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3B1B07B-6748-4B77-A8CC-399D88D8F6E3}"/>
              </a:ext>
            </a:extLst>
          </p:cNvPr>
          <p:cNvSpPr>
            <a:spLocks noGrp="1"/>
          </p:cNvSpPr>
          <p:nvPr>
            <p:ph type="dt" sz="half" idx="10"/>
          </p:nvPr>
        </p:nvSpPr>
        <p:spPr/>
        <p:txBody>
          <a:bodyPr/>
          <a:lstStyle/>
          <a:p>
            <a:fld id="{19CEE3AC-01D7-4416-A079-794BA2076015}" type="datetime2">
              <a:rPr lang="en-IN" smtClean="0"/>
              <a:pPr/>
              <a:t>Thursday, 18 April 2024</a:t>
            </a:fld>
            <a:endParaRPr lang="en-IN"/>
          </a:p>
        </p:txBody>
      </p:sp>
      <p:sp>
        <p:nvSpPr>
          <p:cNvPr id="6" name="Footer Placeholder 5">
            <a:extLst>
              <a:ext uri="{FF2B5EF4-FFF2-40B4-BE49-F238E27FC236}">
                <a16:creationId xmlns:a16="http://schemas.microsoft.com/office/drawing/2014/main" id="{5D539BCD-7F8B-4704-AA0A-82BCB575788C}"/>
              </a:ext>
            </a:extLst>
          </p:cNvPr>
          <p:cNvSpPr>
            <a:spLocks noGrp="1"/>
          </p:cNvSpPr>
          <p:nvPr>
            <p:ph type="ftr" sz="quarter" idx="11"/>
          </p:nvPr>
        </p:nvSpPr>
        <p:spPr/>
        <p:txBody>
          <a:bodyPr/>
          <a:lstStyle/>
          <a:p>
            <a:r>
              <a:rPr lang="en-US"/>
              <a:t>Batch-No  Project Title</a:t>
            </a:r>
            <a:endParaRPr lang="en-IN" dirty="0"/>
          </a:p>
        </p:txBody>
      </p:sp>
      <p:sp>
        <p:nvSpPr>
          <p:cNvPr id="7" name="Slide Number Placeholder 6">
            <a:extLst>
              <a:ext uri="{FF2B5EF4-FFF2-40B4-BE49-F238E27FC236}">
                <a16:creationId xmlns:a16="http://schemas.microsoft.com/office/drawing/2014/main" id="{41EA6655-2493-4B73-8958-A61609302960}"/>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val="12282307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8350F8-8EF4-473F-A220-BAE64B7F470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4F0989F-A314-4C44-9963-E3D76C79447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054FC234-2ED0-4224-B6E0-A8F717D63AE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F15DA3F-B999-42BF-87F9-CBB22DB85D97}"/>
              </a:ext>
            </a:extLst>
          </p:cNvPr>
          <p:cNvSpPr>
            <a:spLocks noGrp="1"/>
          </p:cNvSpPr>
          <p:nvPr>
            <p:ph type="dt" sz="half" idx="10"/>
          </p:nvPr>
        </p:nvSpPr>
        <p:spPr/>
        <p:txBody>
          <a:bodyPr/>
          <a:lstStyle/>
          <a:p>
            <a:fld id="{7A570750-F984-4455-B350-1B2D6F1180B9}" type="datetime2">
              <a:rPr lang="en-IN" smtClean="0"/>
              <a:pPr/>
              <a:t>Thursday, 18 April 2024</a:t>
            </a:fld>
            <a:endParaRPr lang="en-IN"/>
          </a:p>
        </p:txBody>
      </p:sp>
      <p:sp>
        <p:nvSpPr>
          <p:cNvPr id="6" name="Footer Placeholder 5">
            <a:extLst>
              <a:ext uri="{FF2B5EF4-FFF2-40B4-BE49-F238E27FC236}">
                <a16:creationId xmlns:a16="http://schemas.microsoft.com/office/drawing/2014/main" id="{6C53C9CD-9D7E-4C69-BE41-460EEB24EE4F}"/>
              </a:ext>
            </a:extLst>
          </p:cNvPr>
          <p:cNvSpPr>
            <a:spLocks noGrp="1"/>
          </p:cNvSpPr>
          <p:nvPr>
            <p:ph type="ftr" sz="quarter" idx="11"/>
          </p:nvPr>
        </p:nvSpPr>
        <p:spPr/>
        <p:txBody>
          <a:bodyPr/>
          <a:lstStyle/>
          <a:p>
            <a:r>
              <a:rPr lang="en-US"/>
              <a:t>Batch-No  Project Title</a:t>
            </a:r>
            <a:endParaRPr lang="en-IN" dirty="0"/>
          </a:p>
        </p:txBody>
      </p:sp>
      <p:sp>
        <p:nvSpPr>
          <p:cNvPr id="7" name="Slide Number Placeholder 6">
            <a:extLst>
              <a:ext uri="{FF2B5EF4-FFF2-40B4-BE49-F238E27FC236}">
                <a16:creationId xmlns:a16="http://schemas.microsoft.com/office/drawing/2014/main" id="{2C07E76D-E8A5-4C13-8C64-59A1132DFDBA}"/>
              </a:ext>
            </a:extLst>
          </p:cNvPr>
          <p:cNvSpPr>
            <a:spLocks noGrp="1"/>
          </p:cNvSpPr>
          <p:nvPr>
            <p:ph type="sldNum" sz="quarter" idx="12"/>
          </p:nvPr>
        </p:nvSpPr>
        <p:spPr/>
        <p:txBody>
          <a:bodyPr/>
          <a:lstStyle/>
          <a:p>
            <a:fld id="{7DDC74A7-8E3A-44D8-B21A-0486332C72F7}" type="slidenum">
              <a:rPr lang="en-IN" smtClean="0"/>
              <a:pPr/>
              <a:t>‹#›</a:t>
            </a:fld>
            <a:endParaRPr lang="en-IN"/>
          </a:p>
        </p:txBody>
      </p:sp>
    </p:spTree>
    <p:extLst>
      <p:ext uri="{BB962C8B-B14F-4D97-AF65-F5344CB8AC3E}">
        <p14:creationId xmlns:p14="http://schemas.microsoft.com/office/powerpoint/2010/main" val="20692564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1254373-57A0-4A5E-984A-29CFB7C4B6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29ABE3B-BF27-4910-B1AE-1ECFFDA2397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EA666FA-65EA-4C5F-A435-74F1100FC36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C6FFFB4-435B-4A05-ADE0-CD9E35652606}" type="datetime2">
              <a:rPr lang="en-IN" smtClean="0"/>
              <a:pPr/>
              <a:t>Thursday, 18 April 2024</a:t>
            </a:fld>
            <a:endParaRPr lang="en-IN"/>
          </a:p>
        </p:txBody>
      </p:sp>
      <p:sp>
        <p:nvSpPr>
          <p:cNvPr id="5" name="Footer Placeholder 4">
            <a:extLst>
              <a:ext uri="{FF2B5EF4-FFF2-40B4-BE49-F238E27FC236}">
                <a16:creationId xmlns:a16="http://schemas.microsoft.com/office/drawing/2014/main" id="{65B6EAED-E8C5-42A0-B717-584375ABF70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Batch-No  Project Title</a:t>
            </a:r>
            <a:endParaRPr lang="en-IN" dirty="0"/>
          </a:p>
        </p:txBody>
      </p:sp>
      <p:sp>
        <p:nvSpPr>
          <p:cNvPr id="6" name="Slide Number Placeholder 5">
            <a:extLst>
              <a:ext uri="{FF2B5EF4-FFF2-40B4-BE49-F238E27FC236}">
                <a16:creationId xmlns:a16="http://schemas.microsoft.com/office/drawing/2014/main" id="{249855B9-14E8-4054-9B1F-82FE5B3FD3E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DC74A7-8E3A-44D8-B21A-0486332C72F7}" type="slidenum">
              <a:rPr lang="en-IN" smtClean="0"/>
              <a:pPr/>
              <a:t>‹#›</a:t>
            </a:fld>
            <a:endParaRPr lang="en-IN"/>
          </a:p>
        </p:txBody>
      </p:sp>
    </p:spTree>
    <p:extLst>
      <p:ext uri="{BB962C8B-B14F-4D97-AF65-F5344CB8AC3E}">
        <p14:creationId xmlns:p14="http://schemas.microsoft.com/office/powerpoint/2010/main" val="12215690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Lst>
  <p:hf hd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hyperlink" Target="https://www.academia.edu/104355562/Low_Cost_Electronic_Brailler" TargetMode="External"/><Relationship Id="rId2" Type="http://schemas.openxmlformats.org/officeDocument/2006/relationships/hyperlink" Target="https://www.academia.edu/42782983/Design_and_Implementation_of_Digital_Braille_System_for_The_Visually_Impaired" TargetMode="External"/><Relationship Id="rId1" Type="http://schemas.openxmlformats.org/officeDocument/2006/relationships/slideLayout" Target="../slideLayouts/slideLayout12.xml"/><Relationship Id="rId4" Type="http://schemas.openxmlformats.org/officeDocument/2006/relationships/hyperlink" Target="https://en.wikipedia.org/wiki/English_Braille#:~:text=English%20Braille%2C%20also%20known%20as,than%20one%20letter%20in%20print"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23392" y="113777"/>
            <a:ext cx="1577330" cy="1472454"/>
          </a:xfrm>
          <a:prstGeom prst="rect">
            <a:avLst/>
          </a:prstGeom>
        </p:spPr>
      </p:pic>
      <p:sp>
        <p:nvSpPr>
          <p:cNvPr id="2" name="Title 1"/>
          <p:cNvSpPr>
            <a:spLocks noGrp="1"/>
          </p:cNvSpPr>
          <p:nvPr>
            <p:ph type="ctrTitle"/>
          </p:nvPr>
        </p:nvSpPr>
        <p:spPr>
          <a:xfrm>
            <a:off x="1407459" y="1477513"/>
            <a:ext cx="9136773" cy="792088"/>
          </a:xfrm>
        </p:spPr>
        <p:txBody>
          <a:bodyPr>
            <a:noAutofit/>
          </a:bodyPr>
          <a:lstStyle/>
          <a:p>
            <a:r>
              <a:rPr lang="en-US" sz="2400" b="1" kern="150" dirty="0">
                <a:solidFill>
                  <a:srgbClr val="7030A0"/>
                </a:solidFill>
                <a:latin typeface="Times New Roman" panose="02020603050405020304" pitchFamily="18" charset="0"/>
                <a:ea typeface="NSimSun" panose="02010609030101010101" pitchFamily="49" charset="-122"/>
                <a:cs typeface="Times New Roman" panose="02020603050405020304" pitchFamily="18" charset="0"/>
              </a:rPr>
              <a:t>SMART BRAILLE TECH</a:t>
            </a:r>
            <a:endParaRPr lang="en-IN" sz="2400" b="1" kern="150" dirty="0">
              <a:solidFill>
                <a:srgbClr val="7030A0"/>
              </a:solidFill>
              <a:effectLst/>
              <a:latin typeface="Times New Roman" panose="02020603050405020304" pitchFamily="18" charset="0"/>
              <a:ea typeface="NSimSun" panose="02010609030101010101" pitchFamily="49" charset="-122"/>
              <a:cs typeface="Times New Roman" panose="02020603050405020304" pitchFamily="18" charset="0"/>
            </a:endParaRPr>
          </a:p>
        </p:txBody>
      </p:sp>
      <p:sp>
        <p:nvSpPr>
          <p:cNvPr id="3" name="Subtitle 2"/>
          <p:cNvSpPr>
            <a:spLocks noGrp="1"/>
          </p:cNvSpPr>
          <p:nvPr>
            <p:ph type="subTitle" idx="1"/>
          </p:nvPr>
        </p:nvSpPr>
        <p:spPr>
          <a:xfrm>
            <a:off x="829340" y="3573016"/>
            <a:ext cx="4832380" cy="2246407"/>
          </a:xfrm>
        </p:spPr>
        <p:txBody>
          <a:bodyPr>
            <a:normAutofit/>
          </a:bodyPr>
          <a:lstStyle/>
          <a:p>
            <a:pPr algn="l"/>
            <a:r>
              <a:rPr lang="en-IN" sz="2400" b="1" dirty="0">
                <a:solidFill>
                  <a:srgbClr val="7030A0"/>
                </a:solidFill>
                <a:latin typeface="Times New Roman" panose="02020603050405020304" pitchFamily="18" charset="0"/>
                <a:cs typeface="Times New Roman" panose="02020603050405020304" pitchFamily="18" charset="0"/>
              </a:rPr>
              <a:t>Under</a:t>
            </a:r>
            <a:r>
              <a:rPr lang="en-IN" sz="1800" b="1" dirty="0">
                <a:solidFill>
                  <a:srgbClr val="7030A0"/>
                </a:solidFill>
                <a:latin typeface="Times New Roman" panose="02020603050405020304" pitchFamily="18" charset="0"/>
                <a:cs typeface="Times New Roman" panose="02020603050405020304" pitchFamily="18" charset="0"/>
              </a:rPr>
              <a:t> </a:t>
            </a:r>
            <a:r>
              <a:rPr lang="en-IN" sz="2400" b="1" dirty="0">
                <a:solidFill>
                  <a:srgbClr val="7030A0"/>
                </a:solidFill>
                <a:latin typeface="Times New Roman" panose="02020603050405020304" pitchFamily="18" charset="0"/>
                <a:cs typeface="Times New Roman" panose="02020603050405020304" pitchFamily="18" charset="0"/>
              </a:rPr>
              <a:t>the Guidance of</a:t>
            </a:r>
            <a:endParaRPr lang="en-IN" sz="1800" b="1" dirty="0">
              <a:solidFill>
                <a:srgbClr val="7030A0"/>
              </a:solidFill>
              <a:effectLst/>
              <a:latin typeface="Times New Roman" panose="02020603050405020304" pitchFamily="18" charset="0"/>
              <a:ea typeface="Calibri" panose="020F0502020204030204" pitchFamily="34" charset="0"/>
              <a:cs typeface="Times New Roman" panose="02020603050405020304" pitchFamily="18" charset="0"/>
            </a:endParaRPr>
          </a:p>
          <a:p>
            <a:pPr algn="l"/>
            <a:r>
              <a:rPr lang="en-US" sz="1800" dirty="0" err="1">
                <a:latin typeface="Times New Roman" panose="02020603050405020304" pitchFamily="18" charset="0"/>
                <a:cs typeface="Times New Roman" panose="02020603050405020304" pitchFamily="18" charset="0"/>
              </a:rPr>
              <a:t>Dr.V</a:t>
            </a:r>
            <a:r>
              <a:rPr lang="en-US" sz="1800" dirty="0">
                <a:latin typeface="Times New Roman" panose="02020603050405020304" pitchFamily="18" charset="0"/>
                <a:cs typeface="Times New Roman" panose="02020603050405020304" pitchFamily="18" charset="0"/>
              </a:rPr>
              <a:t>. Ravi Kishore </a:t>
            </a:r>
            <a:r>
              <a:rPr lang="en-US" sz="1800" dirty="0" err="1">
                <a:latin typeface="Times New Roman" panose="02020603050405020304" pitchFamily="18" charset="0"/>
                <a:cs typeface="Times New Roman" panose="02020603050405020304" pitchFamily="18" charset="0"/>
              </a:rPr>
              <a:t>Veluri</a:t>
            </a:r>
            <a:r>
              <a:rPr lang="en-US" sz="1800" dirty="0">
                <a:latin typeface="Times New Roman" panose="02020603050405020304" pitchFamily="18" charset="0"/>
                <a:cs typeface="Times New Roman" panose="02020603050405020304" pitchFamily="18" charset="0"/>
              </a:rPr>
              <a:t>.,</a:t>
            </a:r>
            <a:r>
              <a:rPr lang="en-US" sz="1800" dirty="0" err="1">
                <a:latin typeface="Times New Roman" panose="02020603050405020304" pitchFamily="18" charset="0"/>
                <a:cs typeface="Times New Roman" panose="02020603050405020304" pitchFamily="18" charset="0"/>
              </a:rPr>
              <a:t>Ph.D</a:t>
            </a:r>
            <a:endParaRPr lang="en-IN" sz="1800" dirty="0">
              <a:solidFill>
                <a:schemeClr val="tx1"/>
              </a:solidFill>
              <a:latin typeface="Times New Roman" panose="02020603050405020304" pitchFamily="18" charset="0"/>
              <a:cs typeface="Times New Roman" panose="02020603050405020304" pitchFamily="18" charset="0"/>
            </a:endParaRPr>
          </a:p>
          <a:p>
            <a:pPr algn="l"/>
            <a:r>
              <a:rPr lang="en-IN" sz="1800" dirty="0">
                <a:latin typeface="Times New Roman" panose="02020603050405020304" pitchFamily="18" charset="0"/>
                <a:cs typeface="Times New Roman" panose="02020603050405020304" pitchFamily="18" charset="0"/>
              </a:rPr>
              <a:t>Associate Professor</a:t>
            </a:r>
            <a:endParaRPr lang="en-IN" sz="1800" dirty="0">
              <a:solidFill>
                <a:schemeClr val="tx1"/>
              </a:solidFill>
              <a:latin typeface="Times New Roman" panose="02020603050405020304" pitchFamily="18" charset="0"/>
              <a:cs typeface="Times New Roman" panose="02020603050405020304" pitchFamily="18" charset="0"/>
            </a:endParaRPr>
          </a:p>
          <a:p>
            <a:pPr algn="l"/>
            <a:r>
              <a:rPr lang="en-IN" sz="1800" dirty="0">
                <a:solidFill>
                  <a:schemeClr val="tx1"/>
                </a:solidFill>
                <a:latin typeface="Times New Roman" panose="02020603050405020304" pitchFamily="18" charset="0"/>
                <a:cs typeface="Times New Roman" panose="02020603050405020304" pitchFamily="18" charset="0"/>
              </a:rPr>
              <a:t>Department of CSE</a:t>
            </a:r>
          </a:p>
          <a:p>
            <a:pPr algn="l"/>
            <a:r>
              <a:rPr lang="en-IN" sz="1800" dirty="0" err="1">
                <a:solidFill>
                  <a:schemeClr val="tx1"/>
                </a:solidFill>
                <a:latin typeface="Times New Roman" panose="02020603050405020304" pitchFamily="18" charset="0"/>
                <a:cs typeface="Times New Roman" panose="02020603050405020304" pitchFamily="18" charset="0"/>
              </a:rPr>
              <a:t>Aditya</a:t>
            </a:r>
            <a:r>
              <a:rPr lang="en-IN" sz="1800" dirty="0">
                <a:solidFill>
                  <a:schemeClr val="tx1"/>
                </a:solidFill>
                <a:latin typeface="Times New Roman" panose="02020603050405020304" pitchFamily="18" charset="0"/>
                <a:cs typeface="Times New Roman" panose="02020603050405020304" pitchFamily="18" charset="0"/>
              </a:rPr>
              <a:t> Engineering College (A)</a:t>
            </a:r>
          </a:p>
        </p:txBody>
      </p:sp>
      <p:sp>
        <p:nvSpPr>
          <p:cNvPr id="4" name="TextBox 3"/>
          <p:cNvSpPr txBox="1"/>
          <p:nvPr/>
        </p:nvSpPr>
        <p:spPr>
          <a:xfrm>
            <a:off x="6822141" y="3546627"/>
            <a:ext cx="4968807" cy="2372060"/>
          </a:xfrm>
          <a:prstGeom prst="rect">
            <a:avLst/>
          </a:prstGeom>
          <a:noFill/>
        </p:spPr>
        <p:txBody>
          <a:bodyPr wrap="square" rtlCol="0">
            <a:spAutoFit/>
          </a:bodyPr>
          <a:lstStyle/>
          <a:p>
            <a:r>
              <a:rPr lang="en-IN" sz="2400" b="1" dirty="0">
                <a:solidFill>
                  <a:srgbClr val="CE4FD1"/>
                </a:solidFill>
                <a:latin typeface="Times New Roman" panose="02020603050405020304" pitchFamily="18" charset="0"/>
                <a:cs typeface="Times New Roman" panose="02020603050405020304" pitchFamily="18" charset="0"/>
              </a:rPr>
              <a:t>Presented By</a:t>
            </a:r>
          </a:p>
          <a:p>
            <a:endParaRPr lang="en-IN" b="1" dirty="0">
              <a:solidFill>
                <a:srgbClr val="CE4FD1"/>
              </a:solidFill>
              <a:latin typeface="Times New Roman" panose="02020603050405020304" pitchFamily="18" charset="0"/>
              <a:cs typeface="Times New Roman" panose="02020603050405020304" pitchFamily="18" charset="0"/>
            </a:endParaRPr>
          </a:p>
          <a:p>
            <a:pPr>
              <a:lnSpc>
                <a:spcPct val="115000"/>
              </a:lnSpc>
              <a:spcAft>
                <a:spcPts val="1000"/>
              </a:spcAf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1.NANI SAMIREDDY             (21A95A0517)</a:t>
            </a:r>
            <a:endParaRPr lang="en-US" sz="1800" dirty="0">
              <a:solidFill>
                <a:schemeClr val="tx1">
                  <a:lumMod val="85000"/>
                  <a:lumOff val="15000"/>
                </a:schemeClr>
              </a:solidFill>
              <a:effectLst/>
              <a:latin typeface="Times New Roman" panose="02020603050405020304" pitchFamily="18" charset="0"/>
              <a:ea typeface="Calibri" panose="020F0502020204030204" pitchFamily="34" charset="0"/>
              <a:cs typeface="Times New Roman" panose="02020603050405020304" pitchFamily="18" charset="0"/>
            </a:endParaRPr>
          </a:p>
          <a:p>
            <a:pPr>
              <a:lnSpc>
                <a:spcPct val="115000"/>
              </a:lnSpc>
              <a:spcAft>
                <a:spcPts val="1000"/>
              </a:spcAf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2.KRISHI JAIN                         (20A91A05G0) </a:t>
            </a:r>
          </a:p>
          <a:p>
            <a:pPr>
              <a:lnSpc>
                <a:spcPct val="115000"/>
              </a:lnSpc>
              <a:spcAft>
                <a:spcPts val="1000"/>
              </a:spcAf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3.SUBHRA KHANDA              (20A91A05I6)</a:t>
            </a:r>
          </a:p>
          <a:p>
            <a:pPr>
              <a:lnSpc>
                <a:spcPct val="115000"/>
              </a:lnSpc>
              <a:spcAft>
                <a:spcPts val="1000"/>
              </a:spcAft>
            </a:pPr>
            <a:r>
              <a:rPr lang="en-US" dirty="0">
                <a:solidFill>
                  <a:schemeClr val="tx1">
                    <a:lumMod val="85000"/>
                    <a:lumOff val="15000"/>
                  </a:schemeClr>
                </a:solidFill>
                <a:latin typeface="Times New Roman" panose="02020603050405020304" pitchFamily="18" charset="0"/>
                <a:cs typeface="Times New Roman" panose="02020603050405020304" pitchFamily="18" charset="0"/>
              </a:rPr>
              <a:t>4.VASIREDDY PHANINDRA  (20A91A05I9)</a:t>
            </a:r>
          </a:p>
        </p:txBody>
      </p:sp>
      <p:sp>
        <p:nvSpPr>
          <p:cNvPr id="6" name="TextBox 5"/>
          <p:cNvSpPr txBox="1"/>
          <p:nvPr/>
        </p:nvSpPr>
        <p:spPr>
          <a:xfrm>
            <a:off x="2889810" y="504760"/>
            <a:ext cx="8111131" cy="584775"/>
          </a:xfrm>
          <a:prstGeom prst="rect">
            <a:avLst/>
          </a:prstGeom>
          <a:noFill/>
        </p:spPr>
        <p:txBody>
          <a:bodyPr wrap="square" rtlCol="0">
            <a:spAutoFit/>
          </a:bodyPr>
          <a:lstStyle/>
          <a:p>
            <a:r>
              <a:rPr lang="en-US" sz="3200" b="1" dirty="0">
                <a:solidFill>
                  <a:schemeClr val="accent1">
                    <a:lumMod val="50000"/>
                  </a:schemeClr>
                </a:solidFill>
                <a:latin typeface="Times New Roman" panose="02020603050405020304" pitchFamily="18" charset="0"/>
                <a:cs typeface="Times New Roman" panose="02020603050405020304" pitchFamily="18" charset="0"/>
              </a:rPr>
              <a:t>ADITYA ENGINEERING COLLEGE(A)</a:t>
            </a:r>
          </a:p>
        </p:txBody>
      </p:sp>
      <p:sp>
        <p:nvSpPr>
          <p:cNvPr id="7" name="TextBox 6"/>
          <p:cNvSpPr txBox="1"/>
          <p:nvPr/>
        </p:nvSpPr>
        <p:spPr>
          <a:xfrm>
            <a:off x="4583832" y="2375315"/>
            <a:ext cx="2669320" cy="584775"/>
          </a:xfrm>
          <a:prstGeom prst="rect">
            <a:avLst/>
          </a:prstGeom>
          <a:noFill/>
        </p:spPr>
        <p:txBody>
          <a:bodyPr wrap="none" rtlCol="0">
            <a:spAutoFit/>
          </a:bodyPr>
          <a:lstStyle/>
          <a:p>
            <a:r>
              <a:rPr lang="en-US" sz="3200" b="1" dirty="0">
                <a:solidFill>
                  <a:srgbClr val="0070C0"/>
                </a:solidFill>
                <a:latin typeface="Times New Roman" panose="02020603050405020304" pitchFamily="18" charset="0"/>
                <a:cs typeface="Times New Roman" panose="02020603050405020304" pitchFamily="18" charset="0"/>
              </a:rPr>
              <a:t>Batch No : 18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29" y="980728"/>
            <a:ext cx="8229600" cy="1296144"/>
          </a:xfrm>
        </p:spPr>
        <p:txBody>
          <a:bodyPr>
            <a:normAutofit/>
          </a:bodyPr>
          <a:lstStyle/>
          <a:p>
            <a:pPr algn="l"/>
            <a:r>
              <a:rPr lang="en-IN" sz="2400" b="1" dirty="0">
                <a:solidFill>
                  <a:schemeClr val="tx2"/>
                </a:solidFill>
                <a:latin typeface="Times New Roman" panose="02020603050405020304" pitchFamily="18" charset="0"/>
                <a:cs typeface="Times New Roman" panose="02020603050405020304" pitchFamily="18" charset="0"/>
              </a:rPr>
              <a:t>ADVANTAGES:</a:t>
            </a:r>
          </a:p>
        </p:txBody>
      </p:sp>
      <p:sp>
        <p:nvSpPr>
          <p:cNvPr id="3" name="Content Placeholder 2"/>
          <p:cNvSpPr>
            <a:spLocks noGrp="1"/>
          </p:cNvSpPr>
          <p:nvPr>
            <p:ph idx="1"/>
          </p:nvPr>
        </p:nvSpPr>
        <p:spPr>
          <a:xfrm>
            <a:off x="609600" y="2060848"/>
            <a:ext cx="10972800" cy="4065316"/>
          </a:xfrm>
        </p:spPr>
        <p:txBody>
          <a:bodyPr>
            <a:normAutofit/>
          </a:bodyPr>
          <a:lstStyle/>
          <a:p>
            <a:r>
              <a:rPr lang="en-US" sz="2400" dirty="0">
                <a:latin typeface="Times New Roman" pitchFamily="18" charset="0"/>
                <a:cs typeface="Times New Roman" pitchFamily="18" charset="0"/>
              </a:rPr>
              <a:t>Improved accessibility for blind individuals.</a:t>
            </a:r>
          </a:p>
          <a:p>
            <a:r>
              <a:rPr lang="en-US" sz="2400" dirty="0">
                <a:latin typeface="Times New Roman" pitchFamily="18" charset="0"/>
                <a:cs typeface="Times New Roman" pitchFamily="18" charset="0"/>
              </a:rPr>
              <a:t>Affordable and portable solution.</a:t>
            </a:r>
          </a:p>
          <a:p>
            <a:r>
              <a:rPr lang="en-US" sz="2400" dirty="0">
                <a:latin typeface="Times New Roman" pitchFamily="18" charset="0"/>
                <a:cs typeface="Times New Roman" pitchFamily="18" charset="0"/>
              </a:rPr>
              <a:t>Seamless Cross-Platform </a:t>
            </a:r>
            <a:r>
              <a:rPr lang="en-US" sz="2400" dirty="0" err="1">
                <a:latin typeface="Times New Roman" pitchFamily="18" charset="0"/>
                <a:cs typeface="Times New Roman" pitchFamily="18" charset="0"/>
              </a:rPr>
              <a:t>Compatibiltiy</a:t>
            </a:r>
            <a:r>
              <a:rPr lang="en-US" sz="2400" dirty="0">
                <a:latin typeface="Times New Roman" pitchFamily="18" charset="0"/>
                <a:cs typeface="Times New Roman" pitchFamily="18" charset="0"/>
              </a:rPr>
              <a:t>.</a:t>
            </a:r>
          </a:p>
          <a:p>
            <a:r>
              <a:rPr lang="en-US" sz="2400" dirty="0">
                <a:latin typeface="Times New Roman" pitchFamily="18" charset="0"/>
                <a:cs typeface="Times New Roman" pitchFamily="18" charset="0"/>
              </a:rPr>
              <a:t>Tactile Feedback Mechanism.</a:t>
            </a:r>
          </a:p>
          <a:p>
            <a:r>
              <a:rPr lang="en-US" sz="2400" dirty="0">
                <a:latin typeface="Times New Roman" pitchFamily="18" charset="0"/>
                <a:cs typeface="Times New Roman" pitchFamily="18" charset="0"/>
              </a:rPr>
              <a:t>Wireless Bluetooth Connectivity.</a:t>
            </a:r>
          </a:p>
          <a:p>
            <a:r>
              <a:rPr lang="en-US" sz="2400" dirty="0">
                <a:latin typeface="Times New Roman" pitchFamily="18" charset="0"/>
                <a:cs typeface="Times New Roman" pitchFamily="18" charset="0"/>
              </a:rPr>
              <a:t>Haptic Feedback for Error Correction.</a:t>
            </a:r>
          </a:p>
          <a:p>
            <a:r>
              <a:rPr lang="en-US" sz="2400" dirty="0">
                <a:latin typeface="Times New Roman" pitchFamily="18" charset="0"/>
                <a:cs typeface="Times New Roman" pitchFamily="18" charset="0"/>
              </a:rPr>
              <a:t>Enhanced user experience with digital devices.</a:t>
            </a:r>
          </a:p>
          <a:p>
            <a:pPr marL="0" indent="0">
              <a:buNone/>
            </a:pPr>
            <a:endParaRPr lang="en-IN" sz="2000"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3A3DC7E0-7DDB-40EC-8464-7D8B125A6910}" type="datetime2">
              <a:rPr lang="en-IN" smtClean="0"/>
              <a:pPr/>
              <a:t>Thursday, 18 April 2024</a:t>
            </a:fld>
            <a:endParaRPr lang="en-IN"/>
          </a:p>
        </p:txBody>
      </p:sp>
      <p:sp>
        <p:nvSpPr>
          <p:cNvPr id="8" name="Slide Number Placeholder 7"/>
          <p:cNvSpPr>
            <a:spLocks noGrp="1"/>
          </p:cNvSpPr>
          <p:nvPr>
            <p:ph type="sldNum" sz="quarter" idx="12"/>
          </p:nvPr>
        </p:nvSpPr>
        <p:spPr/>
        <p:txBody>
          <a:bodyPr/>
          <a:lstStyle/>
          <a:p>
            <a:fld id="{AE5629FF-3FC9-4ED2-8167-F1E9CD28EC76}" type="slidenum">
              <a:rPr lang="en-IN" smtClean="0"/>
              <a:pPr/>
              <a:t>10</a:t>
            </a:fld>
            <a:endParaRPr lang="en-IN"/>
          </a:p>
        </p:txBody>
      </p:sp>
      <p:sp>
        <p:nvSpPr>
          <p:cNvPr id="9" name="Footer Placeholder 8"/>
          <p:cNvSpPr>
            <a:spLocks noGrp="1"/>
          </p:cNvSpPr>
          <p:nvPr>
            <p:ph type="ftr" sz="quarter" idx="11"/>
          </p:nvPr>
        </p:nvSpPr>
        <p:spPr>
          <a:xfrm>
            <a:off x="2664346" y="6329056"/>
            <a:ext cx="7547024" cy="365125"/>
          </a:xfrm>
        </p:spPr>
        <p:txBody>
          <a:bodyPr/>
          <a:lstStyle/>
          <a:p>
            <a:r>
              <a:rPr lang="en-US" dirty="0"/>
              <a:t>Batch-No:18     Smart Braille Tech</a:t>
            </a:r>
            <a:endParaRPr lang="en-IN" dirty="0"/>
          </a:p>
        </p:txBody>
      </p:sp>
    </p:spTree>
    <p:extLst>
      <p:ext uri="{BB962C8B-B14F-4D97-AF65-F5344CB8AC3E}">
        <p14:creationId xmlns:p14="http://schemas.microsoft.com/office/powerpoint/2010/main" val="8687674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89F71-DF6D-4D62-897E-24B45FDF1F74}"/>
              </a:ext>
            </a:extLst>
          </p:cNvPr>
          <p:cNvSpPr>
            <a:spLocks noGrp="1"/>
          </p:cNvSpPr>
          <p:nvPr>
            <p:ph type="title"/>
          </p:nvPr>
        </p:nvSpPr>
        <p:spPr/>
        <p:txBody>
          <a:bodyPr/>
          <a:lstStyle/>
          <a:p>
            <a:r>
              <a:rPr lang="en-US" sz="4400" b="1" dirty="0">
                <a:latin typeface="Times New Roman" panose="02020603050405020304" pitchFamily="18" charset="0"/>
                <a:cs typeface="Times New Roman" panose="02020603050405020304" pitchFamily="18" charset="0"/>
              </a:rPr>
              <a:t>                 </a:t>
            </a:r>
            <a:r>
              <a:rPr lang="en-US" sz="4000" b="1" dirty="0">
                <a:solidFill>
                  <a:schemeClr val="accent1">
                    <a:lumMod val="75000"/>
                  </a:schemeClr>
                </a:solidFill>
                <a:latin typeface="Times New Roman" panose="02020603050405020304" pitchFamily="18" charset="0"/>
                <a:cs typeface="Times New Roman" panose="02020603050405020304" pitchFamily="18" charset="0"/>
              </a:rPr>
              <a:t>System Requirements</a:t>
            </a:r>
            <a:endParaRPr lang="en-IN" sz="4000" dirty="0">
              <a:solidFill>
                <a:schemeClr val="accent1">
                  <a:lumMod val="75000"/>
                </a:schemeClr>
              </a:solidFill>
            </a:endParaRPr>
          </a:p>
        </p:txBody>
      </p:sp>
      <p:sp>
        <p:nvSpPr>
          <p:cNvPr id="3" name="Content Placeholder 2">
            <a:extLst>
              <a:ext uri="{FF2B5EF4-FFF2-40B4-BE49-F238E27FC236}">
                <a16:creationId xmlns:a16="http://schemas.microsoft.com/office/drawing/2014/main" id="{BE020978-4177-4F96-BB9A-8C821AF5D80F}"/>
              </a:ext>
            </a:extLst>
          </p:cNvPr>
          <p:cNvSpPr>
            <a:spLocks noGrp="1"/>
          </p:cNvSpPr>
          <p:nvPr>
            <p:ph idx="1"/>
          </p:nvPr>
        </p:nvSpPr>
        <p:spPr/>
        <p:txBody>
          <a:bodyPr>
            <a:normAutofit/>
          </a:bodyPr>
          <a:lstStyle/>
          <a:p>
            <a:pPr marL="457200" lvl="1" indent="0" algn="just">
              <a:buNone/>
            </a:pPr>
            <a:r>
              <a:rPr lang="en-US" sz="2800" b="1" dirty="0">
                <a:latin typeface="Times New Roman" panose="02020603050405020304" pitchFamily="18" charset="0"/>
                <a:cs typeface="Times New Roman" panose="02020603050405020304" pitchFamily="18" charset="0"/>
              </a:rPr>
              <a:t>Hardware Requirements:</a:t>
            </a:r>
          </a:p>
          <a:p>
            <a:pPr marL="457200" lvl="1" indent="0" algn="just">
              <a:buNone/>
            </a:pPr>
            <a:endParaRPr lang="en-US" sz="2800" b="1" dirty="0">
              <a:latin typeface="Times New Roman" panose="02020603050405020304" pitchFamily="18" charset="0"/>
              <a:cs typeface="Times New Roman" panose="02020603050405020304" pitchFamily="18" charset="0"/>
            </a:endParaRPr>
          </a:p>
          <a:p>
            <a:pPr marL="457200" lvl="1" indent="0" algn="just">
              <a:buNone/>
            </a:pPr>
            <a:endParaRPr lang="en-US" sz="2800" b="1" dirty="0">
              <a:latin typeface="Times New Roman" panose="02020603050405020304" pitchFamily="18" charset="0"/>
              <a:cs typeface="Times New Roman" panose="02020603050405020304" pitchFamily="18" charset="0"/>
            </a:endParaRPr>
          </a:p>
          <a:p>
            <a:pPr marL="457200" lvl="1" indent="0" algn="just">
              <a:buNone/>
            </a:pPr>
            <a:endParaRPr lang="en-US" sz="2800" b="1" dirty="0">
              <a:latin typeface="Times New Roman" panose="02020603050405020304" pitchFamily="18" charset="0"/>
              <a:cs typeface="Times New Roman" panose="02020603050405020304" pitchFamily="18" charset="0"/>
            </a:endParaRPr>
          </a:p>
          <a:p>
            <a:pPr marL="457200" lvl="1" indent="0" algn="just">
              <a:buNone/>
            </a:pPr>
            <a:r>
              <a:rPr lang="en-US" sz="2800" b="1" dirty="0">
                <a:latin typeface="Times New Roman" panose="02020603050405020304" pitchFamily="18" charset="0"/>
                <a:cs typeface="Times New Roman" panose="02020603050405020304" pitchFamily="18" charset="0"/>
              </a:rPr>
              <a:t>Software Requirements:</a:t>
            </a:r>
          </a:p>
          <a:p>
            <a:pPr marL="0" indent="0" algn="just" fontAlgn="base">
              <a:buNone/>
            </a:pPr>
            <a:r>
              <a:rPr lang="en-US" dirty="0">
                <a:solidFill>
                  <a:srgbClr val="000000"/>
                </a:solidFill>
                <a:latin typeface="Times New Roman" panose="02020603050405020304" pitchFamily="18" charset="0"/>
                <a:cs typeface="Times New Roman" panose="02020603050405020304" pitchFamily="18" charset="0"/>
              </a:rPr>
              <a:t>     </a:t>
            </a:r>
            <a:endParaRPr lang="en-US" sz="2800" b="1" dirty="0">
              <a:latin typeface="Times New Roman" panose="02020603050405020304" pitchFamily="18" charset="0"/>
              <a:cs typeface="Times New Roman" panose="02020603050405020304" pitchFamily="18" charset="0"/>
            </a:endParaRPr>
          </a:p>
          <a:p>
            <a:pPr marL="457200" lvl="1" indent="0">
              <a:buNone/>
            </a:pPr>
            <a:endParaRPr lang="en-IN" sz="2600" dirty="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a:p>
            <a:pPr marL="0" indent="0">
              <a:buNone/>
            </a:pPr>
            <a:endParaRPr lang="en-IN" dirty="0"/>
          </a:p>
        </p:txBody>
      </p:sp>
      <p:sp>
        <p:nvSpPr>
          <p:cNvPr id="8" name="Text Box 3"/>
          <p:cNvSpPr txBox="1"/>
          <p:nvPr/>
        </p:nvSpPr>
        <p:spPr>
          <a:xfrm>
            <a:off x="1449192" y="4181931"/>
            <a:ext cx="6202680" cy="1156086"/>
          </a:xfrm>
          <a:prstGeom prst="rect">
            <a:avLst/>
          </a:prstGeom>
          <a:noFill/>
        </p:spPr>
        <p:txBody>
          <a:bodyPr wrap="square" rtlCol="0">
            <a:spAutoFit/>
          </a:bodyPr>
          <a:lstStyle/>
          <a:p>
            <a:pPr latinLnBrk="0">
              <a:lnSpc>
                <a:spcPct val="150000"/>
              </a:lnSpc>
            </a:pPr>
            <a:r>
              <a:rPr lang="en-GB" altLang="en-US" sz="1600" b="1" dirty="0">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Framework             :  </a:t>
            </a:r>
            <a:r>
              <a:rPr lang="en-GB" altLang="en-US" sz="1600" dirty="0" err="1">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Adrunio</a:t>
            </a:r>
            <a:r>
              <a:rPr lang="en-GB" altLang="en-US" sz="1600" dirty="0">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		</a:t>
            </a:r>
          </a:p>
          <a:p>
            <a:pPr latinLnBrk="0">
              <a:lnSpc>
                <a:spcPct val="150000"/>
              </a:lnSpc>
            </a:pPr>
            <a:r>
              <a:rPr lang="en-IN" altLang="en-GB" sz="1600" b="1" dirty="0">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Libraries                 : </a:t>
            </a:r>
            <a:r>
              <a:rPr lang="en-IN" altLang="en-GB" sz="1600" dirty="0" err="1">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BleKeyboard</a:t>
            </a:r>
            <a:r>
              <a:rPr lang="en-IN" altLang="en-GB" sz="1600" dirty="0">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		</a:t>
            </a:r>
            <a:endParaRPr lang="en-GB" altLang="en-US" sz="1600" dirty="0">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endParaRPr>
          </a:p>
          <a:p>
            <a:pPr latinLnBrk="0">
              <a:lnSpc>
                <a:spcPct val="150000"/>
              </a:lnSpc>
            </a:pPr>
            <a:r>
              <a:rPr lang="en-GB" altLang="en-US" sz="1600" b="1" dirty="0">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IDE </a:t>
            </a:r>
            <a:r>
              <a:rPr lang="en-GB" altLang="en-US" sz="1600" dirty="0">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	               : </a:t>
            </a:r>
            <a:r>
              <a:rPr lang="en-GB" altLang="en-US" sz="1600" dirty="0" err="1">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Adrunio</a:t>
            </a:r>
            <a:r>
              <a:rPr lang="en-GB" altLang="en-US" sz="1600" dirty="0">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 IDE, </a:t>
            </a:r>
            <a:r>
              <a:rPr lang="en-GB" altLang="en-US" sz="1600" dirty="0" err="1">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PlatformIO</a:t>
            </a:r>
            <a:r>
              <a:rPr lang="en-GB" altLang="en-US" sz="1600" dirty="0">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		</a:t>
            </a:r>
          </a:p>
        </p:txBody>
      </p:sp>
      <p:sp>
        <p:nvSpPr>
          <p:cNvPr id="9" name="Date Placeholder 8"/>
          <p:cNvSpPr>
            <a:spLocks noGrp="1"/>
          </p:cNvSpPr>
          <p:nvPr>
            <p:ph type="dt" sz="half" idx="10"/>
          </p:nvPr>
        </p:nvSpPr>
        <p:spPr/>
        <p:txBody>
          <a:bodyPr/>
          <a:lstStyle/>
          <a:p>
            <a:fld id="{031098CA-A3DC-4D1B-8396-1BD31A020C74}" type="datetime2">
              <a:rPr lang="en-IN" smtClean="0"/>
              <a:pPr/>
              <a:t>Thursday, 18 April 2024</a:t>
            </a:fld>
            <a:endParaRPr lang="en-IN"/>
          </a:p>
        </p:txBody>
      </p:sp>
      <p:sp>
        <p:nvSpPr>
          <p:cNvPr id="10" name="Slide Number Placeholder 9"/>
          <p:cNvSpPr>
            <a:spLocks noGrp="1"/>
          </p:cNvSpPr>
          <p:nvPr>
            <p:ph type="sldNum" sz="quarter" idx="12"/>
          </p:nvPr>
        </p:nvSpPr>
        <p:spPr/>
        <p:txBody>
          <a:bodyPr/>
          <a:lstStyle/>
          <a:p>
            <a:fld id="{AE5629FF-3FC9-4ED2-8167-F1E9CD28EC76}" type="slidenum">
              <a:rPr lang="en-IN" smtClean="0"/>
              <a:pPr/>
              <a:t>11</a:t>
            </a:fld>
            <a:endParaRPr lang="en-IN"/>
          </a:p>
        </p:txBody>
      </p:sp>
      <p:sp>
        <p:nvSpPr>
          <p:cNvPr id="11" name="Footer Placeholder 10"/>
          <p:cNvSpPr>
            <a:spLocks noGrp="1"/>
          </p:cNvSpPr>
          <p:nvPr>
            <p:ph type="ftr" sz="quarter" idx="11"/>
          </p:nvPr>
        </p:nvSpPr>
        <p:spPr>
          <a:xfrm>
            <a:off x="2623403" y="6247169"/>
            <a:ext cx="7547024" cy="365125"/>
          </a:xfrm>
        </p:spPr>
        <p:txBody>
          <a:bodyPr/>
          <a:lstStyle/>
          <a:p>
            <a:r>
              <a:rPr lang="en-US" dirty="0"/>
              <a:t>Batch-No:18     Smart Braille Tech</a:t>
            </a:r>
            <a:endParaRPr lang="en-IN" dirty="0"/>
          </a:p>
        </p:txBody>
      </p:sp>
      <p:sp>
        <p:nvSpPr>
          <p:cNvPr id="4" name="Text Box 3">
            <a:extLst>
              <a:ext uri="{FF2B5EF4-FFF2-40B4-BE49-F238E27FC236}">
                <a16:creationId xmlns:a16="http://schemas.microsoft.com/office/drawing/2014/main" id="{4E1B7280-335D-9924-C50A-BDCE66EEEA9F}"/>
              </a:ext>
            </a:extLst>
          </p:cNvPr>
          <p:cNvSpPr txBox="1"/>
          <p:nvPr/>
        </p:nvSpPr>
        <p:spPr>
          <a:xfrm>
            <a:off x="1449192" y="2186900"/>
            <a:ext cx="6202680" cy="1156086"/>
          </a:xfrm>
          <a:prstGeom prst="rect">
            <a:avLst/>
          </a:prstGeom>
          <a:noFill/>
        </p:spPr>
        <p:txBody>
          <a:bodyPr wrap="square" rtlCol="0">
            <a:spAutoFit/>
          </a:bodyPr>
          <a:lstStyle/>
          <a:p>
            <a:pPr latinLnBrk="0">
              <a:lnSpc>
                <a:spcPct val="150000"/>
              </a:lnSpc>
            </a:pPr>
            <a:r>
              <a:rPr lang="en-GB" altLang="en-US" sz="1600" b="1" dirty="0">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Micro-Controller    :  </a:t>
            </a:r>
            <a:r>
              <a:rPr lang="en-GB" altLang="en-US" sz="1600" dirty="0">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ESP32</a:t>
            </a:r>
            <a:r>
              <a:rPr lang="en-GB" altLang="en-US" sz="1600" b="1" dirty="0">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 </a:t>
            </a:r>
            <a:r>
              <a:rPr lang="en-GB" altLang="en-US" sz="1600" dirty="0">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		</a:t>
            </a:r>
          </a:p>
          <a:p>
            <a:pPr latinLnBrk="0">
              <a:lnSpc>
                <a:spcPct val="150000"/>
              </a:lnSpc>
            </a:pPr>
            <a:r>
              <a:rPr lang="en-GB" altLang="en-US" sz="1600" b="1" dirty="0">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Other Components :  </a:t>
            </a:r>
            <a:r>
              <a:rPr lang="en-GB" altLang="en-US" sz="1600" dirty="0">
                <a:solidFill>
                  <a:srgbClr val="7030A0"/>
                </a:solidFill>
                <a:effectLst>
                  <a:outerShdw blurRad="38100" dist="38100" dir="2700000" algn="tl">
                    <a:srgbClr val="000000">
                      <a:alpha val="43137"/>
                    </a:srgbClr>
                  </a:outerShdw>
                </a:effectLst>
                <a:latin typeface="Times New Roman" panose="02020503050405090304" pitchFamily="18" charset="0"/>
                <a:cs typeface="Times New Roman" panose="02020503050405090304" pitchFamily="18" charset="0"/>
              </a:rPr>
              <a:t>Push buttons, Coin vibration motor, Breadboards,    Jumper wires, USB cable		</a:t>
            </a:r>
          </a:p>
        </p:txBody>
      </p:sp>
    </p:spTree>
    <p:extLst>
      <p:ext uri="{BB962C8B-B14F-4D97-AF65-F5344CB8AC3E}">
        <p14:creationId xmlns:p14="http://schemas.microsoft.com/office/powerpoint/2010/main" val="28086202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200D4-288D-42BC-82A7-B651C915BE64}"/>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                     		</a:t>
            </a:r>
            <a:r>
              <a:rPr lang="en-IN" sz="3200" dirty="0">
                <a:solidFill>
                  <a:schemeClr val="accent1">
                    <a:lumMod val="75000"/>
                  </a:schemeClr>
                </a:solidFill>
                <a:latin typeface="Times New Roman" panose="02020603050405020304" pitchFamily="18" charset="0"/>
                <a:cs typeface="Times New Roman" panose="02020603050405020304" pitchFamily="18" charset="0"/>
              </a:rPr>
              <a:t>Project Flow</a:t>
            </a:r>
          </a:p>
        </p:txBody>
      </p:sp>
      <p:sp>
        <p:nvSpPr>
          <p:cNvPr id="10" name="Date Placeholder 9"/>
          <p:cNvSpPr>
            <a:spLocks noGrp="1"/>
          </p:cNvSpPr>
          <p:nvPr>
            <p:ph type="dt" sz="half" idx="10"/>
          </p:nvPr>
        </p:nvSpPr>
        <p:spPr/>
        <p:txBody>
          <a:bodyPr/>
          <a:lstStyle/>
          <a:p>
            <a:fld id="{76ABABB1-3BBC-4E1B-930D-593F570B3D6A}" type="datetime2">
              <a:rPr lang="en-IN" smtClean="0"/>
              <a:pPr/>
              <a:t>Thursday, 18 April 2024</a:t>
            </a:fld>
            <a:endParaRPr lang="en-IN"/>
          </a:p>
        </p:txBody>
      </p:sp>
      <p:sp>
        <p:nvSpPr>
          <p:cNvPr id="11" name="Slide Number Placeholder 10"/>
          <p:cNvSpPr>
            <a:spLocks noGrp="1"/>
          </p:cNvSpPr>
          <p:nvPr>
            <p:ph type="sldNum" sz="quarter" idx="12"/>
          </p:nvPr>
        </p:nvSpPr>
        <p:spPr/>
        <p:txBody>
          <a:bodyPr/>
          <a:lstStyle/>
          <a:p>
            <a:fld id="{AE5629FF-3FC9-4ED2-8167-F1E9CD28EC76}" type="slidenum">
              <a:rPr lang="en-IN" smtClean="0"/>
              <a:pPr/>
              <a:t>12</a:t>
            </a:fld>
            <a:endParaRPr lang="en-IN"/>
          </a:p>
        </p:txBody>
      </p:sp>
      <p:sp>
        <p:nvSpPr>
          <p:cNvPr id="12" name="Footer Placeholder 11"/>
          <p:cNvSpPr>
            <a:spLocks noGrp="1"/>
          </p:cNvSpPr>
          <p:nvPr>
            <p:ph type="ftr" sz="quarter" idx="11"/>
          </p:nvPr>
        </p:nvSpPr>
        <p:spPr>
          <a:xfrm>
            <a:off x="2773529" y="6315408"/>
            <a:ext cx="7547024" cy="365125"/>
          </a:xfrm>
        </p:spPr>
        <p:txBody>
          <a:bodyPr/>
          <a:lstStyle/>
          <a:p>
            <a:r>
              <a:rPr lang="en-US" dirty="0"/>
              <a:t>Batch-No:18     Smart Braille Tech</a:t>
            </a:r>
            <a:endParaRPr lang="en-IN" dirty="0"/>
          </a:p>
          <a:p>
            <a:endParaRPr lang="en-IN" dirty="0"/>
          </a:p>
        </p:txBody>
      </p:sp>
      <p:pic>
        <p:nvPicPr>
          <p:cNvPr id="6" name="Content Placeholder 5">
            <a:extLst>
              <a:ext uri="{FF2B5EF4-FFF2-40B4-BE49-F238E27FC236}">
                <a16:creationId xmlns:a16="http://schemas.microsoft.com/office/drawing/2014/main" id="{0BDE41CB-C871-C98B-D922-E832D6CCFF5D}"/>
              </a:ext>
            </a:extLst>
          </p:cNvPr>
          <p:cNvPicPr>
            <a:picLocks noGrp="1" noChangeAspect="1"/>
          </p:cNvPicPr>
          <p:nvPr>
            <p:ph idx="1"/>
          </p:nvPr>
        </p:nvPicPr>
        <p:blipFill>
          <a:blip r:embed="rId2"/>
          <a:stretch>
            <a:fillRect/>
          </a:stretch>
        </p:blipFill>
        <p:spPr>
          <a:xfrm>
            <a:off x="6207739" y="1815873"/>
            <a:ext cx="3166375" cy="4351338"/>
          </a:xfrm>
        </p:spPr>
      </p:pic>
      <p:pic>
        <p:nvPicPr>
          <p:cNvPr id="14" name="Picture 13">
            <a:extLst>
              <a:ext uri="{FF2B5EF4-FFF2-40B4-BE49-F238E27FC236}">
                <a16:creationId xmlns:a16="http://schemas.microsoft.com/office/drawing/2014/main" id="{AA015AF0-B9C1-2E14-5F1A-217FD2A0351A}"/>
              </a:ext>
            </a:extLst>
          </p:cNvPr>
          <p:cNvPicPr>
            <a:picLocks noChangeAspect="1"/>
          </p:cNvPicPr>
          <p:nvPr/>
        </p:nvPicPr>
        <p:blipFill>
          <a:blip r:embed="rId3"/>
          <a:stretch>
            <a:fillRect/>
          </a:stretch>
        </p:blipFill>
        <p:spPr>
          <a:xfrm>
            <a:off x="2455984" y="2133600"/>
            <a:ext cx="2250831" cy="3251200"/>
          </a:xfrm>
          <a:prstGeom prst="rect">
            <a:avLst/>
          </a:prstGeom>
        </p:spPr>
      </p:pic>
    </p:spTree>
    <p:extLst>
      <p:ext uri="{BB962C8B-B14F-4D97-AF65-F5344CB8AC3E}">
        <p14:creationId xmlns:p14="http://schemas.microsoft.com/office/powerpoint/2010/main" val="38611489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200D4-288D-42BC-82A7-B651C915BE64}"/>
              </a:ext>
            </a:extLst>
          </p:cNvPr>
          <p:cNvSpPr>
            <a:spLocks noGrp="1"/>
          </p:cNvSpPr>
          <p:nvPr>
            <p:ph type="title"/>
          </p:nvPr>
        </p:nvSpPr>
        <p:spPr/>
        <p:txBody>
          <a:bodyPr>
            <a:normAutofit/>
          </a:bodyPr>
          <a:lstStyle/>
          <a:p>
            <a:r>
              <a:rPr lang="en-IN" sz="3200" dirty="0">
                <a:latin typeface="Times New Roman" panose="02020603050405020304" pitchFamily="18" charset="0"/>
                <a:cs typeface="Times New Roman" panose="02020603050405020304" pitchFamily="18" charset="0"/>
              </a:rPr>
              <a:t>                     </a:t>
            </a:r>
            <a:r>
              <a:rPr lang="en-IN" sz="3200" dirty="0">
                <a:solidFill>
                  <a:schemeClr val="accent1">
                    <a:lumMod val="75000"/>
                  </a:schemeClr>
                </a:solidFill>
                <a:latin typeface="Times New Roman" panose="02020603050405020304" pitchFamily="18" charset="0"/>
                <a:cs typeface="Times New Roman" panose="02020603050405020304" pitchFamily="18" charset="0"/>
              </a:rPr>
              <a:t>Architecture</a:t>
            </a:r>
          </a:p>
        </p:txBody>
      </p:sp>
      <p:sp>
        <p:nvSpPr>
          <p:cNvPr id="10" name="Date Placeholder 9"/>
          <p:cNvSpPr>
            <a:spLocks noGrp="1"/>
          </p:cNvSpPr>
          <p:nvPr>
            <p:ph type="dt" sz="half" idx="10"/>
          </p:nvPr>
        </p:nvSpPr>
        <p:spPr/>
        <p:txBody>
          <a:bodyPr/>
          <a:lstStyle/>
          <a:p>
            <a:fld id="{76ABABB1-3BBC-4E1B-930D-593F570B3D6A}" type="datetime2">
              <a:rPr lang="en-IN" smtClean="0"/>
              <a:pPr/>
              <a:t>Thursday, 18 April 2024</a:t>
            </a:fld>
            <a:endParaRPr lang="en-IN"/>
          </a:p>
        </p:txBody>
      </p:sp>
      <p:sp>
        <p:nvSpPr>
          <p:cNvPr id="11" name="Slide Number Placeholder 10"/>
          <p:cNvSpPr>
            <a:spLocks noGrp="1"/>
          </p:cNvSpPr>
          <p:nvPr>
            <p:ph type="sldNum" sz="quarter" idx="12"/>
          </p:nvPr>
        </p:nvSpPr>
        <p:spPr/>
        <p:txBody>
          <a:bodyPr/>
          <a:lstStyle/>
          <a:p>
            <a:fld id="{AE5629FF-3FC9-4ED2-8167-F1E9CD28EC76}" type="slidenum">
              <a:rPr lang="en-IN" smtClean="0"/>
              <a:pPr/>
              <a:t>13</a:t>
            </a:fld>
            <a:endParaRPr lang="en-IN"/>
          </a:p>
        </p:txBody>
      </p:sp>
      <p:sp>
        <p:nvSpPr>
          <p:cNvPr id="12" name="Footer Placeholder 11"/>
          <p:cNvSpPr>
            <a:spLocks noGrp="1"/>
          </p:cNvSpPr>
          <p:nvPr>
            <p:ph type="ftr" sz="quarter" idx="11"/>
          </p:nvPr>
        </p:nvSpPr>
        <p:spPr>
          <a:xfrm>
            <a:off x="2773529" y="6315408"/>
            <a:ext cx="7547024" cy="365125"/>
          </a:xfrm>
        </p:spPr>
        <p:txBody>
          <a:bodyPr/>
          <a:lstStyle/>
          <a:p>
            <a:r>
              <a:rPr lang="en-US" dirty="0"/>
              <a:t>Batch-No:18     Smart Braille Tech</a:t>
            </a:r>
            <a:endParaRPr lang="en-IN" dirty="0"/>
          </a:p>
          <a:p>
            <a:endParaRPr lang="en-IN" dirty="0"/>
          </a:p>
        </p:txBody>
      </p:sp>
      <p:pic>
        <p:nvPicPr>
          <p:cNvPr id="7" name="Content Placeholder 6">
            <a:extLst>
              <a:ext uri="{FF2B5EF4-FFF2-40B4-BE49-F238E27FC236}">
                <a16:creationId xmlns:a16="http://schemas.microsoft.com/office/drawing/2014/main" id="{C5DA83D2-1326-CB6D-0429-B0351A234541}"/>
              </a:ext>
            </a:extLst>
          </p:cNvPr>
          <p:cNvPicPr>
            <a:picLocks noGrp="1" noChangeAspect="1"/>
          </p:cNvPicPr>
          <p:nvPr>
            <p:ph idx="1"/>
          </p:nvPr>
        </p:nvPicPr>
        <p:blipFill>
          <a:blip r:embed="rId2"/>
          <a:stretch>
            <a:fillRect/>
          </a:stretch>
        </p:blipFill>
        <p:spPr>
          <a:xfrm>
            <a:off x="2866042" y="1838325"/>
            <a:ext cx="6459916" cy="4351338"/>
          </a:xfrm>
        </p:spPr>
      </p:pic>
    </p:spTree>
    <p:extLst>
      <p:ext uri="{BB962C8B-B14F-4D97-AF65-F5344CB8AC3E}">
        <p14:creationId xmlns:p14="http://schemas.microsoft.com/office/powerpoint/2010/main" val="3396996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7EEA4E-562D-4B4B-9646-3E63D009CB07}"/>
              </a:ext>
            </a:extLst>
          </p:cNvPr>
          <p:cNvSpPr>
            <a:spLocks noGrp="1"/>
          </p:cNvSpPr>
          <p:nvPr>
            <p:ph type="title"/>
          </p:nvPr>
        </p:nvSpPr>
        <p:spPr>
          <a:xfrm>
            <a:off x="606188" y="1115751"/>
            <a:ext cx="10515600" cy="1325563"/>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dirty="0">
                <a:solidFill>
                  <a:schemeClr val="accent1">
                    <a:lumMod val="75000"/>
                  </a:schemeClr>
                </a:solidFill>
                <a:latin typeface="Times New Roman" panose="02020603050405020304" pitchFamily="18" charset="0"/>
                <a:cs typeface="Times New Roman" panose="02020603050405020304" pitchFamily="18" charset="0"/>
              </a:rPr>
              <a:t>Technology/Algorithm Used</a:t>
            </a:r>
            <a:endParaRPr lang="en-IN" sz="32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10" name="Date Placeholder 9"/>
          <p:cNvSpPr>
            <a:spLocks noGrp="1"/>
          </p:cNvSpPr>
          <p:nvPr>
            <p:ph type="dt" sz="half" idx="10"/>
          </p:nvPr>
        </p:nvSpPr>
        <p:spPr/>
        <p:txBody>
          <a:bodyPr/>
          <a:lstStyle/>
          <a:p>
            <a:fld id="{70A50050-54B9-4538-B05C-BF25952FA52C}" type="datetime2">
              <a:rPr lang="en-IN" smtClean="0"/>
              <a:pPr/>
              <a:t>Thursday, 18 April 2024</a:t>
            </a:fld>
            <a:endParaRPr lang="en-IN"/>
          </a:p>
        </p:txBody>
      </p:sp>
      <p:sp>
        <p:nvSpPr>
          <p:cNvPr id="11" name="Slide Number Placeholder 10"/>
          <p:cNvSpPr>
            <a:spLocks noGrp="1"/>
          </p:cNvSpPr>
          <p:nvPr>
            <p:ph type="sldNum" sz="quarter" idx="12"/>
          </p:nvPr>
        </p:nvSpPr>
        <p:spPr/>
        <p:txBody>
          <a:bodyPr/>
          <a:lstStyle/>
          <a:p>
            <a:fld id="{AE5629FF-3FC9-4ED2-8167-F1E9CD28EC76}" type="slidenum">
              <a:rPr lang="en-IN" smtClean="0"/>
              <a:pPr/>
              <a:t>14</a:t>
            </a:fld>
            <a:endParaRPr lang="en-IN"/>
          </a:p>
        </p:txBody>
      </p:sp>
      <p:sp>
        <p:nvSpPr>
          <p:cNvPr id="12" name="Footer Placeholder 11"/>
          <p:cNvSpPr>
            <a:spLocks noGrp="1"/>
          </p:cNvSpPr>
          <p:nvPr>
            <p:ph type="ftr" sz="quarter" idx="11"/>
          </p:nvPr>
        </p:nvSpPr>
        <p:spPr>
          <a:xfrm>
            <a:off x="2746233" y="6274465"/>
            <a:ext cx="7547024" cy="365125"/>
          </a:xfrm>
        </p:spPr>
        <p:txBody>
          <a:bodyPr/>
          <a:lstStyle/>
          <a:p>
            <a:r>
              <a:rPr lang="en-US" dirty="0"/>
              <a:t>Batch-No:18     Smart Braille Tech</a:t>
            </a:r>
            <a:endParaRPr lang="en-IN" dirty="0"/>
          </a:p>
        </p:txBody>
      </p:sp>
      <p:sp>
        <p:nvSpPr>
          <p:cNvPr id="4" name="TextBox 3">
            <a:extLst>
              <a:ext uri="{FF2B5EF4-FFF2-40B4-BE49-F238E27FC236}">
                <a16:creationId xmlns:a16="http://schemas.microsoft.com/office/drawing/2014/main" id="{00A65BB7-7C85-B3B9-6D5E-C67B6DAA371E}"/>
              </a:ext>
            </a:extLst>
          </p:cNvPr>
          <p:cNvSpPr txBox="1"/>
          <p:nvPr/>
        </p:nvSpPr>
        <p:spPr>
          <a:xfrm>
            <a:off x="1681842" y="2689749"/>
            <a:ext cx="9671957" cy="1815882"/>
          </a:xfrm>
          <a:prstGeom prst="rect">
            <a:avLst/>
          </a:prstGeom>
          <a:noFill/>
        </p:spPr>
        <p:txBody>
          <a:bodyPr wrap="square">
            <a:spAutoFit/>
          </a:bodyPr>
          <a:lstStyle/>
          <a:p>
            <a:r>
              <a:rPr lang="en-IN" sz="2800" dirty="0"/>
              <a:t>Detailing the technologies and algorithms utilized in the project:</a:t>
            </a:r>
          </a:p>
          <a:p>
            <a:pPr marL="914400" lvl="1" indent="-457200">
              <a:buFont typeface="Arial" panose="020B0604020202020204" pitchFamily="34" charset="0"/>
              <a:buChar char="•"/>
            </a:pPr>
            <a:r>
              <a:rPr lang="en-IN" sz="2800" dirty="0"/>
              <a:t>ESP32 microcontroller programming in C++.</a:t>
            </a:r>
          </a:p>
          <a:p>
            <a:pPr marL="914400" lvl="1" indent="-457200">
              <a:buFont typeface="Arial" panose="020B0604020202020204" pitchFamily="34" charset="0"/>
              <a:buChar char="•"/>
            </a:pPr>
            <a:r>
              <a:rPr lang="en-IN" sz="2800" dirty="0"/>
              <a:t>Bluetooth communication protocol.</a:t>
            </a:r>
          </a:p>
          <a:p>
            <a:pPr marL="914400" lvl="1" indent="-457200">
              <a:buFont typeface="Arial" panose="020B0604020202020204" pitchFamily="34" charset="0"/>
              <a:buChar char="•"/>
            </a:pPr>
            <a:r>
              <a:rPr lang="en-IN" sz="2800" dirty="0"/>
              <a:t>Braille character mapping algorithm.</a:t>
            </a:r>
          </a:p>
        </p:txBody>
      </p:sp>
    </p:spTree>
    <p:extLst>
      <p:ext uri="{BB962C8B-B14F-4D97-AF65-F5344CB8AC3E}">
        <p14:creationId xmlns:p14="http://schemas.microsoft.com/office/powerpoint/2010/main" val="9251682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FD4427-5757-ABC0-2681-CA25B419B987}"/>
              </a:ext>
            </a:extLst>
          </p:cNvPr>
          <p:cNvSpPr>
            <a:spLocks noGrp="1"/>
          </p:cNvSpPr>
          <p:nvPr>
            <p:ph type="title"/>
          </p:nvPr>
        </p:nvSpPr>
        <p:spPr/>
        <p:txBody>
          <a:bodyPr/>
          <a:lstStyle/>
          <a:p>
            <a:r>
              <a:rPr lang="en-IN" sz="4400" b="1" dirty="0">
                <a:solidFill>
                  <a:schemeClr val="accent1">
                    <a:lumMod val="75000"/>
                  </a:schemeClr>
                </a:solidFill>
                <a:latin typeface="Book Antiqua" panose="02040602050305030304" pitchFamily="18" charset="0"/>
                <a:cs typeface="Times New Roman" panose="02020603050405020304" pitchFamily="18" charset="0"/>
              </a:rPr>
              <a:t>				MODULES</a:t>
            </a:r>
            <a:br>
              <a:rPr lang="en-IN" sz="4400" b="1" dirty="0">
                <a:solidFill>
                  <a:schemeClr val="accent1">
                    <a:lumMod val="75000"/>
                  </a:schemeClr>
                </a:solidFill>
                <a:latin typeface="Book Antiqua" panose="0204060205030503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1A38ED6A-83E3-1D91-5FF7-07A0322623CD}"/>
              </a:ext>
            </a:extLst>
          </p:cNvPr>
          <p:cNvSpPr>
            <a:spLocks noGrp="1"/>
          </p:cNvSpPr>
          <p:nvPr>
            <p:ph idx="1"/>
          </p:nvPr>
        </p:nvSpPr>
        <p:spPr/>
        <p:txBody>
          <a:bodyPr>
            <a:normAutofit lnSpcReduction="10000"/>
          </a:bodyPr>
          <a:lstStyle/>
          <a:p>
            <a:pPr algn="just">
              <a:lnSpc>
                <a:spcPct val="150000"/>
              </a:lnSpc>
              <a:spcAft>
                <a:spcPts val="1000"/>
              </a:spcAft>
            </a:pPr>
            <a:r>
              <a:rPr lang="en-US" sz="1800" b="1" dirty="0">
                <a:effectLst/>
                <a:latin typeface="Times New Roman" panose="02020603050405020304" pitchFamily="18" charset="0"/>
                <a:ea typeface="StarSymbol"/>
                <a:cs typeface="Wingdings" panose="05000000000000000000" pitchFamily="2" charset="2"/>
              </a:rPr>
              <a:t>1.ESP32 Processing</a:t>
            </a:r>
            <a:r>
              <a:rPr lang="en-US" sz="1800" dirty="0">
                <a:effectLst/>
                <a:latin typeface="Times New Roman" panose="02020603050405020304" pitchFamily="18" charset="0"/>
                <a:ea typeface="StarSymbol"/>
                <a:cs typeface="Wingdings" panose="05000000000000000000" pitchFamily="2" charset="2"/>
              </a:rPr>
              <a:t>: The ESP32 Processing Module is essential for the Braille Pad project. It interprets user input from physical and control buttons, translates button presses into binary braille patterns, and manages mode changes between input modes such as </a:t>
            </a:r>
            <a:r>
              <a:rPr lang="en-US" sz="1800" dirty="0" err="1">
                <a:effectLst/>
                <a:latin typeface="Times New Roman" panose="02020603050405020304" pitchFamily="18" charset="0"/>
                <a:ea typeface="StarSymbol"/>
                <a:cs typeface="Wingdings" panose="05000000000000000000" pitchFamily="2" charset="2"/>
              </a:rPr>
              <a:t>ToNumber</a:t>
            </a:r>
            <a:r>
              <a:rPr lang="en-US" sz="1800" dirty="0">
                <a:effectLst/>
                <a:latin typeface="Times New Roman" panose="02020603050405020304" pitchFamily="18" charset="0"/>
                <a:ea typeface="StarSymbol"/>
                <a:cs typeface="Wingdings" panose="05000000000000000000" pitchFamily="2" charset="2"/>
              </a:rPr>
              <a:t>, </a:t>
            </a:r>
            <a:r>
              <a:rPr lang="en-US" sz="1800" dirty="0" err="1">
                <a:effectLst/>
                <a:latin typeface="Times New Roman" panose="02020603050405020304" pitchFamily="18" charset="0"/>
                <a:ea typeface="StarSymbol"/>
                <a:cs typeface="Wingdings" panose="05000000000000000000" pitchFamily="2" charset="2"/>
              </a:rPr>
              <a:t>ToCharacter</a:t>
            </a:r>
            <a:r>
              <a:rPr lang="en-US" sz="1800" dirty="0">
                <a:effectLst/>
                <a:latin typeface="Times New Roman" panose="02020603050405020304" pitchFamily="18" charset="0"/>
                <a:ea typeface="StarSymbol"/>
                <a:cs typeface="Wingdings" panose="05000000000000000000" pitchFamily="2" charset="2"/>
              </a:rPr>
              <a:t>, and </a:t>
            </a:r>
            <a:r>
              <a:rPr lang="en-US" sz="1800" dirty="0" err="1">
                <a:effectLst/>
                <a:latin typeface="Times New Roman" panose="02020603050405020304" pitchFamily="18" charset="0"/>
                <a:ea typeface="StarSymbol"/>
                <a:cs typeface="Wingdings" panose="05000000000000000000" pitchFamily="2" charset="2"/>
              </a:rPr>
              <a:t>ToCapital</a:t>
            </a:r>
            <a:r>
              <a:rPr lang="en-US" sz="1800" dirty="0">
                <a:effectLst/>
                <a:latin typeface="Times New Roman" panose="02020603050405020304" pitchFamily="18" charset="0"/>
                <a:ea typeface="StarSymbol"/>
                <a:cs typeface="Wingdings" panose="05000000000000000000" pitchFamily="2" charset="2"/>
              </a:rPr>
              <a:t>.</a:t>
            </a:r>
            <a:endParaRPr lang="en-IN" sz="1800" dirty="0">
              <a:effectLst/>
              <a:latin typeface="StarSymbol"/>
              <a:ea typeface="StarSymbol"/>
              <a:cs typeface="Wingdings" panose="05000000000000000000" pitchFamily="2" charset="2"/>
            </a:endParaRPr>
          </a:p>
          <a:p>
            <a:pPr algn="just">
              <a:lnSpc>
                <a:spcPct val="150000"/>
              </a:lnSpc>
              <a:spcAft>
                <a:spcPts val="1000"/>
              </a:spcAft>
            </a:pPr>
            <a:r>
              <a:rPr lang="en-US" sz="1800" b="1" dirty="0">
                <a:effectLst/>
                <a:latin typeface="Times New Roman" panose="02020603050405020304" pitchFamily="18" charset="0"/>
                <a:ea typeface="StarSymbol"/>
                <a:cs typeface="Wingdings" panose="05000000000000000000" pitchFamily="2" charset="2"/>
              </a:rPr>
              <a:t>2.Bluetooth Connection Module:</a:t>
            </a:r>
            <a:r>
              <a:rPr lang="en-US" sz="1800" dirty="0">
                <a:effectLst/>
                <a:latin typeface="Times New Roman" panose="02020603050405020304" pitchFamily="18" charset="0"/>
                <a:ea typeface="StarSymbol"/>
                <a:cs typeface="Wingdings" panose="05000000000000000000" pitchFamily="2" charset="2"/>
              </a:rPr>
              <a:t> Establishes and manages the Bluetooth Low Energy (BLE) connection between the ESP32 microcontroller and external devices</a:t>
            </a:r>
            <a:endParaRPr lang="en-IN" sz="1800" dirty="0">
              <a:effectLst/>
              <a:latin typeface="StarSymbol"/>
              <a:ea typeface="StarSymbol"/>
              <a:cs typeface="Wingdings" panose="05000000000000000000" pitchFamily="2" charset="2"/>
            </a:endParaRPr>
          </a:p>
          <a:p>
            <a:pPr algn="just">
              <a:lnSpc>
                <a:spcPct val="150000"/>
              </a:lnSpc>
              <a:spcAft>
                <a:spcPts val="1000"/>
              </a:spcAft>
            </a:pPr>
            <a:r>
              <a:rPr lang="en-US" sz="1800" b="1" dirty="0">
                <a:effectLst/>
                <a:latin typeface="Times New Roman" panose="02020603050405020304" pitchFamily="18" charset="0"/>
                <a:ea typeface="StarSymbol"/>
                <a:cs typeface="Wingdings" panose="05000000000000000000" pitchFamily="2" charset="2"/>
              </a:rPr>
              <a:t>3.User Input (Braille) Module:</a:t>
            </a:r>
            <a:r>
              <a:rPr lang="en-US" sz="1800" dirty="0">
                <a:effectLst/>
                <a:latin typeface="Times New Roman" panose="02020603050405020304" pitchFamily="18" charset="0"/>
                <a:ea typeface="StarSymbol"/>
                <a:cs typeface="Wingdings" panose="05000000000000000000" pitchFamily="2" charset="2"/>
              </a:rPr>
              <a:t> Captures and processes user input in braille format from the physical braille pad buttons.</a:t>
            </a:r>
            <a:endParaRPr lang="en-IN" sz="1800" dirty="0">
              <a:effectLst/>
              <a:latin typeface="StarSymbol"/>
              <a:ea typeface="StarSymbol"/>
              <a:cs typeface="Wingdings" panose="05000000000000000000" pitchFamily="2" charset="2"/>
            </a:endParaRPr>
          </a:p>
          <a:p>
            <a:pPr algn="just">
              <a:lnSpc>
                <a:spcPct val="150000"/>
              </a:lnSpc>
              <a:spcAft>
                <a:spcPts val="1000"/>
              </a:spcAft>
            </a:pPr>
            <a:r>
              <a:rPr lang="en-US" sz="1800" b="1" dirty="0">
                <a:effectLst/>
                <a:latin typeface="Times New Roman" panose="02020603050405020304" pitchFamily="18" charset="0"/>
                <a:ea typeface="StarSymbol"/>
                <a:cs typeface="Wingdings" panose="05000000000000000000" pitchFamily="2" charset="2"/>
              </a:rPr>
              <a:t>4.Translation Module</a:t>
            </a:r>
            <a:r>
              <a:rPr lang="en-US" sz="1800" dirty="0">
                <a:effectLst/>
                <a:latin typeface="Times New Roman" panose="02020603050405020304" pitchFamily="18" charset="0"/>
                <a:ea typeface="StarSymbol"/>
                <a:cs typeface="Wingdings" panose="05000000000000000000" pitchFamily="2" charset="2"/>
              </a:rPr>
              <a:t>: Converts braille input into corresponding text characters or control commands based on the current mode and user preferences</a:t>
            </a:r>
            <a:endParaRPr lang="en-IN" sz="1800" dirty="0">
              <a:effectLst/>
              <a:latin typeface="StarSymbol"/>
              <a:ea typeface="StarSymbol"/>
              <a:cs typeface="Wingdings" panose="05000000000000000000" pitchFamily="2" charset="2"/>
            </a:endParaRPr>
          </a:p>
        </p:txBody>
      </p:sp>
      <p:sp>
        <p:nvSpPr>
          <p:cNvPr id="4" name="Date Placeholder 3">
            <a:extLst>
              <a:ext uri="{FF2B5EF4-FFF2-40B4-BE49-F238E27FC236}">
                <a16:creationId xmlns:a16="http://schemas.microsoft.com/office/drawing/2014/main" id="{4AC5157D-4D0F-6132-21C3-0A8BD2F0704C}"/>
              </a:ext>
            </a:extLst>
          </p:cNvPr>
          <p:cNvSpPr>
            <a:spLocks noGrp="1"/>
          </p:cNvSpPr>
          <p:nvPr>
            <p:ph type="dt" sz="half" idx="10"/>
          </p:nvPr>
        </p:nvSpPr>
        <p:spPr/>
        <p:txBody>
          <a:bodyPr/>
          <a:lstStyle/>
          <a:p>
            <a:fld id="{CCC1B8B6-45AC-4F99-A07E-F63D2AF33DD3}" type="datetime2">
              <a:rPr lang="en-IN" smtClean="0"/>
              <a:pPr/>
              <a:t>Thursday, 18 April 2024</a:t>
            </a:fld>
            <a:endParaRPr lang="en-IN"/>
          </a:p>
        </p:txBody>
      </p:sp>
      <p:sp>
        <p:nvSpPr>
          <p:cNvPr id="5" name="Footer Placeholder 4">
            <a:extLst>
              <a:ext uri="{FF2B5EF4-FFF2-40B4-BE49-F238E27FC236}">
                <a16:creationId xmlns:a16="http://schemas.microsoft.com/office/drawing/2014/main" id="{5479B31E-23AD-2542-BF94-905125F9F0A5}"/>
              </a:ext>
            </a:extLst>
          </p:cNvPr>
          <p:cNvSpPr>
            <a:spLocks noGrp="1"/>
          </p:cNvSpPr>
          <p:nvPr>
            <p:ph type="ftr" sz="quarter" idx="11"/>
          </p:nvPr>
        </p:nvSpPr>
        <p:spPr/>
        <p:txBody>
          <a:bodyPr/>
          <a:lstStyle/>
          <a:p>
            <a:r>
              <a:rPr lang="en-US"/>
              <a:t>Batch-No  Project Title</a:t>
            </a:r>
            <a:endParaRPr lang="en-IN" dirty="0"/>
          </a:p>
        </p:txBody>
      </p:sp>
      <p:sp>
        <p:nvSpPr>
          <p:cNvPr id="6" name="Slide Number Placeholder 5">
            <a:extLst>
              <a:ext uri="{FF2B5EF4-FFF2-40B4-BE49-F238E27FC236}">
                <a16:creationId xmlns:a16="http://schemas.microsoft.com/office/drawing/2014/main" id="{1A6A4F79-1D9F-DD1C-9191-DA30DC4B86CE}"/>
              </a:ext>
            </a:extLst>
          </p:cNvPr>
          <p:cNvSpPr>
            <a:spLocks noGrp="1"/>
          </p:cNvSpPr>
          <p:nvPr>
            <p:ph type="sldNum" sz="quarter" idx="12"/>
          </p:nvPr>
        </p:nvSpPr>
        <p:spPr/>
        <p:txBody>
          <a:bodyPr/>
          <a:lstStyle/>
          <a:p>
            <a:fld id="{AE5629FF-3FC9-4ED2-8167-F1E9CD28EC76}" type="slidenum">
              <a:rPr lang="en-IN" smtClean="0"/>
              <a:pPr/>
              <a:t>15</a:t>
            </a:fld>
            <a:endParaRPr lang="en-IN"/>
          </a:p>
        </p:txBody>
      </p:sp>
    </p:spTree>
    <p:extLst>
      <p:ext uri="{BB962C8B-B14F-4D97-AF65-F5344CB8AC3E}">
        <p14:creationId xmlns:p14="http://schemas.microsoft.com/office/powerpoint/2010/main" val="116009230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706BC1-A9D2-F8AC-A837-0807BD7AD686}"/>
              </a:ext>
            </a:extLst>
          </p:cNvPr>
          <p:cNvSpPr>
            <a:spLocks noGrp="1"/>
          </p:cNvSpPr>
          <p:nvPr>
            <p:ph type="title"/>
          </p:nvPr>
        </p:nvSpPr>
        <p:spPr/>
        <p:txBody>
          <a:bodyPr/>
          <a:lstStyle/>
          <a:p>
            <a:r>
              <a:rPr lang="en-IN" sz="4400" b="1" dirty="0">
                <a:solidFill>
                  <a:schemeClr val="accent1">
                    <a:lumMod val="75000"/>
                  </a:schemeClr>
                </a:solidFill>
                <a:latin typeface="Book Antiqua" panose="02040602050305030304" pitchFamily="18" charset="0"/>
                <a:cs typeface="Times New Roman" panose="02020603050405020304" pitchFamily="18" charset="0"/>
              </a:rPr>
              <a:t>			DETAILED DESIGN</a:t>
            </a:r>
            <a:br>
              <a:rPr lang="en-IN" sz="4400" b="1" dirty="0">
                <a:solidFill>
                  <a:schemeClr val="accent1">
                    <a:lumMod val="75000"/>
                  </a:schemeClr>
                </a:solidFill>
                <a:latin typeface="Book Antiqua" panose="02040602050305030304" pitchFamily="18"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5391336-770F-1F50-2975-D318B840DD56}"/>
              </a:ext>
            </a:extLst>
          </p:cNvPr>
          <p:cNvSpPr>
            <a:spLocks noGrp="1"/>
          </p:cNvSpPr>
          <p:nvPr>
            <p:ph idx="1"/>
          </p:nvPr>
        </p:nvSpPr>
        <p:spPr>
          <a:xfrm>
            <a:off x="838201" y="1825625"/>
            <a:ext cx="3668486" cy="3856717"/>
          </a:xfrm>
        </p:spPr>
        <p:txBody>
          <a:bodyPr>
            <a:normAutofit fontScale="70000" lnSpcReduction="20000"/>
          </a:bodyPr>
          <a:lstStyle/>
          <a:p>
            <a:r>
              <a:rPr lang="en-IN" sz="3600" dirty="0">
                <a:solidFill>
                  <a:srgbClr val="0070C0"/>
                </a:solidFill>
                <a:latin typeface="Times New Roman" panose="02020603050405020304" pitchFamily="18" charset="0"/>
                <a:cs typeface="Times New Roman" panose="02020603050405020304" pitchFamily="18" charset="0"/>
              </a:rPr>
              <a:t>Flowchart Diagram</a:t>
            </a:r>
          </a:p>
          <a:p>
            <a:endParaRPr lang="en-IN" sz="3200" dirty="0">
              <a:latin typeface="Times New Roman" panose="02020603050405020304" pitchFamily="18" charset="0"/>
              <a:cs typeface="Times New Roman" panose="02020603050405020304" pitchFamily="18" charset="0"/>
            </a:endParaRPr>
          </a:p>
          <a:p>
            <a:pPr marL="285750" indent="-285750" algn="just">
              <a:lnSpc>
                <a:spcPct val="150000"/>
              </a:lnSpc>
              <a:spcAft>
                <a:spcPts val="1200"/>
              </a:spcAft>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The following shown diagram is the flowchart diagram of the proposed model.</a:t>
            </a:r>
          </a:p>
          <a:p>
            <a:pPr marL="285750" indent="-285750" algn="just">
              <a:lnSpc>
                <a:spcPct val="150000"/>
              </a:lnSpc>
              <a:buFont typeface="Arial" panose="020B0604020202020204" pitchFamily="34" charset="0"/>
              <a:buChar char="•"/>
            </a:pPr>
            <a:r>
              <a:rPr lang="en-IN" dirty="0">
                <a:latin typeface="Times New Roman" panose="02020603050405020304" pitchFamily="18" charset="0"/>
                <a:cs typeface="Times New Roman" panose="02020603050405020304" pitchFamily="18" charset="0"/>
              </a:rPr>
              <a:t>This figure shows the flow of the entire project from starting stage to the ending stage.</a:t>
            </a:r>
          </a:p>
          <a:p>
            <a:endParaRPr lang="en-IN" dirty="0"/>
          </a:p>
        </p:txBody>
      </p:sp>
      <p:sp>
        <p:nvSpPr>
          <p:cNvPr id="4" name="Date Placeholder 3">
            <a:extLst>
              <a:ext uri="{FF2B5EF4-FFF2-40B4-BE49-F238E27FC236}">
                <a16:creationId xmlns:a16="http://schemas.microsoft.com/office/drawing/2014/main" id="{694C432D-0BF3-9759-2E36-264C5ABD8F32}"/>
              </a:ext>
            </a:extLst>
          </p:cNvPr>
          <p:cNvSpPr>
            <a:spLocks noGrp="1"/>
          </p:cNvSpPr>
          <p:nvPr>
            <p:ph type="dt" sz="half" idx="10"/>
          </p:nvPr>
        </p:nvSpPr>
        <p:spPr/>
        <p:txBody>
          <a:bodyPr/>
          <a:lstStyle/>
          <a:p>
            <a:fld id="{CCC1B8B6-45AC-4F99-A07E-F63D2AF33DD3}" type="datetime2">
              <a:rPr lang="en-IN" smtClean="0"/>
              <a:pPr/>
              <a:t>Thursday, 18 April 2024</a:t>
            </a:fld>
            <a:endParaRPr lang="en-IN"/>
          </a:p>
        </p:txBody>
      </p:sp>
      <p:sp>
        <p:nvSpPr>
          <p:cNvPr id="5" name="Footer Placeholder 4">
            <a:extLst>
              <a:ext uri="{FF2B5EF4-FFF2-40B4-BE49-F238E27FC236}">
                <a16:creationId xmlns:a16="http://schemas.microsoft.com/office/drawing/2014/main" id="{E313B8D2-8CB9-656A-ED25-3317C38D1280}"/>
              </a:ext>
            </a:extLst>
          </p:cNvPr>
          <p:cNvSpPr>
            <a:spLocks noGrp="1"/>
          </p:cNvSpPr>
          <p:nvPr>
            <p:ph type="ftr" sz="quarter" idx="11"/>
          </p:nvPr>
        </p:nvSpPr>
        <p:spPr/>
        <p:txBody>
          <a:bodyPr/>
          <a:lstStyle/>
          <a:p>
            <a:r>
              <a:rPr lang="en-US"/>
              <a:t>Batch-No  Project Title</a:t>
            </a:r>
            <a:endParaRPr lang="en-IN" dirty="0"/>
          </a:p>
        </p:txBody>
      </p:sp>
      <p:sp>
        <p:nvSpPr>
          <p:cNvPr id="6" name="Slide Number Placeholder 5">
            <a:extLst>
              <a:ext uri="{FF2B5EF4-FFF2-40B4-BE49-F238E27FC236}">
                <a16:creationId xmlns:a16="http://schemas.microsoft.com/office/drawing/2014/main" id="{92FACAEA-B61D-C38A-20C5-B4CEB264D6FB}"/>
              </a:ext>
            </a:extLst>
          </p:cNvPr>
          <p:cNvSpPr>
            <a:spLocks noGrp="1"/>
          </p:cNvSpPr>
          <p:nvPr>
            <p:ph type="sldNum" sz="quarter" idx="12"/>
          </p:nvPr>
        </p:nvSpPr>
        <p:spPr/>
        <p:txBody>
          <a:bodyPr/>
          <a:lstStyle/>
          <a:p>
            <a:fld id="{AE5629FF-3FC9-4ED2-8167-F1E9CD28EC76}" type="slidenum">
              <a:rPr lang="en-IN" smtClean="0"/>
              <a:pPr/>
              <a:t>16</a:t>
            </a:fld>
            <a:endParaRPr lang="en-IN"/>
          </a:p>
        </p:txBody>
      </p:sp>
      <p:pic>
        <p:nvPicPr>
          <p:cNvPr id="9" name="Picture 8">
            <a:extLst>
              <a:ext uri="{FF2B5EF4-FFF2-40B4-BE49-F238E27FC236}">
                <a16:creationId xmlns:a16="http://schemas.microsoft.com/office/drawing/2014/main" id="{B12155F3-B480-EE7C-4C88-8BABC31ECB22}"/>
              </a:ext>
            </a:extLst>
          </p:cNvPr>
          <p:cNvPicPr>
            <a:picLocks noChangeAspect="1"/>
          </p:cNvPicPr>
          <p:nvPr/>
        </p:nvPicPr>
        <p:blipFill>
          <a:blip r:embed="rId2"/>
          <a:stretch>
            <a:fillRect/>
          </a:stretch>
        </p:blipFill>
        <p:spPr>
          <a:xfrm>
            <a:off x="4506687" y="1551214"/>
            <a:ext cx="7445827" cy="4805135"/>
          </a:xfrm>
          <a:prstGeom prst="rect">
            <a:avLst/>
          </a:prstGeom>
        </p:spPr>
      </p:pic>
    </p:spTree>
    <p:extLst>
      <p:ext uri="{BB962C8B-B14F-4D97-AF65-F5344CB8AC3E}">
        <p14:creationId xmlns:p14="http://schemas.microsoft.com/office/powerpoint/2010/main" val="377569159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CA7397-C272-89BB-A23C-457B2C5A2F8A}"/>
              </a:ext>
            </a:extLst>
          </p:cNvPr>
          <p:cNvSpPr>
            <a:spLocks noGrp="1"/>
          </p:cNvSpPr>
          <p:nvPr>
            <p:ph type="title"/>
          </p:nvPr>
        </p:nvSpPr>
        <p:spPr/>
        <p:txBody>
          <a:bodyPr/>
          <a:lstStyle/>
          <a:p>
            <a:r>
              <a:rPr lang="en-IN" sz="2000" b="1" dirty="0">
                <a:solidFill>
                  <a:schemeClr val="accent1">
                    <a:lumMod val="75000"/>
                  </a:schemeClr>
                </a:solidFill>
                <a:latin typeface="Book Antiqua" panose="02040602050305030304" pitchFamily="18" charset="0"/>
                <a:cs typeface="Times New Roman" panose="02020603050405020304" pitchFamily="18" charset="0"/>
              </a:rPr>
              <a:t>				TESTCASES</a:t>
            </a:r>
            <a:br>
              <a:rPr lang="en-IN" sz="4400" b="1" dirty="0">
                <a:solidFill>
                  <a:schemeClr val="accent1">
                    <a:lumMod val="75000"/>
                  </a:schemeClr>
                </a:solidFill>
                <a:latin typeface="Book Antiqua" panose="02040602050305030304" pitchFamily="18" charset="0"/>
                <a:cs typeface="Times New Roman" panose="02020603050405020304" pitchFamily="18" charset="0"/>
              </a:rPr>
            </a:br>
            <a:endParaRPr lang="en-IN" dirty="0"/>
          </a:p>
        </p:txBody>
      </p:sp>
      <p:sp>
        <p:nvSpPr>
          <p:cNvPr id="4" name="Date Placeholder 3">
            <a:extLst>
              <a:ext uri="{FF2B5EF4-FFF2-40B4-BE49-F238E27FC236}">
                <a16:creationId xmlns:a16="http://schemas.microsoft.com/office/drawing/2014/main" id="{2337EF2F-2CF9-BED1-EB55-6933235933C2}"/>
              </a:ext>
            </a:extLst>
          </p:cNvPr>
          <p:cNvSpPr>
            <a:spLocks noGrp="1"/>
          </p:cNvSpPr>
          <p:nvPr>
            <p:ph type="dt" sz="half" idx="10"/>
          </p:nvPr>
        </p:nvSpPr>
        <p:spPr/>
        <p:txBody>
          <a:bodyPr/>
          <a:lstStyle/>
          <a:p>
            <a:fld id="{CCC1B8B6-45AC-4F99-A07E-F63D2AF33DD3}" type="datetime2">
              <a:rPr lang="en-IN" smtClean="0"/>
              <a:pPr/>
              <a:t>Thursday, 18 April 2024</a:t>
            </a:fld>
            <a:endParaRPr lang="en-IN"/>
          </a:p>
        </p:txBody>
      </p:sp>
      <p:sp>
        <p:nvSpPr>
          <p:cNvPr id="5" name="Footer Placeholder 4">
            <a:extLst>
              <a:ext uri="{FF2B5EF4-FFF2-40B4-BE49-F238E27FC236}">
                <a16:creationId xmlns:a16="http://schemas.microsoft.com/office/drawing/2014/main" id="{FE989841-17B5-C27A-FAF8-8B1D36009E8E}"/>
              </a:ext>
            </a:extLst>
          </p:cNvPr>
          <p:cNvSpPr>
            <a:spLocks noGrp="1"/>
          </p:cNvSpPr>
          <p:nvPr>
            <p:ph type="ftr" sz="quarter" idx="11"/>
          </p:nvPr>
        </p:nvSpPr>
        <p:spPr/>
        <p:txBody>
          <a:bodyPr/>
          <a:lstStyle/>
          <a:p>
            <a:r>
              <a:rPr lang="en-US"/>
              <a:t>Batch-No  Project Title</a:t>
            </a:r>
            <a:endParaRPr lang="en-IN" dirty="0"/>
          </a:p>
        </p:txBody>
      </p:sp>
      <p:sp>
        <p:nvSpPr>
          <p:cNvPr id="6" name="Slide Number Placeholder 5">
            <a:extLst>
              <a:ext uri="{FF2B5EF4-FFF2-40B4-BE49-F238E27FC236}">
                <a16:creationId xmlns:a16="http://schemas.microsoft.com/office/drawing/2014/main" id="{FAF4673F-31F2-6982-5E17-5496261B1DB6}"/>
              </a:ext>
            </a:extLst>
          </p:cNvPr>
          <p:cNvSpPr>
            <a:spLocks noGrp="1"/>
          </p:cNvSpPr>
          <p:nvPr>
            <p:ph type="sldNum" sz="quarter" idx="12"/>
          </p:nvPr>
        </p:nvSpPr>
        <p:spPr/>
        <p:txBody>
          <a:bodyPr/>
          <a:lstStyle/>
          <a:p>
            <a:fld id="{AE5629FF-3FC9-4ED2-8167-F1E9CD28EC76}" type="slidenum">
              <a:rPr lang="en-IN" smtClean="0"/>
              <a:pPr/>
              <a:t>17</a:t>
            </a:fld>
            <a:endParaRPr lang="en-IN"/>
          </a:p>
        </p:txBody>
      </p:sp>
      <p:pic>
        <p:nvPicPr>
          <p:cNvPr id="13" name="Content Placeholder 12">
            <a:extLst>
              <a:ext uri="{FF2B5EF4-FFF2-40B4-BE49-F238E27FC236}">
                <a16:creationId xmlns:a16="http://schemas.microsoft.com/office/drawing/2014/main" id="{767D2DE3-4607-73CF-6B8C-79F76E966E45}"/>
              </a:ext>
            </a:extLst>
          </p:cNvPr>
          <p:cNvPicPr>
            <a:picLocks noGrp="1" noChangeAspect="1"/>
          </p:cNvPicPr>
          <p:nvPr>
            <p:ph idx="1"/>
          </p:nvPr>
        </p:nvPicPr>
        <p:blipFill>
          <a:blip r:embed="rId2"/>
          <a:stretch>
            <a:fillRect/>
          </a:stretch>
        </p:blipFill>
        <p:spPr>
          <a:xfrm>
            <a:off x="1432560" y="1173480"/>
            <a:ext cx="9052559" cy="5003483"/>
          </a:xfrm>
        </p:spPr>
      </p:pic>
    </p:spTree>
    <p:extLst>
      <p:ext uri="{BB962C8B-B14F-4D97-AF65-F5344CB8AC3E}">
        <p14:creationId xmlns:p14="http://schemas.microsoft.com/office/powerpoint/2010/main" val="32505346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5DBDFFC1-53ED-96EA-F8B8-38207BE86266}"/>
              </a:ext>
            </a:extLst>
          </p:cNvPr>
          <p:cNvPicPr>
            <a:picLocks noGrp="1" noChangeAspect="1"/>
          </p:cNvPicPr>
          <p:nvPr>
            <p:ph idx="1"/>
          </p:nvPr>
        </p:nvPicPr>
        <p:blipFill>
          <a:blip r:embed="rId2"/>
          <a:stretch>
            <a:fillRect/>
          </a:stretch>
        </p:blipFill>
        <p:spPr>
          <a:xfrm>
            <a:off x="995001" y="1927576"/>
            <a:ext cx="9078639" cy="3635024"/>
          </a:xfrm>
        </p:spPr>
      </p:pic>
      <p:sp>
        <p:nvSpPr>
          <p:cNvPr id="4" name="Date Placeholder 3">
            <a:extLst>
              <a:ext uri="{FF2B5EF4-FFF2-40B4-BE49-F238E27FC236}">
                <a16:creationId xmlns:a16="http://schemas.microsoft.com/office/drawing/2014/main" id="{4E02F919-A398-777E-0E91-CD99CCE8BE74}"/>
              </a:ext>
            </a:extLst>
          </p:cNvPr>
          <p:cNvSpPr>
            <a:spLocks noGrp="1"/>
          </p:cNvSpPr>
          <p:nvPr>
            <p:ph type="dt" sz="half" idx="10"/>
          </p:nvPr>
        </p:nvSpPr>
        <p:spPr/>
        <p:txBody>
          <a:bodyPr/>
          <a:lstStyle/>
          <a:p>
            <a:fld id="{CCC1B8B6-45AC-4F99-A07E-F63D2AF33DD3}" type="datetime2">
              <a:rPr lang="en-IN" smtClean="0"/>
              <a:pPr/>
              <a:t>Thursday, 18 April 2024</a:t>
            </a:fld>
            <a:endParaRPr lang="en-IN"/>
          </a:p>
        </p:txBody>
      </p:sp>
      <p:sp>
        <p:nvSpPr>
          <p:cNvPr id="5" name="Footer Placeholder 4">
            <a:extLst>
              <a:ext uri="{FF2B5EF4-FFF2-40B4-BE49-F238E27FC236}">
                <a16:creationId xmlns:a16="http://schemas.microsoft.com/office/drawing/2014/main" id="{A2004FA4-092C-2F1F-63B3-395F2DE95BE2}"/>
              </a:ext>
            </a:extLst>
          </p:cNvPr>
          <p:cNvSpPr>
            <a:spLocks noGrp="1"/>
          </p:cNvSpPr>
          <p:nvPr>
            <p:ph type="ftr" sz="quarter" idx="11"/>
          </p:nvPr>
        </p:nvSpPr>
        <p:spPr/>
        <p:txBody>
          <a:bodyPr/>
          <a:lstStyle/>
          <a:p>
            <a:r>
              <a:rPr lang="en-US"/>
              <a:t>Batch-No  Project Title</a:t>
            </a:r>
            <a:endParaRPr lang="en-IN" dirty="0"/>
          </a:p>
        </p:txBody>
      </p:sp>
      <p:sp>
        <p:nvSpPr>
          <p:cNvPr id="6" name="Slide Number Placeholder 5">
            <a:extLst>
              <a:ext uri="{FF2B5EF4-FFF2-40B4-BE49-F238E27FC236}">
                <a16:creationId xmlns:a16="http://schemas.microsoft.com/office/drawing/2014/main" id="{B2E4CA7B-8820-B11A-A6DF-20634475224E}"/>
              </a:ext>
            </a:extLst>
          </p:cNvPr>
          <p:cNvSpPr>
            <a:spLocks noGrp="1"/>
          </p:cNvSpPr>
          <p:nvPr>
            <p:ph type="sldNum" sz="quarter" idx="12"/>
          </p:nvPr>
        </p:nvSpPr>
        <p:spPr/>
        <p:txBody>
          <a:bodyPr/>
          <a:lstStyle/>
          <a:p>
            <a:fld id="{AE5629FF-3FC9-4ED2-8167-F1E9CD28EC76}" type="slidenum">
              <a:rPr lang="en-IN" smtClean="0"/>
              <a:pPr/>
              <a:t>18</a:t>
            </a:fld>
            <a:endParaRPr lang="en-IN"/>
          </a:p>
        </p:txBody>
      </p:sp>
    </p:spTree>
    <p:extLst>
      <p:ext uri="{BB962C8B-B14F-4D97-AF65-F5344CB8AC3E}">
        <p14:creationId xmlns:p14="http://schemas.microsoft.com/office/powerpoint/2010/main" val="27740184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Content Placeholder 13">
            <a:extLst>
              <a:ext uri="{FF2B5EF4-FFF2-40B4-BE49-F238E27FC236}">
                <a16:creationId xmlns:a16="http://schemas.microsoft.com/office/drawing/2014/main" id="{40F51A57-A9E5-795B-5787-960DCCC62304}"/>
              </a:ext>
            </a:extLst>
          </p:cNvPr>
          <p:cNvPicPr>
            <a:picLocks noGrp="1" noChangeAspect="1"/>
          </p:cNvPicPr>
          <p:nvPr>
            <p:ph idx="1"/>
          </p:nvPr>
        </p:nvPicPr>
        <p:blipFill>
          <a:blip r:embed="rId2"/>
          <a:stretch>
            <a:fillRect/>
          </a:stretch>
        </p:blipFill>
        <p:spPr>
          <a:xfrm>
            <a:off x="1149664" y="1386840"/>
            <a:ext cx="9381176" cy="4181535"/>
          </a:xfrm>
        </p:spPr>
      </p:pic>
      <p:sp>
        <p:nvSpPr>
          <p:cNvPr id="4" name="Date Placeholder 3">
            <a:extLst>
              <a:ext uri="{FF2B5EF4-FFF2-40B4-BE49-F238E27FC236}">
                <a16:creationId xmlns:a16="http://schemas.microsoft.com/office/drawing/2014/main" id="{B8E2C074-B81B-B87A-8487-6CC202D7A465}"/>
              </a:ext>
            </a:extLst>
          </p:cNvPr>
          <p:cNvSpPr>
            <a:spLocks noGrp="1"/>
          </p:cNvSpPr>
          <p:nvPr>
            <p:ph type="dt" sz="half" idx="10"/>
          </p:nvPr>
        </p:nvSpPr>
        <p:spPr/>
        <p:txBody>
          <a:bodyPr/>
          <a:lstStyle/>
          <a:p>
            <a:fld id="{CCC1B8B6-45AC-4F99-A07E-F63D2AF33DD3}" type="datetime2">
              <a:rPr lang="en-IN" smtClean="0"/>
              <a:pPr/>
              <a:t>Thursday, 18 April 2024</a:t>
            </a:fld>
            <a:endParaRPr lang="en-IN"/>
          </a:p>
        </p:txBody>
      </p:sp>
      <p:sp>
        <p:nvSpPr>
          <p:cNvPr id="5" name="Footer Placeholder 4">
            <a:extLst>
              <a:ext uri="{FF2B5EF4-FFF2-40B4-BE49-F238E27FC236}">
                <a16:creationId xmlns:a16="http://schemas.microsoft.com/office/drawing/2014/main" id="{3B03F9C6-4EE1-3496-6D95-7BA9ED0E805D}"/>
              </a:ext>
            </a:extLst>
          </p:cNvPr>
          <p:cNvSpPr>
            <a:spLocks noGrp="1"/>
          </p:cNvSpPr>
          <p:nvPr>
            <p:ph type="ftr" sz="quarter" idx="11"/>
          </p:nvPr>
        </p:nvSpPr>
        <p:spPr/>
        <p:txBody>
          <a:bodyPr/>
          <a:lstStyle/>
          <a:p>
            <a:r>
              <a:rPr lang="en-US"/>
              <a:t>Batch-No  Project Title</a:t>
            </a:r>
            <a:endParaRPr lang="en-IN" dirty="0"/>
          </a:p>
        </p:txBody>
      </p:sp>
      <p:sp>
        <p:nvSpPr>
          <p:cNvPr id="6" name="Slide Number Placeholder 5">
            <a:extLst>
              <a:ext uri="{FF2B5EF4-FFF2-40B4-BE49-F238E27FC236}">
                <a16:creationId xmlns:a16="http://schemas.microsoft.com/office/drawing/2014/main" id="{DA58FCB6-6633-3A14-FA86-267D6B22586F}"/>
              </a:ext>
            </a:extLst>
          </p:cNvPr>
          <p:cNvSpPr>
            <a:spLocks noGrp="1"/>
          </p:cNvSpPr>
          <p:nvPr>
            <p:ph type="sldNum" sz="quarter" idx="12"/>
          </p:nvPr>
        </p:nvSpPr>
        <p:spPr/>
        <p:txBody>
          <a:bodyPr/>
          <a:lstStyle/>
          <a:p>
            <a:fld id="{AE5629FF-3FC9-4ED2-8167-F1E9CD28EC76}" type="slidenum">
              <a:rPr lang="en-IN" smtClean="0"/>
              <a:pPr/>
              <a:t>19</a:t>
            </a:fld>
            <a:endParaRPr lang="en-IN"/>
          </a:p>
        </p:txBody>
      </p:sp>
    </p:spTree>
    <p:extLst>
      <p:ext uri="{BB962C8B-B14F-4D97-AF65-F5344CB8AC3E}">
        <p14:creationId xmlns:p14="http://schemas.microsoft.com/office/powerpoint/2010/main" val="3851407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252DAE-93B7-442B-AB3E-6A1DFEC23361}"/>
              </a:ext>
            </a:extLst>
          </p:cNvPr>
          <p:cNvSpPr>
            <a:spLocks noGrp="1"/>
          </p:cNvSpPr>
          <p:nvPr>
            <p:ph type="title"/>
          </p:nvPr>
        </p:nvSpPr>
        <p:spPr/>
        <p:txBody>
          <a:bodyPr/>
          <a:lstStyle/>
          <a:p>
            <a:r>
              <a:rPr lang="en-IN" dirty="0">
                <a:latin typeface="Times New Roman" panose="02020603050405020304" pitchFamily="18" charset="0"/>
                <a:cs typeface="Times New Roman" panose="02020603050405020304" pitchFamily="18" charset="0"/>
              </a:rPr>
              <a:t>                            </a:t>
            </a:r>
            <a:r>
              <a:rPr lang="en-IN" sz="3200" b="1" dirty="0">
                <a:solidFill>
                  <a:schemeClr val="accent1">
                    <a:lumMod val="75000"/>
                  </a:schemeClr>
                </a:solidFill>
                <a:latin typeface="Times New Roman" panose="02020603050405020304" pitchFamily="18" charset="0"/>
                <a:cs typeface="Times New Roman" panose="02020603050405020304" pitchFamily="18" charset="0"/>
              </a:rPr>
              <a:t>Contents</a:t>
            </a:r>
          </a:p>
        </p:txBody>
      </p:sp>
      <p:sp>
        <p:nvSpPr>
          <p:cNvPr id="8" name="Slide Number Placeholder 7">
            <a:extLst>
              <a:ext uri="{FF2B5EF4-FFF2-40B4-BE49-F238E27FC236}">
                <a16:creationId xmlns:a16="http://schemas.microsoft.com/office/drawing/2014/main" id="{993A7735-4436-4DDD-A2EA-252051D8DDD1}"/>
              </a:ext>
            </a:extLst>
          </p:cNvPr>
          <p:cNvSpPr>
            <a:spLocks noGrp="1"/>
          </p:cNvSpPr>
          <p:nvPr>
            <p:ph type="sldNum" sz="quarter" idx="12"/>
          </p:nvPr>
        </p:nvSpPr>
        <p:spPr/>
        <p:txBody>
          <a:bodyPr/>
          <a:lstStyle/>
          <a:p>
            <a:fld id="{AE5629FF-3FC9-4ED2-8167-F1E9CD28EC76}" type="slidenum">
              <a:rPr lang="en-IN" smtClean="0"/>
              <a:pPr/>
              <a:t>2</a:t>
            </a:fld>
            <a:endParaRPr lang="en-IN" dirty="0"/>
          </a:p>
        </p:txBody>
      </p:sp>
      <p:sp>
        <p:nvSpPr>
          <p:cNvPr id="9" name="Content Placeholder 2">
            <a:extLst>
              <a:ext uri="{FF2B5EF4-FFF2-40B4-BE49-F238E27FC236}">
                <a16:creationId xmlns:a16="http://schemas.microsoft.com/office/drawing/2014/main" id="{916E1CDE-4CF7-46A8-ACFC-EA57B3F50ACC}"/>
              </a:ext>
            </a:extLst>
          </p:cNvPr>
          <p:cNvSpPr>
            <a:spLocks noGrp="1"/>
          </p:cNvSpPr>
          <p:nvPr>
            <p:ph idx="1"/>
          </p:nvPr>
        </p:nvSpPr>
        <p:spPr>
          <a:xfrm>
            <a:off x="838200" y="1177990"/>
            <a:ext cx="10515600" cy="5186149"/>
          </a:xfrm>
        </p:spPr>
        <p:txBody>
          <a:bodyPr>
            <a:noAutofit/>
          </a:bodyPr>
          <a:lstStyle/>
          <a:p>
            <a:pPr>
              <a:spcBef>
                <a:spcPts val="0"/>
              </a:spcBef>
              <a:spcAft>
                <a:spcPts val="500"/>
              </a:spcAft>
              <a:buClr>
                <a:schemeClr val="accent1">
                  <a:lumMod val="75000"/>
                </a:schemeClr>
              </a:buClr>
              <a:buSzPct val="55000"/>
              <a:buFont typeface="Wingdings" panose="05000000000000000000" pitchFamily="2" charset="2"/>
              <a:buChar char="q"/>
            </a:pPr>
            <a:r>
              <a:rPr lang="en-IN" sz="1800" dirty="0">
                <a:solidFill>
                  <a:schemeClr val="tx1"/>
                </a:solidFill>
                <a:latin typeface="Constantia" panose="02030602050306030303" pitchFamily="18" charset="0"/>
              </a:rPr>
              <a:t>Abstract</a:t>
            </a:r>
          </a:p>
          <a:p>
            <a:pPr>
              <a:spcBef>
                <a:spcPts val="0"/>
              </a:spcBef>
              <a:spcAft>
                <a:spcPts val="500"/>
              </a:spcAft>
              <a:buClr>
                <a:schemeClr val="accent1">
                  <a:lumMod val="75000"/>
                </a:schemeClr>
              </a:buClr>
              <a:buSzPct val="55000"/>
              <a:buFont typeface="Wingdings" panose="05000000000000000000" pitchFamily="2" charset="2"/>
              <a:buChar char="q"/>
            </a:pPr>
            <a:r>
              <a:rPr lang="en-IN" sz="1800" dirty="0">
                <a:solidFill>
                  <a:schemeClr val="tx1"/>
                </a:solidFill>
                <a:latin typeface="Constantia" panose="02030602050306030303" pitchFamily="18" charset="0"/>
              </a:rPr>
              <a:t>Introduction</a:t>
            </a:r>
          </a:p>
          <a:p>
            <a:pPr lvl="1">
              <a:spcBef>
                <a:spcPts val="0"/>
              </a:spcBef>
              <a:spcAft>
                <a:spcPts val="500"/>
              </a:spcAft>
              <a:buClr>
                <a:schemeClr val="accent1">
                  <a:lumMod val="75000"/>
                </a:schemeClr>
              </a:buClr>
              <a:buSzPct val="100000"/>
              <a:buFont typeface="Wingdings" panose="05000000000000000000" pitchFamily="2" charset="2"/>
              <a:buChar char="§"/>
              <a:defRPr/>
            </a:pPr>
            <a:r>
              <a:rPr lang="en-IN" sz="1800" dirty="0">
                <a:solidFill>
                  <a:schemeClr val="tx1"/>
                </a:solidFill>
                <a:latin typeface="Constantia" panose="02030602050306030303" pitchFamily="18" charset="0"/>
              </a:rPr>
              <a:t>Problem statement</a:t>
            </a:r>
          </a:p>
          <a:p>
            <a:pPr lvl="1">
              <a:spcBef>
                <a:spcPts val="0"/>
              </a:spcBef>
              <a:spcAft>
                <a:spcPts val="500"/>
              </a:spcAft>
              <a:buClr>
                <a:schemeClr val="accent1">
                  <a:lumMod val="75000"/>
                </a:schemeClr>
              </a:buClr>
              <a:buSzPct val="100000"/>
              <a:buFont typeface="Wingdings" panose="05000000000000000000" pitchFamily="2" charset="2"/>
              <a:buChar char="§"/>
              <a:defRPr/>
            </a:pPr>
            <a:r>
              <a:rPr lang="en-IN" sz="1800" dirty="0">
                <a:solidFill>
                  <a:schemeClr val="tx1"/>
                </a:solidFill>
                <a:effectLst/>
                <a:latin typeface="Constantia" panose="02030602050306030303" pitchFamily="18" charset="0"/>
                <a:ea typeface="Times New Roman" panose="02020603050405020304" pitchFamily="18" charset="0"/>
              </a:rPr>
              <a:t>Aim &amp; Objective of the project</a:t>
            </a:r>
          </a:p>
          <a:p>
            <a:pPr lvl="1">
              <a:spcBef>
                <a:spcPts val="0"/>
              </a:spcBef>
              <a:spcAft>
                <a:spcPts val="500"/>
              </a:spcAft>
              <a:buClr>
                <a:schemeClr val="accent1">
                  <a:lumMod val="75000"/>
                </a:schemeClr>
              </a:buClr>
              <a:buSzPct val="100000"/>
              <a:buFont typeface="Wingdings" panose="05000000000000000000" pitchFamily="2" charset="2"/>
              <a:buChar char="§"/>
              <a:defRPr/>
            </a:pPr>
            <a:r>
              <a:rPr lang="en-IN" sz="1800" dirty="0">
                <a:solidFill>
                  <a:schemeClr val="tx1"/>
                </a:solidFill>
                <a:latin typeface="Constantia" panose="02030602050306030303" pitchFamily="18" charset="0"/>
                <a:ea typeface="Times New Roman" panose="02020603050405020304" pitchFamily="18" charset="0"/>
              </a:rPr>
              <a:t>Existing System and Disadvantages</a:t>
            </a:r>
          </a:p>
          <a:p>
            <a:pPr lvl="1">
              <a:spcBef>
                <a:spcPts val="0"/>
              </a:spcBef>
              <a:spcAft>
                <a:spcPts val="500"/>
              </a:spcAft>
              <a:buClr>
                <a:schemeClr val="accent1">
                  <a:lumMod val="75000"/>
                </a:schemeClr>
              </a:buClr>
              <a:buSzPct val="100000"/>
              <a:buFont typeface="Wingdings" panose="05000000000000000000" pitchFamily="2" charset="2"/>
              <a:buChar char="§"/>
              <a:defRPr/>
            </a:pPr>
            <a:r>
              <a:rPr lang="en-IN" sz="1800" dirty="0">
                <a:solidFill>
                  <a:schemeClr val="tx1"/>
                </a:solidFill>
                <a:latin typeface="Constantia" panose="02030602050306030303" pitchFamily="18" charset="0"/>
              </a:rPr>
              <a:t>Proposed system and Advantages</a:t>
            </a:r>
          </a:p>
          <a:p>
            <a:pPr lvl="1">
              <a:spcBef>
                <a:spcPts val="0"/>
              </a:spcBef>
              <a:spcAft>
                <a:spcPts val="500"/>
              </a:spcAft>
              <a:buClr>
                <a:schemeClr val="accent1">
                  <a:lumMod val="75000"/>
                </a:schemeClr>
              </a:buClr>
              <a:buSzPct val="100000"/>
              <a:buFont typeface="Wingdings" panose="05000000000000000000" pitchFamily="2" charset="2"/>
              <a:buChar char="§"/>
              <a:defRPr/>
            </a:pPr>
            <a:r>
              <a:rPr lang="en-IN" sz="1800" dirty="0">
                <a:solidFill>
                  <a:schemeClr val="tx1"/>
                </a:solidFill>
                <a:effectLst/>
                <a:latin typeface="Constantia" panose="02030602050306030303" pitchFamily="18" charset="0"/>
                <a:ea typeface="Times New Roman" panose="02020603050405020304" pitchFamily="18" charset="0"/>
              </a:rPr>
              <a:t>Literature Survey Comparison Table</a:t>
            </a:r>
          </a:p>
          <a:p>
            <a:pPr>
              <a:spcBef>
                <a:spcPts val="0"/>
              </a:spcBef>
              <a:spcAft>
                <a:spcPts val="500"/>
              </a:spcAft>
              <a:buClr>
                <a:srgbClr val="2F5597"/>
              </a:buClr>
              <a:buSzPct val="55000"/>
              <a:buFont typeface="Wingdings" panose="05000000000000000000" pitchFamily="2" charset="2"/>
              <a:buChar char="q"/>
            </a:pPr>
            <a:r>
              <a:rPr lang="en-IN" sz="1800" dirty="0">
                <a:solidFill>
                  <a:schemeClr val="tx1"/>
                </a:solidFill>
                <a:latin typeface="Constantia" panose="02030602050306030303" pitchFamily="18" charset="0"/>
              </a:rPr>
              <a:t>Requirement Analysis(SRS/HRS)</a:t>
            </a:r>
          </a:p>
          <a:p>
            <a:pPr>
              <a:spcBef>
                <a:spcPts val="0"/>
              </a:spcBef>
              <a:spcAft>
                <a:spcPts val="500"/>
              </a:spcAft>
              <a:buClr>
                <a:srgbClr val="2F5597"/>
              </a:buClr>
              <a:buSzPct val="55000"/>
              <a:buFont typeface="Wingdings" panose="05000000000000000000" pitchFamily="2" charset="2"/>
              <a:buChar char="q"/>
            </a:pPr>
            <a:r>
              <a:rPr lang="en-IN" sz="1800" dirty="0">
                <a:solidFill>
                  <a:schemeClr val="tx1"/>
                </a:solidFill>
                <a:latin typeface="Constantia" panose="02030602050306030303" pitchFamily="18" charset="0"/>
              </a:rPr>
              <a:t>Project Flow</a:t>
            </a:r>
          </a:p>
          <a:p>
            <a:pPr>
              <a:spcBef>
                <a:spcPts val="0"/>
              </a:spcBef>
              <a:spcAft>
                <a:spcPts val="500"/>
              </a:spcAft>
              <a:buClr>
                <a:srgbClr val="2F5597"/>
              </a:buClr>
              <a:buSzPct val="55000"/>
              <a:buFont typeface="Wingdings" panose="05000000000000000000" pitchFamily="2" charset="2"/>
              <a:buChar char="q"/>
            </a:pPr>
            <a:r>
              <a:rPr lang="en-IN" sz="1800" dirty="0">
                <a:solidFill>
                  <a:schemeClr val="tx1"/>
                </a:solidFill>
                <a:latin typeface="Constantia" panose="02030602050306030303" pitchFamily="18" charset="0"/>
              </a:rPr>
              <a:t>Technology/Algorithm Used</a:t>
            </a:r>
          </a:p>
          <a:p>
            <a:pPr>
              <a:spcBef>
                <a:spcPts val="0"/>
              </a:spcBef>
              <a:spcAft>
                <a:spcPts val="500"/>
              </a:spcAft>
              <a:buClr>
                <a:srgbClr val="2F5597"/>
              </a:buClr>
              <a:buSzPct val="55000"/>
              <a:buFont typeface="Wingdings" panose="05000000000000000000" pitchFamily="2" charset="2"/>
              <a:buChar char="q"/>
            </a:pPr>
            <a:r>
              <a:rPr lang="en-IN" sz="1800" dirty="0">
                <a:solidFill>
                  <a:schemeClr val="tx1"/>
                </a:solidFill>
                <a:latin typeface="Constantia" panose="02030602050306030303" pitchFamily="18" charset="0"/>
              </a:rPr>
              <a:t>Modules</a:t>
            </a:r>
          </a:p>
          <a:p>
            <a:pPr>
              <a:spcBef>
                <a:spcPts val="0"/>
              </a:spcBef>
              <a:spcAft>
                <a:spcPts val="500"/>
              </a:spcAft>
              <a:buClr>
                <a:srgbClr val="2F5597"/>
              </a:buClr>
              <a:buSzPct val="55000"/>
              <a:buFont typeface="Wingdings" panose="05000000000000000000" pitchFamily="2" charset="2"/>
              <a:buChar char="q"/>
            </a:pPr>
            <a:r>
              <a:rPr lang="en-US" sz="1800" dirty="0">
                <a:solidFill>
                  <a:schemeClr val="tx1"/>
                </a:solidFill>
                <a:latin typeface="Constantia" panose="02030602050306030303" pitchFamily="18" charset="0"/>
              </a:rPr>
              <a:t>Detailed Design</a:t>
            </a:r>
          </a:p>
          <a:p>
            <a:pPr>
              <a:spcBef>
                <a:spcPts val="0"/>
              </a:spcBef>
              <a:spcAft>
                <a:spcPts val="500"/>
              </a:spcAft>
              <a:buClr>
                <a:srgbClr val="2F5597"/>
              </a:buClr>
              <a:buSzPct val="55000"/>
              <a:buFont typeface="Wingdings" panose="05000000000000000000" pitchFamily="2" charset="2"/>
              <a:buChar char="q"/>
            </a:pPr>
            <a:r>
              <a:rPr lang="en-US" sz="1800" dirty="0">
                <a:solidFill>
                  <a:schemeClr val="tx1"/>
                </a:solidFill>
                <a:latin typeface="Constantia" panose="02030602050306030303" pitchFamily="18" charset="0"/>
              </a:rPr>
              <a:t>UML Diagrams </a:t>
            </a:r>
          </a:p>
          <a:p>
            <a:pPr>
              <a:spcBef>
                <a:spcPts val="0"/>
              </a:spcBef>
              <a:spcAft>
                <a:spcPts val="500"/>
              </a:spcAft>
              <a:buClr>
                <a:srgbClr val="2F5597"/>
              </a:buClr>
              <a:buSzPct val="55000"/>
              <a:buFont typeface="Wingdings" panose="05000000000000000000" pitchFamily="2" charset="2"/>
              <a:buChar char="q"/>
            </a:pPr>
            <a:r>
              <a:rPr lang="en-US" sz="1800" dirty="0">
                <a:solidFill>
                  <a:schemeClr val="tx1"/>
                </a:solidFill>
                <a:latin typeface="Constantia" panose="02030602050306030303" pitchFamily="18" charset="0"/>
              </a:rPr>
              <a:t>Testing and Test cases</a:t>
            </a:r>
          </a:p>
          <a:p>
            <a:pPr>
              <a:spcBef>
                <a:spcPts val="0"/>
              </a:spcBef>
              <a:spcAft>
                <a:spcPts val="500"/>
              </a:spcAft>
              <a:buClr>
                <a:srgbClr val="2F5597"/>
              </a:buClr>
              <a:buSzPct val="55000"/>
              <a:buFont typeface="Wingdings" panose="05000000000000000000" pitchFamily="2" charset="2"/>
              <a:buChar char="q"/>
            </a:pPr>
            <a:r>
              <a:rPr lang="en-US" sz="1800" dirty="0">
                <a:solidFill>
                  <a:schemeClr val="tx1"/>
                </a:solidFill>
                <a:latin typeface="Constantia" panose="02030602050306030303" pitchFamily="18" charset="0"/>
              </a:rPr>
              <a:t>Results</a:t>
            </a:r>
          </a:p>
          <a:p>
            <a:pPr>
              <a:spcBef>
                <a:spcPts val="0"/>
              </a:spcBef>
              <a:spcAft>
                <a:spcPts val="500"/>
              </a:spcAft>
              <a:buClr>
                <a:srgbClr val="2F5597"/>
              </a:buClr>
              <a:buSzPct val="55000"/>
              <a:buFont typeface="Wingdings" panose="05000000000000000000" pitchFamily="2" charset="2"/>
              <a:buChar char="q"/>
            </a:pPr>
            <a:r>
              <a:rPr lang="en-US" sz="1800" dirty="0">
                <a:solidFill>
                  <a:schemeClr val="tx1"/>
                </a:solidFill>
                <a:latin typeface="Constantia" panose="02030602050306030303" pitchFamily="18" charset="0"/>
              </a:rPr>
              <a:t>Conclusion and scope for future work</a:t>
            </a:r>
          </a:p>
          <a:p>
            <a:pPr>
              <a:spcBef>
                <a:spcPts val="0"/>
              </a:spcBef>
              <a:spcAft>
                <a:spcPts val="500"/>
              </a:spcAft>
              <a:buClr>
                <a:srgbClr val="2F5597"/>
              </a:buClr>
              <a:buSzPct val="55000"/>
              <a:buFont typeface="Wingdings" panose="05000000000000000000" pitchFamily="2" charset="2"/>
              <a:buChar char="q"/>
            </a:pPr>
            <a:r>
              <a:rPr lang="en-US" sz="1800" dirty="0">
                <a:solidFill>
                  <a:schemeClr val="tx1"/>
                </a:solidFill>
                <a:latin typeface="Constantia" panose="02030602050306030303" pitchFamily="18" charset="0"/>
              </a:rPr>
              <a:t>References</a:t>
            </a:r>
          </a:p>
          <a:p>
            <a:pPr>
              <a:buNone/>
              <a:defRPr/>
            </a:pPr>
            <a:endParaRPr lang="en-US" sz="1200" dirty="0">
              <a:solidFill>
                <a:schemeClr val="tx1">
                  <a:lumMod val="75000"/>
                  <a:lumOff val="25000"/>
                </a:schemeClr>
              </a:solidFill>
            </a:endParaRPr>
          </a:p>
          <a:p>
            <a:pPr>
              <a:buNone/>
              <a:defRPr/>
            </a:pPr>
            <a:endParaRPr lang="en-US" sz="1400" dirty="0">
              <a:solidFill>
                <a:schemeClr val="tx1">
                  <a:lumMod val="75000"/>
                  <a:lumOff val="25000"/>
                </a:schemeClr>
              </a:solidFill>
            </a:endParaRPr>
          </a:p>
          <a:p>
            <a:pPr>
              <a:buNone/>
              <a:defRPr/>
            </a:pPr>
            <a:endParaRPr lang="en-IN" sz="1400" dirty="0">
              <a:solidFill>
                <a:schemeClr val="tx1">
                  <a:lumMod val="75000"/>
                  <a:lumOff val="25000"/>
                </a:schemeClr>
              </a:solidFill>
            </a:endParaRPr>
          </a:p>
        </p:txBody>
      </p:sp>
      <p:sp>
        <p:nvSpPr>
          <p:cNvPr id="10" name="Date Placeholder 9"/>
          <p:cNvSpPr>
            <a:spLocks noGrp="1"/>
          </p:cNvSpPr>
          <p:nvPr>
            <p:ph type="dt" sz="half" idx="10"/>
          </p:nvPr>
        </p:nvSpPr>
        <p:spPr/>
        <p:txBody>
          <a:bodyPr/>
          <a:lstStyle/>
          <a:p>
            <a:fld id="{D86E8146-9FB2-47E7-9709-C315F5CFFE21}" type="datetime2">
              <a:rPr lang="en-IN" smtClean="0"/>
              <a:pPr/>
              <a:t>Thursday, 18 April 2024</a:t>
            </a:fld>
            <a:endParaRPr lang="en-IN"/>
          </a:p>
        </p:txBody>
      </p:sp>
      <p:sp>
        <p:nvSpPr>
          <p:cNvPr id="11" name="Footer Placeholder 10"/>
          <p:cNvSpPr>
            <a:spLocks noGrp="1"/>
          </p:cNvSpPr>
          <p:nvPr>
            <p:ph type="ftr" sz="quarter" idx="11"/>
          </p:nvPr>
        </p:nvSpPr>
        <p:spPr>
          <a:xfrm>
            <a:off x="3005540" y="6383691"/>
            <a:ext cx="7547024" cy="365125"/>
          </a:xfrm>
        </p:spPr>
        <p:txBody>
          <a:bodyPr/>
          <a:lstStyle/>
          <a:p>
            <a:r>
              <a:rPr lang="en-US" dirty="0"/>
              <a:t>Batch-No:18     Smart Braille Tech</a:t>
            </a:r>
            <a:endParaRPr lang="en-IN" dirty="0"/>
          </a:p>
        </p:txBody>
      </p:sp>
    </p:spTree>
    <p:extLst>
      <p:ext uri="{BB962C8B-B14F-4D97-AF65-F5344CB8AC3E}">
        <p14:creationId xmlns:p14="http://schemas.microsoft.com/office/powerpoint/2010/main" val="4677774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AE82-1EE0-1DE7-3E2B-A1F0FD9D5CA0}"/>
              </a:ext>
            </a:extLst>
          </p:cNvPr>
          <p:cNvSpPr>
            <a:spLocks noGrp="1"/>
          </p:cNvSpPr>
          <p:nvPr>
            <p:ph type="title"/>
          </p:nvPr>
        </p:nvSpPr>
        <p:spPr/>
        <p:txBody>
          <a:bodyPr>
            <a:normAutofit/>
          </a:bodyPr>
          <a:lstStyle/>
          <a:p>
            <a:r>
              <a:rPr lang="en-US" sz="2800" b="1" dirty="0">
                <a:effectLst/>
                <a:latin typeface="StarSymbol"/>
                <a:ea typeface="StarSymbol"/>
                <a:cs typeface="Wingdings" panose="05000000000000000000" pitchFamily="2" charset="2"/>
              </a:rPr>
              <a:t>				PICTURES AND RESULTS</a:t>
            </a:r>
            <a:endParaRPr lang="en-IN" sz="2800" dirty="0"/>
          </a:p>
        </p:txBody>
      </p:sp>
      <p:sp>
        <p:nvSpPr>
          <p:cNvPr id="4" name="Date Placeholder 3">
            <a:extLst>
              <a:ext uri="{FF2B5EF4-FFF2-40B4-BE49-F238E27FC236}">
                <a16:creationId xmlns:a16="http://schemas.microsoft.com/office/drawing/2014/main" id="{DE4E47EA-056D-3D1C-923B-06A71DDB0B01}"/>
              </a:ext>
            </a:extLst>
          </p:cNvPr>
          <p:cNvSpPr>
            <a:spLocks noGrp="1"/>
          </p:cNvSpPr>
          <p:nvPr>
            <p:ph type="dt" sz="half" idx="10"/>
          </p:nvPr>
        </p:nvSpPr>
        <p:spPr/>
        <p:txBody>
          <a:bodyPr/>
          <a:lstStyle/>
          <a:p>
            <a:fld id="{CCC1B8B6-45AC-4F99-A07E-F63D2AF33DD3}" type="datetime2">
              <a:rPr lang="en-IN" smtClean="0"/>
              <a:pPr/>
              <a:t>Thursday, 18 April 2024</a:t>
            </a:fld>
            <a:endParaRPr lang="en-IN"/>
          </a:p>
        </p:txBody>
      </p:sp>
      <p:sp>
        <p:nvSpPr>
          <p:cNvPr id="5" name="Footer Placeholder 4">
            <a:extLst>
              <a:ext uri="{FF2B5EF4-FFF2-40B4-BE49-F238E27FC236}">
                <a16:creationId xmlns:a16="http://schemas.microsoft.com/office/drawing/2014/main" id="{BD9F6290-581E-B3EF-D00A-2F12233D68CB}"/>
              </a:ext>
            </a:extLst>
          </p:cNvPr>
          <p:cNvSpPr>
            <a:spLocks noGrp="1"/>
          </p:cNvSpPr>
          <p:nvPr>
            <p:ph type="ftr" sz="quarter" idx="11"/>
          </p:nvPr>
        </p:nvSpPr>
        <p:spPr/>
        <p:txBody>
          <a:bodyPr/>
          <a:lstStyle/>
          <a:p>
            <a:r>
              <a:rPr lang="en-US"/>
              <a:t>Batch-No  Project Title</a:t>
            </a:r>
            <a:endParaRPr lang="en-IN" dirty="0"/>
          </a:p>
        </p:txBody>
      </p:sp>
      <p:sp>
        <p:nvSpPr>
          <p:cNvPr id="6" name="Slide Number Placeholder 5">
            <a:extLst>
              <a:ext uri="{FF2B5EF4-FFF2-40B4-BE49-F238E27FC236}">
                <a16:creationId xmlns:a16="http://schemas.microsoft.com/office/drawing/2014/main" id="{7DE384C9-2BB8-CA92-CAA7-21E69DDB2F21}"/>
              </a:ext>
            </a:extLst>
          </p:cNvPr>
          <p:cNvSpPr>
            <a:spLocks noGrp="1"/>
          </p:cNvSpPr>
          <p:nvPr>
            <p:ph type="sldNum" sz="quarter" idx="12"/>
          </p:nvPr>
        </p:nvSpPr>
        <p:spPr/>
        <p:txBody>
          <a:bodyPr/>
          <a:lstStyle/>
          <a:p>
            <a:fld id="{AE5629FF-3FC9-4ED2-8167-F1E9CD28EC76}" type="slidenum">
              <a:rPr lang="en-IN" smtClean="0"/>
              <a:pPr/>
              <a:t>20</a:t>
            </a:fld>
            <a:endParaRPr lang="en-IN"/>
          </a:p>
        </p:txBody>
      </p:sp>
      <p:pic>
        <p:nvPicPr>
          <p:cNvPr id="8" name="Content Placeholder 7">
            <a:extLst>
              <a:ext uri="{FF2B5EF4-FFF2-40B4-BE49-F238E27FC236}">
                <a16:creationId xmlns:a16="http://schemas.microsoft.com/office/drawing/2014/main" id="{0AA4049A-69B5-28CB-E8FC-580D74EDDC11}"/>
              </a:ext>
            </a:extLst>
          </p:cNvPr>
          <p:cNvPicPr>
            <a:picLocks noGrp="1" noChangeAspect="1"/>
          </p:cNvPicPr>
          <p:nvPr>
            <p:ph idx="1"/>
          </p:nvPr>
        </p:nvPicPr>
        <p:blipFill>
          <a:blip r:embed="rId2"/>
          <a:stretch>
            <a:fillRect/>
          </a:stretch>
        </p:blipFill>
        <p:spPr>
          <a:xfrm>
            <a:off x="2668147" y="1825625"/>
            <a:ext cx="6855705" cy="4351338"/>
          </a:xfrm>
          <a:prstGeom prst="rect">
            <a:avLst/>
          </a:prstGeom>
        </p:spPr>
      </p:pic>
    </p:spTree>
    <p:extLst>
      <p:ext uri="{BB962C8B-B14F-4D97-AF65-F5344CB8AC3E}">
        <p14:creationId xmlns:p14="http://schemas.microsoft.com/office/powerpoint/2010/main" val="1858378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19ED2F7-EC9A-46CE-7B4B-43F9FD9556D4}"/>
              </a:ext>
            </a:extLst>
          </p:cNvPr>
          <p:cNvSpPr>
            <a:spLocks noGrp="1"/>
          </p:cNvSpPr>
          <p:nvPr>
            <p:ph type="dt" sz="half" idx="10"/>
          </p:nvPr>
        </p:nvSpPr>
        <p:spPr/>
        <p:txBody>
          <a:bodyPr/>
          <a:lstStyle/>
          <a:p>
            <a:fld id="{CCC1B8B6-45AC-4F99-A07E-F63D2AF33DD3}" type="datetime2">
              <a:rPr lang="en-IN" smtClean="0"/>
              <a:pPr/>
              <a:t>Thursday, 18 April 2024</a:t>
            </a:fld>
            <a:endParaRPr lang="en-IN"/>
          </a:p>
        </p:txBody>
      </p:sp>
      <p:sp>
        <p:nvSpPr>
          <p:cNvPr id="5" name="Footer Placeholder 4">
            <a:extLst>
              <a:ext uri="{FF2B5EF4-FFF2-40B4-BE49-F238E27FC236}">
                <a16:creationId xmlns:a16="http://schemas.microsoft.com/office/drawing/2014/main" id="{A8CAD97E-BFCD-BC65-5F5A-DF0397AD5BF1}"/>
              </a:ext>
            </a:extLst>
          </p:cNvPr>
          <p:cNvSpPr>
            <a:spLocks noGrp="1"/>
          </p:cNvSpPr>
          <p:nvPr>
            <p:ph type="ftr" sz="quarter" idx="11"/>
          </p:nvPr>
        </p:nvSpPr>
        <p:spPr/>
        <p:txBody>
          <a:bodyPr/>
          <a:lstStyle/>
          <a:p>
            <a:r>
              <a:rPr lang="en-US"/>
              <a:t>Batch-No  Project Title</a:t>
            </a:r>
            <a:endParaRPr lang="en-IN" dirty="0"/>
          </a:p>
        </p:txBody>
      </p:sp>
      <p:sp>
        <p:nvSpPr>
          <p:cNvPr id="6" name="Slide Number Placeholder 5">
            <a:extLst>
              <a:ext uri="{FF2B5EF4-FFF2-40B4-BE49-F238E27FC236}">
                <a16:creationId xmlns:a16="http://schemas.microsoft.com/office/drawing/2014/main" id="{2E6A99B8-6AD6-CC55-87E8-6855BD3FF2AF}"/>
              </a:ext>
            </a:extLst>
          </p:cNvPr>
          <p:cNvSpPr>
            <a:spLocks noGrp="1"/>
          </p:cNvSpPr>
          <p:nvPr>
            <p:ph type="sldNum" sz="quarter" idx="12"/>
          </p:nvPr>
        </p:nvSpPr>
        <p:spPr/>
        <p:txBody>
          <a:bodyPr/>
          <a:lstStyle/>
          <a:p>
            <a:fld id="{AE5629FF-3FC9-4ED2-8167-F1E9CD28EC76}" type="slidenum">
              <a:rPr lang="en-IN" smtClean="0"/>
              <a:pPr/>
              <a:t>21</a:t>
            </a:fld>
            <a:endParaRPr lang="en-IN"/>
          </a:p>
        </p:txBody>
      </p:sp>
      <p:pic>
        <p:nvPicPr>
          <p:cNvPr id="8" name="Content Placeholder 7">
            <a:extLst>
              <a:ext uri="{FF2B5EF4-FFF2-40B4-BE49-F238E27FC236}">
                <a16:creationId xmlns:a16="http://schemas.microsoft.com/office/drawing/2014/main" id="{8652CFC0-0656-796E-709A-9984B202A044}"/>
              </a:ext>
            </a:extLst>
          </p:cNvPr>
          <p:cNvPicPr>
            <a:picLocks noGrp="1" noChangeAspect="1"/>
          </p:cNvPicPr>
          <p:nvPr>
            <p:ph idx="1"/>
          </p:nvPr>
        </p:nvPicPr>
        <p:blipFill>
          <a:blip r:embed="rId2"/>
          <a:stretch>
            <a:fillRect/>
          </a:stretch>
        </p:blipFill>
        <p:spPr>
          <a:xfrm>
            <a:off x="3220770" y="1825625"/>
            <a:ext cx="5750460" cy="4351338"/>
          </a:xfrm>
          <a:prstGeom prst="rect">
            <a:avLst/>
          </a:prstGeom>
        </p:spPr>
      </p:pic>
    </p:spTree>
    <p:extLst>
      <p:ext uri="{BB962C8B-B14F-4D97-AF65-F5344CB8AC3E}">
        <p14:creationId xmlns:p14="http://schemas.microsoft.com/office/powerpoint/2010/main" val="123367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466CAD-99C2-4EC0-9381-B91D1FA97CA3}"/>
              </a:ext>
            </a:extLst>
          </p:cNvPr>
          <p:cNvSpPr>
            <a:spLocks noGrp="1"/>
          </p:cNvSpPr>
          <p:nvPr>
            <p:ph type="title"/>
          </p:nvPr>
        </p:nvSpPr>
        <p:spPr/>
        <p:txBody>
          <a:bodyPr>
            <a:normAutofit/>
          </a:bodyPr>
          <a:lstStyle/>
          <a:p>
            <a:r>
              <a:rPr lang="en-IN" sz="2800" dirty="0">
                <a:solidFill>
                  <a:schemeClr val="tx2"/>
                </a:solidFill>
                <a:latin typeface="Times New Roman" panose="02020603050405020304" pitchFamily="18" charset="0"/>
                <a:cs typeface="Times New Roman" panose="02020603050405020304" pitchFamily="18" charset="0"/>
              </a:rPr>
              <a:t>                                        CONCLUSION</a:t>
            </a:r>
            <a:endParaRPr lang="en-IN" sz="2800" dirty="0"/>
          </a:p>
        </p:txBody>
      </p:sp>
      <p:sp>
        <p:nvSpPr>
          <p:cNvPr id="3" name="Content Placeholder 2">
            <a:extLst>
              <a:ext uri="{FF2B5EF4-FFF2-40B4-BE49-F238E27FC236}">
                <a16:creationId xmlns:a16="http://schemas.microsoft.com/office/drawing/2014/main" id="{4339CDE6-2AAA-4A5F-8771-4B556B29FC5E}"/>
              </a:ext>
            </a:extLst>
          </p:cNvPr>
          <p:cNvSpPr>
            <a:spLocks noGrp="1"/>
          </p:cNvSpPr>
          <p:nvPr>
            <p:ph idx="1"/>
          </p:nvPr>
        </p:nvSpPr>
        <p:spPr>
          <a:xfrm>
            <a:off x="838200" y="1510665"/>
            <a:ext cx="10515600" cy="4351338"/>
          </a:xfrm>
        </p:spPr>
        <p:txBody>
          <a:bodyPr>
            <a:normAutofit fontScale="77500" lnSpcReduction="20000"/>
          </a:bodyPr>
          <a:lstStyle/>
          <a:p>
            <a:pPr marL="0" indent="0">
              <a:lnSpc>
                <a:spcPct val="150000"/>
              </a:lnSpc>
              <a:buNone/>
            </a:pPr>
            <a:r>
              <a:rPr lang="en-US" sz="2400" dirty="0">
                <a:solidFill>
                  <a:schemeClr val="tx1">
                    <a:lumMod val="75000"/>
                    <a:lumOff val="25000"/>
                  </a:schemeClr>
                </a:solidFill>
                <a:latin typeface="Times New Roman" pitchFamily="18" charset="0"/>
                <a:cs typeface="Times New Roman" pitchFamily="18" charset="0"/>
              </a:rPr>
              <a:t>The Smart Braille Tech project represents a significant step forward in enhancing digital accessibility for individuals with visual impairments. Through the design and implementation of a wireless braille keyboard, this project addresses the limitations of existing braille input methods and empowers blind users to navigate and interact with digital devices more efficiently. By leveraging the capabilities of the ESP32 microcontroller and Bluetooth technology, the keyboard offers a compact, user-friendly interface that is compatible with various operating systems, including Windows, macOS, and Android. While existing literature provides valuable insights into wireless braille keyboards, our project aims to build upon this knowledge to create a solution that prioritizes reliability, usability, and affordability for blind individuals. By bridging the accessibility gap between traditional braille methods and modern digital technologies, the Smart Braille Tech project ultimately seeks to promote greater independence and inclusion in the digital realm for individuals with visual impairments.</a:t>
            </a:r>
            <a:endParaRPr lang="en-IN" sz="2400" dirty="0"/>
          </a:p>
        </p:txBody>
      </p:sp>
      <p:sp>
        <p:nvSpPr>
          <p:cNvPr id="7" name="Date Placeholder 6"/>
          <p:cNvSpPr>
            <a:spLocks noGrp="1"/>
          </p:cNvSpPr>
          <p:nvPr>
            <p:ph type="dt" sz="half" idx="10"/>
          </p:nvPr>
        </p:nvSpPr>
        <p:spPr/>
        <p:txBody>
          <a:bodyPr/>
          <a:lstStyle/>
          <a:p>
            <a:fld id="{2FE87667-9B78-490B-A262-534419E9C6F9}" type="datetime2">
              <a:rPr lang="en-IN" smtClean="0"/>
              <a:pPr/>
              <a:t>Thursday, 18 April 2024</a:t>
            </a:fld>
            <a:endParaRPr lang="en-IN"/>
          </a:p>
        </p:txBody>
      </p:sp>
      <p:sp>
        <p:nvSpPr>
          <p:cNvPr id="8" name="Slide Number Placeholder 7"/>
          <p:cNvSpPr>
            <a:spLocks noGrp="1"/>
          </p:cNvSpPr>
          <p:nvPr>
            <p:ph type="sldNum" sz="quarter" idx="12"/>
          </p:nvPr>
        </p:nvSpPr>
        <p:spPr/>
        <p:txBody>
          <a:bodyPr/>
          <a:lstStyle/>
          <a:p>
            <a:fld id="{AE5629FF-3FC9-4ED2-8167-F1E9CD28EC76}" type="slidenum">
              <a:rPr lang="en-IN" smtClean="0"/>
              <a:pPr/>
              <a:t>22</a:t>
            </a:fld>
            <a:endParaRPr lang="en-IN"/>
          </a:p>
        </p:txBody>
      </p:sp>
      <p:sp>
        <p:nvSpPr>
          <p:cNvPr id="9" name="Footer Placeholder 8"/>
          <p:cNvSpPr>
            <a:spLocks noGrp="1"/>
          </p:cNvSpPr>
          <p:nvPr>
            <p:ph type="ftr" sz="quarter" idx="11"/>
          </p:nvPr>
        </p:nvSpPr>
        <p:spPr>
          <a:xfrm>
            <a:off x="2637050" y="6274465"/>
            <a:ext cx="7547024" cy="365125"/>
          </a:xfrm>
        </p:spPr>
        <p:txBody>
          <a:bodyPr/>
          <a:lstStyle/>
          <a:p>
            <a:r>
              <a:rPr lang="en-US" dirty="0"/>
              <a:t>Batch-No:18     Smart Braille Tech</a:t>
            </a:r>
            <a:endParaRPr lang="en-IN" dirty="0"/>
          </a:p>
        </p:txBody>
      </p:sp>
    </p:spTree>
    <p:extLst>
      <p:ext uri="{BB962C8B-B14F-4D97-AF65-F5344CB8AC3E}">
        <p14:creationId xmlns:p14="http://schemas.microsoft.com/office/powerpoint/2010/main" val="33007897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A838-7A11-4426-9FCF-178A8D30188A}"/>
              </a:ext>
            </a:extLst>
          </p:cNvPr>
          <p:cNvSpPr>
            <a:spLocks noGrp="1"/>
          </p:cNvSpPr>
          <p:nvPr>
            <p:ph type="title"/>
          </p:nvPr>
        </p:nvSpPr>
        <p:spPr/>
        <p:txBody>
          <a:bodyPr/>
          <a:lstStyle/>
          <a:p>
            <a:r>
              <a:rPr lang="en-US" dirty="0"/>
              <a:t>                        </a:t>
            </a:r>
            <a:r>
              <a:rPr lang="en-US" sz="3600" dirty="0">
                <a:solidFill>
                  <a:schemeClr val="accent1">
                    <a:lumMod val="75000"/>
                  </a:schemeClr>
                </a:solidFill>
                <a:latin typeface="Times New Roman" panose="02020603050405020304" pitchFamily="18" charset="0"/>
                <a:cs typeface="Times New Roman" panose="02020603050405020304" pitchFamily="18" charset="0"/>
              </a:rPr>
              <a:t>Future Scope</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9CF1D1-66D0-4379-B684-C937EA441451}"/>
              </a:ext>
            </a:extLst>
          </p:cNvPr>
          <p:cNvSpPr>
            <a:spLocks noGrp="1"/>
          </p:cNvSpPr>
          <p:nvPr>
            <p:ph idx="1"/>
          </p:nvPr>
        </p:nvSpPr>
        <p:spPr>
          <a:xfrm>
            <a:off x="838200" y="1510665"/>
            <a:ext cx="10515600" cy="4351338"/>
          </a:xfrm>
        </p:spPr>
        <p:txBody>
          <a:bodyPr>
            <a:normAutofit fontScale="62500" lnSpcReduction="20000"/>
          </a:bodyPr>
          <a:lstStyle/>
          <a:p>
            <a:pPr marL="0" indent="0">
              <a:lnSpc>
                <a:spcPct val="150000"/>
              </a:lnSpc>
              <a:buNone/>
              <a:defRPr/>
            </a:pPr>
            <a:r>
              <a:rPr lang="en-US" dirty="0">
                <a:solidFill>
                  <a:schemeClr val="tx1">
                    <a:lumMod val="75000"/>
                    <a:lumOff val="25000"/>
                  </a:schemeClr>
                </a:solidFill>
                <a:cs typeface="Times New Roman" pitchFamily="18" charset="0"/>
              </a:rPr>
              <a:t>The Smart Braille Tech project lays a strong foundation for further advancements in digital accessibility for individuals with visual impairments. Some potential future directions and enhancements include:</a:t>
            </a:r>
          </a:p>
          <a:p>
            <a:pPr>
              <a:lnSpc>
                <a:spcPct val="150000"/>
              </a:lnSpc>
              <a:defRPr/>
            </a:pPr>
            <a:r>
              <a:rPr lang="en-US" b="1" dirty="0"/>
              <a:t>Enhanced Features</a:t>
            </a:r>
            <a:r>
              <a:rPr lang="en-US" dirty="0"/>
              <a:t>: Incorporating additional features such as haptic feedback or voice recognition to further improve the user experience and accessibility of the braille keyboard.</a:t>
            </a:r>
          </a:p>
          <a:p>
            <a:pPr>
              <a:lnSpc>
                <a:spcPct val="150000"/>
              </a:lnSpc>
              <a:defRPr/>
            </a:pPr>
            <a:r>
              <a:rPr lang="en-US" b="1" dirty="0"/>
              <a:t>Integration with Assistive Technologies</a:t>
            </a:r>
            <a:r>
              <a:rPr lang="en-US" dirty="0"/>
              <a:t>: Collaborating with assistive technology developers to integrate the braille keyboard seamlessly with screen readers, magnifiers, and other assistive tools, thereby enhancing overall accessibility.</a:t>
            </a:r>
          </a:p>
          <a:p>
            <a:pPr>
              <a:lnSpc>
                <a:spcPct val="150000"/>
              </a:lnSpc>
              <a:defRPr/>
            </a:pPr>
            <a:r>
              <a:rPr lang="en-US" b="1" dirty="0"/>
              <a:t>Localization and Language Support: </a:t>
            </a:r>
            <a:r>
              <a:rPr lang="en-US" dirty="0"/>
              <a:t>Expanding language support and localization options to cater to diverse user populations worldwide, ensuring that the braille keyboard meets the needs of users in different regions.</a:t>
            </a:r>
            <a:endParaRPr lang="en-IN" dirty="0"/>
          </a:p>
          <a:p>
            <a:endParaRPr lang="en-IN" dirty="0"/>
          </a:p>
        </p:txBody>
      </p:sp>
      <p:sp>
        <p:nvSpPr>
          <p:cNvPr id="7" name="Date Placeholder 6"/>
          <p:cNvSpPr>
            <a:spLocks noGrp="1"/>
          </p:cNvSpPr>
          <p:nvPr>
            <p:ph type="dt" sz="half" idx="10"/>
          </p:nvPr>
        </p:nvSpPr>
        <p:spPr/>
        <p:txBody>
          <a:bodyPr/>
          <a:lstStyle/>
          <a:p>
            <a:fld id="{54D08147-A85F-45DA-8EE5-96CD3EF11339}" type="datetime2">
              <a:rPr lang="en-IN" smtClean="0"/>
              <a:pPr/>
              <a:t>Thursday, 18 April 2024</a:t>
            </a:fld>
            <a:endParaRPr lang="en-IN"/>
          </a:p>
        </p:txBody>
      </p:sp>
      <p:sp>
        <p:nvSpPr>
          <p:cNvPr id="8" name="Slide Number Placeholder 7"/>
          <p:cNvSpPr>
            <a:spLocks noGrp="1"/>
          </p:cNvSpPr>
          <p:nvPr>
            <p:ph type="sldNum" sz="quarter" idx="12"/>
          </p:nvPr>
        </p:nvSpPr>
        <p:spPr/>
        <p:txBody>
          <a:bodyPr/>
          <a:lstStyle/>
          <a:p>
            <a:fld id="{AE5629FF-3FC9-4ED2-8167-F1E9CD28EC76}" type="slidenum">
              <a:rPr lang="en-IN" smtClean="0"/>
              <a:pPr/>
              <a:t>23</a:t>
            </a:fld>
            <a:endParaRPr lang="en-IN"/>
          </a:p>
        </p:txBody>
      </p:sp>
      <p:sp>
        <p:nvSpPr>
          <p:cNvPr id="9" name="Footer Placeholder 8"/>
          <p:cNvSpPr>
            <a:spLocks noGrp="1"/>
          </p:cNvSpPr>
          <p:nvPr>
            <p:ph type="ftr" sz="quarter" idx="11"/>
          </p:nvPr>
        </p:nvSpPr>
        <p:spPr>
          <a:xfrm>
            <a:off x="2677994" y="6301760"/>
            <a:ext cx="7547024" cy="365125"/>
          </a:xfrm>
        </p:spPr>
        <p:txBody>
          <a:bodyPr/>
          <a:lstStyle/>
          <a:p>
            <a:r>
              <a:rPr lang="en-US" dirty="0"/>
              <a:t>Batch-No:18     Smart Braille Tech</a:t>
            </a:r>
            <a:endParaRPr lang="en-IN" dirty="0"/>
          </a:p>
        </p:txBody>
      </p:sp>
    </p:spTree>
    <p:extLst>
      <p:ext uri="{BB962C8B-B14F-4D97-AF65-F5344CB8AC3E}">
        <p14:creationId xmlns:p14="http://schemas.microsoft.com/office/powerpoint/2010/main" val="314678673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29A838-7A11-4426-9FCF-178A8D30188A}"/>
              </a:ext>
            </a:extLst>
          </p:cNvPr>
          <p:cNvSpPr>
            <a:spLocks noGrp="1"/>
          </p:cNvSpPr>
          <p:nvPr>
            <p:ph type="title"/>
          </p:nvPr>
        </p:nvSpPr>
        <p:spPr>
          <a:xfrm>
            <a:off x="838200" y="1091821"/>
            <a:ext cx="10515600" cy="598867"/>
          </a:xfrm>
        </p:spPr>
        <p:txBody>
          <a:bodyPr>
            <a:normAutofit fontScale="90000"/>
          </a:bodyPr>
          <a:lstStyle/>
          <a:p>
            <a:pPr algn="ctr"/>
            <a:r>
              <a:rPr lang="en-US" sz="3600" b="1" dirty="0">
                <a:solidFill>
                  <a:srgbClr val="7030A0"/>
                </a:solidFill>
                <a:latin typeface="Times New Roman" panose="02020603050405020304" pitchFamily="18" charset="0"/>
                <a:cs typeface="Times New Roman" panose="02020603050405020304" pitchFamily="18" charset="0"/>
              </a:rPr>
              <a:t>Table for student contribution</a:t>
            </a:r>
            <a:br>
              <a:rPr lang="en-US" sz="3600" b="1" dirty="0">
                <a:solidFill>
                  <a:srgbClr val="7030A0"/>
                </a:solidFill>
                <a:latin typeface="Times New Roman" panose="02020603050405020304" pitchFamily="18" charset="0"/>
                <a:cs typeface="Times New Roman" panose="02020603050405020304" pitchFamily="18" charset="0"/>
              </a:rPr>
            </a:br>
            <a:endParaRPr lang="en-IN" sz="3600" dirty="0">
              <a:solidFill>
                <a:srgbClr val="7030A0"/>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79CF1D1-66D0-4379-B684-C937EA441451}"/>
              </a:ext>
            </a:extLst>
          </p:cNvPr>
          <p:cNvSpPr>
            <a:spLocks noGrp="1"/>
          </p:cNvSpPr>
          <p:nvPr>
            <p:ph idx="1"/>
          </p:nvPr>
        </p:nvSpPr>
        <p:spPr/>
        <p:txBody>
          <a:bodyPr>
            <a:normAutofit/>
          </a:bodyPr>
          <a:lstStyle/>
          <a:p>
            <a:pPr algn="just">
              <a:lnSpc>
                <a:spcPct val="150000"/>
              </a:lnSpc>
              <a:buNone/>
              <a:defRPr/>
            </a:pPr>
            <a:endParaRPr lang="en-IN" dirty="0"/>
          </a:p>
          <a:p>
            <a:pPr marL="0" indent="0">
              <a:buNone/>
            </a:pPr>
            <a:endParaRPr lang="en-IN" dirty="0"/>
          </a:p>
        </p:txBody>
      </p:sp>
      <p:graphicFrame>
        <p:nvGraphicFramePr>
          <p:cNvPr id="8" name="Table 7"/>
          <p:cNvGraphicFramePr>
            <a:graphicFrameLocks noGrp="1"/>
          </p:cNvGraphicFramePr>
          <p:nvPr>
            <p:extLst>
              <p:ext uri="{D42A27DB-BD31-4B8C-83A1-F6EECF244321}">
                <p14:modId xmlns:p14="http://schemas.microsoft.com/office/powerpoint/2010/main" val="643916063"/>
              </p:ext>
            </p:extLst>
          </p:nvPr>
        </p:nvGraphicFramePr>
        <p:xfrm>
          <a:off x="838200" y="1690688"/>
          <a:ext cx="9585960" cy="3526545"/>
        </p:xfrm>
        <a:graphic>
          <a:graphicData uri="http://schemas.openxmlformats.org/drawingml/2006/table">
            <a:tbl>
              <a:tblPr firstRow="1" bandRow="1">
                <a:tableStyleId>{9DCAF9ED-07DC-4A11-8D7F-57B35C25682E}</a:tableStyleId>
              </a:tblPr>
              <a:tblGrid>
                <a:gridCol w="665005">
                  <a:extLst>
                    <a:ext uri="{9D8B030D-6E8A-4147-A177-3AD203B41FA5}">
                      <a16:colId xmlns:a16="http://schemas.microsoft.com/office/drawing/2014/main" val="20000"/>
                    </a:ext>
                  </a:extLst>
                </a:gridCol>
                <a:gridCol w="2530315">
                  <a:extLst>
                    <a:ext uri="{9D8B030D-6E8A-4147-A177-3AD203B41FA5}">
                      <a16:colId xmlns:a16="http://schemas.microsoft.com/office/drawing/2014/main" val="20001"/>
                    </a:ext>
                  </a:extLst>
                </a:gridCol>
                <a:gridCol w="1597660">
                  <a:extLst>
                    <a:ext uri="{9D8B030D-6E8A-4147-A177-3AD203B41FA5}">
                      <a16:colId xmlns:a16="http://schemas.microsoft.com/office/drawing/2014/main" val="20002"/>
                    </a:ext>
                  </a:extLst>
                </a:gridCol>
                <a:gridCol w="1597660">
                  <a:extLst>
                    <a:ext uri="{9D8B030D-6E8A-4147-A177-3AD203B41FA5}">
                      <a16:colId xmlns:a16="http://schemas.microsoft.com/office/drawing/2014/main" val="20003"/>
                    </a:ext>
                  </a:extLst>
                </a:gridCol>
                <a:gridCol w="1597660">
                  <a:extLst>
                    <a:ext uri="{9D8B030D-6E8A-4147-A177-3AD203B41FA5}">
                      <a16:colId xmlns:a16="http://schemas.microsoft.com/office/drawing/2014/main" val="20004"/>
                    </a:ext>
                  </a:extLst>
                </a:gridCol>
                <a:gridCol w="1597660">
                  <a:extLst>
                    <a:ext uri="{9D8B030D-6E8A-4147-A177-3AD203B41FA5}">
                      <a16:colId xmlns:a16="http://schemas.microsoft.com/office/drawing/2014/main" val="2173508462"/>
                    </a:ext>
                  </a:extLst>
                </a:gridCol>
              </a:tblGrid>
              <a:tr h="457087">
                <a:tc>
                  <a:txBody>
                    <a:bodyPr/>
                    <a:lstStyle/>
                    <a:p>
                      <a:r>
                        <a:rPr lang="en-US" dirty="0" err="1"/>
                        <a:t>Sno</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TASKS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21A95A0517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20A91A05G0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20A91A05I6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20A91A05I9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545952">
                <a:tc>
                  <a:txBody>
                    <a:bodyPr/>
                    <a:lstStyle/>
                    <a:p>
                      <a:pPr algn="l"/>
                      <a:r>
                        <a:rPr lang="en-US" dirty="0"/>
                        <a:t>1.</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Literature Survey</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sym typeface="Wingdings" panose="05000000000000000000" pitchFamily="2" charset="2"/>
                        </a:rPr>
                        <a:t>      </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t>
                      </a:r>
                      <a:r>
                        <a:rPr lang="en-US" dirty="0">
                          <a:sym typeface="Wingdings" panose="05000000000000000000" pitchFamily="2" charset="2"/>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t>
                      </a:r>
                      <a:r>
                        <a:rPr lang="en-US" dirty="0">
                          <a:sym typeface="Wingdings" panose="05000000000000000000" pitchFamily="2" charset="2"/>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533567">
                <a:tc>
                  <a:txBody>
                    <a:bodyPr/>
                    <a:lstStyle/>
                    <a:p>
                      <a:pPr algn="l"/>
                      <a:r>
                        <a:rPr lang="en-US" dirty="0"/>
                        <a:t>2.</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Problem Formulation</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t>
                      </a:r>
                      <a:r>
                        <a:rPr lang="en-US" dirty="0">
                          <a:sym typeface="Wingdings" panose="05000000000000000000" pitchFamily="2" charset="2"/>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506622">
                <a:tc>
                  <a:txBody>
                    <a:bodyPr/>
                    <a:lstStyle/>
                    <a:p>
                      <a:pPr algn="l"/>
                      <a:r>
                        <a:rPr lang="en-US" dirty="0"/>
                        <a:t>3.</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Requirements</a:t>
                      </a:r>
                      <a:r>
                        <a:rPr lang="en-US" baseline="0" dirty="0"/>
                        <a:t> gathering</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t>
                      </a:r>
                      <a:r>
                        <a:rPr lang="en-US" dirty="0">
                          <a:sym typeface="Wingdings" panose="05000000000000000000" pitchFamily="2" charset="2"/>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t>
                      </a:r>
                      <a:r>
                        <a:rPr lang="en-US" dirty="0">
                          <a:sym typeface="Wingdings" panose="05000000000000000000" pitchFamily="2" charset="2"/>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t>
                      </a:r>
                      <a:r>
                        <a:rPr lang="en-US" dirty="0">
                          <a:sym typeface="Wingdings" panose="05000000000000000000" pitchFamily="2" charset="2"/>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t>
                      </a:r>
                      <a:r>
                        <a:rPr lang="en-US" dirty="0">
                          <a:sym typeface="Wingdings" panose="05000000000000000000" pitchFamily="2" charset="2"/>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569143">
                <a:tc>
                  <a:txBody>
                    <a:bodyPr/>
                    <a:lstStyle/>
                    <a:p>
                      <a:pPr algn="l"/>
                      <a:r>
                        <a:rPr lang="en-US" dirty="0"/>
                        <a:t>4.</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Resource</a:t>
                      </a:r>
                      <a:r>
                        <a:rPr lang="en-US" baseline="0" dirty="0"/>
                        <a:t> Estimation</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t>
                      </a:r>
                      <a:r>
                        <a:rPr lang="en-US" dirty="0">
                          <a:sym typeface="Wingdings" panose="05000000000000000000" pitchFamily="2" charset="2"/>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t>
                      </a:r>
                      <a:r>
                        <a:rPr lang="en-US" dirty="0">
                          <a:sym typeface="Wingdings" panose="05000000000000000000" pitchFamily="2" charset="2"/>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t>
                      </a:r>
                      <a:r>
                        <a:rPr lang="en-US" dirty="0">
                          <a:sym typeface="Wingdings" panose="05000000000000000000" pitchFamily="2" charset="2"/>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t>
                      </a:r>
                      <a:r>
                        <a:rPr lang="en-US" dirty="0">
                          <a:sym typeface="Wingdings" panose="05000000000000000000" pitchFamily="2" charset="2"/>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457087">
                <a:tc>
                  <a:txBody>
                    <a:bodyPr/>
                    <a:lstStyle/>
                    <a:p>
                      <a:pPr algn="l"/>
                      <a:r>
                        <a:rPr lang="en-US" dirty="0"/>
                        <a:t>5.</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Documentation</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t>
                      </a:r>
                      <a:r>
                        <a:rPr lang="en-US" dirty="0">
                          <a:sym typeface="Wingdings" panose="05000000000000000000" pitchFamily="2" charset="2"/>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t>
                      </a:r>
                      <a:r>
                        <a:rPr lang="en-US" dirty="0">
                          <a:sym typeface="Wingdings" panose="05000000000000000000" pitchFamily="2" charset="2"/>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t>
                      </a:r>
                      <a:r>
                        <a:rPr lang="en-US" dirty="0">
                          <a:sym typeface="Wingdings" panose="05000000000000000000" pitchFamily="2" charset="2"/>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457087">
                <a:tc>
                  <a:txBody>
                    <a:bodyPr/>
                    <a:lstStyle/>
                    <a:p>
                      <a:pPr algn="l"/>
                      <a:r>
                        <a:rPr lang="en-US" b="1" dirty="0">
                          <a:latin typeface="Times New Roman" pitchFamily="18" charset="0"/>
                          <a:cs typeface="Times New Roman" pitchFamily="18"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PPT Preparation</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t>
                      </a:r>
                      <a:r>
                        <a:rPr lang="en-US" dirty="0">
                          <a:sym typeface="Wingdings" panose="05000000000000000000" pitchFamily="2" charset="2"/>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t>
                      </a:r>
                      <a:r>
                        <a:rPr lang="en-US" dirty="0">
                          <a:sym typeface="Wingdings" panose="05000000000000000000" pitchFamily="2" charset="2"/>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           </a:t>
                      </a:r>
                      <a:r>
                        <a:rPr lang="en-US" dirty="0">
                          <a:sym typeface="Wingdings" panose="05000000000000000000" pitchFamily="2" charset="2"/>
                        </a:rPr>
                        <a:t></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bl>
          </a:graphicData>
        </a:graphic>
      </p:graphicFrame>
      <p:sp>
        <p:nvSpPr>
          <p:cNvPr id="10" name="Date Placeholder 9"/>
          <p:cNvSpPr>
            <a:spLocks noGrp="1"/>
          </p:cNvSpPr>
          <p:nvPr>
            <p:ph type="dt" sz="half" idx="10"/>
          </p:nvPr>
        </p:nvSpPr>
        <p:spPr/>
        <p:txBody>
          <a:bodyPr/>
          <a:lstStyle/>
          <a:p>
            <a:fld id="{F2E37FC3-6CA9-49D5-A101-2099FADBCF4C}" type="datetime2">
              <a:rPr lang="en-IN" smtClean="0"/>
              <a:pPr/>
              <a:t>Thursday, 18 April 2024</a:t>
            </a:fld>
            <a:endParaRPr lang="en-IN" dirty="0"/>
          </a:p>
        </p:txBody>
      </p:sp>
      <p:sp>
        <p:nvSpPr>
          <p:cNvPr id="11" name="Slide Number Placeholder 10"/>
          <p:cNvSpPr>
            <a:spLocks noGrp="1"/>
          </p:cNvSpPr>
          <p:nvPr>
            <p:ph type="sldNum" sz="quarter" idx="12"/>
          </p:nvPr>
        </p:nvSpPr>
        <p:spPr/>
        <p:txBody>
          <a:bodyPr/>
          <a:lstStyle/>
          <a:p>
            <a:fld id="{AE5629FF-3FC9-4ED2-8167-F1E9CD28EC76}" type="slidenum">
              <a:rPr lang="en-IN" smtClean="0"/>
              <a:pPr/>
              <a:t>24</a:t>
            </a:fld>
            <a:endParaRPr lang="en-IN"/>
          </a:p>
        </p:txBody>
      </p:sp>
      <p:sp>
        <p:nvSpPr>
          <p:cNvPr id="12" name="Footer Placeholder 11"/>
          <p:cNvSpPr>
            <a:spLocks noGrp="1"/>
          </p:cNvSpPr>
          <p:nvPr>
            <p:ph type="ftr" sz="quarter" idx="11"/>
          </p:nvPr>
        </p:nvSpPr>
        <p:spPr>
          <a:xfrm>
            <a:off x="2459630" y="6288113"/>
            <a:ext cx="7547024" cy="365125"/>
          </a:xfrm>
        </p:spPr>
        <p:txBody>
          <a:bodyPr/>
          <a:lstStyle/>
          <a:p>
            <a:r>
              <a:rPr lang="en-US" dirty="0"/>
              <a:t>Batch-No:18     Smart Braille Tech</a:t>
            </a:r>
            <a:endParaRPr lang="en-IN" dirty="0"/>
          </a:p>
        </p:txBody>
      </p:sp>
    </p:spTree>
    <p:extLst>
      <p:ext uri="{BB962C8B-B14F-4D97-AF65-F5344CB8AC3E}">
        <p14:creationId xmlns:p14="http://schemas.microsoft.com/office/powerpoint/2010/main" val="3146786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1AB7E3-C410-4C05-A97C-454DC318642D}"/>
              </a:ext>
            </a:extLst>
          </p:cNvPr>
          <p:cNvSpPr>
            <a:spLocks noGrp="1"/>
          </p:cNvSpPr>
          <p:nvPr>
            <p:ph type="title"/>
          </p:nvPr>
        </p:nvSpPr>
        <p:spPr/>
        <p:txBody>
          <a:bodyPr/>
          <a:lstStyle/>
          <a:p>
            <a:r>
              <a:rPr lang="en-US" dirty="0"/>
              <a:t>                          </a:t>
            </a:r>
            <a:r>
              <a:rPr lang="en-US" sz="3600" dirty="0">
                <a:solidFill>
                  <a:schemeClr val="accent1">
                    <a:lumMod val="75000"/>
                  </a:schemeClr>
                </a:solidFill>
                <a:latin typeface="Times New Roman" panose="02020603050405020304" pitchFamily="18" charset="0"/>
                <a:cs typeface="Times New Roman" panose="02020603050405020304" pitchFamily="18" charset="0"/>
              </a:rPr>
              <a:t>References</a:t>
            </a:r>
            <a:endParaRPr lang="en-IN" sz="3600" dirty="0">
              <a:solidFill>
                <a:schemeClr val="accent1">
                  <a:lumMod val="75000"/>
                </a:schemeClr>
              </a:solidFill>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3F9E7C03-8BD0-4EBB-90EC-C9274C38D953}"/>
              </a:ext>
            </a:extLst>
          </p:cNvPr>
          <p:cNvSpPr>
            <a:spLocks noGrp="1"/>
          </p:cNvSpPr>
          <p:nvPr>
            <p:ph idx="1"/>
          </p:nvPr>
        </p:nvSpPr>
        <p:spPr>
          <a:xfrm>
            <a:off x="838200" y="1349829"/>
            <a:ext cx="10515600" cy="4827133"/>
          </a:xfrm>
        </p:spPr>
        <p:txBody>
          <a:bodyPr>
            <a:normAutofit/>
          </a:bodyPr>
          <a:lstStyle/>
          <a:p>
            <a:pPr marL="0" indent="0">
              <a:buNone/>
            </a:pPr>
            <a:endParaRPr lang="en-US" sz="2600" dirty="0">
              <a:solidFill>
                <a:srgbClr val="666666"/>
              </a:solidFill>
              <a:latin typeface="Times New Roman" panose="02020603050405020304" pitchFamily="18" charset="0"/>
              <a:cs typeface="Times New Roman" panose="02020603050405020304" pitchFamily="18" charset="0"/>
            </a:endParaRPr>
          </a:p>
          <a:p>
            <a:pPr marL="457200" indent="-457200">
              <a:buAutoNum type="arabicPeriod"/>
            </a:pPr>
            <a:r>
              <a:rPr lang="en-IN" sz="2400" dirty="0">
                <a:latin typeface="Times New Roman" panose="02020603050405020304" pitchFamily="18" charset="0"/>
                <a:cs typeface="Times New Roman" panose="02020603050405020304" pitchFamily="18" charset="0"/>
              </a:rPr>
              <a:t>K V Shalini, </a:t>
            </a:r>
            <a:r>
              <a:rPr lang="en-US" sz="2400" dirty="0">
                <a:latin typeface="Times New Roman" panose="02020603050405020304" pitchFamily="18" charset="0"/>
                <a:cs typeface="Times New Roman" panose="02020603050405020304" pitchFamily="18" charset="0"/>
              </a:rPr>
              <a:t>Design and Implementation of Digital </a:t>
            </a:r>
            <a:r>
              <a:rPr lang="en-US" sz="2400" dirty="0" err="1">
                <a:latin typeface="Times New Roman" panose="02020603050405020304" pitchFamily="18" charset="0"/>
                <a:cs typeface="Times New Roman" panose="02020603050405020304" pitchFamily="18" charset="0"/>
              </a:rPr>
              <a:t>BrailleSystem</a:t>
            </a:r>
            <a:r>
              <a:rPr lang="en-US" sz="2400" dirty="0">
                <a:latin typeface="Times New Roman" panose="02020603050405020304" pitchFamily="18" charset="0"/>
                <a:cs typeface="Times New Roman" panose="02020603050405020304" pitchFamily="18" charset="0"/>
              </a:rPr>
              <a:t> for The Visually Impaired</a:t>
            </a:r>
            <a:r>
              <a:rPr lang="en-IN" sz="2400" dirty="0">
                <a:latin typeface="Times New Roman" panose="02020603050405020304" pitchFamily="18" charset="0"/>
                <a:cs typeface="Times New Roman" panose="02020603050405020304" pitchFamily="18" charset="0"/>
              </a:rPr>
              <a:t> </a:t>
            </a:r>
            <a:r>
              <a:rPr lang="en-IN" sz="1800" dirty="0">
                <a:latin typeface="Times New Roman" panose="02020603050405020304" pitchFamily="18" charset="0"/>
                <a:cs typeface="Times New Roman" panose="02020603050405020304" pitchFamily="18" charset="0"/>
                <a:hlinkClick r:id="rId2"/>
              </a:rPr>
              <a:t>https://www.academia.edu/42782983/Design_and_Implementation_of_Digital_Braille_System_for_The_Visually_Impaired</a:t>
            </a:r>
            <a:endParaRPr lang="en-IN" sz="1800" dirty="0">
              <a:latin typeface="Times New Roman" panose="02020603050405020304" pitchFamily="18" charset="0"/>
              <a:cs typeface="Times New Roman" panose="02020603050405020304" pitchFamily="18" charset="0"/>
            </a:endParaRPr>
          </a:p>
          <a:p>
            <a:pPr marL="457200" indent="-457200">
              <a:buAutoNum type="arabicPeriod"/>
            </a:pPr>
            <a:r>
              <a:rPr lang="en-IN" sz="2000" dirty="0">
                <a:latin typeface="Times New Roman" panose="02020603050405020304" pitchFamily="18" charset="0"/>
                <a:cs typeface="Times New Roman" panose="02020603050405020304" pitchFamily="18" charset="0"/>
              </a:rPr>
              <a:t>ZAYNAB ZEINEDDINE, Low Cost Electronic </a:t>
            </a:r>
            <a:r>
              <a:rPr lang="en-IN" sz="2000" dirty="0" err="1">
                <a:latin typeface="Times New Roman" panose="02020603050405020304" pitchFamily="18" charset="0"/>
                <a:cs typeface="Times New Roman" panose="02020603050405020304" pitchFamily="18" charset="0"/>
              </a:rPr>
              <a:t>Brailler</a:t>
            </a:r>
            <a:r>
              <a:rPr lang="en-IN" sz="2000" dirty="0">
                <a:latin typeface="Times New Roman" panose="02020603050405020304" pitchFamily="18" charset="0"/>
                <a:cs typeface="Times New Roman" panose="02020603050405020304" pitchFamily="18" charset="0"/>
              </a:rPr>
              <a:t>, </a:t>
            </a:r>
            <a:r>
              <a:rPr lang="en-IN" sz="2000" dirty="0">
                <a:latin typeface="Times New Roman" panose="02020603050405020304" pitchFamily="18" charset="0"/>
                <a:cs typeface="Times New Roman" panose="02020603050405020304" pitchFamily="18" charset="0"/>
                <a:hlinkClick r:id="rId3"/>
              </a:rPr>
              <a:t>https://www.academia.edu/104355562/Low_Cost_Electronic_Brailler</a:t>
            </a:r>
            <a:endParaRPr lang="en-IN" sz="2000" dirty="0">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AutoNum type="arabicPeriod"/>
            </a:pPr>
            <a:r>
              <a:rPr lang="en-IN" sz="2000" dirty="0">
                <a:latin typeface="Times New Roman" panose="02020603050405020304" pitchFamily="18" charset="0"/>
                <a:cs typeface="Times New Roman" panose="02020603050405020304" pitchFamily="18" charset="0"/>
              </a:rPr>
              <a:t>Wikipedia, </a:t>
            </a:r>
            <a:r>
              <a:rPr lang="en-IN" sz="2000" dirty="0">
                <a:latin typeface="Times New Roman" panose="02020603050405020304" pitchFamily="18" charset="0"/>
                <a:cs typeface="Times New Roman" panose="02020603050405020304" pitchFamily="18" charset="0"/>
                <a:hlinkClick r:id="rId4"/>
              </a:rPr>
              <a:t>https://en.wikipedia.org/wiki/English_Braille#:~:text=English%20Braille%2C%20also%20known%20as,than%20one%20letter%20in%20print</a:t>
            </a:r>
            <a:r>
              <a:rPr lang="en-IN" sz="2000" dirty="0">
                <a:latin typeface="Times New Roman" panose="02020603050405020304" pitchFamily="18" charset="0"/>
                <a:cs typeface="Times New Roman" panose="02020603050405020304" pitchFamily="18" charset="0"/>
              </a:rPr>
              <a:t>.</a:t>
            </a:r>
          </a:p>
          <a:p>
            <a:pPr marL="457200" indent="-457200">
              <a:buFont typeface="Arial" panose="020B0604020202020204" pitchFamily="34" charset="0"/>
              <a:buAutoNum type="arabicPeriod"/>
            </a:pPr>
            <a:r>
              <a:rPr lang="en-US" sz="1800" dirty="0">
                <a:effectLst/>
                <a:latin typeface="Times New Roman" panose="02020603050405020304" pitchFamily="18" charset="0"/>
                <a:ea typeface="StarSymbol"/>
                <a:cs typeface="Wingdings" panose="05000000000000000000" pitchFamily="2" charset="2"/>
              </a:rPr>
              <a:t>3.Mukhriddin </a:t>
            </a:r>
            <a:r>
              <a:rPr lang="en-US" sz="1800" dirty="0" err="1">
                <a:effectLst/>
                <a:latin typeface="Times New Roman" panose="02020603050405020304" pitchFamily="18" charset="0"/>
                <a:ea typeface="StarSymbol"/>
                <a:cs typeface="Wingdings" panose="05000000000000000000" pitchFamily="2" charset="2"/>
              </a:rPr>
              <a:t>Arabboev</a:t>
            </a:r>
            <a:r>
              <a:rPr lang="en-US" sz="1800" dirty="0">
                <a:effectLst/>
                <a:latin typeface="Times New Roman" panose="02020603050405020304" pitchFamily="18" charset="0"/>
                <a:ea typeface="StarSymbol"/>
                <a:cs typeface="Wingdings" panose="05000000000000000000" pitchFamily="2" charset="2"/>
              </a:rPr>
              <a:t>, </a:t>
            </a:r>
            <a:r>
              <a:rPr lang="en-US" sz="1800" dirty="0" err="1">
                <a:effectLst/>
                <a:latin typeface="Times New Roman" panose="02020603050405020304" pitchFamily="18" charset="0"/>
                <a:ea typeface="StarSymbol"/>
                <a:cs typeface="Wingdings" panose="05000000000000000000" pitchFamily="2" charset="2"/>
              </a:rPr>
              <a:t>Shohruh</a:t>
            </a:r>
            <a:r>
              <a:rPr lang="en-US" sz="1800" dirty="0">
                <a:effectLst/>
                <a:latin typeface="Times New Roman" panose="02020603050405020304" pitchFamily="18" charset="0"/>
                <a:ea typeface="StarSymbol"/>
                <a:cs typeface="Wingdings" panose="05000000000000000000" pitchFamily="2" charset="2"/>
              </a:rPr>
              <a:t> </a:t>
            </a:r>
            <a:r>
              <a:rPr lang="en-US" sz="1800" dirty="0" err="1">
                <a:effectLst/>
                <a:latin typeface="Times New Roman" panose="02020603050405020304" pitchFamily="18" charset="0"/>
                <a:ea typeface="StarSymbol"/>
                <a:cs typeface="Wingdings" panose="05000000000000000000" pitchFamily="2" charset="2"/>
              </a:rPr>
              <a:t>Begmatov</a:t>
            </a:r>
            <a:r>
              <a:rPr lang="en-US" sz="1800" dirty="0">
                <a:effectLst/>
                <a:latin typeface="Times New Roman" panose="02020603050405020304" pitchFamily="18" charset="0"/>
                <a:ea typeface="StarSymbol"/>
                <a:cs typeface="Wingdings" panose="05000000000000000000" pitchFamily="2" charset="2"/>
              </a:rPr>
              <a:t>, </a:t>
            </a:r>
            <a:r>
              <a:rPr lang="en-US" sz="1800" dirty="0" err="1">
                <a:effectLst/>
                <a:latin typeface="Times New Roman" panose="02020603050405020304" pitchFamily="18" charset="0"/>
                <a:ea typeface="StarSymbol"/>
                <a:cs typeface="Wingdings" panose="05000000000000000000" pitchFamily="2" charset="2"/>
              </a:rPr>
              <a:t>Ziyokhon</a:t>
            </a:r>
            <a:r>
              <a:rPr lang="en-US" sz="1800" dirty="0">
                <a:effectLst/>
                <a:latin typeface="Times New Roman" panose="02020603050405020304" pitchFamily="18" charset="0"/>
                <a:ea typeface="StarSymbol"/>
                <a:cs typeface="Wingdings" panose="05000000000000000000" pitchFamily="2" charset="2"/>
              </a:rPr>
              <a:t> </a:t>
            </a:r>
            <a:r>
              <a:rPr lang="en-US" sz="1800" dirty="0" err="1">
                <a:effectLst/>
                <a:latin typeface="Times New Roman" panose="02020603050405020304" pitchFamily="18" charset="0"/>
                <a:ea typeface="StarSymbol"/>
                <a:cs typeface="Wingdings" panose="05000000000000000000" pitchFamily="2" charset="2"/>
              </a:rPr>
              <a:t>Rakhimov</a:t>
            </a:r>
            <a:r>
              <a:rPr lang="en-US" sz="1800" dirty="0">
                <a:effectLst/>
                <a:latin typeface="Times New Roman" panose="02020603050405020304" pitchFamily="18" charset="0"/>
                <a:ea typeface="StarSymbol"/>
                <a:cs typeface="Wingdings" panose="05000000000000000000" pitchFamily="2" charset="2"/>
              </a:rPr>
              <a:t>, </a:t>
            </a:r>
            <a:r>
              <a:rPr lang="en-US" sz="1800" dirty="0" err="1">
                <a:effectLst/>
                <a:latin typeface="Times New Roman" panose="02020603050405020304" pitchFamily="18" charset="0"/>
                <a:ea typeface="StarSymbol"/>
                <a:cs typeface="Wingdings" panose="05000000000000000000" pitchFamily="2" charset="2"/>
              </a:rPr>
              <a:t>Khushnud</a:t>
            </a:r>
            <a:r>
              <a:rPr lang="en-US" sz="1800" dirty="0">
                <a:effectLst/>
                <a:latin typeface="Times New Roman" panose="02020603050405020304" pitchFamily="18" charset="0"/>
                <a:ea typeface="StarSymbol"/>
                <a:cs typeface="Wingdings" panose="05000000000000000000" pitchFamily="2" charset="2"/>
              </a:rPr>
              <a:t> </a:t>
            </a:r>
            <a:r>
              <a:rPr lang="en-US" sz="1800" dirty="0" err="1">
                <a:effectLst/>
                <a:latin typeface="Times New Roman" panose="02020603050405020304" pitchFamily="18" charset="0"/>
                <a:ea typeface="StarSymbol"/>
                <a:cs typeface="Wingdings" panose="05000000000000000000" pitchFamily="2" charset="2"/>
              </a:rPr>
              <a:t>Gaziev</a:t>
            </a:r>
            <a:r>
              <a:rPr lang="en-US" sz="1800" dirty="0">
                <a:effectLst/>
                <a:latin typeface="Times New Roman" panose="02020603050405020304" pitchFamily="18" charset="0"/>
                <a:ea typeface="StarSymbol"/>
                <a:cs typeface="Wingdings" panose="05000000000000000000" pitchFamily="2" charset="2"/>
              </a:rPr>
              <a:t>, </a:t>
            </a:r>
            <a:r>
              <a:rPr lang="en-US" sz="1800" dirty="0" err="1">
                <a:effectLst/>
                <a:latin typeface="Times New Roman" panose="02020603050405020304" pitchFamily="18" charset="0"/>
                <a:ea typeface="StarSymbol"/>
                <a:cs typeface="Wingdings" panose="05000000000000000000" pitchFamily="2" charset="2"/>
              </a:rPr>
              <a:t>Khabibullo</a:t>
            </a:r>
            <a:r>
              <a:rPr lang="en-US" sz="1800" dirty="0">
                <a:effectLst/>
                <a:latin typeface="Times New Roman" panose="02020603050405020304" pitchFamily="18" charset="0"/>
                <a:ea typeface="StarSymbol"/>
                <a:cs typeface="Wingdings" panose="05000000000000000000" pitchFamily="2" charset="2"/>
              </a:rPr>
              <a:t> </a:t>
            </a:r>
            <a:r>
              <a:rPr lang="en-US" sz="1800" dirty="0" err="1">
                <a:effectLst/>
                <a:latin typeface="Times New Roman" panose="02020603050405020304" pitchFamily="18" charset="0"/>
                <a:ea typeface="StarSymbol"/>
                <a:cs typeface="Wingdings" panose="05000000000000000000" pitchFamily="2" charset="2"/>
              </a:rPr>
              <a:t>Nosirov</a:t>
            </a:r>
            <a:r>
              <a:rPr lang="en-US" sz="1800" dirty="0">
                <a:effectLst/>
                <a:latin typeface="Times New Roman" panose="02020603050405020304" pitchFamily="18" charset="0"/>
                <a:ea typeface="StarSymbol"/>
                <a:cs typeface="Wingdings" panose="05000000000000000000" pitchFamily="2" charset="2"/>
              </a:rPr>
              <a:t>, "Design of an External USB Braille Keyboard for Computers", 2022</a:t>
            </a:r>
            <a:endParaRPr lang="en-IN" sz="1800" dirty="0">
              <a:effectLst/>
              <a:latin typeface="StarSymbol"/>
              <a:ea typeface="StarSymbol"/>
              <a:cs typeface="Wingdings" panose="05000000000000000000" pitchFamily="2" charset="2"/>
            </a:endParaRPr>
          </a:p>
          <a:p>
            <a:pPr marL="457200" indent="-457200">
              <a:buFont typeface="Arial" panose="020B0604020202020204" pitchFamily="34" charset="0"/>
              <a:buAutoNum type="arabicPeriod"/>
            </a:pPr>
            <a:r>
              <a:rPr lang="en-US" sz="1800" dirty="0">
                <a:effectLst/>
                <a:latin typeface="Times New Roman" panose="02020603050405020304" pitchFamily="18" charset="0"/>
                <a:ea typeface="StarSymbol"/>
                <a:cs typeface="Wingdings" panose="05000000000000000000" pitchFamily="2" charset="2"/>
              </a:rPr>
              <a:t>4. Kazi </a:t>
            </a:r>
            <a:r>
              <a:rPr lang="en-US" sz="1800" dirty="0" err="1">
                <a:effectLst/>
                <a:latin typeface="Times New Roman" panose="02020603050405020304" pitchFamily="18" charset="0"/>
                <a:ea typeface="StarSymbol"/>
                <a:cs typeface="Wingdings" panose="05000000000000000000" pitchFamily="2" charset="2"/>
              </a:rPr>
              <a:t>Toukir</a:t>
            </a:r>
            <a:r>
              <a:rPr lang="en-US" sz="1800" dirty="0">
                <a:effectLst/>
                <a:latin typeface="Times New Roman" panose="02020603050405020304" pitchFamily="18" charset="0"/>
                <a:ea typeface="StarSymbol"/>
                <a:cs typeface="Wingdings" panose="05000000000000000000" pitchFamily="2" charset="2"/>
              </a:rPr>
              <a:t> Ahmed, Md </a:t>
            </a:r>
            <a:r>
              <a:rPr lang="en-US" sz="1800" dirty="0" err="1">
                <a:effectLst/>
                <a:latin typeface="Times New Roman" panose="02020603050405020304" pitchFamily="18" charset="0"/>
                <a:ea typeface="StarSymbol"/>
                <a:cs typeface="Wingdings" panose="05000000000000000000" pitchFamily="2" charset="2"/>
              </a:rPr>
              <a:t>Zesun</a:t>
            </a:r>
            <a:r>
              <a:rPr lang="en-US" sz="1800" dirty="0">
                <a:effectLst/>
                <a:latin typeface="Times New Roman" panose="02020603050405020304" pitchFamily="18" charset="0"/>
                <a:ea typeface="StarSymbol"/>
                <a:cs typeface="Wingdings" panose="05000000000000000000" pitchFamily="2" charset="2"/>
              </a:rPr>
              <a:t> Ahmed Mia "Ultra Low Cost, Low Power, High Speed Electronic Braille Device for Visually Impaired People", 2024</a:t>
            </a:r>
          </a:p>
          <a:p>
            <a:pPr marL="457200" indent="-457200">
              <a:buFont typeface="Arial" panose="020B0604020202020204" pitchFamily="34" charset="0"/>
              <a:buAutoNum type="arabicPeriod"/>
            </a:pPr>
            <a:endParaRPr lang="en-US" sz="1800" dirty="0">
              <a:latin typeface="Times New Roman" panose="02020603050405020304" pitchFamily="18" charset="0"/>
              <a:ea typeface="StarSymbol"/>
              <a:cs typeface="Wingdings" panose="05000000000000000000" pitchFamily="2" charset="2"/>
            </a:endParaRPr>
          </a:p>
          <a:p>
            <a:pPr marL="0" indent="0">
              <a:buNone/>
            </a:pPr>
            <a:endParaRPr lang="en-IN" sz="1800" dirty="0">
              <a:effectLst/>
              <a:latin typeface="StarSymbol"/>
              <a:ea typeface="StarSymbol"/>
              <a:cs typeface="Wingdings" panose="05000000000000000000" pitchFamily="2" charset="2"/>
            </a:endParaRPr>
          </a:p>
          <a:p>
            <a:pPr marL="457200" indent="-457200">
              <a:buFont typeface="Arial" panose="020B0604020202020204" pitchFamily="34" charset="0"/>
              <a:buAutoNum type="arabicPeriod"/>
            </a:pPr>
            <a:endParaRPr lang="en-IN" sz="2000" dirty="0">
              <a:latin typeface="Times New Roman" panose="02020603050405020304" pitchFamily="18" charset="0"/>
              <a:cs typeface="Times New Roman" panose="02020603050405020304" pitchFamily="18" charset="0"/>
            </a:endParaRPr>
          </a:p>
          <a:p>
            <a:pPr>
              <a:buNone/>
            </a:pPr>
            <a:endParaRPr lang="en-IN" sz="2400"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34C059EB-91F3-4052-8D1F-063C95B8929B}" type="datetime2">
              <a:rPr lang="en-IN" smtClean="0"/>
              <a:pPr/>
              <a:t>Thursday, 18 April 2024</a:t>
            </a:fld>
            <a:endParaRPr lang="en-IN"/>
          </a:p>
        </p:txBody>
      </p:sp>
      <p:sp>
        <p:nvSpPr>
          <p:cNvPr id="8" name="Slide Number Placeholder 7"/>
          <p:cNvSpPr>
            <a:spLocks noGrp="1"/>
          </p:cNvSpPr>
          <p:nvPr>
            <p:ph type="sldNum" sz="quarter" idx="12"/>
          </p:nvPr>
        </p:nvSpPr>
        <p:spPr/>
        <p:txBody>
          <a:bodyPr/>
          <a:lstStyle/>
          <a:p>
            <a:fld id="{AE5629FF-3FC9-4ED2-8167-F1E9CD28EC76}" type="slidenum">
              <a:rPr lang="en-IN" smtClean="0"/>
              <a:pPr/>
              <a:t>25</a:t>
            </a:fld>
            <a:endParaRPr lang="en-IN"/>
          </a:p>
        </p:txBody>
      </p:sp>
      <p:sp>
        <p:nvSpPr>
          <p:cNvPr id="9" name="Footer Placeholder 8"/>
          <p:cNvSpPr>
            <a:spLocks noGrp="1"/>
          </p:cNvSpPr>
          <p:nvPr>
            <p:ph type="ftr" sz="quarter" idx="11"/>
          </p:nvPr>
        </p:nvSpPr>
        <p:spPr>
          <a:xfrm>
            <a:off x="2623403" y="6288112"/>
            <a:ext cx="7547024" cy="365125"/>
          </a:xfrm>
        </p:spPr>
        <p:txBody>
          <a:bodyPr/>
          <a:lstStyle/>
          <a:p>
            <a:r>
              <a:rPr lang="en-US" dirty="0"/>
              <a:t>Batch-No:18     Smart Braille Tech</a:t>
            </a:r>
            <a:endParaRPr lang="en-IN" dirty="0"/>
          </a:p>
        </p:txBody>
      </p:sp>
    </p:spTree>
    <p:extLst>
      <p:ext uri="{BB962C8B-B14F-4D97-AF65-F5344CB8AC3E}">
        <p14:creationId xmlns:p14="http://schemas.microsoft.com/office/powerpoint/2010/main" val="40071989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F2A47C8-D953-7A0C-1FC5-FBD2F128617C}"/>
              </a:ext>
            </a:extLst>
          </p:cNvPr>
          <p:cNvSpPr>
            <a:spLocks noGrp="1"/>
          </p:cNvSpPr>
          <p:nvPr>
            <p:ph idx="1"/>
          </p:nvPr>
        </p:nvSpPr>
        <p:spPr/>
        <p:txBody>
          <a:bodyPr/>
          <a:lstStyle/>
          <a:p>
            <a:pPr marL="0" indent="0">
              <a:buNone/>
            </a:pPr>
            <a:r>
              <a:rPr lang="en-IN" sz="1800" dirty="0">
                <a:effectLst/>
                <a:latin typeface="Times New Roman" panose="02020603050405020304" pitchFamily="18" charset="0"/>
                <a:ea typeface="StarSymbol"/>
                <a:cs typeface="Wingdings" panose="05000000000000000000" pitchFamily="2" charset="2"/>
              </a:rPr>
              <a:t>6</a:t>
            </a:r>
            <a:r>
              <a:rPr lang="en-US" sz="1800" dirty="0">
                <a:effectLst/>
                <a:latin typeface="Times New Roman" panose="02020603050405020304" pitchFamily="18" charset="0"/>
                <a:ea typeface="StarSymbol"/>
                <a:cs typeface="Wingdings" panose="05000000000000000000" pitchFamily="2" charset="2"/>
              </a:rPr>
              <a:t>. Kazi </a:t>
            </a:r>
            <a:r>
              <a:rPr lang="en-US" sz="1800" dirty="0" err="1">
                <a:effectLst/>
                <a:latin typeface="Times New Roman" panose="02020603050405020304" pitchFamily="18" charset="0"/>
                <a:ea typeface="StarSymbol"/>
                <a:cs typeface="Wingdings" panose="05000000000000000000" pitchFamily="2" charset="2"/>
              </a:rPr>
              <a:t>Toukir</a:t>
            </a:r>
            <a:r>
              <a:rPr lang="en-US" sz="1800" dirty="0">
                <a:effectLst/>
                <a:latin typeface="Times New Roman" panose="02020603050405020304" pitchFamily="18" charset="0"/>
                <a:ea typeface="StarSymbol"/>
                <a:cs typeface="Wingdings" panose="05000000000000000000" pitchFamily="2" charset="2"/>
              </a:rPr>
              <a:t> Ahmed, Md </a:t>
            </a:r>
            <a:r>
              <a:rPr lang="en-US" sz="1800" dirty="0" err="1">
                <a:effectLst/>
                <a:latin typeface="Times New Roman" panose="02020603050405020304" pitchFamily="18" charset="0"/>
                <a:ea typeface="StarSymbol"/>
                <a:cs typeface="Wingdings" panose="05000000000000000000" pitchFamily="2" charset="2"/>
              </a:rPr>
              <a:t>Zesun</a:t>
            </a:r>
            <a:r>
              <a:rPr lang="en-US" sz="1800" dirty="0">
                <a:effectLst/>
                <a:latin typeface="Times New Roman" panose="02020603050405020304" pitchFamily="18" charset="0"/>
                <a:ea typeface="StarSymbol"/>
                <a:cs typeface="Wingdings" panose="05000000000000000000" pitchFamily="2" charset="2"/>
              </a:rPr>
              <a:t> Ahmed Mia "Ultra Low Cost, Low Power, High Speed Electronic Braille Device for Visually Impaired People", 2024</a:t>
            </a:r>
            <a:endParaRPr lang="en-IN" sz="1800" dirty="0">
              <a:effectLst/>
              <a:latin typeface="StarSymbol"/>
              <a:ea typeface="StarSymbol"/>
              <a:cs typeface="Wingdings" panose="05000000000000000000" pitchFamily="2" charset="2"/>
            </a:endParaRPr>
          </a:p>
          <a:p>
            <a:pPr marL="0" indent="0">
              <a:buNone/>
            </a:pPr>
            <a:r>
              <a:rPr lang="en-IN" sz="1800" dirty="0">
                <a:effectLst/>
                <a:latin typeface="Times New Roman" panose="02020603050405020304" pitchFamily="18" charset="0"/>
                <a:ea typeface="StarSymbol"/>
                <a:cs typeface="Wingdings" panose="05000000000000000000" pitchFamily="2" charset="2"/>
              </a:rPr>
              <a:t>7. </a:t>
            </a:r>
            <a:r>
              <a:rPr lang="en-US" sz="1800" dirty="0">
                <a:effectLst/>
                <a:latin typeface="Times New Roman" panose="02020603050405020304" pitchFamily="18" charset="0"/>
                <a:ea typeface="StarSymbol"/>
                <a:cs typeface="Wingdings" panose="05000000000000000000" pitchFamily="2" charset="2"/>
              </a:rPr>
              <a:t>T. Ribeiro </a:t>
            </a:r>
            <a:r>
              <a:rPr lang="en-US" sz="1800" dirty="0" err="1">
                <a:effectLst/>
                <a:latin typeface="Times New Roman" panose="02020603050405020304" pitchFamily="18" charset="0"/>
                <a:ea typeface="StarSymbol"/>
                <a:cs typeface="Wingdings" panose="05000000000000000000" pitchFamily="2" charset="2"/>
              </a:rPr>
              <a:t>AlvesC</a:t>
            </a:r>
            <a:r>
              <a:rPr lang="en-US" sz="1800" dirty="0">
                <a:effectLst/>
                <a:latin typeface="Times New Roman" panose="02020603050405020304" pitchFamily="18" charset="0"/>
                <a:ea typeface="StarSymbol"/>
                <a:cs typeface="Wingdings" panose="05000000000000000000" pitchFamily="2" charset="2"/>
              </a:rPr>
              <a:t>. Pinto </a:t>
            </a:r>
            <a:r>
              <a:rPr lang="en-US" sz="1800" dirty="0" err="1">
                <a:effectLst/>
                <a:latin typeface="Times New Roman" panose="02020603050405020304" pitchFamily="18" charset="0"/>
                <a:ea typeface="StarSymbol"/>
                <a:cs typeface="Wingdings" panose="05000000000000000000" pitchFamily="2" charset="2"/>
              </a:rPr>
              <a:t>PereiraT</a:t>
            </a:r>
            <a:r>
              <a:rPr lang="en-US" sz="1800" dirty="0">
                <a:effectLst/>
                <a:latin typeface="Times New Roman" panose="02020603050405020304" pitchFamily="18" charset="0"/>
                <a:ea typeface="StarSymbol"/>
                <a:cs typeface="Wingdings" panose="05000000000000000000" pitchFamily="2" charset="2"/>
              </a:rPr>
              <a:t>. </a:t>
            </a:r>
            <a:r>
              <a:rPr lang="en-US" sz="1800" dirty="0" err="1">
                <a:effectLst/>
                <a:latin typeface="Times New Roman" panose="02020603050405020304" pitchFamily="18" charset="0"/>
                <a:ea typeface="StarSymbol"/>
                <a:cs typeface="Wingdings" panose="05000000000000000000" pitchFamily="2" charset="2"/>
              </a:rPr>
              <a:t>Cerqueira</a:t>
            </a:r>
            <a:r>
              <a:rPr lang="en-US" sz="1800" dirty="0">
                <a:effectLst/>
                <a:latin typeface="Times New Roman" panose="02020603050405020304" pitchFamily="18" charset="0"/>
                <a:ea typeface="StarSymbol"/>
                <a:cs typeface="Wingdings" panose="05000000000000000000" pitchFamily="2" charset="2"/>
              </a:rPr>
              <a:t> de Jesus "LITERA BRAILLE: PROTOTYPING AND DEVELOPMENT OF LOW-COST DEVICE BASED ON BRAILLE TYPEWRITER", 2023</a:t>
            </a:r>
          </a:p>
          <a:p>
            <a:pPr marL="0" indent="0">
              <a:buNone/>
            </a:pPr>
            <a:r>
              <a:rPr lang="en-US" sz="1800" dirty="0">
                <a:latin typeface="Times New Roman" panose="02020603050405020304" pitchFamily="18" charset="0"/>
                <a:ea typeface="StarSymbol"/>
                <a:cs typeface="Wingdings" panose="05000000000000000000" pitchFamily="2" charset="2"/>
              </a:rPr>
              <a:t>8</a:t>
            </a:r>
            <a:r>
              <a:rPr lang="en-US" sz="1800" dirty="0">
                <a:effectLst/>
                <a:latin typeface="Times New Roman" panose="02020603050405020304" pitchFamily="18" charset="0"/>
                <a:ea typeface="StarSymbol"/>
                <a:cs typeface="Wingdings" panose="05000000000000000000" pitchFamily="2" charset="2"/>
              </a:rPr>
              <a:t>. Sana Shokat, Rabia Riaz, Sanam </a:t>
            </a:r>
            <a:r>
              <a:rPr lang="en-US" sz="1800" dirty="0" err="1">
                <a:effectLst/>
                <a:latin typeface="Times New Roman" panose="02020603050405020304" pitchFamily="18" charset="0"/>
                <a:ea typeface="StarSymbol"/>
                <a:cs typeface="Wingdings" panose="05000000000000000000" pitchFamily="2" charset="2"/>
              </a:rPr>
              <a:t>Shahla</a:t>
            </a:r>
            <a:r>
              <a:rPr lang="en-US" sz="1800" dirty="0">
                <a:effectLst/>
                <a:latin typeface="Times New Roman" panose="02020603050405020304" pitchFamily="18" charset="0"/>
                <a:ea typeface="StarSymbol"/>
                <a:cs typeface="Wingdings" panose="05000000000000000000" pitchFamily="2" charset="2"/>
              </a:rPr>
              <a:t> Rizvi, Khalil Khan, Farina Riaz, and Se Jin "Analysis and Evaluation of Braille to Text Conversion Methods", 2020</a:t>
            </a:r>
          </a:p>
          <a:p>
            <a:pPr marL="0" indent="0">
              <a:buNone/>
            </a:pPr>
            <a:r>
              <a:rPr lang="en-US" sz="1800" dirty="0">
                <a:latin typeface="Times New Roman" panose="02020603050405020304" pitchFamily="18" charset="0"/>
                <a:ea typeface="StarSymbol"/>
                <a:cs typeface="Wingdings" panose="05000000000000000000" pitchFamily="2" charset="2"/>
              </a:rPr>
              <a:t>9</a:t>
            </a:r>
            <a:r>
              <a:rPr lang="en-US" sz="1800" dirty="0">
                <a:effectLst/>
                <a:latin typeface="Times New Roman" panose="02020603050405020304" pitchFamily="18" charset="0"/>
                <a:ea typeface="StarSymbol"/>
                <a:cs typeface="Wingdings" panose="05000000000000000000" pitchFamily="2" charset="2"/>
              </a:rPr>
              <a:t>. </a:t>
            </a:r>
            <a:r>
              <a:rPr lang="en-US" sz="1800" dirty="0" err="1">
                <a:effectLst/>
                <a:latin typeface="Times New Roman" panose="02020603050405020304" pitchFamily="18" charset="0"/>
                <a:ea typeface="StarSymbol"/>
                <a:cs typeface="Wingdings" panose="05000000000000000000" pitchFamily="2" charset="2"/>
              </a:rPr>
              <a:t>Shohruh</a:t>
            </a:r>
            <a:r>
              <a:rPr lang="en-US" sz="1800" dirty="0">
                <a:effectLst/>
                <a:latin typeface="Times New Roman" panose="02020603050405020304" pitchFamily="18" charset="0"/>
                <a:ea typeface="StarSymbol"/>
                <a:cs typeface="Wingdings" panose="05000000000000000000" pitchFamily="2" charset="2"/>
              </a:rPr>
              <a:t> </a:t>
            </a:r>
            <a:r>
              <a:rPr lang="en-US" sz="1800" dirty="0" err="1">
                <a:effectLst/>
                <a:latin typeface="Times New Roman" panose="02020603050405020304" pitchFamily="18" charset="0"/>
                <a:ea typeface="StarSymbol"/>
                <a:cs typeface="Wingdings" panose="05000000000000000000" pitchFamily="2" charset="2"/>
              </a:rPr>
              <a:t>Begmatov</a:t>
            </a:r>
            <a:r>
              <a:rPr lang="en-US" sz="1800" dirty="0">
                <a:effectLst/>
                <a:latin typeface="Times New Roman" panose="02020603050405020304" pitchFamily="18" charset="0"/>
                <a:ea typeface="StarSymbol"/>
                <a:cs typeface="Wingdings" panose="05000000000000000000" pitchFamily="2" charset="2"/>
              </a:rPr>
              <a:t>,  </a:t>
            </a:r>
            <a:r>
              <a:rPr lang="en-US" sz="1800" dirty="0" err="1">
                <a:effectLst/>
                <a:latin typeface="Times New Roman" panose="02020603050405020304" pitchFamily="18" charset="0"/>
                <a:ea typeface="StarSymbol"/>
                <a:cs typeface="Wingdings" panose="05000000000000000000" pitchFamily="2" charset="2"/>
              </a:rPr>
              <a:t>Mukhriddin</a:t>
            </a:r>
            <a:r>
              <a:rPr lang="en-US" sz="1800" dirty="0">
                <a:effectLst/>
                <a:latin typeface="Times New Roman" panose="02020603050405020304" pitchFamily="18" charset="0"/>
                <a:ea typeface="StarSymbol"/>
                <a:cs typeface="Wingdings" panose="05000000000000000000" pitchFamily="2" charset="2"/>
              </a:rPr>
              <a:t> </a:t>
            </a:r>
            <a:r>
              <a:rPr lang="en-US" sz="1800" dirty="0" err="1">
                <a:effectLst/>
                <a:latin typeface="Times New Roman" panose="02020603050405020304" pitchFamily="18" charset="0"/>
                <a:ea typeface="StarSymbol"/>
                <a:cs typeface="Wingdings" panose="05000000000000000000" pitchFamily="2" charset="2"/>
              </a:rPr>
              <a:t>Arabboev</a:t>
            </a:r>
            <a:r>
              <a:rPr lang="en-US" sz="1800" dirty="0">
                <a:effectLst/>
                <a:latin typeface="Times New Roman" panose="02020603050405020304" pitchFamily="18" charset="0"/>
                <a:ea typeface="StarSymbol"/>
                <a:cs typeface="Wingdings" panose="05000000000000000000" pitchFamily="2" charset="2"/>
              </a:rPr>
              <a:t>, </a:t>
            </a:r>
            <a:r>
              <a:rPr lang="en-US" sz="1800" dirty="0" err="1">
                <a:effectLst/>
                <a:latin typeface="Times New Roman" panose="02020603050405020304" pitchFamily="18" charset="0"/>
                <a:ea typeface="StarSymbol"/>
                <a:cs typeface="Wingdings" panose="05000000000000000000" pitchFamily="2" charset="2"/>
              </a:rPr>
              <a:t>Sardor</a:t>
            </a:r>
            <a:r>
              <a:rPr lang="en-US" sz="1800" dirty="0">
                <a:effectLst/>
                <a:latin typeface="Times New Roman" panose="02020603050405020304" pitchFamily="18" charset="0"/>
                <a:ea typeface="StarSymbol"/>
                <a:cs typeface="Wingdings" panose="05000000000000000000" pitchFamily="2" charset="2"/>
              </a:rPr>
              <a:t> </a:t>
            </a:r>
            <a:r>
              <a:rPr lang="en-US" sz="1800" dirty="0" err="1">
                <a:effectLst/>
                <a:latin typeface="Times New Roman" panose="02020603050405020304" pitchFamily="18" charset="0"/>
                <a:ea typeface="StarSymbol"/>
                <a:cs typeface="Wingdings" panose="05000000000000000000" pitchFamily="2" charset="2"/>
              </a:rPr>
              <a:t>Vakhkhobov</a:t>
            </a:r>
            <a:r>
              <a:rPr lang="en-US" sz="1800" dirty="0">
                <a:effectLst/>
                <a:latin typeface="Times New Roman" panose="02020603050405020304" pitchFamily="18" charset="0"/>
                <a:ea typeface="StarSymbol"/>
                <a:cs typeface="Wingdings" panose="05000000000000000000" pitchFamily="2" charset="2"/>
              </a:rPr>
              <a:t>,  "Design and development of a folding type braille keyboard", 2023</a:t>
            </a:r>
            <a:endParaRPr lang="en-IN" sz="1800" dirty="0">
              <a:effectLst/>
              <a:latin typeface="StarSymbol"/>
              <a:ea typeface="StarSymbol"/>
              <a:cs typeface="Wingdings" panose="05000000000000000000" pitchFamily="2" charset="2"/>
            </a:endParaRPr>
          </a:p>
          <a:p>
            <a:pPr marL="0" indent="0">
              <a:buNone/>
            </a:pPr>
            <a:r>
              <a:rPr lang="en-US" sz="1800" dirty="0">
                <a:latin typeface="Times New Roman" panose="02020603050405020304" pitchFamily="18" charset="0"/>
                <a:ea typeface="StarSymbol"/>
                <a:cs typeface="Wingdings" panose="05000000000000000000" pitchFamily="2" charset="2"/>
              </a:rPr>
              <a:t>10</a:t>
            </a:r>
            <a:r>
              <a:rPr lang="en-US" sz="1800" dirty="0">
                <a:effectLst/>
                <a:latin typeface="Times New Roman" panose="02020603050405020304" pitchFamily="18" charset="0"/>
                <a:ea typeface="StarSymbol"/>
                <a:cs typeface="Wingdings" panose="05000000000000000000" pitchFamily="2" charset="2"/>
              </a:rPr>
              <a:t>. John Lloyd Suarez, Danielle Joy Pueblo, Jamaica </a:t>
            </a:r>
            <a:r>
              <a:rPr lang="en-US" sz="1800" dirty="0" err="1">
                <a:effectLst/>
                <a:latin typeface="Times New Roman" panose="02020603050405020304" pitchFamily="18" charset="0"/>
                <a:ea typeface="StarSymbol"/>
                <a:cs typeface="Wingdings" panose="05000000000000000000" pitchFamily="2" charset="2"/>
              </a:rPr>
              <a:t>Pablita</a:t>
            </a:r>
            <a:r>
              <a:rPr lang="en-US" sz="1800" dirty="0">
                <a:effectLst/>
                <a:latin typeface="Times New Roman" panose="02020603050405020304" pitchFamily="18" charset="0"/>
                <a:ea typeface="StarSymbol"/>
                <a:cs typeface="Wingdings" panose="05000000000000000000" pitchFamily="2" charset="2"/>
              </a:rPr>
              <a:t> </a:t>
            </a:r>
            <a:r>
              <a:rPr lang="en-US" sz="1800" dirty="0" err="1">
                <a:effectLst/>
                <a:latin typeface="Times New Roman" panose="02020603050405020304" pitchFamily="18" charset="0"/>
                <a:ea typeface="StarSymbol"/>
                <a:cs typeface="Wingdings" panose="05000000000000000000" pitchFamily="2" charset="2"/>
              </a:rPr>
              <a:t>Padida</a:t>
            </a:r>
            <a:r>
              <a:rPr lang="en-US" sz="1800" dirty="0">
                <a:effectLst/>
                <a:latin typeface="Times New Roman" panose="02020603050405020304" pitchFamily="18" charset="0"/>
                <a:ea typeface="StarSymbol"/>
                <a:cs typeface="Wingdings" panose="05000000000000000000" pitchFamily="2" charset="2"/>
              </a:rPr>
              <a:t>, Justine </a:t>
            </a:r>
            <a:r>
              <a:rPr lang="en-US" sz="1800" dirty="0" err="1">
                <a:effectLst/>
                <a:latin typeface="Times New Roman" panose="02020603050405020304" pitchFamily="18" charset="0"/>
                <a:ea typeface="StarSymbol"/>
                <a:cs typeface="Wingdings" panose="05000000000000000000" pitchFamily="2" charset="2"/>
              </a:rPr>
              <a:t>Quilantang</a:t>
            </a:r>
            <a:r>
              <a:rPr lang="en-US" sz="1800" dirty="0">
                <a:effectLst/>
                <a:latin typeface="Times New Roman" panose="02020603050405020304" pitchFamily="18" charset="0"/>
                <a:ea typeface="StarSymbol"/>
                <a:cs typeface="Wingdings" panose="05000000000000000000" pitchFamily="2" charset="2"/>
              </a:rPr>
              <a:t> A Cost-Effective 6-Key Wooden Braille Keyboard for Visually Impaired Individuals", 2023</a:t>
            </a:r>
            <a:endParaRPr lang="en-IN" sz="1800" dirty="0">
              <a:latin typeface="StarSymbol"/>
              <a:ea typeface="StarSymbol"/>
              <a:cs typeface="Wingdings" panose="05000000000000000000" pitchFamily="2" charset="2"/>
            </a:endParaRPr>
          </a:p>
          <a:p>
            <a:pPr marL="0" indent="0">
              <a:buNone/>
            </a:pPr>
            <a:r>
              <a:rPr lang="en-IN" sz="1800" dirty="0">
                <a:effectLst/>
                <a:latin typeface="StarSymbol"/>
                <a:ea typeface="StarSymbol"/>
                <a:cs typeface="Wingdings" panose="05000000000000000000" pitchFamily="2" charset="2"/>
              </a:rPr>
              <a:t>11</a:t>
            </a:r>
            <a:r>
              <a:rPr lang="en-US" sz="1800" dirty="0">
                <a:effectLst/>
                <a:latin typeface="Times New Roman" panose="02020603050405020304" pitchFamily="18" charset="0"/>
                <a:ea typeface="StarSymbol"/>
                <a:cs typeface="Wingdings" panose="05000000000000000000" pitchFamily="2" charset="2"/>
              </a:rPr>
              <a:t>. Joy </a:t>
            </a:r>
            <a:r>
              <a:rPr lang="en-US" sz="1800" dirty="0" err="1">
                <a:effectLst/>
                <a:latin typeface="Times New Roman" panose="02020603050405020304" pitchFamily="18" charset="0"/>
                <a:ea typeface="StarSymbol"/>
                <a:cs typeface="Wingdings" panose="05000000000000000000" pitchFamily="2" charset="2"/>
              </a:rPr>
              <a:t>Protim</a:t>
            </a:r>
            <a:r>
              <a:rPr lang="en-US" sz="1800" dirty="0">
                <a:effectLst/>
                <a:latin typeface="Times New Roman" panose="02020603050405020304" pitchFamily="18" charset="0"/>
                <a:ea typeface="StarSymbol"/>
                <a:cs typeface="Wingdings" panose="05000000000000000000" pitchFamily="2" charset="2"/>
              </a:rPr>
              <a:t>; Abu Talha Md. Abdullah; Ahmed Iqbal </a:t>
            </a:r>
            <a:r>
              <a:rPr lang="en-US" sz="1800" dirty="0" err="1">
                <a:effectLst/>
                <a:latin typeface="Times New Roman" panose="02020603050405020304" pitchFamily="18" charset="0"/>
                <a:ea typeface="StarSymbol"/>
                <a:cs typeface="Wingdings" panose="05000000000000000000" pitchFamily="2" charset="2"/>
              </a:rPr>
              <a:t>Pritom</a:t>
            </a:r>
            <a:r>
              <a:rPr lang="en-US" sz="1800" dirty="0">
                <a:effectLst/>
                <a:latin typeface="Times New Roman" panose="02020603050405020304" pitchFamily="18" charset="0"/>
                <a:ea typeface="StarSymbol"/>
                <a:cs typeface="Wingdings" panose="05000000000000000000" pitchFamily="2" charset="2"/>
              </a:rPr>
              <a:t>; </a:t>
            </a:r>
            <a:r>
              <a:rPr lang="en-US" sz="1800" dirty="0" err="1">
                <a:effectLst/>
                <a:latin typeface="Times New Roman" panose="02020603050405020304" pitchFamily="18" charset="0"/>
                <a:ea typeface="StarSymbol"/>
                <a:cs typeface="Wingdings" panose="05000000000000000000" pitchFamily="2" charset="2"/>
              </a:rPr>
              <a:t>Mehrab</a:t>
            </a:r>
            <a:r>
              <a:rPr lang="en-US" sz="1800" dirty="0">
                <a:effectLst/>
                <a:latin typeface="Times New Roman" panose="02020603050405020304" pitchFamily="18" charset="0"/>
                <a:ea typeface="StarSymbol"/>
                <a:cs typeface="Wingdings" panose="05000000000000000000" pitchFamily="2" charset="2"/>
              </a:rPr>
              <a:t> Zaman Chowdhury</a:t>
            </a:r>
            <a:r>
              <a:rPr lang="en-IN" sz="1800" dirty="0">
                <a:latin typeface="StarSymbol"/>
                <a:ea typeface="StarSymbol"/>
                <a:cs typeface="Wingdings" panose="05000000000000000000" pitchFamily="2" charset="2"/>
              </a:rPr>
              <a:t> </a:t>
            </a:r>
            <a:r>
              <a:rPr lang="en-US" sz="1800" dirty="0">
                <a:effectLst/>
                <a:latin typeface="Times New Roman" panose="02020603050405020304" pitchFamily="18" charset="0"/>
                <a:ea typeface="StarSymbol"/>
                <a:cs typeface="Wingdings" panose="05000000000000000000" pitchFamily="2" charset="2"/>
              </a:rPr>
              <a:t>"BADHON: A High Performing Keyboard Layout for Physically Impaired People", 2019</a:t>
            </a:r>
          </a:p>
          <a:p>
            <a:pPr marL="0" indent="0">
              <a:buNone/>
            </a:pPr>
            <a:r>
              <a:rPr lang="en-US" sz="1800" dirty="0">
                <a:effectLst/>
                <a:latin typeface="Times New Roman" panose="02020603050405020304" pitchFamily="18" charset="0"/>
                <a:ea typeface="StarSymbol"/>
                <a:cs typeface="Wingdings" panose="05000000000000000000" pitchFamily="2" charset="2"/>
              </a:rPr>
              <a:t>12. Nikhil Khare, Om Sharan, Manikandan J  "Design and Development of a Digital Scribe for Visually Challenged Students", 2020</a:t>
            </a:r>
            <a:endParaRPr lang="en-IN" sz="1800" dirty="0">
              <a:effectLst/>
              <a:latin typeface="StarSymbol"/>
              <a:ea typeface="StarSymbol"/>
              <a:cs typeface="Wingdings" panose="05000000000000000000" pitchFamily="2" charset="2"/>
            </a:endParaRPr>
          </a:p>
          <a:p>
            <a:pPr marL="0" indent="0">
              <a:buNone/>
            </a:pPr>
            <a:endParaRPr lang="en-IN" sz="1800" dirty="0">
              <a:effectLst/>
              <a:latin typeface="StarSymbol"/>
              <a:ea typeface="StarSymbol"/>
              <a:cs typeface="Wingdings" panose="05000000000000000000" pitchFamily="2" charset="2"/>
            </a:endParaRPr>
          </a:p>
          <a:p>
            <a:pPr marL="0" indent="0">
              <a:buNone/>
            </a:pPr>
            <a:endParaRPr lang="en-IN" sz="1800" dirty="0">
              <a:effectLst/>
              <a:latin typeface="StarSymbol"/>
              <a:ea typeface="StarSymbol"/>
              <a:cs typeface="Wingdings" panose="05000000000000000000" pitchFamily="2" charset="2"/>
            </a:endParaRPr>
          </a:p>
          <a:p>
            <a:pPr marL="0" indent="0">
              <a:buNone/>
            </a:pPr>
            <a:endParaRPr lang="en-IN" sz="1800" dirty="0">
              <a:effectLst/>
              <a:latin typeface="StarSymbol"/>
              <a:ea typeface="StarSymbol"/>
              <a:cs typeface="Wingdings" panose="05000000000000000000" pitchFamily="2" charset="2"/>
            </a:endParaRPr>
          </a:p>
          <a:p>
            <a:pPr marL="0" indent="0">
              <a:buNone/>
            </a:pPr>
            <a:endParaRPr lang="en-IN" sz="1800" dirty="0">
              <a:effectLst/>
              <a:latin typeface="StarSymbol"/>
              <a:ea typeface="StarSymbol"/>
              <a:cs typeface="Wingdings" panose="05000000000000000000" pitchFamily="2" charset="2"/>
            </a:endParaRPr>
          </a:p>
          <a:p>
            <a:pPr marL="0" indent="0">
              <a:buNone/>
            </a:pPr>
            <a:endParaRPr lang="en-IN" dirty="0"/>
          </a:p>
          <a:p>
            <a:endParaRPr lang="en-IN" dirty="0"/>
          </a:p>
        </p:txBody>
      </p:sp>
      <p:sp>
        <p:nvSpPr>
          <p:cNvPr id="4" name="Date Placeholder 3">
            <a:extLst>
              <a:ext uri="{FF2B5EF4-FFF2-40B4-BE49-F238E27FC236}">
                <a16:creationId xmlns:a16="http://schemas.microsoft.com/office/drawing/2014/main" id="{7017A728-9E98-6BFA-9700-1549FE5FC60A}"/>
              </a:ext>
            </a:extLst>
          </p:cNvPr>
          <p:cNvSpPr>
            <a:spLocks noGrp="1"/>
          </p:cNvSpPr>
          <p:nvPr>
            <p:ph type="dt" sz="half" idx="10"/>
          </p:nvPr>
        </p:nvSpPr>
        <p:spPr/>
        <p:txBody>
          <a:bodyPr/>
          <a:lstStyle/>
          <a:p>
            <a:fld id="{CCC1B8B6-45AC-4F99-A07E-F63D2AF33DD3}" type="datetime2">
              <a:rPr lang="en-IN" smtClean="0"/>
              <a:pPr/>
              <a:t>Thursday, 18 April 2024</a:t>
            </a:fld>
            <a:endParaRPr lang="en-IN"/>
          </a:p>
        </p:txBody>
      </p:sp>
      <p:sp>
        <p:nvSpPr>
          <p:cNvPr id="5" name="Footer Placeholder 4">
            <a:extLst>
              <a:ext uri="{FF2B5EF4-FFF2-40B4-BE49-F238E27FC236}">
                <a16:creationId xmlns:a16="http://schemas.microsoft.com/office/drawing/2014/main" id="{B0E94A08-4D3F-92CF-16AD-2839BB56B354}"/>
              </a:ext>
            </a:extLst>
          </p:cNvPr>
          <p:cNvSpPr>
            <a:spLocks noGrp="1"/>
          </p:cNvSpPr>
          <p:nvPr>
            <p:ph type="ftr" sz="quarter" idx="11"/>
          </p:nvPr>
        </p:nvSpPr>
        <p:spPr/>
        <p:txBody>
          <a:bodyPr/>
          <a:lstStyle/>
          <a:p>
            <a:r>
              <a:rPr lang="en-US"/>
              <a:t>Batch-No  Project Title</a:t>
            </a:r>
            <a:endParaRPr lang="en-IN" dirty="0"/>
          </a:p>
        </p:txBody>
      </p:sp>
      <p:sp>
        <p:nvSpPr>
          <p:cNvPr id="6" name="Slide Number Placeholder 5">
            <a:extLst>
              <a:ext uri="{FF2B5EF4-FFF2-40B4-BE49-F238E27FC236}">
                <a16:creationId xmlns:a16="http://schemas.microsoft.com/office/drawing/2014/main" id="{913BDAF6-E9BF-23FD-AFB4-F2223B877BBB}"/>
              </a:ext>
            </a:extLst>
          </p:cNvPr>
          <p:cNvSpPr>
            <a:spLocks noGrp="1"/>
          </p:cNvSpPr>
          <p:nvPr>
            <p:ph type="sldNum" sz="quarter" idx="12"/>
          </p:nvPr>
        </p:nvSpPr>
        <p:spPr/>
        <p:txBody>
          <a:bodyPr/>
          <a:lstStyle/>
          <a:p>
            <a:fld id="{AE5629FF-3FC9-4ED2-8167-F1E9CD28EC76}" type="slidenum">
              <a:rPr lang="en-IN" smtClean="0"/>
              <a:pPr/>
              <a:t>26</a:t>
            </a:fld>
            <a:endParaRPr lang="en-IN"/>
          </a:p>
        </p:txBody>
      </p:sp>
    </p:spTree>
    <p:extLst>
      <p:ext uri="{BB962C8B-B14F-4D97-AF65-F5344CB8AC3E}">
        <p14:creationId xmlns:p14="http://schemas.microsoft.com/office/powerpoint/2010/main" val="18892697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063256"/>
            <a:ext cx="10515600" cy="627432"/>
          </a:xfrm>
        </p:spPr>
        <p:txBody>
          <a:bodyPr>
            <a:normAutofit/>
          </a:bodyPr>
          <a:lstStyle/>
          <a:p>
            <a:pPr algn="ctr"/>
            <a:r>
              <a:rPr lang="en-US" sz="2400" b="1" dirty="0">
                <a:solidFill>
                  <a:srgbClr val="7030A0"/>
                </a:solidFill>
                <a:latin typeface="Times New Roman" pitchFamily="18" charset="0"/>
                <a:cs typeface="Times New Roman" pitchFamily="18" charset="0"/>
              </a:rPr>
              <a:t>ABSTRACT</a:t>
            </a:r>
          </a:p>
        </p:txBody>
      </p:sp>
      <p:sp>
        <p:nvSpPr>
          <p:cNvPr id="3" name="Content Placeholder 2"/>
          <p:cNvSpPr>
            <a:spLocks noGrp="1"/>
          </p:cNvSpPr>
          <p:nvPr>
            <p:ph idx="1"/>
          </p:nvPr>
        </p:nvSpPr>
        <p:spPr/>
        <p:txBody>
          <a:bodyPr vert="horz" lIns="91440" tIns="45720" rIns="91440" bIns="45720" rtlCol="0" anchor="t">
            <a:noAutofit/>
          </a:bodyPr>
          <a:lstStyle/>
          <a:p>
            <a:pPr marL="0" indent="0" algn="ctr" rtl="0">
              <a:spcBef>
                <a:spcPts val="0"/>
              </a:spcBef>
              <a:spcAft>
                <a:spcPts val="0"/>
              </a:spcAft>
              <a:buNone/>
            </a:pPr>
            <a:r>
              <a:rPr lang="en-US" sz="2400" b="0" i="0" u="none" strike="noStrike" dirty="0">
                <a:solidFill>
                  <a:srgbClr val="000000"/>
                </a:solidFill>
                <a:effectLst/>
                <a:latin typeface="Calibri" panose="020F0502020204030204" pitchFamily="34" charset="0"/>
              </a:rPr>
              <a:t>The Smart Braille Tech project endeavors to create an innovative solution to enhance digital accessibility for blind individuals. By developing a wireless braille keyboard utilizing an ESP32 microcontroller with Bluetooth support, this project aims to provide an affordable and user-friendly interface for blind users to interact with digital devices. The keyboard features six input buttons, each representing a braille character, facilitating seamless communication with cross-platform systems including Windows, macOS, and Android. Through extensive research, development, and implementation of advanced technologies and algorithms, this project seeks to overcome the limitations of existing braille input methods, offering improved accessibility and empowering blind individuals to navigate the digital world with ease and efficiency.</a:t>
            </a:r>
            <a:br>
              <a:rPr lang="en-US" sz="2400" dirty="0"/>
            </a:br>
            <a:endParaRPr lang="en-US" sz="2400" dirty="0"/>
          </a:p>
        </p:txBody>
      </p:sp>
      <p:sp>
        <p:nvSpPr>
          <p:cNvPr id="6" name="Slide Number Placeholder 5"/>
          <p:cNvSpPr>
            <a:spLocks noGrp="1"/>
          </p:cNvSpPr>
          <p:nvPr>
            <p:ph type="sldNum" sz="quarter" idx="12"/>
          </p:nvPr>
        </p:nvSpPr>
        <p:spPr/>
        <p:txBody>
          <a:bodyPr/>
          <a:lstStyle/>
          <a:p>
            <a:fld id="{AE5629FF-3FC9-4ED2-8167-F1E9CD28EC76}" type="slidenum">
              <a:rPr lang="en-IN" smtClean="0"/>
              <a:pPr/>
              <a:t>3</a:t>
            </a:fld>
            <a:endParaRPr lang="en-IN" dirty="0"/>
          </a:p>
        </p:txBody>
      </p:sp>
      <p:sp>
        <p:nvSpPr>
          <p:cNvPr id="8" name="Date Placeholder 7"/>
          <p:cNvSpPr>
            <a:spLocks noGrp="1"/>
          </p:cNvSpPr>
          <p:nvPr>
            <p:ph type="dt" sz="half" idx="10"/>
          </p:nvPr>
        </p:nvSpPr>
        <p:spPr/>
        <p:txBody>
          <a:bodyPr/>
          <a:lstStyle/>
          <a:p>
            <a:fld id="{5A8710DE-3505-4D3F-95C1-A681A04ACE81}" type="datetime2">
              <a:rPr lang="en-IN" smtClean="0"/>
              <a:pPr/>
              <a:t>Thursday, 18 April 2024</a:t>
            </a:fld>
            <a:endParaRPr lang="en-IN"/>
          </a:p>
        </p:txBody>
      </p:sp>
      <p:sp>
        <p:nvSpPr>
          <p:cNvPr id="9" name="Footer Placeholder 8"/>
          <p:cNvSpPr>
            <a:spLocks noGrp="1"/>
          </p:cNvSpPr>
          <p:nvPr>
            <p:ph type="ftr" sz="quarter" idx="11"/>
          </p:nvPr>
        </p:nvSpPr>
        <p:spPr>
          <a:xfrm>
            <a:off x="3019188" y="6288113"/>
            <a:ext cx="7547024" cy="365125"/>
          </a:xfrm>
        </p:spPr>
        <p:txBody>
          <a:bodyPr/>
          <a:lstStyle/>
          <a:p>
            <a:r>
              <a:rPr lang="en-US" dirty="0"/>
              <a:t>Batch-No:18     Smart Braille Tech</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620688"/>
            <a:ext cx="8229600" cy="1143000"/>
          </a:xfrm>
        </p:spPr>
        <p:txBody>
          <a:bodyPr>
            <a:normAutofit/>
          </a:bodyPr>
          <a:lstStyle/>
          <a:p>
            <a:r>
              <a:rPr lang="en-IN" sz="2400" b="1" dirty="0">
                <a:solidFill>
                  <a:srgbClr val="7030A0"/>
                </a:solidFill>
                <a:latin typeface="Times New Roman" panose="02020603050405020304" pitchFamily="18" charset="0"/>
                <a:cs typeface="Times New Roman" panose="02020603050405020304" pitchFamily="18" charset="0"/>
              </a:rPr>
              <a:t>                                  INTRODUCTION</a:t>
            </a:r>
          </a:p>
        </p:txBody>
      </p:sp>
      <p:sp>
        <p:nvSpPr>
          <p:cNvPr id="3" name="Content Placeholder 2"/>
          <p:cNvSpPr>
            <a:spLocks noGrp="1"/>
          </p:cNvSpPr>
          <p:nvPr>
            <p:ph idx="1"/>
          </p:nvPr>
        </p:nvSpPr>
        <p:spPr>
          <a:xfrm>
            <a:off x="838200" y="1613647"/>
            <a:ext cx="10515600" cy="4563316"/>
          </a:xfrm>
        </p:spPr>
        <p:txBody>
          <a:bodyPr vert="horz" lIns="91440" tIns="45720" rIns="91440" bIns="45720" rtlCol="0" anchor="t">
            <a:normAutofit fontScale="92500" lnSpcReduction="10000"/>
          </a:bodyPr>
          <a:lstStyle/>
          <a:p>
            <a:pPr marL="0" indent="0" algn="l">
              <a:buNone/>
            </a:pPr>
            <a:endParaRPr lang="en-US" sz="2000" kern="150" dirty="0">
              <a:solidFill>
                <a:srgbClr val="292929"/>
              </a:solidFill>
              <a:effectLst/>
              <a:latin typeface="Times New Roman" panose="02020603050405020304" pitchFamily="18" charset="0"/>
              <a:ea typeface="NSimSun" panose="02010609030101010101" pitchFamily="49" charset="-122"/>
              <a:cs typeface="Times New Roman" panose="02020603050405020304" pitchFamily="18" charset="0"/>
            </a:endParaRPr>
          </a:p>
          <a:p>
            <a:pPr marL="0" indent="0" algn="just">
              <a:buNone/>
            </a:pPr>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In today's digital age, accessibility to technology is paramount for individuals with visual impairments.  However, traditional methods of interfacing with digital devices often pose challenges for the blind community. The Smart Braille Tech project emerges as a beacon of innovation, aiming to revolutionize digital accessibility through the development of a wireless braille keyboard. Leveraging the capabilities of the ESP32 microcontroller and Bluetooth technology, this project seeks to provide a seamless and intuitive interface for blind users to interact with computers and mobile devices. By addressing the limitations of existing braille input methods and embracing cross-platform compatibility, this initiative endeavors to empower blind individuals with the tools they need to navigate and thrive in the digital world.</a:t>
            </a:r>
            <a:endParaRPr lang="en-IN"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FBCC7783-D077-4AE6-AEB1-A3F551CC4A86}" type="datetime2">
              <a:rPr lang="en-IN" smtClean="0"/>
              <a:pPr/>
              <a:t>Thursday, 18 April 2024</a:t>
            </a:fld>
            <a:endParaRPr lang="en-IN"/>
          </a:p>
        </p:txBody>
      </p:sp>
      <p:sp>
        <p:nvSpPr>
          <p:cNvPr id="8" name="Slide Number Placeholder 7"/>
          <p:cNvSpPr>
            <a:spLocks noGrp="1"/>
          </p:cNvSpPr>
          <p:nvPr>
            <p:ph type="sldNum" sz="quarter" idx="12"/>
          </p:nvPr>
        </p:nvSpPr>
        <p:spPr/>
        <p:txBody>
          <a:bodyPr/>
          <a:lstStyle/>
          <a:p>
            <a:fld id="{AE5629FF-3FC9-4ED2-8167-F1E9CD28EC76}" type="slidenum">
              <a:rPr lang="en-IN" smtClean="0"/>
              <a:pPr/>
              <a:t>4</a:t>
            </a:fld>
            <a:endParaRPr lang="en-IN"/>
          </a:p>
        </p:txBody>
      </p:sp>
      <p:sp>
        <p:nvSpPr>
          <p:cNvPr id="9" name="Footer Placeholder 8"/>
          <p:cNvSpPr>
            <a:spLocks noGrp="1"/>
          </p:cNvSpPr>
          <p:nvPr>
            <p:ph type="ftr" sz="quarter" idx="11"/>
          </p:nvPr>
        </p:nvSpPr>
        <p:spPr>
          <a:xfrm>
            <a:off x="2773528" y="6274465"/>
            <a:ext cx="7547024" cy="365125"/>
          </a:xfrm>
        </p:spPr>
        <p:txBody>
          <a:bodyPr/>
          <a:lstStyle/>
          <a:p>
            <a:r>
              <a:rPr lang="en-US" dirty="0"/>
              <a:t>Batch-No:18     Smart Braille Tech</a:t>
            </a:r>
            <a:endParaRPr lang="en-I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a:solidFill>
                  <a:srgbClr val="7030A0"/>
                </a:solidFill>
                <a:latin typeface="Times New Roman" pitchFamily="18" charset="0"/>
                <a:cs typeface="Times New Roman" pitchFamily="18" charset="0"/>
              </a:rPr>
              <a:t>AIM &amp; OBJECTIVE</a:t>
            </a:r>
          </a:p>
        </p:txBody>
      </p:sp>
      <p:sp>
        <p:nvSpPr>
          <p:cNvPr id="3" name="Content Placeholder 2"/>
          <p:cNvSpPr>
            <a:spLocks noGrp="1"/>
          </p:cNvSpPr>
          <p:nvPr>
            <p:ph idx="1"/>
          </p:nvPr>
        </p:nvSpPr>
        <p:spPr>
          <a:xfrm>
            <a:off x="838200" y="1346446"/>
            <a:ext cx="10515600" cy="4839482"/>
          </a:xfrm>
        </p:spPr>
        <p:txBody>
          <a:bodyPr>
            <a:normAutofit/>
          </a:bodyPr>
          <a:lstStyle/>
          <a:p>
            <a:pPr marL="0" indent="0" rtl="0">
              <a:spcBef>
                <a:spcPts val="0"/>
              </a:spcBef>
              <a:spcAft>
                <a:spcPts val="0"/>
              </a:spcAft>
              <a:buNone/>
            </a:pPr>
            <a:r>
              <a:rPr lang="en-US" sz="2000" b="1" i="0" u="none" strike="noStrike" dirty="0">
                <a:solidFill>
                  <a:srgbClr val="000000"/>
                </a:solidFill>
                <a:effectLst/>
                <a:latin typeface="Times New Roman" panose="02020603050405020304" pitchFamily="18" charset="0"/>
              </a:rPr>
              <a:t>Aim: </a:t>
            </a:r>
            <a:r>
              <a:rPr lang="en-US" sz="2000" b="0" i="0" u="none" strike="noStrike" dirty="0">
                <a:solidFill>
                  <a:srgbClr val="000000"/>
                </a:solidFill>
                <a:effectLst/>
                <a:latin typeface="Times New Roman" panose="02020603050405020304" pitchFamily="18" charset="0"/>
              </a:rPr>
              <a:t>The aim of the Smart Braille Tech project is to develop a wireless braille keyboard that     enhances accessibility for individuals with visual impairments.</a:t>
            </a:r>
            <a:endParaRPr lang="en-US" sz="2000" b="0" dirty="0">
              <a:effectLst/>
            </a:endParaRPr>
          </a:p>
          <a:p>
            <a:pPr marL="0" indent="0" rtl="0">
              <a:spcBef>
                <a:spcPts val="1000"/>
              </a:spcBef>
              <a:spcAft>
                <a:spcPts val="0"/>
              </a:spcAft>
              <a:buNone/>
            </a:pPr>
            <a:r>
              <a:rPr lang="en-US" sz="2000" b="1" i="0" u="none" strike="noStrike" dirty="0">
                <a:solidFill>
                  <a:srgbClr val="000000"/>
                </a:solidFill>
                <a:effectLst/>
                <a:latin typeface="Times New Roman" panose="02020603050405020304" pitchFamily="18" charset="0"/>
              </a:rPr>
              <a:t>Objective:</a:t>
            </a:r>
            <a:endParaRPr lang="en-US" sz="2000" b="0" dirty="0">
              <a:effectLst/>
            </a:endParaRPr>
          </a:p>
          <a:p>
            <a:pPr rtl="0" fontAlgn="base">
              <a:spcBef>
                <a:spcPts val="100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Design a compact wireless braille keyboard with six input buttons, resembling the six-dot braille representation.</a:t>
            </a: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Implement Bluetooth connectivity to facilitate wireless communication with digital devices.</a:t>
            </a: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Ensure cross-platform compatibility with Windows, macOS, and Android operating systems, enabling seamless integration with various devices.</a:t>
            </a: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Develop intuitive software algorithms to map braille input to corresponding keystrokes for enhanced user experience.</a:t>
            </a: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Conduct extensive testing and refinement to ensure the keyboard's reliability, usability, and accessibility for blind individuals.</a:t>
            </a:r>
          </a:p>
          <a:p>
            <a:pPr rtl="0" fontAlgn="base">
              <a:spcBef>
                <a:spcPts val="0"/>
              </a:spcBef>
              <a:spcAft>
                <a:spcPts val="0"/>
              </a:spcAft>
              <a:buFont typeface="Arial" panose="020B0604020202020204" pitchFamily="34" charset="0"/>
              <a:buChar char="•"/>
            </a:pPr>
            <a:r>
              <a:rPr lang="en-US" sz="2000" b="0" i="0" u="none" strike="noStrike" dirty="0">
                <a:solidFill>
                  <a:srgbClr val="000000"/>
                </a:solidFill>
                <a:effectLst/>
                <a:latin typeface="Times New Roman" panose="02020603050405020304" pitchFamily="18" charset="0"/>
              </a:rPr>
              <a:t>Provide an affordable and user-friendly solution that empowers blind users to navigate and interact with digital devices independently and efficiently.</a:t>
            </a:r>
          </a:p>
        </p:txBody>
      </p:sp>
      <p:sp>
        <p:nvSpPr>
          <p:cNvPr id="6" name="Slide Number Placeholder 5"/>
          <p:cNvSpPr>
            <a:spLocks noGrp="1"/>
          </p:cNvSpPr>
          <p:nvPr>
            <p:ph type="sldNum" sz="quarter" idx="12"/>
          </p:nvPr>
        </p:nvSpPr>
        <p:spPr/>
        <p:txBody>
          <a:bodyPr/>
          <a:lstStyle/>
          <a:p>
            <a:fld id="{AE5629FF-3FC9-4ED2-8167-F1E9CD28EC76}" type="slidenum">
              <a:rPr lang="en-IN" smtClean="0"/>
              <a:pPr/>
              <a:t>5</a:t>
            </a:fld>
            <a:endParaRPr lang="en-IN" dirty="0"/>
          </a:p>
        </p:txBody>
      </p:sp>
      <p:sp>
        <p:nvSpPr>
          <p:cNvPr id="8" name="Date Placeholder 7"/>
          <p:cNvSpPr>
            <a:spLocks noGrp="1"/>
          </p:cNvSpPr>
          <p:nvPr>
            <p:ph type="dt" sz="half" idx="10"/>
          </p:nvPr>
        </p:nvSpPr>
        <p:spPr/>
        <p:txBody>
          <a:bodyPr/>
          <a:lstStyle/>
          <a:p>
            <a:fld id="{5A8BCBA0-2C8F-494D-935C-2DC9B25DE3A2}" type="datetime2">
              <a:rPr lang="en-IN" smtClean="0"/>
              <a:pPr/>
              <a:t>Thursday, 18 April 2024</a:t>
            </a:fld>
            <a:endParaRPr lang="en-IN"/>
          </a:p>
        </p:txBody>
      </p:sp>
      <p:sp>
        <p:nvSpPr>
          <p:cNvPr id="9" name="Footer Placeholder 8"/>
          <p:cNvSpPr>
            <a:spLocks noGrp="1"/>
          </p:cNvSpPr>
          <p:nvPr>
            <p:ph type="ftr" sz="quarter" idx="11"/>
          </p:nvPr>
        </p:nvSpPr>
        <p:spPr>
          <a:xfrm>
            <a:off x="2896358" y="6301760"/>
            <a:ext cx="7547024" cy="365125"/>
          </a:xfrm>
        </p:spPr>
        <p:txBody>
          <a:bodyPr/>
          <a:lstStyle/>
          <a:p>
            <a:r>
              <a:rPr lang="en-US" dirty="0"/>
              <a:t>Batch-No:18     Smart Braille Tech</a:t>
            </a:r>
            <a:endParaRPr lang="en-IN"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a:solidFill>
                  <a:srgbClr val="7030A0"/>
                </a:solidFill>
                <a:latin typeface="Times New Roman" pitchFamily="18" charset="0"/>
                <a:cs typeface="Times New Roman" pitchFamily="18" charset="0"/>
              </a:rPr>
              <a:t>LITERATURE SURVEY</a:t>
            </a:r>
          </a:p>
        </p:txBody>
      </p:sp>
      <p:graphicFrame>
        <p:nvGraphicFramePr>
          <p:cNvPr id="9" name="Table 8"/>
          <p:cNvGraphicFramePr>
            <a:graphicFrameLocks noGrp="1"/>
          </p:cNvGraphicFramePr>
          <p:nvPr>
            <p:extLst>
              <p:ext uri="{D42A27DB-BD31-4B8C-83A1-F6EECF244321}">
                <p14:modId xmlns:p14="http://schemas.microsoft.com/office/powerpoint/2010/main" val="2578371516"/>
              </p:ext>
            </p:extLst>
          </p:nvPr>
        </p:nvGraphicFramePr>
        <p:xfrm>
          <a:off x="432178" y="1327660"/>
          <a:ext cx="11348342" cy="3946215"/>
        </p:xfrm>
        <a:graphic>
          <a:graphicData uri="http://schemas.openxmlformats.org/drawingml/2006/table">
            <a:tbl>
              <a:tblPr firstRow="1" bandRow="1">
                <a:tableStyleId>{21E4AEA4-8DFA-4A89-87EB-49C32662AFE0}</a:tableStyleId>
              </a:tblPr>
              <a:tblGrid>
                <a:gridCol w="681355">
                  <a:extLst>
                    <a:ext uri="{9D8B030D-6E8A-4147-A177-3AD203B41FA5}">
                      <a16:colId xmlns:a16="http://schemas.microsoft.com/office/drawing/2014/main" val="20000"/>
                    </a:ext>
                  </a:extLst>
                </a:gridCol>
                <a:gridCol w="4186785">
                  <a:extLst>
                    <a:ext uri="{9D8B030D-6E8A-4147-A177-3AD203B41FA5}">
                      <a16:colId xmlns:a16="http://schemas.microsoft.com/office/drawing/2014/main" val="20001"/>
                    </a:ext>
                  </a:extLst>
                </a:gridCol>
                <a:gridCol w="3571968">
                  <a:extLst>
                    <a:ext uri="{9D8B030D-6E8A-4147-A177-3AD203B41FA5}">
                      <a16:colId xmlns:a16="http://schemas.microsoft.com/office/drawing/2014/main" val="20002"/>
                    </a:ext>
                  </a:extLst>
                </a:gridCol>
                <a:gridCol w="2908234">
                  <a:extLst>
                    <a:ext uri="{9D8B030D-6E8A-4147-A177-3AD203B41FA5}">
                      <a16:colId xmlns:a16="http://schemas.microsoft.com/office/drawing/2014/main" val="20003"/>
                    </a:ext>
                  </a:extLst>
                </a:gridCol>
              </a:tblGrid>
              <a:tr h="654375">
                <a:tc>
                  <a:txBody>
                    <a:bodyPr/>
                    <a:lstStyle/>
                    <a:p>
                      <a:pPr algn="ctr"/>
                      <a:r>
                        <a:rPr lang="en-US" dirty="0" err="1"/>
                        <a:t>S.No</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Reference Paper Title</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Purpose</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Drawbacks</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904600">
                <a:tc>
                  <a:txBody>
                    <a:bodyPr/>
                    <a:lstStyle/>
                    <a:p>
                      <a:pPr algn="ctr"/>
                      <a:r>
                        <a:rPr lang="en-US" dirty="0"/>
                        <a:t>1</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solidFill>
                            <a:schemeClr val="dk1"/>
                          </a:solidFill>
                          <a:effectLst/>
                          <a:latin typeface="+mn-lt"/>
                          <a:ea typeface="+mn-ea"/>
                          <a:cs typeface="+mn-cs"/>
                        </a:rPr>
                        <a:t>ZAYNAB ZEINEDDINE, SAMAR SINDIAN, NOUR AL HODA AHMAD, GEORGE ISMAIL "Low Cost Electronic </a:t>
                      </a:r>
                      <a:r>
                        <a:rPr lang="en-US" sz="1800" kern="1200" dirty="0" err="1">
                          <a:solidFill>
                            <a:schemeClr val="dk1"/>
                          </a:solidFill>
                          <a:effectLst/>
                          <a:latin typeface="+mn-lt"/>
                          <a:ea typeface="+mn-ea"/>
                          <a:cs typeface="+mn-cs"/>
                        </a:rPr>
                        <a:t>Brailler</a:t>
                      </a:r>
                      <a:r>
                        <a:rPr lang="en-US" sz="1800" kern="1200" dirty="0">
                          <a:solidFill>
                            <a:schemeClr val="dk1"/>
                          </a:solidFill>
                          <a:effectLst/>
                          <a:latin typeface="+mn-lt"/>
                          <a:ea typeface="+mn-ea"/>
                          <a:cs typeface="+mn-cs"/>
                        </a:rPr>
                        <a:t>", 2020</a:t>
                      </a:r>
                      <a:endParaRPr lang="en-IN" sz="18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dk1"/>
                          </a:solidFill>
                          <a:effectLst/>
                          <a:latin typeface="+mn-lt"/>
                          <a:ea typeface="+mn-ea"/>
                          <a:cs typeface="+mn-cs"/>
                        </a:rPr>
                        <a:t>To review existing braille input methods and their effectiveness in digital accessibility.</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dirty="0"/>
                        <a:t>Limited discussion on cross-platform compatibility.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904600">
                <a:tc>
                  <a:txBody>
                    <a:bodyPr/>
                    <a:lstStyle/>
                    <a:p>
                      <a:pPr algn="ctr"/>
                      <a:r>
                        <a:rPr lang="en-US" dirty="0"/>
                        <a:t>2</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solidFill>
                            <a:schemeClr val="dk1"/>
                          </a:solidFill>
                          <a:effectLst/>
                          <a:latin typeface="+mn-lt"/>
                          <a:ea typeface="+mn-ea"/>
                          <a:cs typeface="+mn-cs"/>
                        </a:rPr>
                        <a:t>K V Shalini, Keerthi B, Manasa B, </a:t>
                      </a:r>
                      <a:r>
                        <a:rPr lang="en-US" sz="1800" kern="1200" dirty="0" err="1">
                          <a:solidFill>
                            <a:schemeClr val="dk1"/>
                          </a:solidFill>
                          <a:effectLst/>
                          <a:latin typeface="+mn-lt"/>
                          <a:ea typeface="+mn-ea"/>
                          <a:cs typeface="+mn-cs"/>
                        </a:rPr>
                        <a:t>Padmashree</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Ashritha</a:t>
                      </a:r>
                      <a:r>
                        <a:rPr lang="en-US" sz="1800" kern="1200" dirty="0">
                          <a:solidFill>
                            <a:schemeClr val="dk1"/>
                          </a:solidFill>
                          <a:effectLst/>
                          <a:latin typeface="+mn-lt"/>
                          <a:ea typeface="+mn-ea"/>
                          <a:cs typeface="+mn-cs"/>
                        </a:rPr>
                        <a:t> KG "Design and Implementation of Digital Braille System for The Visually Impaired", 2020</a:t>
                      </a:r>
                      <a:endParaRPr lang="en-IN" sz="18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dk1"/>
                          </a:solidFill>
                          <a:effectLst/>
                          <a:latin typeface="+mn-lt"/>
                          <a:ea typeface="+mn-ea"/>
                          <a:cs typeface="+mn-cs"/>
                        </a:rPr>
                        <a:t>To discuss about design of USB braille keyboard</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dk1"/>
                          </a:solidFill>
                          <a:effectLst/>
                          <a:latin typeface="+mn-lt"/>
                          <a:ea typeface="+mn-ea"/>
                          <a:cs typeface="+mn-cs"/>
                        </a:rPr>
                        <a:t>Lacks detailed analysis of wireless solutions.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243005">
                <a:tc>
                  <a:txBody>
                    <a:bodyPr/>
                    <a:lstStyle/>
                    <a:p>
                      <a:pPr algn="ctr"/>
                      <a:r>
                        <a:rPr lang="en-US" dirty="0"/>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err="1">
                          <a:solidFill>
                            <a:schemeClr val="dk1"/>
                          </a:solidFill>
                          <a:effectLst/>
                          <a:latin typeface="+mn-lt"/>
                          <a:ea typeface="+mn-ea"/>
                          <a:cs typeface="+mn-cs"/>
                        </a:rPr>
                        <a:t>Mukhriddin</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Arabboev</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Shohruh</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Begmatov</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Ziyokhon</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Rakhimov</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Khushnud</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Gaziev</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Khabibullo</a:t>
                      </a:r>
                      <a:r>
                        <a:rPr lang="en-US" sz="1800" kern="1200" dirty="0">
                          <a:solidFill>
                            <a:schemeClr val="dk1"/>
                          </a:solidFill>
                          <a:effectLst/>
                          <a:latin typeface="+mn-lt"/>
                          <a:ea typeface="+mn-ea"/>
                          <a:cs typeface="+mn-cs"/>
                        </a:rPr>
                        <a:t> </a:t>
                      </a:r>
                      <a:r>
                        <a:rPr lang="en-US" sz="1800" kern="1200" dirty="0" err="1">
                          <a:solidFill>
                            <a:schemeClr val="dk1"/>
                          </a:solidFill>
                          <a:effectLst/>
                          <a:latin typeface="+mn-lt"/>
                          <a:ea typeface="+mn-ea"/>
                          <a:cs typeface="+mn-cs"/>
                        </a:rPr>
                        <a:t>Nosirov</a:t>
                      </a:r>
                      <a:r>
                        <a:rPr lang="en-US" sz="1800" kern="1200" dirty="0">
                          <a:solidFill>
                            <a:schemeClr val="dk1"/>
                          </a:solidFill>
                          <a:effectLst/>
                          <a:latin typeface="+mn-lt"/>
                          <a:ea typeface="+mn-ea"/>
                          <a:cs typeface="+mn-cs"/>
                        </a:rPr>
                        <a:t>, "Design of an External USB Braille Keyboard for Computers", 2022</a:t>
                      </a:r>
                      <a:endParaRPr lang="en-IN" sz="180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dk1"/>
                          </a:solidFill>
                          <a:effectLst/>
                          <a:latin typeface="+mn-lt"/>
                          <a:ea typeface="+mn-ea"/>
                          <a:cs typeface="+mn-cs"/>
                        </a:rPr>
                        <a:t>To evaluate different braille keyboard designs for </a:t>
                      </a:r>
                      <a:r>
                        <a:rPr lang="en-US" sz="1800" b="0" i="0" kern="1200" dirty="0" err="1">
                          <a:solidFill>
                            <a:schemeClr val="dk1"/>
                          </a:solidFill>
                          <a:effectLst/>
                          <a:latin typeface="+mn-lt"/>
                          <a:ea typeface="+mn-ea"/>
                          <a:cs typeface="+mn-cs"/>
                        </a:rPr>
                        <a:t>mobie</a:t>
                      </a:r>
                      <a:r>
                        <a:rPr lang="en-US" sz="1800" b="0" i="0" kern="1200" dirty="0">
                          <a:solidFill>
                            <a:schemeClr val="dk1"/>
                          </a:solidFill>
                          <a:effectLst/>
                          <a:latin typeface="+mn-lt"/>
                          <a:ea typeface="+mn-ea"/>
                          <a:cs typeface="+mn-cs"/>
                        </a:rPr>
                        <a:t> devices in terms of usability and effectiveness.</a:t>
                      </a: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b="0" i="0" kern="1200" dirty="0">
                          <a:solidFill>
                            <a:schemeClr val="dk1"/>
                          </a:solidFill>
                          <a:effectLst/>
                          <a:latin typeface="+mn-lt"/>
                          <a:ea typeface="+mn-ea"/>
                          <a:cs typeface="+mn-cs"/>
                        </a:rPr>
                        <a:t>Focuses primarily on physical design aspects, lacking discussion on wireless connectivity.</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bl>
          </a:graphicData>
        </a:graphic>
      </p:graphicFrame>
      <p:sp>
        <p:nvSpPr>
          <p:cNvPr id="11" name="Date Placeholder 10"/>
          <p:cNvSpPr>
            <a:spLocks noGrp="1"/>
          </p:cNvSpPr>
          <p:nvPr>
            <p:ph type="dt" sz="half" idx="10"/>
          </p:nvPr>
        </p:nvSpPr>
        <p:spPr/>
        <p:txBody>
          <a:bodyPr/>
          <a:lstStyle/>
          <a:p>
            <a:fld id="{D9AEDEC2-714A-46B4-AFB0-C58BEC21540E}" type="datetime2">
              <a:rPr lang="en-IN" smtClean="0"/>
              <a:pPr/>
              <a:t>Thursday, 18 April 2024</a:t>
            </a:fld>
            <a:endParaRPr lang="en-IN"/>
          </a:p>
        </p:txBody>
      </p:sp>
      <p:sp>
        <p:nvSpPr>
          <p:cNvPr id="12" name="Slide Number Placeholder 11"/>
          <p:cNvSpPr>
            <a:spLocks noGrp="1"/>
          </p:cNvSpPr>
          <p:nvPr>
            <p:ph type="sldNum" sz="quarter" idx="12"/>
          </p:nvPr>
        </p:nvSpPr>
        <p:spPr/>
        <p:txBody>
          <a:bodyPr/>
          <a:lstStyle/>
          <a:p>
            <a:fld id="{AE5629FF-3FC9-4ED2-8167-F1E9CD28EC76}" type="slidenum">
              <a:rPr lang="en-IN" smtClean="0"/>
              <a:pPr/>
              <a:t>6</a:t>
            </a:fld>
            <a:endParaRPr lang="en-IN"/>
          </a:p>
        </p:txBody>
      </p:sp>
      <p:sp>
        <p:nvSpPr>
          <p:cNvPr id="13" name="Footer Placeholder 12"/>
          <p:cNvSpPr>
            <a:spLocks noGrp="1"/>
          </p:cNvSpPr>
          <p:nvPr>
            <p:ph type="ftr" sz="quarter" idx="11"/>
          </p:nvPr>
        </p:nvSpPr>
        <p:spPr>
          <a:xfrm>
            <a:off x="2937302" y="6346986"/>
            <a:ext cx="7547024" cy="365125"/>
          </a:xfrm>
        </p:spPr>
        <p:txBody>
          <a:bodyPr/>
          <a:lstStyle/>
          <a:p>
            <a:r>
              <a:rPr lang="en-US" dirty="0"/>
              <a:t>Batch-No:18     Smart Braille Tech</a:t>
            </a:r>
            <a:endParaRPr lang="en-IN"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400" b="1" dirty="0">
                <a:solidFill>
                  <a:srgbClr val="7030A0"/>
                </a:solidFill>
                <a:latin typeface="Times New Roman" pitchFamily="18" charset="0"/>
                <a:cs typeface="Times New Roman" pitchFamily="18" charset="0"/>
              </a:rPr>
              <a:t>LITERATURE SURVEY</a:t>
            </a:r>
          </a:p>
        </p:txBody>
      </p:sp>
      <p:graphicFrame>
        <p:nvGraphicFramePr>
          <p:cNvPr id="9" name="Table 8"/>
          <p:cNvGraphicFramePr>
            <a:graphicFrameLocks noGrp="1"/>
          </p:cNvGraphicFramePr>
          <p:nvPr>
            <p:extLst>
              <p:ext uri="{D42A27DB-BD31-4B8C-83A1-F6EECF244321}">
                <p14:modId xmlns:p14="http://schemas.microsoft.com/office/powerpoint/2010/main" val="3298600450"/>
              </p:ext>
            </p:extLst>
          </p:nvPr>
        </p:nvGraphicFramePr>
        <p:xfrm>
          <a:off x="432178" y="1327660"/>
          <a:ext cx="11348342" cy="4405483"/>
        </p:xfrm>
        <a:graphic>
          <a:graphicData uri="http://schemas.openxmlformats.org/drawingml/2006/table">
            <a:tbl>
              <a:tblPr firstRow="1" bandRow="1">
                <a:tableStyleId>{21E4AEA4-8DFA-4A89-87EB-49C32662AFE0}</a:tableStyleId>
              </a:tblPr>
              <a:tblGrid>
                <a:gridCol w="716684">
                  <a:extLst>
                    <a:ext uri="{9D8B030D-6E8A-4147-A177-3AD203B41FA5}">
                      <a16:colId xmlns:a16="http://schemas.microsoft.com/office/drawing/2014/main" val="20000"/>
                    </a:ext>
                  </a:extLst>
                </a:gridCol>
                <a:gridCol w="4151456">
                  <a:extLst>
                    <a:ext uri="{9D8B030D-6E8A-4147-A177-3AD203B41FA5}">
                      <a16:colId xmlns:a16="http://schemas.microsoft.com/office/drawing/2014/main" val="20001"/>
                    </a:ext>
                  </a:extLst>
                </a:gridCol>
                <a:gridCol w="3571968">
                  <a:extLst>
                    <a:ext uri="{9D8B030D-6E8A-4147-A177-3AD203B41FA5}">
                      <a16:colId xmlns:a16="http://schemas.microsoft.com/office/drawing/2014/main" val="20002"/>
                    </a:ext>
                  </a:extLst>
                </a:gridCol>
                <a:gridCol w="2908234">
                  <a:extLst>
                    <a:ext uri="{9D8B030D-6E8A-4147-A177-3AD203B41FA5}">
                      <a16:colId xmlns:a16="http://schemas.microsoft.com/office/drawing/2014/main" val="20003"/>
                    </a:ext>
                  </a:extLst>
                </a:gridCol>
              </a:tblGrid>
              <a:tr h="735217">
                <a:tc>
                  <a:txBody>
                    <a:bodyPr/>
                    <a:lstStyle/>
                    <a:p>
                      <a:pPr algn="ctr"/>
                      <a:r>
                        <a:rPr lang="en-US" dirty="0" err="1"/>
                        <a:t>S.No</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Reference Paper Title</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Purpose</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dirty="0"/>
                        <a:t>Drawbacks</a:t>
                      </a:r>
                      <a:endParaRPr lang="en-US" b="1" dirty="0">
                        <a:latin typeface="Times New Roman" pitchFamily="18" charset="0"/>
                        <a:cs typeface="Times New Roman"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670266">
                <a:tc>
                  <a:txBody>
                    <a:bodyPr/>
                    <a:lstStyle/>
                    <a:p>
                      <a:pPr algn="ctr"/>
                      <a:r>
                        <a:rPr lang="en-US" dirty="0"/>
                        <a:t>4</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US" sz="1800" kern="1200" dirty="0">
                          <a:solidFill>
                            <a:schemeClr val="dk1"/>
                          </a:solidFill>
                          <a:effectLst/>
                          <a:latin typeface="+mn-lt"/>
                          <a:ea typeface="+mn-ea"/>
                          <a:cs typeface="+mn-cs"/>
                        </a:rPr>
                        <a:t>Kazi </a:t>
                      </a:r>
                      <a:r>
                        <a:rPr lang="en-US" sz="1800" kern="1200" dirty="0" err="1">
                          <a:solidFill>
                            <a:schemeClr val="dk1"/>
                          </a:solidFill>
                          <a:effectLst/>
                          <a:latin typeface="+mn-lt"/>
                          <a:ea typeface="+mn-ea"/>
                          <a:cs typeface="+mn-cs"/>
                        </a:rPr>
                        <a:t>Toukir</a:t>
                      </a:r>
                      <a:r>
                        <a:rPr lang="en-US" sz="1800" kern="1200" dirty="0">
                          <a:solidFill>
                            <a:schemeClr val="dk1"/>
                          </a:solidFill>
                          <a:effectLst/>
                          <a:latin typeface="+mn-lt"/>
                          <a:ea typeface="+mn-ea"/>
                          <a:cs typeface="+mn-cs"/>
                        </a:rPr>
                        <a:t> Ahmed, Md </a:t>
                      </a:r>
                      <a:r>
                        <a:rPr lang="en-US" sz="1800" kern="1200" dirty="0" err="1">
                          <a:solidFill>
                            <a:schemeClr val="dk1"/>
                          </a:solidFill>
                          <a:effectLst/>
                          <a:latin typeface="+mn-lt"/>
                          <a:ea typeface="+mn-ea"/>
                          <a:cs typeface="+mn-cs"/>
                        </a:rPr>
                        <a:t>Zesun</a:t>
                      </a:r>
                      <a:r>
                        <a:rPr lang="en-US" sz="1800" kern="1200" dirty="0">
                          <a:solidFill>
                            <a:schemeClr val="dk1"/>
                          </a:solidFill>
                          <a:effectLst/>
                          <a:latin typeface="+mn-lt"/>
                          <a:ea typeface="+mn-ea"/>
                          <a:cs typeface="+mn-cs"/>
                        </a:rPr>
                        <a:t> Ahmed Mia</a:t>
                      </a:r>
                      <a:endParaRPr lang="en-IN" sz="1800" kern="1200" dirty="0">
                        <a:solidFill>
                          <a:schemeClr val="dk1"/>
                        </a:solidFill>
                        <a:effectLst/>
                        <a:latin typeface="+mn-lt"/>
                        <a:ea typeface="+mn-ea"/>
                        <a:cs typeface="+mn-cs"/>
                      </a:endParaRPr>
                    </a:p>
                    <a:p>
                      <a:r>
                        <a:rPr lang="en-US" sz="1800" kern="1200" dirty="0">
                          <a:solidFill>
                            <a:schemeClr val="dk1"/>
                          </a:solidFill>
                          <a:effectLst/>
                          <a:latin typeface="+mn-lt"/>
                          <a:ea typeface="+mn-ea"/>
                          <a:cs typeface="+mn-cs"/>
                        </a:rPr>
                        <a:t>"Ultra Low Cost, Low Power, High Speed Electronic Braille Device for Visually Impaired People", 2024</a:t>
                      </a:r>
                      <a:endParaRPr lang="en-IN" sz="1800" b="0" i="0" kern="1200" dirty="0">
                        <a:solidFill>
                          <a:schemeClr val="dk1"/>
                        </a:solidFill>
                        <a:effectLst/>
                        <a:latin typeface="+mn-lt"/>
                        <a:ea typeface="+mn-ea"/>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1000"/>
                        </a:spcAft>
                      </a:pPr>
                      <a:r>
                        <a:rPr lang="en-US" sz="1400" dirty="0">
                          <a:solidFill>
                            <a:srgbClr val="000000"/>
                          </a:solidFill>
                          <a:effectLst/>
                          <a:latin typeface="Times New Roman" panose="02020603050405020304" pitchFamily="18" charset="0"/>
                          <a:ea typeface="Times New Roman" panose="02020603050405020304" pitchFamily="18" charset="0"/>
                          <a:cs typeface="Wingdings" panose="05000000000000000000" pitchFamily="2" charset="2"/>
                        </a:rPr>
                        <a:t>Affordability, efficiency, and speed. By making the device significantly cheaper than existing options, the paper aims to dramatically increase accessibility for people in developing countries and those with limited resources. Additionally, a low-power design would extend battery life and potentially allow for solar charging, making the device highly portable. Finally, the paper proposes a high-speed design by optimizing the refresh rate of the braille display, enabling users to read at faster speeds.</a:t>
                      </a:r>
                      <a:endParaRPr lang="en-IN" sz="1400" dirty="0">
                        <a:effectLst/>
                        <a:highlight>
                          <a:srgbClr val="E7E7E7"/>
                        </a:highlight>
                        <a:latin typeface="StarSymbol"/>
                        <a:ea typeface="StarSymbol"/>
                        <a:cs typeface="Wingdings" panose="05000000000000000000" pitchFamily="2"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just">
                        <a:lnSpc>
                          <a:spcPct val="115000"/>
                        </a:lnSpc>
                        <a:spcAft>
                          <a:spcPts val="1000"/>
                        </a:spcAft>
                      </a:pPr>
                      <a:r>
                        <a:rPr lang="en-US" sz="1400" dirty="0">
                          <a:solidFill>
                            <a:srgbClr val="000000"/>
                          </a:solidFill>
                          <a:effectLst/>
                          <a:latin typeface="Times New Roman" panose="02020603050405020304" pitchFamily="18" charset="0"/>
                          <a:ea typeface="Times New Roman" panose="02020603050405020304" pitchFamily="18" charset="0"/>
                          <a:cs typeface="Wingdings" panose="05000000000000000000" pitchFamily="2" charset="2"/>
                        </a:rPr>
                        <a:t>Affordability with features like high refresh rates, which can be expensive. Additionally, ensuring the device is durable despite a low-cost design and guaranteeing compatibility with various digital text formats are potential limitations. The paper might propose solutions or areas for further research to address these limitations, but it likely focuses more on the overall concept and its potential impact on the lives of visually impaired people, rather than delving into the intricate engineering details.</a:t>
                      </a:r>
                      <a:endParaRPr lang="en-IN" sz="1400" dirty="0">
                        <a:effectLst/>
                        <a:highlight>
                          <a:srgbClr val="E7E7E7"/>
                        </a:highlight>
                        <a:latin typeface="StarSymbol"/>
                        <a:ea typeface="StarSymbol"/>
                        <a:cs typeface="Wingdings" panose="05000000000000000000" pitchFamily="2" charset="2"/>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bl>
          </a:graphicData>
        </a:graphic>
      </p:graphicFrame>
      <p:sp>
        <p:nvSpPr>
          <p:cNvPr id="11" name="Date Placeholder 10"/>
          <p:cNvSpPr>
            <a:spLocks noGrp="1"/>
          </p:cNvSpPr>
          <p:nvPr>
            <p:ph type="dt" sz="half" idx="10"/>
          </p:nvPr>
        </p:nvSpPr>
        <p:spPr/>
        <p:txBody>
          <a:bodyPr/>
          <a:lstStyle/>
          <a:p>
            <a:fld id="{D9AEDEC2-714A-46B4-AFB0-C58BEC21540E}" type="datetime2">
              <a:rPr lang="en-IN" smtClean="0"/>
              <a:pPr/>
              <a:t>Thursday, 18 April 2024</a:t>
            </a:fld>
            <a:endParaRPr lang="en-IN"/>
          </a:p>
        </p:txBody>
      </p:sp>
      <p:sp>
        <p:nvSpPr>
          <p:cNvPr id="12" name="Slide Number Placeholder 11"/>
          <p:cNvSpPr>
            <a:spLocks noGrp="1"/>
          </p:cNvSpPr>
          <p:nvPr>
            <p:ph type="sldNum" sz="quarter" idx="12"/>
          </p:nvPr>
        </p:nvSpPr>
        <p:spPr/>
        <p:txBody>
          <a:bodyPr/>
          <a:lstStyle/>
          <a:p>
            <a:fld id="{AE5629FF-3FC9-4ED2-8167-F1E9CD28EC76}" type="slidenum">
              <a:rPr lang="en-IN" smtClean="0"/>
              <a:pPr/>
              <a:t>7</a:t>
            </a:fld>
            <a:endParaRPr lang="en-IN"/>
          </a:p>
        </p:txBody>
      </p:sp>
      <p:sp>
        <p:nvSpPr>
          <p:cNvPr id="13" name="Footer Placeholder 12"/>
          <p:cNvSpPr>
            <a:spLocks noGrp="1"/>
          </p:cNvSpPr>
          <p:nvPr>
            <p:ph type="ftr" sz="quarter" idx="11"/>
          </p:nvPr>
        </p:nvSpPr>
        <p:spPr>
          <a:xfrm>
            <a:off x="2937302" y="6346986"/>
            <a:ext cx="7547024" cy="365125"/>
          </a:xfrm>
        </p:spPr>
        <p:txBody>
          <a:bodyPr/>
          <a:lstStyle/>
          <a:p>
            <a:r>
              <a:rPr lang="en-US" dirty="0"/>
              <a:t>Batch-No:18     Smart Braille Tech</a:t>
            </a:r>
            <a:endParaRPr lang="en-IN" dirty="0"/>
          </a:p>
        </p:txBody>
      </p:sp>
    </p:spTree>
    <p:extLst>
      <p:ext uri="{BB962C8B-B14F-4D97-AF65-F5344CB8AC3E}">
        <p14:creationId xmlns:p14="http://schemas.microsoft.com/office/powerpoint/2010/main" val="40096745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29" y="836712"/>
            <a:ext cx="8229600" cy="1296144"/>
          </a:xfrm>
        </p:spPr>
        <p:txBody>
          <a:bodyPr>
            <a:normAutofit/>
          </a:bodyPr>
          <a:lstStyle/>
          <a:p>
            <a:pPr algn="l"/>
            <a:r>
              <a:rPr lang="en-IN" sz="2400" b="1" dirty="0">
                <a:solidFill>
                  <a:schemeClr val="tx2"/>
                </a:solidFill>
                <a:latin typeface="Times New Roman" panose="02020603050405020304" pitchFamily="18" charset="0"/>
                <a:cs typeface="Times New Roman" panose="02020603050405020304" pitchFamily="18" charset="0"/>
              </a:rPr>
              <a:t>EXISTING SYSTEMS:</a:t>
            </a:r>
          </a:p>
        </p:txBody>
      </p:sp>
      <p:sp>
        <p:nvSpPr>
          <p:cNvPr id="3" name="Content Placeholder 2"/>
          <p:cNvSpPr>
            <a:spLocks noGrp="1"/>
          </p:cNvSpPr>
          <p:nvPr>
            <p:ph idx="1"/>
          </p:nvPr>
        </p:nvSpPr>
        <p:spPr>
          <a:xfrm>
            <a:off x="263352" y="1844824"/>
            <a:ext cx="10972800" cy="4323336"/>
          </a:xfrm>
        </p:spPr>
        <p:txBody>
          <a:bodyPr>
            <a:normAutofit/>
          </a:bodyPr>
          <a:lstStyle/>
          <a:p>
            <a:r>
              <a:rPr lang="en-US" sz="2400" dirty="0">
                <a:latin typeface="Times New Roman" panose="02020603050405020304" pitchFamily="18" charset="0"/>
                <a:cs typeface="Times New Roman" panose="02020603050405020304" pitchFamily="18" charset="0"/>
              </a:rPr>
              <a:t>Keyboards like </a:t>
            </a:r>
            <a:r>
              <a:rPr lang="en-US" sz="2400" b="1" dirty="0" err="1">
                <a:latin typeface="Times New Roman" panose="02020603050405020304" pitchFamily="18" charset="0"/>
                <a:cs typeface="Times New Roman" panose="02020603050405020304" pitchFamily="18" charset="0"/>
              </a:rPr>
              <a:t>hable</a:t>
            </a:r>
            <a:r>
              <a:rPr lang="en-US" sz="2400" dirty="0">
                <a:latin typeface="Times New Roman" panose="02020603050405020304" pitchFamily="18" charset="0"/>
                <a:cs typeface="Times New Roman" panose="02020603050405020304" pitchFamily="18" charset="0"/>
              </a:rPr>
              <a:t> provides braille language input to computer devices. </a:t>
            </a:r>
          </a:p>
          <a:p>
            <a:r>
              <a:rPr lang="en-US" sz="2400" dirty="0">
                <a:latin typeface="Times New Roman" panose="02020603050405020304" pitchFamily="18" charset="0"/>
                <a:cs typeface="Times New Roman" panose="02020603050405020304" pitchFamily="18" charset="0"/>
              </a:rPr>
              <a:t>It provides cross platform support.</a:t>
            </a:r>
            <a:endParaRPr lang="en-IN" sz="2400" dirty="0">
              <a:latin typeface="Times New Roman" panose="02020603050405020304" pitchFamily="18" charset="0"/>
              <a:cs typeface="Times New Roman" panose="02020603050405020304" pitchFamily="18" charset="0"/>
            </a:endParaRPr>
          </a:p>
          <a:p>
            <a:pPr marL="0" indent="0" algn="l">
              <a:buNone/>
            </a:pPr>
            <a:r>
              <a:rPr lang="en-IN" sz="2400" dirty="0">
                <a:solidFill>
                  <a:schemeClr val="tx2"/>
                </a:solidFill>
                <a:latin typeface="Times New Roman" panose="02020603050405020304" pitchFamily="18" charset="0"/>
                <a:cs typeface="Times New Roman" panose="02020603050405020304" pitchFamily="18" charset="0"/>
              </a:rPr>
              <a:t>      </a:t>
            </a:r>
            <a:r>
              <a:rPr lang="en-IN" sz="2400" b="1" dirty="0">
                <a:solidFill>
                  <a:schemeClr val="tx2"/>
                </a:solidFill>
                <a:latin typeface="Times New Roman" panose="02020603050405020304" pitchFamily="18" charset="0"/>
                <a:cs typeface="Times New Roman" panose="02020603050405020304" pitchFamily="18" charset="0"/>
              </a:rPr>
              <a:t>DISADVANTAGES:</a:t>
            </a:r>
          </a:p>
          <a:p>
            <a:r>
              <a:rPr lang="en-US" sz="2400" dirty="0">
                <a:latin typeface="Times New Roman" panose="02020603050405020304" pitchFamily="18" charset="0"/>
                <a:cs typeface="Times New Roman" panose="02020603050405020304" pitchFamily="18" charset="0"/>
              </a:rPr>
              <a:t>The affordability is very low.</a:t>
            </a:r>
          </a:p>
          <a:p>
            <a:r>
              <a:rPr lang="en-US" sz="2400" dirty="0">
                <a:latin typeface="Times New Roman" panose="02020603050405020304" pitchFamily="18" charset="0"/>
                <a:cs typeface="Times New Roman" panose="02020603050405020304" pitchFamily="18" charset="0"/>
              </a:rPr>
              <a:t>Product availability is very low.</a:t>
            </a:r>
          </a:p>
          <a:p>
            <a:r>
              <a:rPr lang="en-US" sz="2400" dirty="0">
                <a:latin typeface="Times New Roman" panose="02020603050405020304" pitchFamily="18" charset="0"/>
                <a:cs typeface="Times New Roman" panose="02020603050405020304" pitchFamily="18" charset="0"/>
              </a:rPr>
              <a:t>For Visually disabled persons in India, It is hard to effort them. Even if they can effort the availability is very low</a:t>
            </a:r>
            <a:endParaRPr lang="en-IN" sz="2400"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6A587017-7037-42FB-9D22-165C3F104DD9}" type="datetime2">
              <a:rPr lang="en-IN" smtClean="0"/>
              <a:pPr/>
              <a:t>Thursday, 18 April 2024</a:t>
            </a:fld>
            <a:endParaRPr lang="en-IN"/>
          </a:p>
        </p:txBody>
      </p:sp>
      <p:sp>
        <p:nvSpPr>
          <p:cNvPr id="8" name="Slide Number Placeholder 7"/>
          <p:cNvSpPr>
            <a:spLocks noGrp="1"/>
          </p:cNvSpPr>
          <p:nvPr>
            <p:ph type="sldNum" sz="quarter" idx="12"/>
          </p:nvPr>
        </p:nvSpPr>
        <p:spPr/>
        <p:txBody>
          <a:bodyPr/>
          <a:lstStyle/>
          <a:p>
            <a:fld id="{AE5629FF-3FC9-4ED2-8167-F1E9CD28EC76}" type="slidenum">
              <a:rPr lang="en-IN" smtClean="0"/>
              <a:pPr/>
              <a:t>8</a:t>
            </a:fld>
            <a:endParaRPr lang="en-IN"/>
          </a:p>
        </p:txBody>
      </p:sp>
      <p:sp>
        <p:nvSpPr>
          <p:cNvPr id="9" name="Footer Placeholder 8"/>
          <p:cNvSpPr>
            <a:spLocks noGrp="1"/>
          </p:cNvSpPr>
          <p:nvPr>
            <p:ph type="ftr" sz="quarter" idx="11"/>
          </p:nvPr>
        </p:nvSpPr>
        <p:spPr>
          <a:xfrm>
            <a:off x="2732585" y="6288112"/>
            <a:ext cx="7547024" cy="365125"/>
          </a:xfrm>
        </p:spPr>
        <p:txBody>
          <a:bodyPr/>
          <a:lstStyle/>
          <a:p>
            <a:r>
              <a:rPr lang="en-US" dirty="0"/>
              <a:t>Batch-No:18     Smart Braille Tech</a:t>
            </a:r>
            <a:endParaRPr lang="en-IN" dirty="0"/>
          </a:p>
        </p:txBody>
      </p:sp>
    </p:spTree>
    <p:extLst>
      <p:ext uri="{BB962C8B-B14F-4D97-AF65-F5344CB8AC3E}">
        <p14:creationId xmlns:p14="http://schemas.microsoft.com/office/powerpoint/2010/main" val="35551483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30229" y="980728"/>
            <a:ext cx="8229600" cy="1152128"/>
          </a:xfrm>
        </p:spPr>
        <p:txBody>
          <a:bodyPr>
            <a:normAutofit/>
          </a:bodyPr>
          <a:lstStyle/>
          <a:p>
            <a:pPr algn="l"/>
            <a:r>
              <a:rPr lang="en-IN" sz="2400" b="1" dirty="0">
                <a:solidFill>
                  <a:schemeClr val="tx2"/>
                </a:solidFill>
                <a:latin typeface="Times New Roman" panose="02020603050405020304" pitchFamily="18" charset="0"/>
                <a:cs typeface="Times New Roman" panose="02020603050405020304" pitchFamily="18" charset="0"/>
              </a:rPr>
              <a:t>PROPOSED SYSTEM:</a:t>
            </a:r>
          </a:p>
        </p:txBody>
      </p:sp>
      <p:sp>
        <p:nvSpPr>
          <p:cNvPr id="3" name="Content Placeholder 2"/>
          <p:cNvSpPr>
            <a:spLocks noGrp="1"/>
          </p:cNvSpPr>
          <p:nvPr>
            <p:ph idx="1"/>
          </p:nvPr>
        </p:nvSpPr>
        <p:spPr>
          <a:xfrm>
            <a:off x="609600" y="1988840"/>
            <a:ext cx="10972800" cy="4137324"/>
          </a:xfrm>
        </p:spPr>
        <p:txBody>
          <a:bodyPr>
            <a:normAutofit/>
          </a:bodyPr>
          <a:lstStyle/>
          <a:p>
            <a:pPr marL="0" indent="0">
              <a:buNone/>
            </a:pPr>
            <a:r>
              <a:rPr lang="en-US" sz="2400" dirty="0">
                <a:latin typeface="Times New Roman" pitchFamily="18" charset="0"/>
                <a:cs typeface="Times New Roman" pitchFamily="18" charset="0"/>
              </a:rPr>
              <a:t>Introducing the Smart Braille Tech keyboard and its features:</a:t>
            </a:r>
          </a:p>
          <a:p>
            <a:pPr lvl="1"/>
            <a:r>
              <a:rPr lang="en-US" dirty="0">
                <a:latin typeface="Times New Roman" pitchFamily="18" charset="0"/>
                <a:cs typeface="Times New Roman" pitchFamily="18" charset="0"/>
              </a:rPr>
              <a:t> Wireless Braille keyboard that supports cross platform accessibility.</a:t>
            </a:r>
          </a:p>
          <a:p>
            <a:pPr lvl="1"/>
            <a:r>
              <a:rPr lang="en-US" dirty="0">
                <a:latin typeface="Times New Roman" pitchFamily="18" charset="0"/>
                <a:cs typeface="Times New Roman" pitchFamily="18" charset="0"/>
              </a:rPr>
              <a:t>With affordable cost where common people in India can easily buy it.</a:t>
            </a:r>
          </a:p>
          <a:p>
            <a:pPr lvl="1"/>
            <a:r>
              <a:rPr lang="en-US" dirty="0">
                <a:latin typeface="Times New Roman" pitchFamily="18" charset="0"/>
                <a:cs typeface="Times New Roman" pitchFamily="18" charset="0"/>
              </a:rPr>
              <a:t>Compact design with 9 input buttons representing braille characters.</a:t>
            </a:r>
          </a:p>
          <a:p>
            <a:pPr lvl="1"/>
            <a:r>
              <a:rPr lang="en-US" dirty="0">
                <a:latin typeface="Times New Roman" pitchFamily="18" charset="0"/>
                <a:cs typeface="Times New Roman" pitchFamily="18" charset="0"/>
              </a:rPr>
              <a:t>Wireless operation via Bluetooth.</a:t>
            </a:r>
          </a:p>
          <a:p>
            <a:pPr lvl="1"/>
            <a:r>
              <a:rPr lang="en-US" dirty="0">
                <a:latin typeface="Times New Roman" pitchFamily="18" charset="0"/>
                <a:cs typeface="Times New Roman" pitchFamily="18" charset="0"/>
              </a:rPr>
              <a:t>Cross-platform compatibility with Windows, macOS, and Android.</a:t>
            </a:r>
          </a:p>
          <a:p>
            <a:pPr lvl="1"/>
            <a:r>
              <a:rPr lang="en-US" dirty="0">
                <a:latin typeface="Times New Roman" pitchFamily="18" charset="0"/>
                <a:cs typeface="Times New Roman" pitchFamily="18" charset="0"/>
              </a:rPr>
              <a:t>Haptic feedback for activities and incorrect inputs.</a:t>
            </a:r>
          </a:p>
          <a:p>
            <a:pPr lvl="1"/>
            <a:endParaRPr lang="en-US" dirty="0">
              <a:latin typeface="Times New Roman" pitchFamily="18" charset="0"/>
              <a:cs typeface="Times New Roman" pitchFamily="18" charset="0"/>
            </a:endParaRPr>
          </a:p>
          <a:p>
            <a:endParaRPr lang="en-IN" sz="2000" dirty="0">
              <a:latin typeface="Times New Roman" panose="02020603050405020304" pitchFamily="18" charset="0"/>
              <a:cs typeface="Times New Roman" panose="02020603050405020304" pitchFamily="18" charset="0"/>
            </a:endParaRPr>
          </a:p>
        </p:txBody>
      </p:sp>
      <p:sp>
        <p:nvSpPr>
          <p:cNvPr id="7" name="Date Placeholder 6"/>
          <p:cNvSpPr>
            <a:spLocks noGrp="1"/>
          </p:cNvSpPr>
          <p:nvPr>
            <p:ph type="dt" sz="half" idx="10"/>
          </p:nvPr>
        </p:nvSpPr>
        <p:spPr/>
        <p:txBody>
          <a:bodyPr/>
          <a:lstStyle/>
          <a:p>
            <a:fld id="{7102325C-9175-4CDE-B0AB-FF93880A4252}" type="datetime2">
              <a:rPr lang="en-IN" smtClean="0"/>
              <a:pPr/>
              <a:t>Thursday, 18 April 2024</a:t>
            </a:fld>
            <a:endParaRPr lang="en-IN"/>
          </a:p>
        </p:txBody>
      </p:sp>
      <p:sp>
        <p:nvSpPr>
          <p:cNvPr id="8" name="Slide Number Placeholder 7"/>
          <p:cNvSpPr>
            <a:spLocks noGrp="1"/>
          </p:cNvSpPr>
          <p:nvPr>
            <p:ph type="sldNum" sz="quarter" idx="12"/>
          </p:nvPr>
        </p:nvSpPr>
        <p:spPr/>
        <p:txBody>
          <a:bodyPr/>
          <a:lstStyle/>
          <a:p>
            <a:fld id="{AE5629FF-3FC9-4ED2-8167-F1E9CD28EC76}" type="slidenum">
              <a:rPr lang="en-IN" smtClean="0"/>
              <a:pPr/>
              <a:t>9</a:t>
            </a:fld>
            <a:endParaRPr lang="en-IN"/>
          </a:p>
        </p:txBody>
      </p:sp>
      <p:sp>
        <p:nvSpPr>
          <p:cNvPr id="9" name="Footer Placeholder 8"/>
          <p:cNvSpPr>
            <a:spLocks noGrp="1"/>
          </p:cNvSpPr>
          <p:nvPr>
            <p:ph type="ftr" sz="quarter" idx="11"/>
          </p:nvPr>
        </p:nvSpPr>
        <p:spPr>
          <a:xfrm>
            <a:off x="2527869" y="6383691"/>
            <a:ext cx="7547024" cy="365125"/>
          </a:xfrm>
        </p:spPr>
        <p:txBody>
          <a:bodyPr/>
          <a:lstStyle/>
          <a:p>
            <a:r>
              <a:rPr lang="en-US" dirty="0"/>
              <a:t>Batch-No:18     Smart Braille Tech</a:t>
            </a:r>
            <a:endParaRPr lang="en-IN" dirty="0"/>
          </a:p>
        </p:txBody>
      </p:sp>
    </p:spTree>
    <p:extLst>
      <p:ext uri="{BB962C8B-B14F-4D97-AF65-F5344CB8AC3E}">
        <p14:creationId xmlns:p14="http://schemas.microsoft.com/office/powerpoint/2010/main" val="260381234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Foundry</Template>
  <TotalTime>1233</TotalTime>
  <Words>2205</Words>
  <Application>Microsoft Office PowerPoint</Application>
  <PresentationFormat>Widescreen</PresentationFormat>
  <Paragraphs>270</Paragraphs>
  <Slides>26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26</vt:i4>
      </vt:variant>
    </vt:vector>
  </HeadingPairs>
  <TitlesOfParts>
    <vt:vector size="35" baseType="lpstr">
      <vt:lpstr>Arial</vt:lpstr>
      <vt:lpstr>Book Antiqua</vt:lpstr>
      <vt:lpstr>Calibri</vt:lpstr>
      <vt:lpstr>Calibri Light</vt:lpstr>
      <vt:lpstr>Constantia</vt:lpstr>
      <vt:lpstr>StarSymbol</vt:lpstr>
      <vt:lpstr>Times New Roman</vt:lpstr>
      <vt:lpstr>Wingdings</vt:lpstr>
      <vt:lpstr>Office Theme</vt:lpstr>
      <vt:lpstr>SMART BRAILLE TECH</vt:lpstr>
      <vt:lpstr>                            Contents</vt:lpstr>
      <vt:lpstr>ABSTRACT</vt:lpstr>
      <vt:lpstr>                                  INTRODUCTION</vt:lpstr>
      <vt:lpstr>AIM &amp; OBJECTIVE</vt:lpstr>
      <vt:lpstr>LITERATURE SURVEY</vt:lpstr>
      <vt:lpstr>LITERATURE SURVEY</vt:lpstr>
      <vt:lpstr>EXISTING SYSTEMS:</vt:lpstr>
      <vt:lpstr>PROPOSED SYSTEM:</vt:lpstr>
      <vt:lpstr>ADVANTAGES:</vt:lpstr>
      <vt:lpstr>                 System Requirements</vt:lpstr>
      <vt:lpstr>                       Project Flow</vt:lpstr>
      <vt:lpstr>                     Architecture</vt:lpstr>
      <vt:lpstr>                    Technology/Algorithm Used</vt:lpstr>
      <vt:lpstr>    MODULES </vt:lpstr>
      <vt:lpstr>   DETAILED DESIGN </vt:lpstr>
      <vt:lpstr>    TESTCASES </vt:lpstr>
      <vt:lpstr>PowerPoint Presentation</vt:lpstr>
      <vt:lpstr>PowerPoint Presentation</vt:lpstr>
      <vt:lpstr>    PICTURES AND RESULTS</vt:lpstr>
      <vt:lpstr>PowerPoint Presentation</vt:lpstr>
      <vt:lpstr>                                        CONCLUSION</vt:lpstr>
      <vt:lpstr>                        Future Scope</vt:lpstr>
      <vt:lpstr>Table for student contribution </vt:lpstr>
      <vt:lpstr>                          References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Missing Child Identification System using Deep Learning</dc:title>
  <dc:creator>PRATAP YAMPALLA</dc:creator>
  <cp:lastModifiedBy>Krishi Jain</cp:lastModifiedBy>
  <cp:revision>96</cp:revision>
  <dcterms:created xsi:type="dcterms:W3CDTF">2021-07-06T10:32:00Z</dcterms:created>
  <dcterms:modified xsi:type="dcterms:W3CDTF">2024-04-18T12:34:35Z</dcterms:modified>
</cp:coreProperties>
</file>