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sldIdLst>
    <p:sldId id="256" r:id="rId6"/>
    <p:sldId id="257" r:id="rId7"/>
    <p:sldId id="258" r:id="rId8"/>
    <p:sldId id="260" r:id="rId9"/>
    <p:sldId id="261" r:id="rId10"/>
    <p:sldId id="262" r:id="rId11"/>
    <p:sldId id="263" r:id="rId12"/>
    <p:sldId id="323" r:id="rId13"/>
    <p:sldId id="259" r:id="rId14"/>
    <p:sldId id="355" r:id="rId15"/>
    <p:sldId id="324" r:id="rId16"/>
    <p:sldId id="352" r:id="rId17"/>
    <p:sldId id="356" r:id="rId18"/>
    <p:sldId id="357" r:id="rId19"/>
    <p:sldId id="354" r:id="rId20"/>
    <p:sldId id="353" r:id="rId21"/>
    <p:sldId id="264" r:id="rId22"/>
    <p:sldId id="265" r:id="rId23"/>
    <p:sldId id="35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3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26.407"/>
    </inkml:context>
    <inkml:brush xml:id="br0">
      <inkml:brushProperty name="width" value="0.1" units="cm"/>
      <inkml:brushProperty name="height" value="0.1" units="cm"/>
      <inkml:brushProperty name="color" value="#E71224"/>
    </inkml:brush>
  </inkml:definitions>
  <inkml:trace contextRef="#ctx0" brushRef="#br0">0 0 24575,'1'4'0,"1"1"0,-1-1 0,0 0 0,1-1 0,0 1 0,0 0 0,0 0 0,1-1 0,-1 1 0,5 4 0,2 4 0,207 267 0,23-13 0,-204-228 0,426 456 0,-400-427 0,121 139 0,-162-184 0,1-1 0,39 30 0,-18-17 0,372 292 0,-354-285 0,97 49 0,-62-39 0,301 152 0,-360-185 0,56 21 0,23 12 0,-74-32 0,2-1 0,73 18 0,-99-31 0,54 15 0,72 23 0,48 18 0,-61-22 0,-93-29 0,1-1 0,68 6 0,24 4 0,-92-10 0,220 38 0,-170-36 0,-37-4 0,54 2 0,130 6 0,-126-5 0,179-8 0,-143-4 0,891 2 0,-988-2 0,54-9 0,45-3 0,-118 12 0,54-10 0,-54 6 0,47-2 0,-42 5 0,1-1 0,65-19 0,5 0 0,8-4 0,-27 6 0,12-4 0,-59 14 0,0 2 0,79-9 0,-83 14 0,0-1 0,43-12 0,34-5 0,-30 7 0,25-2 0,-82 14 0,0-1 0,0-2 0,-1 0 0,1-2 0,40-18 0,-34 15 0,0 2 0,0 1 0,36-3 0,34-9 0,101-45 0,-108 33 0,-26 6 0,95-52 0,-87 40 0,214-105 0,-103 52 0,-68 31 0,148-53 0,-232 100 0,-1-2 0,0-1 0,-1-2 0,42-29 0,-13 9 0,91-40 0,-36 21 0,-18-7 0,-69 43 0,43-24 0,19-4-1365,-73 42-5461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29.010"/>
    </inkml:context>
    <inkml:brush xml:id="br0">
      <inkml:brushProperty name="width" value="0.1" units="cm"/>
      <inkml:brushProperty name="height" value="0.1" units="cm"/>
      <inkml:brushProperty name="color" value="#E71224"/>
    </inkml:brush>
  </inkml:definitions>
  <inkml:trace contextRef="#ctx0" brushRef="#br0">1 1 24575,'384'0'0,"-383"0"0,6-1 0,0 2 0,1-1 0,-1 1 0,10 2 0,-16-3 0,0 0 0,0 1 0,-1-1 0,1 0 0,0 0 0,0 1 0,0-1 0,-1 0 0,1 1 0,0-1 0,0 1 0,-1-1 0,1 1 0,0-1 0,-1 1 0,1 0 0,-1-1 0,1 1 0,-1 0 0,1-1 0,-1 1 0,1 0 0,-1 0 0,0-1 0,1 1 0,-1 0 0,0 0 0,1 0 0,-1-1 0,0 1 0,0 0 0,0 0 0,0 0 0,0 0 0,0 0 0,0-1 0,0 1 0,0 0 0,-1 0 0,1 0 0,0 0 0,-1-1 0,1 1 0,0 0 0,-1 0 0,1-1 0,-1 1 0,0 1 0,-8 10 0,1 0 0,-2-1 0,0-1 0,0 1 0,-13 9 0,10-8 0,0 0 0,-21 25 0,7-6 0,23-28 0,1 1 0,-1 0 0,0 0 0,1 0 0,0 1 0,0-1 0,0 1 0,1-1 0,-1 1 0,1 0 0,0 0 0,1 0 0,-3 9 0,-25 148 0,13-98-1365,11-45-5461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39.389"/>
    </inkml:context>
    <inkml:brush xml:id="br0">
      <inkml:brushProperty name="width" value="0.1" units="cm"/>
      <inkml:brushProperty name="height" value="0.1" units="cm"/>
      <inkml:brushProperty name="color" value="#004F8B"/>
    </inkml:brush>
  </inkml:definitions>
  <inkml:trace contextRef="#ctx0" brushRef="#br0">0 0 24575,'7'1'0,"0"0"0,0 0 0,-1 1 0,1 0 0,0 0 0,-1 0 0,12 7 0,-1-1 0,78 33 0,341 135 0,-165-65 0,23 8 0,-248-106 0,-30-9 0,0 0 0,19 9 0,4 2 0,48 13 0,3 1 0,-11-3 0,103 19 0,-133-32 0,-30-8 0,1 0 0,-1-1 0,26 1 0,314 38 0,-180-16 0,-48-16 0,190-9 0,-153-4 0,419 2 0,-528-3 0,1-3 0,64-15 0,28-3 0,-101 19 0,0-3 0,0-1 0,86-29 0,148-44 0,-192 59 0,139-52 0,-182 54 0,-13 8 0,-2-3 0,0-1 0,36-23 0,-49 27 0,0 1 0,1 1 0,26-9 0,-8 3 0,0 4-1365,-22 10-5461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41.464"/>
    </inkml:context>
    <inkml:brush xml:id="br0">
      <inkml:brushProperty name="width" value="0.1" units="cm"/>
      <inkml:brushProperty name="height" value="0.1" units="cm"/>
      <inkml:brushProperty name="color" value="#004F8B"/>
    </inkml:brush>
  </inkml:definitions>
  <inkml:trace contextRef="#ctx0" brushRef="#br0">0 1 24575,'438'0'0,"-433"0"0,0 0 0,-1 0 0,1 1 0,0-1 0,-1 1 0,1 0 0,-1 1 0,1-1 0,-1 1 0,0-1 0,8 6 0,-10-6 0,0 1 0,-1-1 0,1 1 0,-1 0 0,1-1 0,-1 1 0,0 0 0,1 0 0,-1 0 0,0 0 0,0 0 0,0 0 0,-1 1 0,1-1 0,0 0 0,-1 0 0,0 1 0,1-1 0,-1 0 0,0 0 0,0 1 0,0-1 0,0 0 0,-1 1 0,1-1 0,-1 3 0,-1-1 0,0 1 0,0 0 0,0-1 0,-1 1 0,1-1 0,-1 1 0,0-1 0,0 0 0,-1 0 0,1-1 0,-1 1 0,0-1 0,0 0 0,0 1 0,-9 3 0,-24 24 0,10-1 0,7-7 0,-31 26 0,44-42 7,0 0 1,1 0-1,0 0 0,0 0 0,1 1 0,-1 0 1,2 1-1,-1-1 0,-3 11 0,-2 11-262,-10 44 0,11-38-672,5-17-5899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48.928"/>
    </inkml:context>
    <inkml:brush xml:id="br0">
      <inkml:brushProperty name="width" value="0.1" units="cm"/>
      <inkml:brushProperty name="height" value="0.1" units="cm"/>
      <inkml:brushProperty name="color" value="#008C3A"/>
    </inkml:brush>
  </inkml:definitions>
  <inkml:trace contextRef="#ctx0" brushRef="#br0">1 1231 24575,'49'-62'0,"102"-115"0,3-4 0,-127 156 0,1 0 0,1 2 0,1 1 0,40-21 0,-8 3 0,479-283 0,-493 297 0,1 2 0,1 3 0,1 1 0,1 3 0,88-18 0,64-7 0,-101 18 0,207-19 0,-248 40 0,3 1 0,75-12 0,-10-4 0,0 6 0,162 4 0,-244 8 0,-17-1 0,0 1 0,-1 2 0,1 1 0,-1 1 0,54 15 0,-33-1 0,51 26 0,-83-36 0,0-1 0,1 0 0,34 6 0,-27-8 0,35 14 0,110 60 0,-34-21 0,-79-35 0,-31-12 0,-5-3 0,0 2 0,-1 0 0,0 1 0,33 24 0,113 82 0,-129-96 0,-29-17 0,0 1 0,-1 0 0,1 1 0,-1 0 0,-1 1 0,12 10 0,15 14-1365,-19-20-5461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8T13:30:51.266"/>
    </inkml:context>
    <inkml:brush xml:id="br0">
      <inkml:brushProperty name="width" value="0.1" units="cm"/>
      <inkml:brushProperty name="height" value="0.1" units="cm"/>
      <inkml:brushProperty name="color" value="#008C3A"/>
    </inkml:brush>
  </inkml:definitions>
  <inkml:trace contextRef="#ctx0" brushRef="#br0">423 0 24575,'-1'88'0,"3"99"0,5-157 0,-5-24 0,0 1 0,0-1 0,-1 0 0,0 0 0,0 7 0,-1-11 0,0-1 0,0 0 0,0 1 0,-1-1 0,1 0 0,0 1 0,-1-1 0,1 0 0,-1 1 0,1-1 0,-1 0 0,0 0 0,1 0 0,-1 1 0,0-1 0,0 0 0,0 0 0,0 0 0,0 0 0,0 0 0,0-1 0,0 1 0,0 0 0,0 0 0,-1-1 0,1 1 0,-2 0 0,-12 3 0,1-2 0,-1 1 0,0-2 0,0 0 0,1-1 0,-1 0 0,-21-4 0,-11 2 0,-26 2 0,-46-2 0,97-3-1365,5-1-5461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29AA7-0A45-4339-BDA5-1525E4A47ED5}"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042C7-7E3B-4A90-9C41-45A4DFE073DA}" type="slidenum">
              <a:rPr lang="en-IN" smtClean="0"/>
              <a:t>‹#›</a:t>
            </a:fld>
            <a:endParaRPr lang="en-IN"/>
          </a:p>
        </p:txBody>
      </p:sp>
    </p:spTree>
    <p:extLst>
      <p:ext uri="{BB962C8B-B14F-4D97-AF65-F5344CB8AC3E}">
        <p14:creationId xmlns:p14="http://schemas.microsoft.com/office/powerpoint/2010/main" val="328451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a:extLst>
            <a:ext uri="{FF2B5EF4-FFF2-40B4-BE49-F238E27FC236}">
              <a16:creationId xmlns:a16="http://schemas.microsoft.com/office/drawing/2014/main" id="{51808E1B-5A98-668F-C43E-C2C458D8CB0B}"/>
            </a:ext>
          </a:extLst>
        </p:cNvPr>
        <p:cNvGrpSpPr/>
        <p:nvPr/>
      </p:nvGrpSpPr>
      <p:grpSpPr>
        <a:xfrm>
          <a:off x="0" y="0"/>
          <a:ext cx="0" cy="0"/>
          <a:chOff x="0" y="0"/>
          <a:chExt cx="0" cy="0"/>
        </a:xfrm>
      </p:grpSpPr>
      <p:sp>
        <p:nvSpPr>
          <p:cNvPr id="348" name="Google Shape;348;g54dda1946d_6_332:notes">
            <a:extLst>
              <a:ext uri="{FF2B5EF4-FFF2-40B4-BE49-F238E27FC236}">
                <a16:creationId xmlns:a16="http://schemas.microsoft.com/office/drawing/2014/main" id="{5CDD13B6-BC4A-CE3C-BC45-392883ED8A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4dda1946d_6_332:notes">
            <a:extLst>
              <a:ext uri="{FF2B5EF4-FFF2-40B4-BE49-F238E27FC236}">
                <a16:creationId xmlns:a16="http://schemas.microsoft.com/office/drawing/2014/main" id="{221F38D9-CDA7-E5E1-A50D-319EA9BF2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01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8FAA-8FED-5ED2-2A0D-E8F6E3B7C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5FC2CB-994A-DEC1-945B-BF657C74B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8013DD-0F8C-B1D4-D90D-DBF3D9BDEE58}"/>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D087DDDB-66FF-D5DF-1B88-1F2DF318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E73F4-1F48-6DE9-2CF1-E63DACC972FE}"/>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11431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5766-1E75-7495-D415-6864505FBC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6717C0-625D-7846-097D-3CA23B77F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AC699-EA98-969C-1752-D268AFD43122}"/>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F7910857-FFEB-167C-C56F-CC7E70487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A7A26-C63A-5D3A-5577-9B193DF7AA59}"/>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42941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8DB7D-7104-1821-58E5-BB06D8F52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FA3492-7A80-1239-402E-D48D4E37D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A11A6-CEDE-9235-0345-07815129DC70}"/>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720A057D-95BA-0560-503A-BE8929EB2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FF6C4-7D9C-235B-E2DF-56E3C067505E}"/>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87881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2"/>
        <p:cNvGrpSpPr/>
        <p:nvPr/>
      </p:nvGrpSpPr>
      <p:grpSpPr>
        <a:xfrm>
          <a:off x="0" y="0"/>
          <a:ext cx="0" cy="0"/>
          <a:chOff x="0" y="0"/>
          <a:chExt cx="0" cy="0"/>
        </a:xfrm>
      </p:grpSpPr>
      <p:sp>
        <p:nvSpPr>
          <p:cNvPr id="169" name="Google Shape;16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70" name="Google Shape;170;p20"/>
          <p:cNvSpPr txBox="1">
            <a:spLocks noGrp="1"/>
          </p:cNvSpPr>
          <p:nvPr>
            <p:ph type="subTitle" idx="1"/>
          </p:nvPr>
        </p:nvSpPr>
        <p:spPr>
          <a:xfrm>
            <a:off x="5416233" y="30551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0"/>
          <p:cNvSpPr txBox="1">
            <a:spLocks noGrp="1"/>
          </p:cNvSpPr>
          <p:nvPr>
            <p:ph type="subTitle" idx="2"/>
          </p:nvPr>
        </p:nvSpPr>
        <p:spPr>
          <a:xfrm>
            <a:off x="960000" y="30551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0"/>
          <p:cNvSpPr txBox="1">
            <a:spLocks noGrp="1"/>
          </p:cNvSpPr>
          <p:nvPr>
            <p:ph type="subTitle" idx="3"/>
          </p:nvPr>
        </p:nvSpPr>
        <p:spPr>
          <a:xfrm>
            <a:off x="960001" y="2411500"/>
            <a:ext cx="3281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933">
                <a:latin typeface="Teko Medium"/>
                <a:ea typeface="Teko Medium"/>
                <a:cs typeface="Teko Medium"/>
                <a:sym typeface="Tek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16265" y="2411500"/>
            <a:ext cx="3281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933">
                <a:latin typeface="Teko Medium"/>
                <a:ea typeface="Teko Medium"/>
                <a:cs typeface="Teko Medium"/>
                <a:sym typeface="Tek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08185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AB2150-CFE0-403A-A774-D337DD482C7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3183927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B2150-CFE0-403A-A774-D337DD482C7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123520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B2150-CFE0-403A-A774-D337DD482C7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3180079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B2150-CFE0-403A-A774-D337DD482C7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700625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AB2150-CFE0-403A-A774-D337DD482C7A}"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417620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AB2150-CFE0-403A-A774-D337DD482C7A}"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3902102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B2150-CFE0-403A-A774-D337DD482C7A}"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233808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BCDF-2999-1649-2DDF-1444F80E60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1CDA0-4600-CD2E-228A-A29379C3E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C34A5-9235-7CC8-9267-959ABD6298B1}"/>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2AA2EC32-2DC8-54B8-0FC8-13A69BE22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00416-64DD-6B2E-E36F-343A78E27086}"/>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3042928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AB2150-CFE0-403A-A774-D337DD482C7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1457784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AB2150-CFE0-403A-A774-D337DD482C7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2037995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B2150-CFE0-403A-A774-D337DD482C7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3161623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B2150-CFE0-403A-A774-D337DD482C7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09FA11-0ECA-4BDA-9613-FB27FE56622C}" type="slidenum">
              <a:rPr lang="en-IN" smtClean="0"/>
              <a:t>‹#›</a:t>
            </a:fld>
            <a:endParaRPr lang="en-IN"/>
          </a:p>
        </p:txBody>
      </p:sp>
    </p:spTree>
    <p:extLst>
      <p:ext uri="{BB962C8B-B14F-4D97-AF65-F5344CB8AC3E}">
        <p14:creationId xmlns:p14="http://schemas.microsoft.com/office/powerpoint/2010/main" val="3438645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2"/>
        <p:cNvGrpSpPr/>
        <p:nvPr/>
      </p:nvGrpSpPr>
      <p:grpSpPr>
        <a:xfrm>
          <a:off x="0" y="0"/>
          <a:ext cx="0" cy="0"/>
          <a:chOff x="0" y="0"/>
          <a:chExt cx="0" cy="0"/>
        </a:xfrm>
      </p:grpSpPr>
      <p:sp>
        <p:nvSpPr>
          <p:cNvPr id="169" name="Google Shape;16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70" name="Google Shape;170;p20"/>
          <p:cNvSpPr txBox="1">
            <a:spLocks noGrp="1"/>
          </p:cNvSpPr>
          <p:nvPr>
            <p:ph type="subTitle" idx="1"/>
          </p:nvPr>
        </p:nvSpPr>
        <p:spPr>
          <a:xfrm>
            <a:off x="5416233" y="30551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0"/>
          <p:cNvSpPr txBox="1">
            <a:spLocks noGrp="1"/>
          </p:cNvSpPr>
          <p:nvPr>
            <p:ph type="subTitle" idx="2"/>
          </p:nvPr>
        </p:nvSpPr>
        <p:spPr>
          <a:xfrm>
            <a:off x="960000" y="30551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0"/>
          <p:cNvSpPr txBox="1">
            <a:spLocks noGrp="1"/>
          </p:cNvSpPr>
          <p:nvPr>
            <p:ph type="subTitle" idx="3"/>
          </p:nvPr>
        </p:nvSpPr>
        <p:spPr>
          <a:xfrm>
            <a:off x="960001" y="2411500"/>
            <a:ext cx="3281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933">
                <a:latin typeface="Teko Medium"/>
                <a:ea typeface="Teko Medium"/>
                <a:cs typeface="Teko Medium"/>
                <a:sym typeface="Tek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16265" y="2411500"/>
            <a:ext cx="3281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933">
                <a:latin typeface="Teko Medium"/>
                <a:ea typeface="Teko Medium"/>
                <a:cs typeface="Teko Medium"/>
                <a:sym typeface="Tek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400085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4"/>
        <p:cNvGrpSpPr/>
        <p:nvPr/>
      </p:nvGrpSpPr>
      <p:grpSpPr>
        <a:xfrm>
          <a:off x="0" y="0"/>
          <a:ext cx="0" cy="0"/>
          <a:chOff x="0" y="0"/>
          <a:chExt cx="0" cy="0"/>
        </a:xfrm>
      </p:grpSpPr>
      <p:sp>
        <p:nvSpPr>
          <p:cNvPr id="180" name="Google Shape;180;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1" name="Google Shape;181;p21"/>
          <p:cNvSpPr txBox="1">
            <a:spLocks noGrp="1"/>
          </p:cNvSpPr>
          <p:nvPr>
            <p:ph type="subTitle" idx="1"/>
          </p:nvPr>
        </p:nvSpPr>
        <p:spPr>
          <a:xfrm>
            <a:off x="6054009" y="2497033"/>
            <a:ext cx="4356000" cy="275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1"/>
          <p:cNvSpPr txBox="1">
            <a:spLocks noGrp="1"/>
          </p:cNvSpPr>
          <p:nvPr>
            <p:ph type="subTitle" idx="2"/>
          </p:nvPr>
        </p:nvSpPr>
        <p:spPr>
          <a:xfrm>
            <a:off x="959984" y="2497033"/>
            <a:ext cx="4356000" cy="275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697821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706200"/>
            <a:ext cx="6441600" cy="2811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atin typeface="Teko Medium"/>
                <a:ea typeface="Teko Medium"/>
                <a:cs typeface="Teko Medium"/>
                <a:sym typeface="Teko Medium"/>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950967" y="4517400"/>
            <a:ext cx="6441600" cy="6344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a:off x="7555861" y="719335"/>
            <a:ext cx="6247200" cy="54192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sp>
      <p:grpSp>
        <p:nvGrpSpPr>
          <p:cNvPr id="12" name="Google Shape;12;p2"/>
          <p:cNvGrpSpPr/>
          <p:nvPr/>
        </p:nvGrpSpPr>
        <p:grpSpPr>
          <a:xfrm>
            <a:off x="-331663" y="-3533852"/>
            <a:ext cx="9192029" cy="13925571"/>
            <a:chOff x="-248747" y="-2650389"/>
            <a:chExt cx="6894022" cy="10444178"/>
          </a:xfrm>
        </p:grpSpPr>
        <p:grpSp>
          <p:nvGrpSpPr>
            <p:cNvPr id="13" name="Google Shape;13;p2"/>
            <p:cNvGrpSpPr/>
            <p:nvPr/>
          </p:nvGrpSpPr>
          <p:grpSpPr>
            <a:xfrm>
              <a:off x="-248747" y="-179900"/>
              <a:ext cx="1607773" cy="930001"/>
              <a:chOff x="-248747" y="-179900"/>
              <a:chExt cx="1607773" cy="930001"/>
            </a:xfrm>
          </p:grpSpPr>
          <p:pic>
            <p:nvPicPr>
              <p:cNvPr id="14" name="Google Shape;14;p2"/>
              <p:cNvPicPr preferRelativeResize="0"/>
              <p:nvPr/>
            </p:nvPicPr>
            <p:blipFill rotWithShape="1">
              <a:blip r:embed="rId2">
                <a:alphaModFix/>
              </a:blip>
              <a:srcRect l="22156" t="22665" r="45973" b="48662"/>
              <a:stretch/>
            </p:blipFill>
            <p:spPr>
              <a:xfrm>
                <a:off x="-248747" y="-179900"/>
                <a:ext cx="961970" cy="871798"/>
              </a:xfrm>
              <a:prstGeom prst="rect">
                <a:avLst/>
              </a:prstGeom>
              <a:noFill/>
              <a:ln>
                <a:noFill/>
              </a:ln>
            </p:spPr>
          </p:pic>
          <p:pic>
            <p:nvPicPr>
              <p:cNvPr id="15" name="Google Shape;15;p2"/>
              <p:cNvPicPr preferRelativeResize="0"/>
              <p:nvPr/>
            </p:nvPicPr>
            <p:blipFill rotWithShape="1">
              <a:blip r:embed="rId2">
                <a:alphaModFix/>
              </a:blip>
              <a:srcRect l="22156" t="22665" r="45973" b="48662"/>
              <a:stretch/>
            </p:blipFill>
            <p:spPr>
              <a:xfrm flipH="1">
                <a:off x="894252" y="328899"/>
                <a:ext cx="464774" cy="421202"/>
              </a:xfrm>
              <a:prstGeom prst="rect">
                <a:avLst/>
              </a:prstGeom>
              <a:noFill/>
              <a:ln>
                <a:noFill/>
              </a:ln>
            </p:spPr>
          </p:pic>
        </p:grpSp>
        <p:grpSp>
          <p:nvGrpSpPr>
            <p:cNvPr id="16" name="Google Shape;16;p2"/>
            <p:cNvGrpSpPr/>
            <p:nvPr/>
          </p:nvGrpSpPr>
          <p:grpSpPr>
            <a:xfrm>
              <a:off x="1958850" y="-2650389"/>
              <a:ext cx="4686426" cy="10444178"/>
              <a:chOff x="1958850" y="-2650389"/>
              <a:chExt cx="4686426" cy="10444178"/>
            </a:xfrm>
          </p:grpSpPr>
          <p:pic>
            <p:nvPicPr>
              <p:cNvPr id="17" name="Google Shape;17;p2"/>
              <p:cNvPicPr preferRelativeResize="0"/>
              <p:nvPr/>
            </p:nvPicPr>
            <p:blipFill>
              <a:blip r:embed="rId3">
                <a:alphaModFix/>
              </a:blip>
              <a:stretch>
                <a:fillRect/>
              </a:stretch>
            </p:blipFill>
            <p:spPr>
              <a:xfrm>
                <a:off x="3222175" y="-2650389"/>
                <a:ext cx="3423101" cy="3494678"/>
              </a:xfrm>
              <a:prstGeom prst="rect">
                <a:avLst/>
              </a:prstGeom>
              <a:noFill/>
              <a:ln>
                <a:noFill/>
              </a:ln>
            </p:spPr>
          </p:pic>
          <p:pic>
            <p:nvPicPr>
              <p:cNvPr id="18" name="Google Shape;18;p2"/>
              <p:cNvPicPr preferRelativeResize="0"/>
              <p:nvPr/>
            </p:nvPicPr>
            <p:blipFill>
              <a:blip r:embed="rId3">
                <a:alphaModFix/>
              </a:blip>
              <a:stretch>
                <a:fillRect/>
              </a:stretch>
            </p:blipFill>
            <p:spPr>
              <a:xfrm rot="10800000">
                <a:off x="1958850" y="4299111"/>
                <a:ext cx="3423101" cy="3494678"/>
              </a:xfrm>
              <a:prstGeom prst="rect">
                <a:avLst/>
              </a:prstGeom>
              <a:noFill/>
              <a:ln>
                <a:noFill/>
              </a:ln>
            </p:spPr>
          </p:pic>
        </p:grpSp>
        <p:pic>
          <p:nvPicPr>
            <p:cNvPr id="19" name="Google Shape;19;p2"/>
            <p:cNvPicPr preferRelativeResize="0"/>
            <p:nvPr/>
          </p:nvPicPr>
          <p:blipFill>
            <a:blip r:embed="rId4">
              <a:alphaModFix/>
            </a:blip>
            <a:stretch>
              <a:fillRect/>
            </a:stretch>
          </p:blipFill>
          <p:spPr>
            <a:xfrm>
              <a:off x="0" y="4290350"/>
              <a:ext cx="1223250" cy="627300"/>
            </a:xfrm>
            <a:prstGeom prst="rect">
              <a:avLst/>
            </a:prstGeom>
            <a:noFill/>
            <a:ln>
              <a:noFill/>
            </a:ln>
          </p:spPr>
        </p:pic>
      </p:grpSp>
    </p:spTree>
    <p:extLst>
      <p:ext uri="{BB962C8B-B14F-4D97-AF65-F5344CB8AC3E}">
        <p14:creationId xmlns:p14="http://schemas.microsoft.com/office/powerpoint/2010/main" val="362819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4"/>
        <p:cNvGrpSpPr/>
        <p:nvPr/>
      </p:nvGrpSpPr>
      <p:grpSpPr>
        <a:xfrm>
          <a:off x="0" y="0"/>
          <a:ext cx="0" cy="0"/>
          <a:chOff x="0" y="0"/>
          <a:chExt cx="0" cy="0"/>
        </a:xfrm>
      </p:grpSpPr>
      <p:grpSp>
        <p:nvGrpSpPr>
          <p:cNvPr id="115" name="Google Shape;115;p14"/>
          <p:cNvGrpSpPr/>
          <p:nvPr/>
        </p:nvGrpSpPr>
        <p:grpSpPr>
          <a:xfrm>
            <a:off x="-2370000" y="-3216885"/>
            <a:ext cx="17089701" cy="13710204"/>
            <a:chOff x="-1777500" y="-2412664"/>
            <a:chExt cx="12817276" cy="10282653"/>
          </a:xfrm>
        </p:grpSpPr>
        <p:pic>
          <p:nvPicPr>
            <p:cNvPr id="116" name="Google Shape;116;p14"/>
            <p:cNvPicPr preferRelativeResize="0"/>
            <p:nvPr/>
          </p:nvPicPr>
          <p:blipFill rotWithShape="1">
            <a:blip r:embed="rId2">
              <a:alphaModFix/>
            </a:blip>
            <a:srcRect t="32854"/>
            <a:stretch/>
          </p:blipFill>
          <p:spPr>
            <a:xfrm flipH="1">
              <a:off x="7920750" y="4604000"/>
              <a:ext cx="1223250" cy="421200"/>
            </a:xfrm>
            <a:prstGeom prst="rect">
              <a:avLst/>
            </a:prstGeom>
            <a:noFill/>
            <a:ln>
              <a:noFill/>
            </a:ln>
          </p:spPr>
        </p:pic>
        <p:grpSp>
          <p:nvGrpSpPr>
            <p:cNvPr id="117" name="Google Shape;117;p14"/>
            <p:cNvGrpSpPr/>
            <p:nvPr/>
          </p:nvGrpSpPr>
          <p:grpSpPr>
            <a:xfrm>
              <a:off x="-1777500" y="-2412664"/>
              <a:ext cx="12817276" cy="10282653"/>
              <a:chOff x="-1777500" y="-2412664"/>
              <a:chExt cx="12817276" cy="10282653"/>
            </a:xfrm>
          </p:grpSpPr>
          <p:pic>
            <p:nvPicPr>
              <p:cNvPr id="118" name="Google Shape;118;p14"/>
              <p:cNvPicPr preferRelativeResize="0"/>
              <p:nvPr/>
            </p:nvPicPr>
            <p:blipFill>
              <a:blip r:embed="rId3">
                <a:alphaModFix/>
              </a:blip>
              <a:stretch>
                <a:fillRect/>
              </a:stretch>
            </p:blipFill>
            <p:spPr>
              <a:xfrm rot="10800000">
                <a:off x="-1777500" y="4375311"/>
                <a:ext cx="3423101" cy="3494678"/>
              </a:xfrm>
              <a:prstGeom prst="rect">
                <a:avLst/>
              </a:prstGeom>
              <a:noFill/>
              <a:ln>
                <a:noFill/>
              </a:ln>
            </p:spPr>
          </p:pic>
          <p:pic>
            <p:nvPicPr>
              <p:cNvPr id="119" name="Google Shape;119;p14"/>
              <p:cNvPicPr preferRelativeResize="0"/>
              <p:nvPr/>
            </p:nvPicPr>
            <p:blipFill>
              <a:blip r:embed="rId3">
                <a:alphaModFix/>
              </a:blip>
              <a:stretch>
                <a:fillRect/>
              </a:stretch>
            </p:blipFill>
            <p:spPr>
              <a:xfrm>
                <a:off x="7616675" y="-2412664"/>
                <a:ext cx="3423101" cy="3494678"/>
              </a:xfrm>
              <a:prstGeom prst="rect">
                <a:avLst/>
              </a:prstGeom>
              <a:noFill/>
              <a:ln>
                <a:noFill/>
              </a:ln>
            </p:spPr>
          </p:pic>
        </p:grpSp>
      </p:grpSp>
      <p:sp>
        <p:nvSpPr>
          <p:cNvPr id="120" name="Google Shape;120;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20465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EE49-3D70-1962-D23A-7E41FBAC5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DC33-C4E5-1D6D-530C-433B4A519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A3FC9-4754-F94A-6D49-A640D2D5D250}"/>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9992AE77-BABD-83ED-2832-04B5E071E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3ED44-2851-6753-B0E4-E223E8BC6AB4}"/>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105658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EE92-0F7B-9452-D4BE-9CEAE63E3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F1E39-3DE4-9BE3-AFFD-8BA5E3FBE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41AE0-857B-0867-D9C9-C698A5D50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C41314-913C-505C-DC22-0E0D9B800BBF}"/>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6" name="Footer Placeholder 5">
            <a:extLst>
              <a:ext uri="{FF2B5EF4-FFF2-40B4-BE49-F238E27FC236}">
                <a16:creationId xmlns:a16="http://schemas.microsoft.com/office/drawing/2014/main" id="{2FD2AB56-E72F-B1C4-8AD5-40F1ED0E16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D88EB0-D1D5-E7C8-212E-4BE912C57911}"/>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10910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B8A6-B622-6D36-48A8-10DCBDFD2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F41658-70DB-F448-07D7-A745E726E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97EC0A-B4E4-FE19-93FE-29593D889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16C516-5B37-2571-FF39-F6698F478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4BCA94-473B-1272-2FE9-8AFDE7EED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E91CB2-82EF-7883-2D22-30F6CBE02540}"/>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8" name="Footer Placeholder 7">
            <a:extLst>
              <a:ext uri="{FF2B5EF4-FFF2-40B4-BE49-F238E27FC236}">
                <a16:creationId xmlns:a16="http://schemas.microsoft.com/office/drawing/2014/main" id="{3317FCA0-BB72-28DB-9884-74F2DD63F4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208500-8338-1B4E-FA2C-3F8DED572DD2}"/>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47361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1705-C185-35B6-A218-E880578F29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8C0DDF-C3A7-E5E0-6A38-4334E67FF688}"/>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4" name="Footer Placeholder 3">
            <a:extLst>
              <a:ext uri="{FF2B5EF4-FFF2-40B4-BE49-F238E27FC236}">
                <a16:creationId xmlns:a16="http://schemas.microsoft.com/office/drawing/2014/main" id="{FCBAA626-696E-B816-5DAD-4AC1A24493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966526-4D50-633B-C11C-4B622576F56C}"/>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25019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C22B5-F9ED-D894-E317-A406E9EC9D68}"/>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3" name="Footer Placeholder 2">
            <a:extLst>
              <a:ext uri="{FF2B5EF4-FFF2-40B4-BE49-F238E27FC236}">
                <a16:creationId xmlns:a16="http://schemas.microsoft.com/office/drawing/2014/main" id="{BED2002E-8D92-F46A-E993-A7EC43548D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E466F8-B4D5-4E2C-D0FC-7E3856035ABF}"/>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37731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07AB-CD98-0AAB-7880-510EE7967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560F8A-D7AF-4685-AD1E-D3686AD7C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2EEA20-CAD7-E3D3-2A10-A7653307B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1FBCD-6389-CA91-549C-D9FD756E85BB}"/>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6" name="Footer Placeholder 5">
            <a:extLst>
              <a:ext uri="{FF2B5EF4-FFF2-40B4-BE49-F238E27FC236}">
                <a16:creationId xmlns:a16="http://schemas.microsoft.com/office/drawing/2014/main" id="{7E6A41E2-F9C5-9431-CB73-DAAF40983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103CF-0A8C-020D-B5B2-AA1D9AB1A305}"/>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81885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1BA8-4369-297E-57EA-5D131487B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25B8F2-AAA5-94C7-8539-AC3A91853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5371B6-76CB-DB94-48C2-8B6633C6D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1F75-B011-FA0F-E129-8C20C8AA229C}"/>
              </a:ext>
            </a:extLst>
          </p:cNvPr>
          <p:cNvSpPr>
            <a:spLocks noGrp="1"/>
          </p:cNvSpPr>
          <p:nvPr>
            <p:ph type="dt" sz="half" idx="10"/>
          </p:nvPr>
        </p:nvSpPr>
        <p:spPr/>
        <p:txBody>
          <a:bodyPr/>
          <a:lstStyle/>
          <a:p>
            <a:fld id="{A85B88BC-396A-41A0-AF27-C5A3D217362C}" type="datetimeFigureOut">
              <a:rPr lang="en-IN" smtClean="0"/>
              <a:t>19-05-2024</a:t>
            </a:fld>
            <a:endParaRPr lang="en-IN"/>
          </a:p>
        </p:txBody>
      </p:sp>
      <p:sp>
        <p:nvSpPr>
          <p:cNvPr id="6" name="Footer Placeholder 5">
            <a:extLst>
              <a:ext uri="{FF2B5EF4-FFF2-40B4-BE49-F238E27FC236}">
                <a16:creationId xmlns:a16="http://schemas.microsoft.com/office/drawing/2014/main" id="{298CBB69-AB09-7092-6C1C-EEE2B73F9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0D2C7-DCE1-4CA2-BFFB-5234846C5377}"/>
              </a:ext>
            </a:extLst>
          </p:cNvPr>
          <p:cNvSpPr>
            <a:spLocks noGrp="1"/>
          </p:cNvSpPr>
          <p:nvPr>
            <p:ph type="sldNum" sz="quarter" idx="12"/>
          </p:nvPr>
        </p:nvSpPr>
        <p:spPr/>
        <p:txBody>
          <a:bodyPr/>
          <a:lstStyle/>
          <a:p>
            <a:fld id="{298869AD-3231-425E-B256-58A9CDE07CB3}" type="slidenum">
              <a:rPr lang="en-IN" smtClean="0"/>
              <a:t>‹#›</a:t>
            </a:fld>
            <a:endParaRPr lang="en-IN"/>
          </a:p>
        </p:txBody>
      </p:sp>
    </p:spTree>
    <p:extLst>
      <p:ext uri="{BB962C8B-B14F-4D97-AF65-F5344CB8AC3E}">
        <p14:creationId xmlns:p14="http://schemas.microsoft.com/office/powerpoint/2010/main" val="279341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4E33B-48ED-99DE-26B6-125ED2924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5DD3AF-B899-522C-D8F3-218A52DA3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4EB0E-88FC-03BC-898B-14E31DAA4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B88BC-396A-41A0-AF27-C5A3D217362C}" type="datetimeFigureOut">
              <a:rPr lang="en-IN" smtClean="0"/>
              <a:t>19-05-2024</a:t>
            </a:fld>
            <a:endParaRPr lang="en-IN"/>
          </a:p>
        </p:txBody>
      </p:sp>
      <p:sp>
        <p:nvSpPr>
          <p:cNvPr id="5" name="Footer Placeholder 4">
            <a:extLst>
              <a:ext uri="{FF2B5EF4-FFF2-40B4-BE49-F238E27FC236}">
                <a16:creationId xmlns:a16="http://schemas.microsoft.com/office/drawing/2014/main" id="{C8FBD1D8-028F-AB8D-187F-5C39E16C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106469-42F8-9291-5C3D-304D207A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869AD-3231-425E-B256-58A9CDE07CB3}" type="slidenum">
              <a:rPr lang="en-IN" smtClean="0"/>
              <a:t>‹#›</a:t>
            </a:fld>
            <a:endParaRPr lang="en-IN"/>
          </a:p>
        </p:txBody>
      </p:sp>
    </p:spTree>
    <p:extLst>
      <p:ext uri="{BB962C8B-B14F-4D97-AF65-F5344CB8AC3E}">
        <p14:creationId xmlns:p14="http://schemas.microsoft.com/office/powerpoint/2010/main" val="388266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B2150-CFE0-403A-A774-D337DD482C7A}" type="datetimeFigureOut">
              <a:rPr lang="en-IN" smtClean="0"/>
              <a:t>19-05-2024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FA11-0ECA-4BDA-9613-FB27FE56622C}" type="slidenum">
              <a:rPr lang="en-IN" smtClean="0"/>
              <a:t>‹#›</a:t>
            </a:fld>
            <a:endParaRPr lang="en-IN"/>
          </a:p>
        </p:txBody>
      </p:sp>
    </p:spTree>
    <p:extLst>
      <p:ext uri="{BB962C8B-B14F-4D97-AF65-F5344CB8AC3E}">
        <p14:creationId xmlns:p14="http://schemas.microsoft.com/office/powerpoint/2010/main" val="612275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80.png"/><Relationship Id="rId4" Type="http://schemas.openxmlformats.org/officeDocument/2006/relationships/image" Target="../media/image450.png"/><Relationship Id="rId9" Type="http://schemas.openxmlformats.org/officeDocument/2006/relationships/customXml" Target="../ink/ink4.xml"/><Relationship Id="rId1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sv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8.svg"/><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6;p32">
            <a:extLst>
              <a:ext uri="{FF2B5EF4-FFF2-40B4-BE49-F238E27FC236}">
                <a16:creationId xmlns:a16="http://schemas.microsoft.com/office/drawing/2014/main" id="{F21A3462-5CEA-C60B-8705-3AF6FADA1009}"/>
              </a:ext>
            </a:extLst>
          </p:cNvPr>
          <p:cNvSpPr txBox="1">
            <a:spLocks noGrp="1"/>
          </p:cNvSpPr>
          <p:nvPr>
            <p:ph type="ctrTitle"/>
          </p:nvPr>
        </p:nvSpPr>
        <p:spPr>
          <a:xfrm>
            <a:off x="548988" y="2084439"/>
            <a:ext cx="7060872" cy="3093567"/>
          </a:xfrm>
          <a:prstGeom prst="rect">
            <a:avLst/>
          </a:prstGeom>
        </p:spPr>
        <p:txBody>
          <a:bodyPr spcFirstLastPara="1" vert="horz" wrap="square" lIns="121900" tIns="121900" rIns="121900" bIns="121900" rtlCol="0" anchor="b" anchorCtr="0">
            <a:noAutofit/>
          </a:bodyPr>
          <a:lstStyle/>
          <a:p>
            <a:r>
              <a:rPr lang="en" dirty="0"/>
              <a:t>Smart Navigation System For Visually Impaired People</a:t>
            </a:r>
            <a:endParaRPr dirty="0"/>
          </a:p>
        </p:txBody>
      </p:sp>
      <p:pic>
        <p:nvPicPr>
          <p:cNvPr id="5" name="Picture 4">
            <a:extLst>
              <a:ext uri="{FF2B5EF4-FFF2-40B4-BE49-F238E27FC236}">
                <a16:creationId xmlns:a16="http://schemas.microsoft.com/office/drawing/2014/main" id="{C5FABCAB-03A7-A2DD-9E9D-02BAF123F22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2000"/>
                    </a14:imgEffect>
                    <a14:imgEffect>
                      <a14:brightnessContrast bright="1000" contrast="22000"/>
                    </a14:imgEffect>
                  </a14:imgLayer>
                </a14:imgProps>
              </a:ext>
            </a:extLst>
          </a:blip>
          <a:stretch>
            <a:fillRect/>
          </a:stretch>
        </p:blipFill>
        <p:spPr>
          <a:xfrm>
            <a:off x="7444330" y="2084439"/>
            <a:ext cx="4198682" cy="3231017"/>
          </a:xfrm>
          <a:prstGeom prst="rect">
            <a:avLst/>
          </a:prstGeom>
          <a:effectLst>
            <a:outerShdw blurRad="50800" dist="50800" dir="5400000" algn="ctr" rotWithShape="0">
              <a:srgbClr val="000000">
                <a:alpha val="91000"/>
              </a:srgbClr>
            </a:outerShdw>
            <a:reflection blurRad="431800" stA="7000" endPos="74000" dist="279400" dir="5400000" sy="-100000" algn="bl" rotWithShape="0"/>
            <a:softEdge rad="495300"/>
          </a:effectLst>
          <a:scene3d>
            <a:camera prst="orthographicFront"/>
            <a:lightRig rig="threePt" dir="t"/>
          </a:scene3d>
          <a:sp3d extrusionH="76200">
            <a:bevelT/>
            <a:bevelB/>
            <a:extrusionClr>
              <a:schemeClr val="tx2">
                <a:lumMod val="60000"/>
                <a:lumOff val="40000"/>
              </a:schemeClr>
            </a:extrusionClr>
          </a:sp3d>
        </p:spPr>
      </p:pic>
      <p:pic>
        <p:nvPicPr>
          <p:cNvPr id="6" name="Graphic 5" descr="Map with pin">
            <a:extLst>
              <a:ext uri="{FF2B5EF4-FFF2-40B4-BE49-F238E27FC236}">
                <a16:creationId xmlns:a16="http://schemas.microsoft.com/office/drawing/2014/main" id="{0DD0E41B-3E68-835F-49FB-E9754ED41D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9824" y="1070394"/>
            <a:ext cx="1219200" cy="1219200"/>
          </a:xfrm>
          <a:prstGeom prst="rect">
            <a:avLst/>
          </a:prstGeom>
        </p:spPr>
      </p:pic>
    </p:spTree>
    <p:extLst>
      <p:ext uri="{BB962C8B-B14F-4D97-AF65-F5344CB8AC3E}">
        <p14:creationId xmlns:p14="http://schemas.microsoft.com/office/powerpoint/2010/main" val="227746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ABD778-3ED9-0D68-864B-E9B7B761A6DE}"/>
              </a:ext>
            </a:extLst>
          </p:cNvPr>
          <p:cNvSpPr txBox="1"/>
          <p:nvPr/>
        </p:nvSpPr>
        <p:spPr>
          <a:xfrm>
            <a:off x="1028985" y="2471343"/>
            <a:ext cx="5161936" cy="3416320"/>
          </a:xfrm>
          <a:prstGeom prst="rect">
            <a:avLst/>
          </a:prstGeom>
          <a:noFill/>
        </p:spPr>
        <p:txBody>
          <a:bodyPr wrap="square">
            <a:spAutoFit/>
          </a:bodyPr>
          <a:lstStyle/>
          <a:p>
            <a:pPr marL="571500" indent="-571500">
              <a:buFont typeface="Arial" panose="020B0604020202020204" pitchFamily="34" charset="0"/>
              <a:buChar char="•"/>
            </a:pPr>
            <a:r>
              <a:rPr lang="en-US" sz="3600" dirty="0"/>
              <a:t>Our </a:t>
            </a:r>
            <a:r>
              <a:rPr lang="en-US" sz="3600" b="1" dirty="0"/>
              <a:t>level-3 IoT system </a:t>
            </a:r>
            <a:r>
              <a:rPr lang="en-US" sz="3600" dirty="0"/>
              <a:t>has a single node. </a:t>
            </a:r>
          </a:p>
          <a:p>
            <a:pPr marL="571500" indent="-571500">
              <a:buFont typeface="Arial" panose="020B0604020202020204" pitchFamily="34" charset="0"/>
              <a:buChar char="•"/>
            </a:pPr>
            <a:r>
              <a:rPr lang="en-US" sz="3600" dirty="0"/>
              <a:t>Data is stored and analyzed in the cloud and application is cloud- based</a:t>
            </a:r>
          </a:p>
        </p:txBody>
      </p:sp>
      <p:pic>
        <p:nvPicPr>
          <p:cNvPr id="6" name="Picture 5">
            <a:extLst>
              <a:ext uri="{FF2B5EF4-FFF2-40B4-BE49-F238E27FC236}">
                <a16:creationId xmlns:a16="http://schemas.microsoft.com/office/drawing/2014/main" id="{3ADD605E-0F76-D684-7C96-6E595D9F45F2}"/>
              </a:ext>
            </a:extLst>
          </p:cNvPr>
          <p:cNvPicPr>
            <a:picLocks noChangeAspect="1"/>
          </p:cNvPicPr>
          <p:nvPr/>
        </p:nvPicPr>
        <p:blipFill>
          <a:blip r:embed="rId2"/>
          <a:stretch>
            <a:fillRect/>
          </a:stretch>
        </p:blipFill>
        <p:spPr>
          <a:xfrm>
            <a:off x="6600847" y="531092"/>
            <a:ext cx="4352288" cy="5795815"/>
          </a:xfrm>
          <a:prstGeom prst="rect">
            <a:avLst/>
          </a:prstGeom>
        </p:spPr>
      </p:pic>
      <p:sp>
        <p:nvSpPr>
          <p:cNvPr id="7" name="TextBox 6">
            <a:extLst>
              <a:ext uri="{FF2B5EF4-FFF2-40B4-BE49-F238E27FC236}">
                <a16:creationId xmlns:a16="http://schemas.microsoft.com/office/drawing/2014/main" id="{779C8A63-A8F4-DCD0-EA81-E3A035C26D42}"/>
              </a:ext>
            </a:extLst>
          </p:cNvPr>
          <p:cNvSpPr txBox="1"/>
          <p:nvPr/>
        </p:nvSpPr>
        <p:spPr>
          <a:xfrm>
            <a:off x="1445342" y="970337"/>
            <a:ext cx="4352288" cy="830997"/>
          </a:xfrm>
          <a:prstGeom prst="rect">
            <a:avLst/>
          </a:prstGeom>
          <a:noFill/>
        </p:spPr>
        <p:txBody>
          <a:bodyPr wrap="square" rtlCol="0">
            <a:spAutoFit/>
          </a:bodyPr>
          <a:lstStyle/>
          <a:p>
            <a:pPr algn="ctr"/>
            <a:r>
              <a:rPr lang="en-I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DEPLOYMENT</a:t>
            </a:r>
          </a:p>
        </p:txBody>
      </p:sp>
    </p:spTree>
    <p:extLst>
      <p:ext uri="{BB962C8B-B14F-4D97-AF65-F5344CB8AC3E}">
        <p14:creationId xmlns:p14="http://schemas.microsoft.com/office/powerpoint/2010/main" val="88205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C62F59-A228-7A47-9FBC-6A52F0854AD3}"/>
              </a:ext>
            </a:extLst>
          </p:cNvPr>
          <p:cNvSpPr/>
          <p:nvPr/>
        </p:nvSpPr>
        <p:spPr>
          <a:xfrm>
            <a:off x="367551" y="1017496"/>
            <a:ext cx="1541930" cy="63201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Input Destination using Audio</a:t>
            </a:r>
          </a:p>
        </p:txBody>
      </p:sp>
      <p:sp>
        <p:nvSpPr>
          <p:cNvPr id="5" name="Rectangle 4">
            <a:extLst>
              <a:ext uri="{FF2B5EF4-FFF2-40B4-BE49-F238E27FC236}">
                <a16:creationId xmlns:a16="http://schemas.microsoft.com/office/drawing/2014/main" id="{38A2C9AE-DACB-56E5-1535-124C4F6F99C3}"/>
              </a:ext>
            </a:extLst>
          </p:cNvPr>
          <p:cNvSpPr/>
          <p:nvPr/>
        </p:nvSpPr>
        <p:spPr>
          <a:xfrm>
            <a:off x="2153770" y="1034302"/>
            <a:ext cx="1613647" cy="62304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Use Destination to get route</a:t>
            </a:r>
          </a:p>
        </p:txBody>
      </p:sp>
      <p:sp>
        <p:nvSpPr>
          <p:cNvPr id="6" name="Rectangle 5">
            <a:extLst>
              <a:ext uri="{FF2B5EF4-FFF2-40B4-BE49-F238E27FC236}">
                <a16:creationId xmlns:a16="http://schemas.microsoft.com/office/drawing/2014/main" id="{DA1D1E64-B3F1-3D76-0FEF-9D82CCFB3965}"/>
              </a:ext>
            </a:extLst>
          </p:cNvPr>
          <p:cNvSpPr/>
          <p:nvPr/>
        </p:nvSpPr>
        <p:spPr>
          <a:xfrm>
            <a:off x="3935506" y="1026458"/>
            <a:ext cx="1613647" cy="62304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Start Navigation</a:t>
            </a:r>
          </a:p>
        </p:txBody>
      </p:sp>
      <p:sp>
        <p:nvSpPr>
          <p:cNvPr id="8" name="Rectangle 7">
            <a:extLst>
              <a:ext uri="{FF2B5EF4-FFF2-40B4-BE49-F238E27FC236}">
                <a16:creationId xmlns:a16="http://schemas.microsoft.com/office/drawing/2014/main" id="{EBB1AE87-4D3B-3D10-12C9-10A4E44C41C1}"/>
              </a:ext>
            </a:extLst>
          </p:cNvPr>
          <p:cNvSpPr/>
          <p:nvPr/>
        </p:nvSpPr>
        <p:spPr>
          <a:xfrm>
            <a:off x="6221505" y="1017496"/>
            <a:ext cx="1613647" cy="62304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Check ultrasonic sensor</a:t>
            </a:r>
          </a:p>
        </p:txBody>
      </p:sp>
      <p:cxnSp>
        <p:nvCxnSpPr>
          <p:cNvPr id="11" name="Straight Arrow Connector 10">
            <a:extLst>
              <a:ext uri="{FF2B5EF4-FFF2-40B4-BE49-F238E27FC236}">
                <a16:creationId xmlns:a16="http://schemas.microsoft.com/office/drawing/2014/main" id="{952AA504-0387-C4BD-E736-AD56FFBA5BB4}"/>
              </a:ext>
            </a:extLst>
          </p:cNvPr>
          <p:cNvCxnSpPr>
            <a:cxnSpLocks/>
            <a:stCxn id="8" idx="2"/>
            <a:endCxn id="48" idx="0"/>
          </p:cNvCxnSpPr>
          <p:nvPr/>
        </p:nvCxnSpPr>
        <p:spPr>
          <a:xfrm flipH="1">
            <a:off x="7028328" y="1640545"/>
            <a:ext cx="1" cy="64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DE5130-B41E-E139-791E-258539628282}"/>
              </a:ext>
            </a:extLst>
          </p:cNvPr>
          <p:cNvCxnSpPr>
            <a:cxnSpLocks/>
            <a:endCxn id="23" idx="1"/>
          </p:cNvCxnSpPr>
          <p:nvPr/>
        </p:nvCxnSpPr>
        <p:spPr>
          <a:xfrm flipV="1">
            <a:off x="7642406" y="2593275"/>
            <a:ext cx="2121279" cy="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B8924D-4C21-FE30-B443-86B4559A50EF}"/>
              </a:ext>
            </a:extLst>
          </p:cNvPr>
          <p:cNvCxnSpPr>
            <a:stCxn id="4" idx="3"/>
            <a:endCxn id="5" idx="1"/>
          </p:cNvCxnSpPr>
          <p:nvPr/>
        </p:nvCxnSpPr>
        <p:spPr>
          <a:xfrm>
            <a:off x="1909481" y="1333502"/>
            <a:ext cx="244289" cy="1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BCAE9F-2369-BB07-7C3E-448E470A4F58}"/>
              </a:ext>
            </a:extLst>
          </p:cNvPr>
          <p:cNvCxnSpPr>
            <a:cxnSpLocks/>
          </p:cNvCxnSpPr>
          <p:nvPr/>
        </p:nvCxnSpPr>
        <p:spPr>
          <a:xfrm>
            <a:off x="3729317" y="1341346"/>
            <a:ext cx="206189" cy="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4EEE28-F065-6936-DB46-A4B508A691E7}"/>
              </a:ext>
            </a:extLst>
          </p:cNvPr>
          <p:cNvCxnSpPr>
            <a:cxnSpLocks/>
            <a:endCxn id="8" idx="1"/>
          </p:cNvCxnSpPr>
          <p:nvPr/>
        </p:nvCxnSpPr>
        <p:spPr>
          <a:xfrm flipV="1">
            <a:off x="5549152" y="1329021"/>
            <a:ext cx="672353" cy="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84F91C4-E856-B44C-7453-7B4AE95FB0DB}"/>
              </a:ext>
            </a:extLst>
          </p:cNvPr>
          <p:cNvSpPr/>
          <p:nvPr/>
        </p:nvSpPr>
        <p:spPr>
          <a:xfrm>
            <a:off x="9763685" y="2281750"/>
            <a:ext cx="1739150" cy="62304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Update Distance using triangulation</a:t>
            </a:r>
          </a:p>
        </p:txBody>
      </p:sp>
      <p:sp>
        <p:nvSpPr>
          <p:cNvPr id="24" name="Diamond 23">
            <a:extLst>
              <a:ext uri="{FF2B5EF4-FFF2-40B4-BE49-F238E27FC236}">
                <a16:creationId xmlns:a16="http://schemas.microsoft.com/office/drawing/2014/main" id="{C8AB580C-7A3E-E432-33F5-C3F00655F48C}"/>
              </a:ext>
            </a:extLst>
          </p:cNvPr>
          <p:cNvSpPr/>
          <p:nvPr/>
        </p:nvSpPr>
        <p:spPr>
          <a:xfrm>
            <a:off x="9457762" y="4197851"/>
            <a:ext cx="2088774" cy="1353671"/>
          </a:xfrm>
          <a:prstGeom prst="diamond">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If current location == Destination</a:t>
            </a:r>
          </a:p>
        </p:txBody>
      </p:sp>
      <p:cxnSp>
        <p:nvCxnSpPr>
          <p:cNvPr id="26" name="Straight Arrow Connector 25">
            <a:extLst>
              <a:ext uri="{FF2B5EF4-FFF2-40B4-BE49-F238E27FC236}">
                <a16:creationId xmlns:a16="http://schemas.microsoft.com/office/drawing/2014/main" id="{43398869-6A83-40CD-B17A-26790A0ECECB}"/>
              </a:ext>
            </a:extLst>
          </p:cNvPr>
          <p:cNvCxnSpPr>
            <a:cxnSpLocks/>
          </p:cNvCxnSpPr>
          <p:nvPr/>
        </p:nvCxnSpPr>
        <p:spPr>
          <a:xfrm>
            <a:off x="10502149" y="2959641"/>
            <a:ext cx="1" cy="123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9AD295D-FF0C-6821-1838-AB1CBED5637C}"/>
              </a:ext>
            </a:extLst>
          </p:cNvPr>
          <p:cNvCxnSpPr>
            <a:cxnSpLocks/>
            <a:stCxn id="24" idx="1"/>
          </p:cNvCxnSpPr>
          <p:nvPr/>
        </p:nvCxnSpPr>
        <p:spPr>
          <a:xfrm rot="10800000">
            <a:off x="5885328" y="1295525"/>
            <a:ext cx="3572435" cy="3579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F3DE061-1C7F-9A85-EB1D-A319FF09CCFD}"/>
              </a:ext>
            </a:extLst>
          </p:cNvPr>
          <p:cNvCxnSpPr>
            <a:cxnSpLocks/>
            <a:endCxn id="35" idx="0"/>
          </p:cNvCxnSpPr>
          <p:nvPr/>
        </p:nvCxnSpPr>
        <p:spPr>
          <a:xfrm flipH="1">
            <a:off x="10502151" y="5589498"/>
            <a:ext cx="1" cy="5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76D359-7367-2F88-91EB-497B96DC973B}"/>
              </a:ext>
            </a:extLst>
          </p:cNvPr>
          <p:cNvSpPr txBox="1"/>
          <p:nvPr/>
        </p:nvSpPr>
        <p:spPr>
          <a:xfrm>
            <a:off x="8413378" y="4543330"/>
            <a:ext cx="607361" cy="369332"/>
          </a:xfrm>
          <a:prstGeom prst="rect">
            <a:avLst/>
          </a:prstGeom>
          <a:noFill/>
        </p:spPr>
        <p:txBody>
          <a:bodyPr wrap="square" rtlCol="0">
            <a:spAutoFit/>
          </a:bodyPr>
          <a:lstStyle/>
          <a:p>
            <a:r>
              <a:rPr lang="en-IN" dirty="0"/>
              <a:t>No</a:t>
            </a:r>
          </a:p>
        </p:txBody>
      </p:sp>
      <p:sp>
        <p:nvSpPr>
          <p:cNvPr id="33" name="TextBox 32">
            <a:extLst>
              <a:ext uri="{FF2B5EF4-FFF2-40B4-BE49-F238E27FC236}">
                <a16:creationId xmlns:a16="http://schemas.microsoft.com/office/drawing/2014/main" id="{892E26FB-C98B-3A50-D313-B94A30E0386D}"/>
              </a:ext>
            </a:extLst>
          </p:cNvPr>
          <p:cNvSpPr txBox="1"/>
          <p:nvPr/>
        </p:nvSpPr>
        <p:spPr>
          <a:xfrm>
            <a:off x="10633260" y="5610130"/>
            <a:ext cx="607361" cy="369332"/>
          </a:xfrm>
          <a:prstGeom prst="rect">
            <a:avLst/>
          </a:prstGeom>
          <a:noFill/>
        </p:spPr>
        <p:txBody>
          <a:bodyPr wrap="square" rtlCol="0">
            <a:spAutoFit/>
          </a:bodyPr>
          <a:lstStyle/>
          <a:p>
            <a:r>
              <a:rPr lang="en-IN" dirty="0"/>
              <a:t>Yes</a:t>
            </a:r>
          </a:p>
        </p:txBody>
      </p:sp>
      <p:sp>
        <p:nvSpPr>
          <p:cNvPr id="35" name="Oval 34">
            <a:extLst>
              <a:ext uri="{FF2B5EF4-FFF2-40B4-BE49-F238E27FC236}">
                <a16:creationId xmlns:a16="http://schemas.microsoft.com/office/drawing/2014/main" id="{2C9FDDA1-E4C5-CDDF-3AC7-EFC97311F8EE}"/>
              </a:ext>
            </a:extLst>
          </p:cNvPr>
          <p:cNvSpPr/>
          <p:nvPr/>
        </p:nvSpPr>
        <p:spPr>
          <a:xfrm>
            <a:off x="9941856" y="6113930"/>
            <a:ext cx="1120589" cy="623049"/>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Stop</a:t>
            </a:r>
          </a:p>
        </p:txBody>
      </p:sp>
      <p:cxnSp>
        <p:nvCxnSpPr>
          <p:cNvPr id="38" name="Straight Arrow Connector 37">
            <a:extLst>
              <a:ext uri="{FF2B5EF4-FFF2-40B4-BE49-F238E27FC236}">
                <a16:creationId xmlns:a16="http://schemas.microsoft.com/office/drawing/2014/main" id="{DB38C911-2C56-6907-C7D4-8C79ADC95A00}"/>
              </a:ext>
            </a:extLst>
          </p:cNvPr>
          <p:cNvCxnSpPr>
            <a:cxnSpLocks/>
          </p:cNvCxnSpPr>
          <p:nvPr/>
        </p:nvCxnSpPr>
        <p:spPr>
          <a:xfrm>
            <a:off x="7028327" y="2904799"/>
            <a:ext cx="0" cy="577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3411DE2-7395-8C60-E33D-CEF960342E8B}"/>
              </a:ext>
            </a:extLst>
          </p:cNvPr>
          <p:cNvSpPr/>
          <p:nvPr/>
        </p:nvSpPr>
        <p:spPr>
          <a:xfrm>
            <a:off x="6136888" y="3482607"/>
            <a:ext cx="2024879" cy="73933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Route is sent to cloud </a:t>
            </a:r>
          </a:p>
        </p:txBody>
      </p:sp>
      <p:sp>
        <p:nvSpPr>
          <p:cNvPr id="48" name="Rectangle 47">
            <a:extLst>
              <a:ext uri="{FF2B5EF4-FFF2-40B4-BE49-F238E27FC236}">
                <a16:creationId xmlns:a16="http://schemas.microsoft.com/office/drawing/2014/main" id="{84AA945D-7664-040A-054D-EA85ECC1390C}"/>
              </a:ext>
            </a:extLst>
          </p:cNvPr>
          <p:cNvSpPr/>
          <p:nvPr/>
        </p:nvSpPr>
        <p:spPr>
          <a:xfrm>
            <a:off x="6414249" y="2281750"/>
            <a:ext cx="1228157" cy="62304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Provide audio navigation</a:t>
            </a:r>
          </a:p>
        </p:txBody>
      </p:sp>
      <p:sp>
        <p:nvSpPr>
          <p:cNvPr id="49" name="Rectangle 48">
            <a:extLst>
              <a:ext uri="{FF2B5EF4-FFF2-40B4-BE49-F238E27FC236}">
                <a16:creationId xmlns:a16="http://schemas.microsoft.com/office/drawing/2014/main" id="{AAABAC39-E23F-E9D3-5059-948C12E7A82B}"/>
              </a:ext>
            </a:extLst>
          </p:cNvPr>
          <p:cNvSpPr/>
          <p:nvPr/>
        </p:nvSpPr>
        <p:spPr>
          <a:xfrm>
            <a:off x="4109844" y="100922"/>
            <a:ext cx="3222164" cy="553998"/>
          </a:xfrm>
          <a:prstGeom prst="rect">
            <a:avLst/>
          </a:prstGeom>
          <a:noFill/>
        </p:spPr>
        <p:txBody>
          <a:bodyPr wrap="non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Software Flowchart</a:t>
            </a:r>
          </a:p>
        </p:txBody>
      </p:sp>
      <p:sp>
        <p:nvSpPr>
          <p:cNvPr id="2" name="Oval 1">
            <a:extLst>
              <a:ext uri="{FF2B5EF4-FFF2-40B4-BE49-F238E27FC236}">
                <a16:creationId xmlns:a16="http://schemas.microsoft.com/office/drawing/2014/main" id="{B2CCC692-D03E-C160-7EEF-3ED283E594C1}"/>
              </a:ext>
            </a:extLst>
          </p:cNvPr>
          <p:cNvSpPr/>
          <p:nvPr/>
        </p:nvSpPr>
        <p:spPr>
          <a:xfrm>
            <a:off x="578221" y="100922"/>
            <a:ext cx="1120589" cy="623049"/>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Start</a:t>
            </a:r>
          </a:p>
        </p:txBody>
      </p:sp>
      <p:cxnSp>
        <p:nvCxnSpPr>
          <p:cNvPr id="7" name="Straight Arrow Connector 6">
            <a:extLst>
              <a:ext uri="{FF2B5EF4-FFF2-40B4-BE49-F238E27FC236}">
                <a16:creationId xmlns:a16="http://schemas.microsoft.com/office/drawing/2014/main" id="{E930E4A4-C083-A9C0-BCAC-7122E7157FD4}"/>
              </a:ext>
            </a:extLst>
          </p:cNvPr>
          <p:cNvCxnSpPr>
            <a:stCxn id="2" idx="4"/>
            <a:endCxn id="4" idx="0"/>
          </p:cNvCxnSpPr>
          <p:nvPr/>
        </p:nvCxnSpPr>
        <p:spPr>
          <a:xfrm>
            <a:off x="1138516" y="723971"/>
            <a:ext cx="0" cy="29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2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99F0-4C52-66E1-83D5-7B12B9754C5C}"/>
              </a:ext>
            </a:extLst>
          </p:cNvPr>
          <p:cNvSpPr>
            <a:spLocks noGrp="1"/>
          </p:cNvSpPr>
          <p:nvPr>
            <p:ph type="title"/>
          </p:nvPr>
        </p:nvSpPr>
        <p:spPr>
          <a:xfrm>
            <a:off x="4672781" y="-43145"/>
            <a:ext cx="2573593" cy="1325563"/>
          </a:xfrm>
        </p:spPr>
        <p:txBody>
          <a:bodyPr/>
          <a:lstStyle/>
          <a:p>
            <a:r>
              <a:rPr lang="en-IN" dirty="0"/>
              <a:t>UI Screens</a:t>
            </a:r>
          </a:p>
        </p:txBody>
      </p:sp>
      <p:sp>
        <p:nvSpPr>
          <p:cNvPr id="3" name="Content Placeholder 2">
            <a:extLst>
              <a:ext uri="{FF2B5EF4-FFF2-40B4-BE49-F238E27FC236}">
                <a16:creationId xmlns:a16="http://schemas.microsoft.com/office/drawing/2014/main" id="{B2DB2E89-CB51-0AD2-76E3-FC94001DE299}"/>
              </a:ext>
            </a:extLst>
          </p:cNvPr>
          <p:cNvSpPr>
            <a:spLocks noGrp="1"/>
          </p:cNvSpPr>
          <p:nvPr>
            <p:ph idx="1"/>
          </p:nvPr>
        </p:nvSpPr>
        <p:spPr>
          <a:xfrm>
            <a:off x="454742" y="842399"/>
            <a:ext cx="10515600" cy="4351338"/>
          </a:xfrm>
        </p:spPr>
        <p:txBody>
          <a:bodyPr/>
          <a:lstStyle/>
          <a:p>
            <a:r>
              <a:rPr lang="en-IN" dirty="0"/>
              <a:t>Voice Input</a:t>
            </a:r>
          </a:p>
        </p:txBody>
      </p:sp>
      <p:pic>
        <p:nvPicPr>
          <p:cNvPr id="5" name="Picture 4">
            <a:extLst>
              <a:ext uri="{FF2B5EF4-FFF2-40B4-BE49-F238E27FC236}">
                <a16:creationId xmlns:a16="http://schemas.microsoft.com/office/drawing/2014/main" id="{E97B988C-59DE-DA44-5991-70715709C5A8}"/>
              </a:ext>
            </a:extLst>
          </p:cNvPr>
          <p:cNvPicPr>
            <a:picLocks noChangeAspect="1"/>
          </p:cNvPicPr>
          <p:nvPr/>
        </p:nvPicPr>
        <p:blipFill rotWithShape="1">
          <a:blip r:embed="rId2">
            <a:extLst>
              <a:ext uri="{28A0092B-C50C-407E-A947-70E740481C1C}">
                <a14:useLocalDpi xmlns:a14="http://schemas.microsoft.com/office/drawing/2010/main" val="0"/>
              </a:ext>
            </a:extLst>
          </a:blip>
          <a:srcRect t="22509" r="30365"/>
          <a:stretch/>
        </p:blipFill>
        <p:spPr>
          <a:xfrm>
            <a:off x="6021447" y="1495118"/>
            <a:ext cx="2449854" cy="5052626"/>
          </a:xfrm>
          <a:prstGeom prst="rect">
            <a:avLst/>
          </a:prstGeom>
        </p:spPr>
      </p:pic>
      <p:pic>
        <p:nvPicPr>
          <p:cNvPr id="7" name="Picture 6">
            <a:extLst>
              <a:ext uri="{FF2B5EF4-FFF2-40B4-BE49-F238E27FC236}">
                <a16:creationId xmlns:a16="http://schemas.microsoft.com/office/drawing/2014/main" id="{F074F375-5659-CFC6-0B0D-5E35ED23D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0" y="1495118"/>
            <a:ext cx="2172955" cy="4848993"/>
          </a:xfrm>
          <a:prstGeom prst="rect">
            <a:avLst/>
          </a:prstGeom>
        </p:spPr>
      </p:pic>
      <p:pic>
        <p:nvPicPr>
          <p:cNvPr id="9" name="Picture 8">
            <a:extLst>
              <a:ext uri="{FF2B5EF4-FFF2-40B4-BE49-F238E27FC236}">
                <a16:creationId xmlns:a16="http://schemas.microsoft.com/office/drawing/2014/main" id="{58C222C9-3675-90D8-1E2A-063372F6F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689" y="1495118"/>
            <a:ext cx="2449854" cy="5052626"/>
          </a:xfrm>
          <a:prstGeom prst="rect">
            <a:avLst/>
          </a:prstGeom>
        </p:spPr>
      </p:pic>
      <p:pic>
        <p:nvPicPr>
          <p:cNvPr id="11" name="Picture 10">
            <a:extLst>
              <a:ext uri="{FF2B5EF4-FFF2-40B4-BE49-F238E27FC236}">
                <a16:creationId xmlns:a16="http://schemas.microsoft.com/office/drawing/2014/main" id="{0A08510D-83F6-E635-392B-53300D876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6803" y="1495119"/>
            <a:ext cx="2327443" cy="5052626"/>
          </a:xfrm>
          <a:prstGeom prst="rect">
            <a:avLst/>
          </a:prstGeom>
        </p:spPr>
      </p:pic>
    </p:spTree>
    <p:extLst>
      <p:ext uri="{BB962C8B-B14F-4D97-AF65-F5344CB8AC3E}">
        <p14:creationId xmlns:p14="http://schemas.microsoft.com/office/powerpoint/2010/main" val="382448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99F0-4C52-66E1-83D5-7B12B9754C5C}"/>
              </a:ext>
            </a:extLst>
          </p:cNvPr>
          <p:cNvSpPr>
            <a:spLocks noGrp="1"/>
          </p:cNvSpPr>
          <p:nvPr>
            <p:ph type="title"/>
          </p:nvPr>
        </p:nvSpPr>
        <p:spPr>
          <a:xfrm>
            <a:off x="3579963" y="-43145"/>
            <a:ext cx="3666412" cy="1325563"/>
          </a:xfrm>
        </p:spPr>
        <p:txBody>
          <a:bodyPr>
            <a:normAutofit/>
          </a:bodyPr>
          <a:lstStyle/>
          <a:p>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01887938-6645-D3E9-CDAF-A92E2E97612D}"/>
              </a:ext>
            </a:extLst>
          </p:cNvPr>
          <p:cNvPicPr>
            <a:picLocks noGrp="1" noChangeAspect="1"/>
          </p:cNvPicPr>
          <p:nvPr>
            <p:ph idx="1"/>
          </p:nvPr>
        </p:nvPicPr>
        <p:blipFill>
          <a:blip r:embed="rId2"/>
          <a:stretch>
            <a:fillRect/>
          </a:stretch>
        </p:blipFill>
        <p:spPr>
          <a:xfrm>
            <a:off x="371604" y="804339"/>
            <a:ext cx="6041139" cy="2935407"/>
          </a:xfrm>
        </p:spPr>
      </p:pic>
      <p:pic>
        <p:nvPicPr>
          <p:cNvPr id="10" name="Picture 9">
            <a:extLst>
              <a:ext uri="{FF2B5EF4-FFF2-40B4-BE49-F238E27FC236}">
                <a16:creationId xmlns:a16="http://schemas.microsoft.com/office/drawing/2014/main" id="{9F2D0C25-6C34-5962-0F9E-ED48CE8BBB58}"/>
              </a:ext>
            </a:extLst>
          </p:cNvPr>
          <p:cNvPicPr>
            <a:picLocks noChangeAspect="1"/>
          </p:cNvPicPr>
          <p:nvPr/>
        </p:nvPicPr>
        <p:blipFill>
          <a:blip r:embed="rId3"/>
          <a:stretch>
            <a:fillRect/>
          </a:stretch>
        </p:blipFill>
        <p:spPr>
          <a:xfrm>
            <a:off x="3800123" y="3915292"/>
            <a:ext cx="7905923" cy="2864091"/>
          </a:xfrm>
          <a:prstGeom prst="rect">
            <a:avLst/>
          </a:prstGeom>
        </p:spPr>
      </p:pic>
    </p:spTree>
    <p:extLst>
      <p:ext uri="{BB962C8B-B14F-4D97-AF65-F5344CB8AC3E}">
        <p14:creationId xmlns:p14="http://schemas.microsoft.com/office/powerpoint/2010/main" val="269345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99F0-4C52-66E1-83D5-7B12B9754C5C}"/>
              </a:ext>
            </a:extLst>
          </p:cNvPr>
          <p:cNvSpPr>
            <a:spLocks noGrp="1"/>
          </p:cNvSpPr>
          <p:nvPr>
            <p:ph type="title"/>
          </p:nvPr>
        </p:nvSpPr>
        <p:spPr>
          <a:xfrm>
            <a:off x="3579963" y="-43145"/>
            <a:ext cx="3666412" cy="1325563"/>
          </a:xfrm>
        </p:spPr>
        <p:txBody>
          <a:bodyPr>
            <a:normAutofit/>
          </a:bodyPr>
          <a:lstStyle/>
          <a:p>
            <a:r>
              <a:rPr lang="en-IN" dirty="0"/>
              <a:t>Data Analysis</a:t>
            </a:r>
            <a:br>
              <a:rPr lang="en-IN" dirty="0"/>
            </a:br>
            <a:endParaRPr lang="en-IN" dirty="0"/>
          </a:p>
        </p:txBody>
      </p:sp>
      <p:pic>
        <p:nvPicPr>
          <p:cNvPr id="4" name="Picture 3">
            <a:extLst>
              <a:ext uri="{FF2B5EF4-FFF2-40B4-BE49-F238E27FC236}">
                <a16:creationId xmlns:a16="http://schemas.microsoft.com/office/drawing/2014/main" id="{19D2B216-07BE-3A3D-8F86-71A27229088E}"/>
              </a:ext>
            </a:extLst>
          </p:cNvPr>
          <p:cNvPicPr>
            <a:picLocks noChangeAspect="1"/>
          </p:cNvPicPr>
          <p:nvPr/>
        </p:nvPicPr>
        <p:blipFill rotWithShape="1">
          <a:blip r:embed="rId2"/>
          <a:srcRect l="2611" t="3856" r="4518" b="375"/>
          <a:stretch/>
        </p:blipFill>
        <p:spPr>
          <a:xfrm>
            <a:off x="396815" y="1026544"/>
            <a:ext cx="6802526" cy="2493034"/>
          </a:xfrm>
          <a:prstGeom prst="rect">
            <a:avLst/>
          </a:prstGeom>
        </p:spPr>
      </p:pic>
      <p:pic>
        <p:nvPicPr>
          <p:cNvPr id="12" name="Picture 11">
            <a:extLst>
              <a:ext uri="{FF2B5EF4-FFF2-40B4-BE49-F238E27FC236}">
                <a16:creationId xmlns:a16="http://schemas.microsoft.com/office/drawing/2014/main" id="{C832DAC4-4D46-68F3-80CA-263172F0DEE5}"/>
              </a:ext>
            </a:extLst>
          </p:cNvPr>
          <p:cNvPicPr>
            <a:picLocks noChangeAspect="1"/>
          </p:cNvPicPr>
          <p:nvPr/>
        </p:nvPicPr>
        <p:blipFill>
          <a:blip r:embed="rId3"/>
          <a:stretch>
            <a:fillRect/>
          </a:stretch>
        </p:blipFill>
        <p:spPr>
          <a:xfrm>
            <a:off x="4385094" y="3519578"/>
            <a:ext cx="7410091" cy="3157069"/>
          </a:xfrm>
          <a:prstGeom prst="rect">
            <a:avLst/>
          </a:prstGeom>
        </p:spPr>
      </p:pic>
    </p:spTree>
    <p:extLst>
      <p:ext uri="{BB962C8B-B14F-4D97-AF65-F5344CB8AC3E}">
        <p14:creationId xmlns:p14="http://schemas.microsoft.com/office/powerpoint/2010/main" val="355977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E48C1A-4C72-8413-BE14-4C7EB6102546}"/>
              </a:ext>
            </a:extLst>
          </p:cNvPr>
          <p:cNvPicPr>
            <a:picLocks noChangeAspect="1"/>
          </p:cNvPicPr>
          <p:nvPr/>
        </p:nvPicPr>
        <p:blipFill>
          <a:blip r:embed="rId2"/>
          <a:stretch>
            <a:fillRect/>
          </a:stretch>
        </p:blipFill>
        <p:spPr>
          <a:xfrm>
            <a:off x="3667924" y="1057462"/>
            <a:ext cx="4876316" cy="4478248"/>
          </a:xfrm>
          <a:prstGeom prst="rect">
            <a:avLst/>
          </a:prstGeom>
        </p:spPr>
      </p:pic>
      <p:sp>
        <p:nvSpPr>
          <p:cNvPr id="6" name="TextBox 5">
            <a:extLst>
              <a:ext uri="{FF2B5EF4-FFF2-40B4-BE49-F238E27FC236}">
                <a16:creationId xmlns:a16="http://schemas.microsoft.com/office/drawing/2014/main" id="{6F1AF84D-289A-38AA-5DEA-A23DD74E0EC2}"/>
              </a:ext>
            </a:extLst>
          </p:cNvPr>
          <p:cNvSpPr txBox="1"/>
          <p:nvPr/>
        </p:nvSpPr>
        <p:spPr>
          <a:xfrm>
            <a:off x="6312317" y="1875815"/>
            <a:ext cx="540775" cy="369332"/>
          </a:xfrm>
          <a:prstGeom prst="rect">
            <a:avLst/>
          </a:prstGeom>
          <a:noFill/>
        </p:spPr>
        <p:txBody>
          <a:bodyPr wrap="square" rtlCol="0">
            <a:spAutoFit/>
          </a:bodyPr>
          <a:lstStyle/>
          <a:p>
            <a:r>
              <a:rPr lang="en-IN" dirty="0"/>
              <a:t>D3</a:t>
            </a:r>
          </a:p>
        </p:txBody>
      </p:sp>
      <p:sp>
        <p:nvSpPr>
          <p:cNvPr id="7" name="TextBox 6">
            <a:extLst>
              <a:ext uri="{FF2B5EF4-FFF2-40B4-BE49-F238E27FC236}">
                <a16:creationId xmlns:a16="http://schemas.microsoft.com/office/drawing/2014/main" id="{172DA32B-BF6C-9928-5400-67CDA23417CE}"/>
              </a:ext>
            </a:extLst>
          </p:cNvPr>
          <p:cNvSpPr txBox="1"/>
          <p:nvPr/>
        </p:nvSpPr>
        <p:spPr>
          <a:xfrm>
            <a:off x="6494214" y="2927254"/>
            <a:ext cx="540775" cy="369332"/>
          </a:xfrm>
          <a:prstGeom prst="rect">
            <a:avLst/>
          </a:prstGeom>
          <a:noFill/>
        </p:spPr>
        <p:txBody>
          <a:bodyPr wrap="square" rtlCol="0">
            <a:spAutoFit/>
          </a:bodyPr>
          <a:lstStyle/>
          <a:p>
            <a:r>
              <a:rPr lang="en-IN" dirty="0"/>
              <a:t>D5</a:t>
            </a:r>
          </a:p>
        </p:txBody>
      </p:sp>
      <p:sp>
        <p:nvSpPr>
          <p:cNvPr id="8" name="TextBox 7">
            <a:extLst>
              <a:ext uri="{FF2B5EF4-FFF2-40B4-BE49-F238E27FC236}">
                <a16:creationId xmlns:a16="http://schemas.microsoft.com/office/drawing/2014/main" id="{7282A246-CD5A-395C-58E3-C34498E0B7D6}"/>
              </a:ext>
            </a:extLst>
          </p:cNvPr>
          <p:cNvSpPr txBox="1"/>
          <p:nvPr/>
        </p:nvSpPr>
        <p:spPr>
          <a:xfrm>
            <a:off x="5294678" y="2929717"/>
            <a:ext cx="540775" cy="369332"/>
          </a:xfrm>
          <a:prstGeom prst="rect">
            <a:avLst/>
          </a:prstGeom>
          <a:noFill/>
        </p:spPr>
        <p:txBody>
          <a:bodyPr wrap="square" rtlCol="0">
            <a:spAutoFit/>
          </a:bodyPr>
          <a:lstStyle/>
          <a:p>
            <a:r>
              <a:rPr lang="en-IN" dirty="0"/>
              <a:t>D1</a:t>
            </a:r>
          </a:p>
        </p:txBody>
      </p:sp>
      <p:sp>
        <p:nvSpPr>
          <p:cNvPr id="9" name="TextBox 8">
            <a:extLst>
              <a:ext uri="{FF2B5EF4-FFF2-40B4-BE49-F238E27FC236}">
                <a16:creationId xmlns:a16="http://schemas.microsoft.com/office/drawing/2014/main" id="{6BD0602F-965B-272A-9992-C3032A0ADBB0}"/>
              </a:ext>
            </a:extLst>
          </p:cNvPr>
          <p:cNvSpPr txBox="1"/>
          <p:nvPr/>
        </p:nvSpPr>
        <p:spPr>
          <a:xfrm>
            <a:off x="7811736" y="2969975"/>
            <a:ext cx="540775" cy="369332"/>
          </a:xfrm>
          <a:prstGeom prst="rect">
            <a:avLst/>
          </a:prstGeom>
          <a:noFill/>
        </p:spPr>
        <p:txBody>
          <a:bodyPr wrap="square" rtlCol="0">
            <a:spAutoFit/>
          </a:bodyPr>
          <a:lstStyle/>
          <a:p>
            <a:r>
              <a:rPr lang="en-IN" dirty="0"/>
              <a:t>D2</a:t>
            </a:r>
          </a:p>
        </p:txBody>
      </p:sp>
      <p:sp>
        <p:nvSpPr>
          <p:cNvPr id="10" name="TextBox 9">
            <a:extLst>
              <a:ext uri="{FF2B5EF4-FFF2-40B4-BE49-F238E27FC236}">
                <a16:creationId xmlns:a16="http://schemas.microsoft.com/office/drawing/2014/main" id="{33B7D228-23BB-4A00-F013-853E5401863E}"/>
              </a:ext>
            </a:extLst>
          </p:cNvPr>
          <p:cNvSpPr txBox="1"/>
          <p:nvPr/>
        </p:nvSpPr>
        <p:spPr>
          <a:xfrm>
            <a:off x="6582704" y="3978693"/>
            <a:ext cx="540775" cy="369332"/>
          </a:xfrm>
          <a:prstGeom prst="rect">
            <a:avLst/>
          </a:prstGeom>
          <a:noFill/>
        </p:spPr>
        <p:txBody>
          <a:bodyPr wrap="square" rtlCol="0">
            <a:spAutoFit/>
          </a:bodyPr>
          <a:lstStyle/>
          <a:p>
            <a:r>
              <a:rPr lang="en-IN" dirty="0"/>
              <a:t>D4</a:t>
            </a:r>
          </a:p>
        </p:txBody>
      </p:sp>
      <p:grpSp>
        <p:nvGrpSpPr>
          <p:cNvPr id="16" name="Group 15">
            <a:extLst>
              <a:ext uri="{FF2B5EF4-FFF2-40B4-BE49-F238E27FC236}">
                <a16:creationId xmlns:a16="http://schemas.microsoft.com/office/drawing/2014/main" id="{A921438B-7A81-D784-754E-D860B7C0227D}"/>
              </a:ext>
            </a:extLst>
          </p:cNvPr>
          <p:cNvGrpSpPr/>
          <p:nvPr/>
        </p:nvGrpSpPr>
        <p:grpSpPr>
          <a:xfrm>
            <a:off x="5948396" y="4994756"/>
            <a:ext cx="3888360" cy="993960"/>
            <a:chOff x="3077369" y="4994756"/>
            <a:chExt cx="3888360" cy="99396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E7E6C428-691A-FB3C-0885-667FDFD6102B}"/>
                    </a:ext>
                  </a:extLst>
                </p14:cNvPr>
                <p14:cNvContentPartPr/>
                <p14:nvPr/>
              </p14:nvContentPartPr>
              <p14:xfrm>
                <a:off x="3077369" y="4994756"/>
                <a:ext cx="3835800" cy="993960"/>
              </p14:xfrm>
            </p:contentPart>
          </mc:Choice>
          <mc:Fallback xmlns="">
            <p:pic>
              <p:nvPicPr>
                <p:cNvPr id="14" name="Ink 13">
                  <a:extLst>
                    <a:ext uri="{FF2B5EF4-FFF2-40B4-BE49-F238E27FC236}">
                      <a16:creationId xmlns:a16="http://schemas.microsoft.com/office/drawing/2014/main" id="{E7E6C428-691A-FB3C-0885-667FDFD6102B}"/>
                    </a:ext>
                  </a:extLst>
                </p:cNvPr>
                <p:cNvPicPr/>
                <p:nvPr/>
              </p:nvPicPr>
              <p:blipFill>
                <a:blip r:embed="rId4"/>
                <a:stretch>
                  <a:fillRect/>
                </a:stretch>
              </p:blipFill>
              <p:spPr>
                <a:xfrm>
                  <a:off x="3059369" y="4976756"/>
                  <a:ext cx="3871440" cy="102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C2186B49-A0F7-3C28-32F4-B89C6A9948B4}"/>
                    </a:ext>
                  </a:extLst>
                </p14:cNvPr>
                <p14:cNvContentPartPr/>
                <p14:nvPr/>
              </p14:nvContentPartPr>
              <p14:xfrm>
                <a:off x="6803729" y="5407316"/>
                <a:ext cx="162000" cy="188280"/>
              </p14:xfrm>
            </p:contentPart>
          </mc:Choice>
          <mc:Fallback xmlns="">
            <p:pic>
              <p:nvPicPr>
                <p:cNvPr id="15" name="Ink 14">
                  <a:extLst>
                    <a:ext uri="{FF2B5EF4-FFF2-40B4-BE49-F238E27FC236}">
                      <a16:creationId xmlns:a16="http://schemas.microsoft.com/office/drawing/2014/main" id="{C2186B49-A0F7-3C28-32F4-B89C6A9948B4}"/>
                    </a:ext>
                  </a:extLst>
                </p:cNvPr>
                <p:cNvPicPr/>
                <p:nvPr/>
              </p:nvPicPr>
              <p:blipFill>
                <a:blip r:embed="rId6"/>
                <a:stretch>
                  <a:fillRect/>
                </a:stretch>
              </p:blipFill>
              <p:spPr>
                <a:xfrm>
                  <a:off x="6786089" y="5389316"/>
                  <a:ext cx="197640" cy="223920"/>
                </a:xfrm>
                <a:prstGeom prst="rect">
                  <a:avLst/>
                </a:prstGeom>
              </p:spPr>
            </p:pic>
          </mc:Fallback>
        </mc:AlternateContent>
      </p:grpSp>
      <p:grpSp>
        <p:nvGrpSpPr>
          <p:cNvPr id="19" name="Group 18">
            <a:extLst>
              <a:ext uri="{FF2B5EF4-FFF2-40B4-BE49-F238E27FC236}">
                <a16:creationId xmlns:a16="http://schemas.microsoft.com/office/drawing/2014/main" id="{0F342075-8944-9855-E434-C3C666B3EFA8}"/>
              </a:ext>
            </a:extLst>
          </p:cNvPr>
          <p:cNvGrpSpPr/>
          <p:nvPr/>
        </p:nvGrpSpPr>
        <p:grpSpPr>
          <a:xfrm>
            <a:off x="7826516" y="3392036"/>
            <a:ext cx="2016720" cy="276480"/>
            <a:chOff x="4955489" y="3392036"/>
            <a:chExt cx="2016720" cy="27648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6684CA48-BA7E-E5BE-8E44-451FD264ECC2}"/>
                    </a:ext>
                  </a:extLst>
                </p14:cNvPr>
                <p14:cNvContentPartPr/>
                <p14:nvPr/>
              </p14:nvContentPartPr>
              <p14:xfrm>
                <a:off x="4955489" y="3392036"/>
                <a:ext cx="1946160" cy="276480"/>
              </p14:xfrm>
            </p:contentPart>
          </mc:Choice>
          <mc:Fallback xmlns="">
            <p:pic>
              <p:nvPicPr>
                <p:cNvPr id="17" name="Ink 16">
                  <a:extLst>
                    <a:ext uri="{FF2B5EF4-FFF2-40B4-BE49-F238E27FC236}">
                      <a16:creationId xmlns:a16="http://schemas.microsoft.com/office/drawing/2014/main" id="{6684CA48-BA7E-E5BE-8E44-451FD264ECC2}"/>
                    </a:ext>
                  </a:extLst>
                </p:cNvPr>
                <p:cNvPicPr/>
                <p:nvPr/>
              </p:nvPicPr>
              <p:blipFill>
                <a:blip r:embed="rId8"/>
                <a:stretch>
                  <a:fillRect/>
                </a:stretch>
              </p:blipFill>
              <p:spPr>
                <a:xfrm>
                  <a:off x="4937489" y="3374036"/>
                  <a:ext cx="19818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E9AD206D-A684-E61E-8288-791E309E17AC}"/>
                    </a:ext>
                  </a:extLst>
                </p14:cNvPr>
                <p14:cNvContentPartPr/>
                <p14:nvPr/>
              </p14:nvContentPartPr>
              <p14:xfrm>
                <a:off x="6784289" y="3440996"/>
                <a:ext cx="187920" cy="187920"/>
              </p14:xfrm>
            </p:contentPart>
          </mc:Choice>
          <mc:Fallback xmlns="">
            <p:pic>
              <p:nvPicPr>
                <p:cNvPr id="18" name="Ink 17">
                  <a:extLst>
                    <a:ext uri="{FF2B5EF4-FFF2-40B4-BE49-F238E27FC236}">
                      <a16:creationId xmlns:a16="http://schemas.microsoft.com/office/drawing/2014/main" id="{E9AD206D-A684-E61E-8288-791E309E17AC}"/>
                    </a:ext>
                  </a:extLst>
                </p:cNvPr>
                <p:cNvPicPr/>
                <p:nvPr/>
              </p:nvPicPr>
              <p:blipFill>
                <a:blip r:embed="rId10"/>
                <a:stretch>
                  <a:fillRect/>
                </a:stretch>
              </p:blipFill>
              <p:spPr>
                <a:xfrm>
                  <a:off x="6766289" y="3423356"/>
                  <a:ext cx="223560" cy="223560"/>
                </a:xfrm>
                <a:prstGeom prst="rect">
                  <a:avLst/>
                </a:prstGeom>
              </p:spPr>
            </p:pic>
          </mc:Fallback>
        </mc:AlternateContent>
      </p:grpSp>
      <p:grpSp>
        <p:nvGrpSpPr>
          <p:cNvPr id="22" name="Group 21">
            <a:extLst>
              <a:ext uri="{FF2B5EF4-FFF2-40B4-BE49-F238E27FC236}">
                <a16:creationId xmlns:a16="http://schemas.microsoft.com/office/drawing/2014/main" id="{2681BC9D-9603-46B4-F526-A9C6717DC253}"/>
              </a:ext>
            </a:extLst>
          </p:cNvPr>
          <p:cNvGrpSpPr/>
          <p:nvPr/>
        </p:nvGrpSpPr>
        <p:grpSpPr>
          <a:xfrm>
            <a:off x="8150516" y="1169396"/>
            <a:ext cx="1628640" cy="443520"/>
            <a:chOff x="5279489" y="1169396"/>
            <a:chExt cx="1628640" cy="44352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191E0FF8-C30F-22C9-7343-8865ED96D282}"/>
                    </a:ext>
                  </a:extLst>
                </p14:cNvPr>
                <p14:cNvContentPartPr/>
                <p14:nvPr/>
              </p14:nvContentPartPr>
              <p14:xfrm>
                <a:off x="5279489" y="1169396"/>
                <a:ext cx="1614240" cy="443520"/>
              </p14:xfrm>
            </p:contentPart>
          </mc:Choice>
          <mc:Fallback xmlns="">
            <p:pic>
              <p:nvPicPr>
                <p:cNvPr id="20" name="Ink 19">
                  <a:extLst>
                    <a:ext uri="{FF2B5EF4-FFF2-40B4-BE49-F238E27FC236}">
                      <a16:creationId xmlns:a16="http://schemas.microsoft.com/office/drawing/2014/main" id="{191E0FF8-C30F-22C9-7343-8865ED96D282}"/>
                    </a:ext>
                  </a:extLst>
                </p:cNvPr>
                <p:cNvPicPr/>
                <p:nvPr/>
              </p:nvPicPr>
              <p:blipFill>
                <a:blip r:embed="rId12"/>
                <a:stretch>
                  <a:fillRect/>
                </a:stretch>
              </p:blipFill>
              <p:spPr>
                <a:xfrm>
                  <a:off x="5261849" y="1151396"/>
                  <a:ext cx="164988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0FB60C8A-6472-834F-C44B-F1C8DEA6AF61}"/>
                    </a:ext>
                  </a:extLst>
                </p14:cNvPr>
                <p14:cNvContentPartPr/>
                <p14:nvPr/>
              </p14:nvContentPartPr>
              <p14:xfrm>
                <a:off x="6749729" y="1327076"/>
                <a:ext cx="158400" cy="141120"/>
              </p14:xfrm>
            </p:contentPart>
          </mc:Choice>
          <mc:Fallback xmlns="">
            <p:pic>
              <p:nvPicPr>
                <p:cNvPr id="21" name="Ink 20">
                  <a:extLst>
                    <a:ext uri="{FF2B5EF4-FFF2-40B4-BE49-F238E27FC236}">
                      <a16:creationId xmlns:a16="http://schemas.microsoft.com/office/drawing/2014/main" id="{0FB60C8A-6472-834F-C44B-F1C8DEA6AF61}"/>
                    </a:ext>
                  </a:extLst>
                </p:cNvPr>
                <p:cNvPicPr/>
                <p:nvPr/>
              </p:nvPicPr>
              <p:blipFill>
                <a:blip r:embed="rId14"/>
                <a:stretch>
                  <a:fillRect/>
                </a:stretch>
              </p:blipFill>
              <p:spPr>
                <a:xfrm>
                  <a:off x="6732089" y="1309076"/>
                  <a:ext cx="194040" cy="176760"/>
                </a:xfrm>
                <a:prstGeom prst="rect">
                  <a:avLst/>
                </a:prstGeom>
              </p:spPr>
            </p:pic>
          </mc:Fallback>
        </mc:AlternateContent>
      </p:grpSp>
      <p:sp>
        <p:nvSpPr>
          <p:cNvPr id="23" name="TextBox 22">
            <a:extLst>
              <a:ext uri="{FF2B5EF4-FFF2-40B4-BE49-F238E27FC236}">
                <a16:creationId xmlns:a16="http://schemas.microsoft.com/office/drawing/2014/main" id="{9B08C2AB-C405-35D5-6264-C88643748884}"/>
              </a:ext>
            </a:extLst>
          </p:cNvPr>
          <p:cNvSpPr txBox="1"/>
          <p:nvPr/>
        </p:nvSpPr>
        <p:spPr>
          <a:xfrm>
            <a:off x="9940421" y="1327076"/>
            <a:ext cx="1769806" cy="523220"/>
          </a:xfrm>
          <a:prstGeom prst="rect">
            <a:avLst/>
          </a:prstGeom>
          <a:noFill/>
        </p:spPr>
        <p:txBody>
          <a:bodyPr wrap="square" rtlCol="0">
            <a:spAutoFit/>
          </a:bodyPr>
          <a:lstStyle/>
          <a:p>
            <a:r>
              <a:rPr lang="en-IN" sz="2800" b="1" dirty="0">
                <a:solidFill>
                  <a:srgbClr val="00B050"/>
                </a:solidFill>
              </a:rPr>
              <a:t>BEACONS</a:t>
            </a:r>
          </a:p>
        </p:txBody>
      </p:sp>
      <p:sp>
        <p:nvSpPr>
          <p:cNvPr id="24" name="TextBox 23">
            <a:extLst>
              <a:ext uri="{FF2B5EF4-FFF2-40B4-BE49-F238E27FC236}">
                <a16:creationId xmlns:a16="http://schemas.microsoft.com/office/drawing/2014/main" id="{84A2C2E7-ADA4-5019-BD98-529150AA8618}"/>
              </a:ext>
            </a:extLst>
          </p:cNvPr>
          <p:cNvSpPr txBox="1"/>
          <p:nvPr/>
        </p:nvSpPr>
        <p:spPr>
          <a:xfrm>
            <a:off x="9949769" y="3339307"/>
            <a:ext cx="3008671" cy="830997"/>
          </a:xfrm>
          <a:prstGeom prst="rect">
            <a:avLst/>
          </a:prstGeom>
          <a:noFill/>
        </p:spPr>
        <p:txBody>
          <a:bodyPr wrap="square" rtlCol="0">
            <a:spAutoFit/>
          </a:bodyPr>
          <a:lstStyle/>
          <a:p>
            <a:r>
              <a:rPr lang="en-IN" sz="2400" b="1" dirty="0">
                <a:solidFill>
                  <a:srgbClr val="0070C0"/>
                </a:solidFill>
              </a:rPr>
              <a:t>DESTINATION LANDMARKS</a:t>
            </a:r>
          </a:p>
        </p:txBody>
      </p:sp>
      <p:sp>
        <p:nvSpPr>
          <p:cNvPr id="25" name="TextBox 24">
            <a:extLst>
              <a:ext uri="{FF2B5EF4-FFF2-40B4-BE49-F238E27FC236}">
                <a16:creationId xmlns:a16="http://schemas.microsoft.com/office/drawing/2014/main" id="{82C927AD-BC50-9081-9ADF-DD1CC7D62B1E}"/>
              </a:ext>
            </a:extLst>
          </p:cNvPr>
          <p:cNvSpPr txBox="1"/>
          <p:nvPr/>
        </p:nvSpPr>
        <p:spPr>
          <a:xfrm>
            <a:off x="9949769" y="5007705"/>
            <a:ext cx="3008671" cy="830997"/>
          </a:xfrm>
          <a:prstGeom prst="rect">
            <a:avLst/>
          </a:prstGeom>
          <a:noFill/>
        </p:spPr>
        <p:txBody>
          <a:bodyPr wrap="square" rtlCol="0">
            <a:spAutoFit/>
          </a:bodyPr>
          <a:lstStyle/>
          <a:p>
            <a:r>
              <a:rPr lang="en-IN" sz="2400" b="1" dirty="0">
                <a:solidFill>
                  <a:srgbClr val="FF0000"/>
                </a:solidFill>
              </a:rPr>
              <a:t>CURRENT </a:t>
            </a:r>
          </a:p>
          <a:p>
            <a:r>
              <a:rPr lang="en-IN" sz="2400" b="1" dirty="0">
                <a:solidFill>
                  <a:srgbClr val="FF0000"/>
                </a:solidFill>
              </a:rPr>
              <a:t>LOCATION</a:t>
            </a:r>
          </a:p>
        </p:txBody>
      </p:sp>
      <p:sp>
        <p:nvSpPr>
          <p:cNvPr id="26" name="Rectangle 25">
            <a:extLst>
              <a:ext uri="{FF2B5EF4-FFF2-40B4-BE49-F238E27FC236}">
                <a16:creationId xmlns:a16="http://schemas.microsoft.com/office/drawing/2014/main" id="{88507D56-F96E-3E28-1D0F-4E131C55DB72}"/>
              </a:ext>
            </a:extLst>
          </p:cNvPr>
          <p:cNvSpPr/>
          <p:nvPr/>
        </p:nvSpPr>
        <p:spPr>
          <a:xfrm flipH="1">
            <a:off x="233587" y="2225631"/>
            <a:ext cx="3172432" cy="2585323"/>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Graph with notations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054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3685-3B30-8555-A158-5B672A391F60}"/>
              </a:ext>
            </a:extLst>
          </p:cNvPr>
          <p:cNvSpPr>
            <a:spLocks noGrp="1"/>
          </p:cNvSpPr>
          <p:nvPr>
            <p:ph type="title"/>
          </p:nvPr>
        </p:nvSpPr>
        <p:spPr>
          <a:xfrm>
            <a:off x="4613788" y="108156"/>
            <a:ext cx="3006212" cy="736088"/>
          </a:xfrm>
        </p:spPr>
        <p:txBody>
          <a:bodyPr/>
          <a:lstStyle/>
          <a:p>
            <a:r>
              <a:rPr lang="en-IN" dirty="0"/>
              <a:t>App Screen</a:t>
            </a:r>
          </a:p>
        </p:txBody>
      </p:sp>
      <p:pic>
        <p:nvPicPr>
          <p:cNvPr id="5" name="Picture 4">
            <a:extLst>
              <a:ext uri="{FF2B5EF4-FFF2-40B4-BE49-F238E27FC236}">
                <a16:creationId xmlns:a16="http://schemas.microsoft.com/office/drawing/2014/main" id="{0987F2D6-4DFB-E422-EC4F-AC6FBCDD6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98" y="108156"/>
            <a:ext cx="3006212" cy="6708422"/>
          </a:xfrm>
          <a:prstGeom prst="rect">
            <a:avLst/>
          </a:prstGeom>
        </p:spPr>
      </p:pic>
      <p:pic>
        <p:nvPicPr>
          <p:cNvPr id="7" name="Picture 6">
            <a:extLst>
              <a:ext uri="{FF2B5EF4-FFF2-40B4-BE49-F238E27FC236}">
                <a16:creationId xmlns:a16="http://schemas.microsoft.com/office/drawing/2014/main" id="{6B0F0EFC-C911-67A0-823C-46ABA3964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9190" y="108155"/>
            <a:ext cx="3006212" cy="6708423"/>
          </a:xfrm>
          <a:prstGeom prst="rect">
            <a:avLst/>
          </a:prstGeom>
        </p:spPr>
      </p:pic>
      <p:cxnSp>
        <p:nvCxnSpPr>
          <p:cNvPr id="9" name="Straight Arrow Connector 8">
            <a:extLst>
              <a:ext uri="{FF2B5EF4-FFF2-40B4-BE49-F238E27FC236}">
                <a16:creationId xmlns:a16="http://schemas.microsoft.com/office/drawing/2014/main" id="{291CC783-A7F7-7205-1161-5E859A80D42E}"/>
              </a:ext>
            </a:extLst>
          </p:cNvPr>
          <p:cNvCxnSpPr/>
          <p:nvPr/>
        </p:nvCxnSpPr>
        <p:spPr>
          <a:xfrm>
            <a:off x="4159045" y="3146323"/>
            <a:ext cx="3588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717E29C-EB01-8F6F-0B04-2DE807991C28}"/>
              </a:ext>
            </a:extLst>
          </p:cNvPr>
          <p:cNvSpPr txBox="1"/>
          <p:nvPr/>
        </p:nvSpPr>
        <p:spPr>
          <a:xfrm>
            <a:off x="4613788" y="3320845"/>
            <a:ext cx="2340077" cy="923330"/>
          </a:xfrm>
          <a:prstGeom prst="rect">
            <a:avLst/>
          </a:prstGeom>
          <a:noFill/>
        </p:spPr>
        <p:txBody>
          <a:bodyPr wrap="square" rtlCol="0">
            <a:spAutoFit/>
          </a:bodyPr>
          <a:lstStyle/>
          <a:p>
            <a:pPr algn="ctr"/>
            <a:r>
              <a:rPr lang="en-IN" dirty="0"/>
              <a:t>Calculates and voices out distance to destination</a:t>
            </a:r>
          </a:p>
        </p:txBody>
      </p:sp>
    </p:spTree>
    <p:extLst>
      <p:ext uri="{BB962C8B-B14F-4D97-AF65-F5344CB8AC3E}">
        <p14:creationId xmlns:p14="http://schemas.microsoft.com/office/powerpoint/2010/main" val="314147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45ED-56D3-C224-0E84-3E9E0296B8D8}"/>
              </a:ext>
            </a:extLst>
          </p:cNvPr>
          <p:cNvSpPr>
            <a:spLocks noGrp="1"/>
          </p:cNvSpPr>
          <p:nvPr>
            <p:ph type="title"/>
          </p:nvPr>
        </p:nvSpPr>
        <p:spPr>
          <a:xfrm>
            <a:off x="2597570" y="312751"/>
            <a:ext cx="6741459" cy="907863"/>
          </a:xfrm>
        </p:spPr>
        <p:txBody>
          <a:bodyPr>
            <a:normAutofit fontScale="90000"/>
          </a:bodyPr>
          <a:lstStyle/>
          <a:p>
            <a:r>
              <a:rPr lang="en-IN" dirty="0"/>
              <a:t>Analysis of Data Stored in Cloud</a:t>
            </a:r>
          </a:p>
        </p:txBody>
      </p:sp>
      <p:sp>
        <p:nvSpPr>
          <p:cNvPr id="6" name="TextBox 5">
            <a:extLst>
              <a:ext uri="{FF2B5EF4-FFF2-40B4-BE49-F238E27FC236}">
                <a16:creationId xmlns:a16="http://schemas.microsoft.com/office/drawing/2014/main" id="{2BF9A1C9-D18C-D125-DB82-B89E6814492E}"/>
              </a:ext>
            </a:extLst>
          </p:cNvPr>
          <p:cNvSpPr txBox="1"/>
          <p:nvPr/>
        </p:nvSpPr>
        <p:spPr>
          <a:xfrm>
            <a:off x="1380565" y="3628732"/>
            <a:ext cx="3774142" cy="1754326"/>
          </a:xfrm>
          <a:prstGeom prst="rect">
            <a:avLst/>
          </a:prstGeom>
          <a:solidFill>
            <a:schemeClr val="bg2"/>
          </a:solidFill>
        </p:spPr>
        <p:txBody>
          <a:bodyPr wrap="square" rtlCol="0">
            <a:spAutoFit/>
          </a:bodyPr>
          <a:lstStyle/>
          <a:p>
            <a:pPr algn="ctr"/>
            <a:r>
              <a:rPr lang="en-IN" dirty="0"/>
              <a:t>1. We analyse the route requested maximum number of times</a:t>
            </a:r>
            <a:br>
              <a:rPr lang="en-IN" dirty="0"/>
            </a:br>
            <a:br>
              <a:rPr lang="en-IN" dirty="0"/>
            </a:br>
            <a:r>
              <a:rPr lang="en-IN" dirty="0"/>
              <a:t>Every time a user requests a particular destination we increase count of the corresponding route by 1 </a:t>
            </a:r>
          </a:p>
        </p:txBody>
      </p:sp>
      <p:sp>
        <p:nvSpPr>
          <p:cNvPr id="7" name="TextBox 6">
            <a:extLst>
              <a:ext uri="{FF2B5EF4-FFF2-40B4-BE49-F238E27FC236}">
                <a16:creationId xmlns:a16="http://schemas.microsoft.com/office/drawing/2014/main" id="{5F0DD8FA-8717-EC87-DB6F-36BECFDCFFE7}"/>
              </a:ext>
            </a:extLst>
          </p:cNvPr>
          <p:cNvSpPr txBox="1"/>
          <p:nvPr/>
        </p:nvSpPr>
        <p:spPr>
          <a:xfrm>
            <a:off x="6522099" y="2193239"/>
            <a:ext cx="4008499" cy="923330"/>
          </a:xfrm>
          <a:prstGeom prst="rect">
            <a:avLst/>
          </a:prstGeom>
          <a:solidFill>
            <a:schemeClr val="bg2"/>
          </a:solidFill>
        </p:spPr>
        <p:txBody>
          <a:bodyPr wrap="square" rtlCol="0">
            <a:spAutoFit/>
          </a:bodyPr>
          <a:lstStyle/>
          <a:p>
            <a:pPr algn="ctr"/>
            <a:r>
              <a:rPr lang="en-IN" dirty="0"/>
              <a:t>2. We also use Machine Learning to predict the estimated time to reach destination </a:t>
            </a:r>
          </a:p>
        </p:txBody>
      </p:sp>
      <p:pic>
        <p:nvPicPr>
          <p:cNvPr id="3074" name="Picture 2" descr="Premium Vector | Route icon vektor">
            <a:extLst>
              <a:ext uri="{FF2B5EF4-FFF2-40B4-BE49-F238E27FC236}">
                <a16:creationId xmlns:a16="http://schemas.microsoft.com/office/drawing/2014/main" id="{9FBA3648-6AC2-7198-8FDA-879D1D961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092" y="143064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topwatch">
            <a:extLst>
              <a:ext uri="{FF2B5EF4-FFF2-40B4-BE49-F238E27FC236}">
                <a16:creationId xmlns:a16="http://schemas.microsoft.com/office/drawing/2014/main" id="{BB90188F-730D-D4DB-EDB3-325E7A2AE9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0113" y="3296091"/>
            <a:ext cx="1536441" cy="1536441"/>
          </a:xfrm>
          <a:prstGeom prst="rect">
            <a:avLst/>
          </a:prstGeom>
        </p:spPr>
      </p:pic>
    </p:spTree>
    <p:extLst>
      <p:ext uri="{BB962C8B-B14F-4D97-AF65-F5344CB8AC3E}">
        <p14:creationId xmlns:p14="http://schemas.microsoft.com/office/powerpoint/2010/main" val="396149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E00A-0F4E-3E83-34CC-7E9C50534383}"/>
              </a:ext>
            </a:extLst>
          </p:cNvPr>
          <p:cNvSpPr>
            <a:spLocks noGrp="1"/>
          </p:cNvSpPr>
          <p:nvPr>
            <p:ph type="title"/>
          </p:nvPr>
        </p:nvSpPr>
        <p:spPr/>
        <p:txBody>
          <a:bodyPr/>
          <a:lstStyle/>
          <a:p>
            <a:r>
              <a:rPr lang="en-IN" dirty="0"/>
              <a:t>Key challenges involved</a:t>
            </a:r>
          </a:p>
        </p:txBody>
      </p:sp>
      <p:sp>
        <p:nvSpPr>
          <p:cNvPr id="3" name="Content Placeholder 2">
            <a:extLst>
              <a:ext uri="{FF2B5EF4-FFF2-40B4-BE49-F238E27FC236}">
                <a16:creationId xmlns:a16="http://schemas.microsoft.com/office/drawing/2014/main" id="{DC1D7C77-446A-4A11-682A-9E750EA5D1D1}"/>
              </a:ext>
            </a:extLst>
          </p:cNvPr>
          <p:cNvSpPr>
            <a:spLocks noGrp="1"/>
          </p:cNvSpPr>
          <p:nvPr>
            <p:ph idx="1"/>
          </p:nvPr>
        </p:nvSpPr>
        <p:spPr>
          <a:xfrm>
            <a:off x="998349" y="2226319"/>
            <a:ext cx="3043517" cy="965116"/>
          </a:xfrm>
          <a:solidFill>
            <a:schemeClr val="bg2"/>
          </a:solidFill>
        </p:spPr>
        <p:txBody>
          <a:bodyPr>
            <a:normAutofit/>
          </a:bodyPr>
          <a:lstStyle/>
          <a:p>
            <a:pPr marL="0" indent="0" algn="ctr">
              <a:lnSpc>
                <a:spcPct val="100000"/>
              </a:lnSpc>
              <a:buNone/>
            </a:pPr>
            <a:r>
              <a:rPr lang="en-IN" sz="1800" dirty="0"/>
              <a:t>The edge case of user not in intersection of 3 beacon regions </a:t>
            </a:r>
          </a:p>
        </p:txBody>
      </p:sp>
      <p:pic>
        <p:nvPicPr>
          <p:cNvPr id="5" name="Picture 4">
            <a:extLst>
              <a:ext uri="{FF2B5EF4-FFF2-40B4-BE49-F238E27FC236}">
                <a16:creationId xmlns:a16="http://schemas.microsoft.com/office/drawing/2014/main" id="{4B67715D-783A-EE26-6604-FBE5030FC2BC}"/>
              </a:ext>
            </a:extLst>
          </p:cNvPr>
          <p:cNvPicPr>
            <a:picLocks noChangeAspect="1"/>
          </p:cNvPicPr>
          <p:nvPr/>
        </p:nvPicPr>
        <p:blipFill>
          <a:blip r:embed="rId2"/>
          <a:stretch>
            <a:fillRect/>
          </a:stretch>
        </p:blipFill>
        <p:spPr>
          <a:xfrm>
            <a:off x="1568359" y="3256233"/>
            <a:ext cx="1760064" cy="2069083"/>
          </a:xfrm>
          <a:prstGeom prst="rect">
            <a:avLst/>
          </a:prstGeom>
        </p:spPr>
      </p:pic>
      <p:sp>
        <p:nvSpPr>
          <p:cNvPr id="8" name="AutoShape 6" descr="BLE Beacon distance accuracy review by Locatify | Locatify">
            <a:extLst>
              <a:ext uri="{FF2B5EF4-FFF2-40B4-BE49-F238E27FC236}">
                <a16:creationId xmlns:a16="http://schemas.microsoft.com/office/drawing/2014/main" id="{CCFAD6F0-4EC8-F86D-506A-6636FBD8E4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E287107A-DE56-5669-174C-6E95906A6F78}"/>
              </a:ext>
            </a:extLst>
          </p:cNvPr>
          <p:cNvPicPr>
            <a:picLocks noChangeAspect="1"/>
          </p:cNvPicPr>
          <p:nvPr/>
        </p:nvPicPr>
        <p:blipFill>
          <a:blip r:embed="rId3"/>
          <a:stretch>
            <a:fillRect/>
          </a:stretch>
        </p:blipFill>
        <p:spPr>
          <a:xfrm>
            <a:off x="4513264" y="2226319"/>
            <a:ext cx="3995650" cy="1973710"/>
          </a:xfrm>
          <a:prstGeom prst="rect">
            <a:avLst/>
          </a:prstGeom>
        </p:spPr>
      </p:pic>
      <p:sp>
        <p:nvSpPr>
          <p:cNvPr id="11" name="Content Placeholder 2">
            <a:extLst>
              <a:ext uri="{FF2B5EF4-FFF2-40B4-BE49-F238E27FC236}">
                <a16:creationId xmlns:a16="http://schemas.microsoft.com/office/drawing/2014/main" id="{3F71D781-0A05-9B4E-ACF0-DB8092B14E84}"/>
              </a:ext>
            </a:extLst>
          </p:cNvPr>
          <p:cNvSpPr txBox="1">
            <a:spLocks/>
          </p:cNvSpPr>
          <p:nvPr/>
        </p:nvSpPr>
        <p:spPr>
          <a:xfrm>
            <a:off x="4513264" y="4290774"/>
            <a:ext cx="3995650" cy="1670610"/>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0" i="0" dirty="0">
                <a:solidFill>
                  <a:srgbClr val="364463"/>
                </a:solidFill>
                <a:effectLst/>
              </a:rPr>
              <a:t>When we perform position triangulation using beacons, we get around +- 2 meters accuracy of location if the smartphone is within 6 meters range of 2-3 beacons. That means a lot of beacons, which in some environments is not possible and the measurement isn’t really that precise.</a:t>
            </a:r>
            <a:endParaRPr lang="en-IN" sz="2400" dirty="0"/>
          </a:p>
        </p:txBody>
      </p:sp>
      <p:sp>
        <p:nvSpPr>
          <p:cNvPr id="12" name="Content Placeholder 2">
            <a:extLst>
              <a:ext uri="{FF2B5EF4-FFF2-40B4-BE49-F238E27FC236}">
                <a16:creationId xmlns:a16="http://schemas.microsoft.com/office/drawing/2014/main" id="{E863FA3D-4300-98E8-36FD-E0B28CD6DA19}"/>
              </a:ext>
            </a:extLst>
          </p:cNvPr>
          <p:cNvSpPr txBox="1">
            <a:spLocks/>
          </p:cNvSpPr>
          <p:nvPr/>
        </p:nvSpPr>
        <p:spPr>
          <a:xfrm>
            <a:off x="8980312" y="2291117"/>
            <a:ext cx="3043517" cy="965116"/>
          </a:xfrm>
          <a:prstGeom prst="rect">
            <a:avLst/>
          </a:prstGeom>
          <a:solidFill>
            <a:schemeClr val="bg2"/>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IN" sz="1800" dirty="0"/>
              <a:t>May not be the most cost efficient solution given the number of beacons that need to deployed for achieving good accuracy</a:t>
            </a:r>
          </a:p>
        </p:txBody>
      </p:sp>
      <p:pic>
        <p:nvPicPr>
          <p:cNvPr id="14" name="Graphic 13" descr="Rupee">
            <a:extLst>
              <a:ext uri="{FF2B5EF4-FFF2-40B4-BE49-F238E27FC236}">
                <a16:creationId xmlns:a16="http://schemas.microsoft.com/office/drawing/2014/main" id="{C5C6A7BE-B14D-B353-F79F-D9B730F232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6441" y="3376374"/>
            <a:ext cx="914400" cy="914400"/>
          </a:xfrm>
          <a:prstGeom prst="rect">
            <a:avLst/>
          </a:prstGeom>
        </p:spPr>
      </p:pic>
    </p:spTree>
    <p:extLst>
      <p:ext uri="{BB962C8B-B14F-4D97-AF65-F5344CB8AC3E}">
        <p14:creationId xmlns:p14="http://schemas.microsoft.com/office/powerpoint/2010/main" val="401300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7AC747-85AB-9EA2-9441-064989A606BA}"/>
              </a:ext>
            </a:extLst>
          </p:cNvPr>
          <p:cNvSpPr/>
          <p:nvPr/>
        </p:nvSpPr>
        <p:spPr>
          <a:xfrm>
            <a:off x="2812953" y="2241194"/>
            <a:ext cx="6566093" cy="163121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0000" b="1" dirty="0">
                <a:ln/>
                <a:solidFill>
                  <a:srgbClr val="002060"/>
                </a:solidFill>
              </a:rPr>
              <a:t>THANK YOU</a:t>
            </a:r>
          </a:p>
        </p:txBody>
      </p:sp>
    </p:spTree>
    <p:extLst>
      <p:ext uri="{BB962C8B-B14F-4D97-AF65-F5344CB8AC3E}">
        <p14:creationId xmlns:p14="http://schemas.microsoft.com/office/powerpoint/2010/main" val="257213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6;p33">
            <a:extLst>
              <a:ext uri="{FF2B5EF4-FFF2-40B4-BE49-F238E27FC236}">
                <a16:creationId xmlns:a16="http://schemas.microsoft.com/office/drawing/2014/main" id="{19317BB6-033F-3928-7F85-0C7CE698B60E}"/>
              </a:ext>
            </a:extLst>
          </p:cNvPr>
          <p:cNvSpPr txBox="1">
            <a:spLocks/>
          </p:cNvSpPr>
          <p:nvPr/>
        </p:nvSpPr>
        <p:spPr>
          <a:xfrm>
            <a:off x="758369" y="1032636"/>
            <a:ext cx="9421129" cy="7636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400"/>
              <a:buNone/>
              <a:defRPr sz="4400" kern="1200">
                <a:solidFill>
                  <a:schemeClr val="tx1"/>
                </a:solidFill>
                <a:latin typeface="+mj-lt"/>
                <a:ea typeface="+mj-ea"/>
                <a:cs typeface="+mj-cs"/>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pPr marL="0" marR="0" lvl="0" indent="0" algn="l" defTabSz="914400" rtl="0" eaLnBrk="1" fontAlgn="auto" latinLnBrk="0" hangingPunct="1">
              <a:lnSpc>
                <a:spcPct val="90000"/>
              </a:lnSpc>
              <a:spcBef>
                <a:spcPts val="0"/>
              </a:spcBef>
              <a:spcAft>
                <a:spcPts val="0"/>
              </a:spcAft>
              <a:buClrTx/>
              <a:buSzPts val="3400"/>
              <a:buFontTx/>
              <a:buNone/>
              <a:tabLst/>
              <a:defRPr/>
            </a:pPr>
            <a:r>
              <a:rPr kumimoji="0" lang="en-IN" sz="4400" b="0" i="0" u="none" strike="noStrike" kern="1200" cap="none" spc="0" normalizeH="0" baseline="0" noProof="0">
                <a:ln>
                  <a:noFill/>
                </a:ln>
                <a:solidFill>
                  <a:srgbClr val="FF0000"/>
                </a:solidFill>
                <a:effectLst/>
                <a:uLnTx/>
                <a:uFillTx/>
                <a:latin typeface="Calibri Light" panose="020F0302020204030204"/>
                <a:ea typeface="+mj-ea"/>
                <a:cs typeface="+mj-cs"/>
              </a:rPr>
              <a:t>Team Members</a:t>
            </a:r>
            <a:endParaRPr kumimoji="0" lang="en-IN" sz="4400" b="0" i="0" u="none" strike="noStrike" kern="1200" cap="none" spc="0" normalizeH="0" baseline="0" noProof="0" dirty="0">
              <a:ln>
                <a:noFill/>
              </a:ln>
              <a:solidFill>
                <a:srgbClr val="FF0000"/>
              </a:solidFill>
              <a:effectLst/>
              <a:uLnTx/>
              <a:uFillTx/>
              <a:latin typeface="Calibri Light" panose="020F0302020204030204"/>
              <a:ea typeface="+mj-ea"/>
              <a:cs typeface="+mj-cs"/>
            </a:endParaRPr>
          </a:p>
        </p:txBody>
      </p:sp>
      <p:graphicFrame>
        <p:nvGraphicFramePr>
          <p:cNvPr id="5" name="Table 4">
            <a:extLst>
              <a:ext uri="{FF2B5EF4-FFF2-40B4-BE49-F238E27FC236}">
                <a16:creationId xmlns:a16="http://schemas.microsoft.com/office/drawing/2014/main" id="{F3889B99-2807-0D3C-B786-4C57EAA48FCD}"/>
              </a:ext>
            </a:extLst>
          </p:cNvPr>
          <p:cNvGraphicFramePr>
            <a:graphicFrameLocks noGrp="1"/>
          </p:cNvGraphicFramePr>
          <p:nvPr>
            <p:extLst>
              <p:ext uri="{D42A27DB-BD31-4B8C-83A1-F6EECF244321}">
                <p14:modId xmlns:p14="http://schemas.microsoft.com/office/powerpoint/2010/main" val="3686301468"/>
              </p:ext>
            </p:extLst>
          </p:nvPr>
        </p:nvGraphicFramePr>
        <p:xfrm>
          <a:off x="1187969" y="2402541"/>
          <a:ext cx="8991530" cy="2736180"/>
        </p:xfrm>
        <a:graphic>
          <a:graphicData uri="http://schemas.openxmlformats.org/drawingml/2006/table">
            <a:tbl>
              <a:tblPr firstRow="1" bandRow="1"/>
              <a:tblGrid>
                <a:gridCol w="854048">
                  <a:extLst>
                    <a:ext uri="{9D8B030D-6E8A-4147-A177-3AD203B41FA5}">
                      <a16:colId xmlns:a16="http://schemas.microsoft.com/office/drawing/2014/main" val="500127993"/>
                    </a:ext>
                  </a:extLst>
                </a:gridCol>
                <a:gridCol w="3540735">
                  <a:extLst>
                    <a:ext uri="{9D8B030D-6E8A-4147-A177-3AD203B41FA5}">
                      <a16:colId xmlns:a16="http://schemas.microsoft.com/office/drawing/2014/main" val="909529480"/>
                    </a:ext>
                  </a:extLst>
                </a:gridCol>
                <a:gridCol w="4596747">
                  <a:extLst>
                    <a:ext uri="{9D8B030D-6E8A-4147-A177-3AD203B41FA5}">
                      <a16:colId xmlns:a16="http://schemas.microsoft.com/office/drawing/2014/main" val="2934878275"/>
                    </a:ext>
                  </a:extLst>
                </a:gridCol>
              </a:tblGrid>
              <a:tr h="8534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err="1">
                          <a:solidFill>
                            <a:schemeClr val="tx1"/>
                          </a:solidFill>
                        </a:rPr>
                        <a:t>Sl</a:t>
                      </a:r>
                      <a:r>
                        <a:rPr lang="en-IN" sz="2400" b="1" dirty="0">
                          <a:solidFill>
                            <a:schemeClr val="tx1"/>
                          </a:solidFill>
                        </a:rPr>
                        <a:t> no</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Roll No</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Name</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82292292"/>
                  </a:ext>
                </a:extLst>
              </a:tr>
              <a:tr h="6275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1</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CB.EN.U4CSE21044</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err="1">
                          <a:solidFill>
                            <a:schemeClr val="tx1"/>
                          </a:solidFill>
                        </a:rPr>
                        <a:t>Picheri</a:t>
                      </a:r>
                      <a:r>
                        <a:rPr lang="en-IN" sz="2400" b="1" dirty="0">
                          <a:solidFill>
                            <a:schemeClr val="tx1"/>
                          </a:solidFill>
                        </a:rPr>
                        <a:t> </a:t>
                      </a:r>
                      <a:r>
                        <a:rPr lang="en-IN" sz="2400" b="1" dirty="0" err="1">
                          <a:solidFill>
                            <a:schemeClr val="tx1"/>
                          </a:solidFill>
                        </a:rPr>
                        <a:t>Likitha</a:t>
                      </a:r>
                      <a:endParaRPr lang="en-IN" sz="2400" b="1" dirty="0">
                        <a:solidFill>
                          <a:schemeClr val="tx1"/>
                        </a:solidFill>
                      </a:endParaRP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35127166"/>
                  </a:ext>
                </a:extLst>
              </a:tr>
              <a:tr h="6275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2</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CB.EN.U4CSE21046</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err="1">
                          <a:solidFill>
                            <a:schemeClr val="tx1"/>
                          </a:solidFill>
                        </a:rPr>
                        <a:t>Ragala</a:t>
                      </a:r>
                      <a:r>
                        <a:rPr lang="en-IN" sz="2400" b="1" dirty="0">
                          <a:solidFill>
                            <a:schemeClr val="tx1"/>
                          </a:solidFill>
                        </a:rPr>
                        <a:t> Tejdeep</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65410753"/>
                  </a:ext>
                </a:extLst>
              </a:tr>
              <a:tr h="6275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3</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CB.EN.U4CSE21056</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IN" sz="2400" b="1" dirty="0">
                          <a:solidFill>
                            <a:schemeClr val="tx1"/>
                          </a:solidFill>
                        </a:rPr>
                        <a:t>Shri Venkatakrishnan</a:t>
                      </a:r>
                    </a:p>
                  </a:txBody>
                  <a:tcPr marL="121920" marR="121920" marT="60960" marB="6096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1632138"/>
                  </a:ext>
                </a:extLst>
              </a:tr>
            </a:tbl>
          </a:graphicData>
        </a:graphic>
      </p:graphicFrame>
    </p:spTree>
    <p:extLst>
      <p:ext uri="{BB962C8B-B14F-4D97-AF65-F5344CB8AC3E}">
        <p14:creationId xmlns:p14="http://schemas.microsoft.com/office/powerpoint/2010/main" val="337286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999AA2-D67E-E6D5-0761-8BDF4A2BC5ED}"/>
              </a:ext>
            </a:extLst>
          </p:cNvPr>
          <p:cNvSpPr>
            <a:spLocks noGrp="1"/>
          </p:cNvSpPr>
          <p:nvPr>
            <p:ph type="title"/>
          </p:nvPr>
        </p:nvSpPr>
        <p:spPr>
          <a:xfrm>
            <a:off x="838200" y="365125"/>
            <a:ext cx="10515600" cy="1325563"/>
          </a:xfrm>
        </p:spPr>
        <p:txBody>
          <a:bodyPr/>
          <a:lstStyle/>
          <a:p>
            <a:pPr algn="ctr"/>
            <a:r>
              <a:rPr lang="en-IN" b="1" dirty="0"/>
              <a:t>SMART NAVIGATION FOR VISUALLY IMPAIRED PEOPLE</a:t>
            </a:r>
          </a:p>
        </p:txBody>
      </p:sp>
      <p:sp>
        <p:nvSpPr>
          <p:cNvPr id="5" name="Content Placeholder 2">
            <a:extLst>
              <a:ext uri="{FF2B5EF4-FFF2-40B4-BE49-F238E27FC236}">
                <a16:creationId xmlns:a16="http://schemas.microsoft.com/office/drawing/2014/main" id="{29A48A0D-8696-202C-81C2-2BBCAAB9DE43}"/>
              </a:ext>
            </a:extLst>
          </p:cNvPr>
          <p:cNvSpPr>
            <a:spLocks noGrp="1"/>
          </p:cNvSpPr>
          <p:nvPr>
            <p:ph idx="1"/>
          </p:nvPr>
        </p:nvSpPr>
        <p:spPr>
          <a:xfrm>
            <a:off x="838200" y="1825625"/>
            <a:ext cx="10515600" cy="4351338"/>
          </a:xfrm>
        </p:spPr>
        <p:txBody>
          <a:bodyPr/>
          <a:lstStyle/>
          <a:p>
            <a:pPr marL="0" indent="0">
              <a:buNone/>
            </a:pPr>
            <a:endParaRPr lang="en-IN" b="1" u="sng" dirty="0"/>
          </a:p>
          <a:p>
            <a:pPr marL="0" indent="0">
              <a:buNone/>
            </a:pPr>
            <a:r>
              <a:rPr lang="en-IN" b="1" u="sng" dirty="0"/>
              <a:t>Project Description</a:t>
            </a:r>
          </a:p>
          <a:p>
            <a:pPr marL="0" indent="0">
              <a:buNone/>
            </a:pPr>
            <a:r>
              <a:rPr lang="en-US" dirty="0"/>
              <a:t>The Smart Navigation System is designed to assist visually impaired individuals in navigating their surroundings autonomously. Using advanced sensors, it provides real-time feedback on obstacles and routes, enhancing safety and independence for the visually impaired.</a:t>
            </a:r>
          </a:p>
          <a:p>
            <a:pPr marL="0" indent="0">
              <a:buNone/>
            </a:pPr>
            <a:endParaRPr lang="en-IN" dirty="0"/>
          </a:p>
          <a:p>
            <a:pPr marL="0" indent="0">
              <a:buNone/>
            </a:pPr>
            <a:endParaRPr lang="en-IN" b="1" u="sng" dirty="0"/>
          </a:p>
        </p:txBody>
      </p:sp>
    </p:spTree>
    <p:extLst>
      <p:ext uri="{BB962C8B-B14F-4D97-AF65-F5344CB8AC3E}">
        <p14:creationId xmlns:p14="http://schemas.microsoft.com/office/powerpoint/2010/main" val="55980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10F-675B-63B8-6F95-180B487858F3}"/>
              </a:ext>
            </a:extLst>
          </p:cNvPr>
          <p:cNvSpPr>
            <a:spLocks noGrp="1"/>
          </p:cNvSpPr>
          <p:nvPr>
            <p:ph type="title"/>
          </p:nvPr>
        </p:nvSpPr>
        <p:spPr>
          <a:xfrm>
            <a:off x="838200" y="365125"/>
            <a:ext cx="10515600" cy="782357"/>
          </a:xfrm>
        </p:spPr>
        <p:txBody>
          <a:bodyPr/>
          <a:lstStyle/>
          <a:p>
            <a:pPr algn="ctr"/>
            <a:r>
              <a:rPr lang="en-IN" dirty="0"/>
              <a:t>Process Flow Overview</a:t>
            </a:r>
          </a:p>
        </p:txBody>
      </p:sp>
      <p:sp>
        <p:nvSpPr>
          <p:cNvPr id="35" name="TextBox 34">
            <a:extLst>
              <a:ext uri="{FF2B5EF4-FFF2-40B4-BE49-F238E27FC236}">
                <a16:creationId xmlns:a16="http://schemas.microsoft.com/office/drawing/2014/main" id="{3AB76593-3F5C-CEF9-ECD3-E6D0D190D304}"/>
              </a:ext>
            </a:extLst>
          </p:cNvPr>
          <p:cNvSpPr txBox="1"/>
          <p:nvPr/>
        </p:nvSpPr>
        <p:spPr>
          <a:xfrm>
            <a:off x="4801388" y="4866937"/>
            <a:ext cx="4262160" cy="369332"/>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How do you locate user using BLE beacons</a:t>
            </a:r>
          </a:p>
        </p:txBody>
      </p:sp>
      <p:sp>
        <p:nvSpPr>
          <p:cNvPr id="37" name="TextBox 36">
            <a:extLst>
              <a:ext uri="{FF2B5EF4-FFF2-40B4-BE49-F238E27FC236}">
                <a16:creationId xmlns:a16="http://schemas.microsoft.com/office/drawing/2014/main" id="{3CAB1D4D-F95D-B85C-D5B4-3C9BF1721D88}"/>
              </a:ext>
            </a:extLst>
          </p:cNvPr>
          <p:cNvSpPr txBox="1"/>
          <p:nvPr/>
        </p:nvSpPr>
        <p:spPr>
          <a:xfrm>
            <a:off x="4801388" y="5388726"/>
            <a:ext cx="4262160" cy="369332"/>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How is data stored in the database </a:t>
            </a:r>
          </a:p>
        </p:txBody>
      </p:sp>
      <p:sp>
        <p:nvSpPr>
          <p:cNvPr id="38" name="TextBox 37">
            <a:extLst>
              <a:ext uri="{FF2B5EF4-FFF2-40B4-BE49-F238E27FC236}">
                <a16:creationId xmlns:a16="http://schemas.microsoft.com/office/drawing/2014/main" id="{A0C0E1D2-89AE-9568-0FD4-3AB9955399B8}"/>
              </a:ext>
            </a:extLst>
          </p:cNvPr>
          <p:cNvSpPr txBox="1"/>
          <p:nvPr/>
        </p:nvSpPr>
        <p:spPr>
          <a:xfrm>
            <a:off x="3200536" y="4913103"/>
            <a:ext cx="153296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TECHNICAL QUESTIONS</a:t>
            </a:r>
          </a:p>
        </p:txBody>
      </p:sp>
      <p:pic>
        <p:nvPicPr>
          <p:cNvPr id="40" name="Graphic 39" descr="Help">
            <a:extLst>
              <a:ext uri="{FF2B5EF4-FFF2-40B4-BE49-F238E27FC236}">
                <a16:creationId xmlns:a16="http://schemas.microsoft.com/office/drawing/2014/main" id="{889EB4DC-C900-4502-4872-1EEF1F27DE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4392" y="4779068"/>
            <a:ext cx="914400" cy="914400"/>
          </a:xfrm>
          <a:prstGeom prst="rect">
            <a:avLst/>
          </a:prstGeom>
        </p:spPr>
      </p:pic>
      <p:grpSp>
        <p:nvGrpSpPr>
          <p:cNvPr id="6" name="Group 5">
            <a:extLst>
              <a:ext uri="{FF2B5EF4-FFF2-40B4-BE49-F238E27FC236}">
                <a16:creationId xmlns:a16="http://schemas.microsoft.com/office/drawing/2014/main" id="{D00AA05A-9740-EA03-BCFB-F5303E8DF3A5}"/>
              </a:ext>
            </a:extLst>
          </p:cNvPr>
          <p:cNvGrpSpPr/>
          <p:nvPr/>
        </p:nvGrpSpPr>
        <p:grpSpPr>
          <a:xfrm>
            <a:off x="569765" y="1545636"/>
            <a:ext cx="11052469" cy="2709054"/>
            <a:chOff x="307326" y="1671647"/>
            <a:chExt cx="11052469" cy="2709054"/>
          </a:xfrm>
        </p:grpSpPr>
        <p:pic>
          <p:nvPicPr>
            <p:cNvPr id="7" name="Graphic 6" descr="Walk">
              <a:extLst>
                <a:ext uri="{FF2B5EF4-FFF2-40B4-BE49-F238E27FC236}">
                  <a16:creationId xmlns:a16="http://schemas.microsoft.com/office/drawing/2014/main" id="{D16D1DFB-831B-B3FD-8C0B-5B0F481C94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3100" y="1696460"/>
              <a:ext cx="752845" cy="775634"/>
            </a:xfrm>
            <a:prstGeom prst="rect">
              <a:avLst/>
            </a:prstGeom>
          </p:spPr>
        </p:pic>
        <p:pic>
          <p:nvPicPr>
            <p:cNvPr id="9" name="Graphic 8" descr="Smart Phone">
              <a:extLst>
                <a:ext uri="{FF2B5EF4-FFF2-40B4-BE49-F238E27FC236}">
                  <a16:creationId xmlns:a16="http://schemas.microsoft.com/office/drawing/2014/main" id="{7CEF8D94-8F55-8EB8-6408-300A63DC49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3723" y="1822437"/>
              <a:ext cx="447361" cy="460903"/>
            </a:xfrm>
            <a:prstGeom prst="rect">
              <a:avLst/>
            </a:prstGeom>
          </p:spPr>
        </p:pic>
        <p:pic>
          <p:nvPicPr>
            <p:cNvPr id="11" name="Graphic 10" descr="Voice">
              <a:extLst>
                <a:ext uri="{FF2B5EF4-FFF2-40B4-BE49-F238E27FC236}">
                  <a16:creationId xmlns:a16="http://schemas.microsoft.com/office/drawing/2014/main" id="{BA68DBD2-1245-78AF-7AA7-7AE3597C42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599031">
              <a:off x="982714" y="1748391"/>
              <a:ext cx="408207" cy="420564"/>
            </a:xfrm>
            <a:prstGeom prst="rect">
              <a:avLst/>
            </a:prstGeom>
          </p:spPr>
        </p:pic>
        <p:sp>
          <p:nvSpPr>
            <p:cNvPr id="12" name="Rectangle: Rounded Corners 11">
              <a:extLst>
                <a:ext uri="{FF2B5EF4-FFF2-40B4-BE49-F238E27FC236}">
                  <a16:creationId xmlns:a16="http://schemas.microsoft.com/office/drawing/2014/main" id="{32D35EAF-6F95-D03C-8000-9308DAC775EF}"/>
                </a:ext>
              </a:extLst>
            </p:cNvPr>
            <p:cNvSpPr/>
            <p:nvPr/>
          </p:nvSpPr>
          <p:spPr>
            <a:xfrm>
              <a:off x="307326" y="2708017"/>
              <a:ext cx="1917237" cy="166877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STEP 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70C0"/>
                  </a:solidFill>
                  <a:effectLst/>
                  <a:uLnTx/>
                  <a:uFillTx/>
                  <a:latin typeface="Calibri" panose="020F0502020204030204"/>
                  <a:ea typeface="+mn-ea"/>
                  <a:cs typeface="+mn-cs"/>
                </a:rPr>
                <a:t>The user gives audio input of destination to the mobile phone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p:txBody>
        </p:sp>
        <p:pic>
          <p:nvPicPr>
            <p:cNvPr id="14" name="Graphic 13" descr="Map with pin">
              <a:extLst>
                <a:ext uri="{FF2B5EF4-FFF2-40B4-BE49-F238E27FC236}">
                  <a16:creationId xmlns:a16="http://schemas.microsoft.com/office/drawing/2014/main" id="{59E60E94-AB87-465D-8245-1380766A72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24226" y="1671647"/>
              <a:ext cx="561543" cy="650446"/>
            </a:xfrm>
            <a:prstGeom prst="rect">
              <a:avLst/>
            </a:prstGeom>
          </p:spPr>
        </p:pic>
        <p:sp>
          <p:nvSpPr>
            <p:cNvPr id="16" name="Rectangle: Rounded Corners 15">
              <a:extLst>
                <a:ext uri="{FF2B5EF4-FFF2-40B4-BE49-F238E27FC236}">
                  <a16:creationId xmlns:a16="http://schemas.microsoft.com/office/drawing/2014/main" id="{C774E684-0984-CE7A-3C8F-1491539DBF6A}"/>
                </a:ext>
              </a:extLst>
            </p:cNvPr>
            <p:cNvSpPr/>
            <p:nvPr/>
          </p:nvSpPr>
          <p:spPr>
            <a:xfrm>
              <a:off x="2545663" y="2711923"/>
              <a:ext cx="2019798" cy="166877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STEP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70C0"/>
                  </a:solidFill>
                  <a:effectLst/>
                  <a:uLnTx/>
                  <a:uFillTx/>
                  <a:latin typeface="Calibri" panose="020F0502020204030204"/>
                  <a:ea typeface="+mn-ea"/>
                  <a:cs typeface="+mn-cs"/>
                </a:rPr>
                <a:t>We locate the closest waypoint to the user and query the database to find stored route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52540C0E-6AE2-2E5A-E735-E52ABCDF1E4B}"/>
                </a:ext>
              </a:extLst>
            </p:cNvPr>
            <p:cNvCxnSpPr/>
            <p:nvPr/>
          </p:nvCxnSpPr>
          <p:spPr>
            <a:xfrm>
              <a:off x="3555562" y="2021431"/>
              <a:ext cx="232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Graphic 19" descr="Database">
              <a:extLst>
                <a:ext uri="{FF2B5EF4-FFF2-40B4-BE49-F238E27FC236}">
                  <a16:creationId xmlns:a16="http://schemas.microsoft.com/office/drawing/2014/main" id="{78277C46-D65F-1834-5E33-526F39D8F44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87744" y="1758652"/>
              <a:ext cx="468905" cy="543141"/>
            </a:xfrm>
            <a:prstGeom prst="rect">
              <a:avLst/>
            </a:prstGeom>
          </p:spPr>
        </p:pic>
        <p:pic>
          <p:nvPicPr>
            <p:cNvPr id="22" name="Graphic 21" descr="Direction">
              <a:extLst>
                <a:ext uri="{FF2B5EF4-FFF2-40B4-BE49-F238E27FC236}">
                  <a16:creationId xmlns:a16="http://schemas.microsoft.com/office/drawing/2014/main" id="{7723A70C-F18F-E026-6C9C-56D7DE4877F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47285" y="1790857"/>
              <a:ext cx="539473" cy="624881"/>
            </a:xfrm>
            <a:prstGeom prst="rect">
              <a:avLst/>
            </a:prstGeom>
          </p:spPr>
        </p:pic>
        <p:sp>
          <p:nvSpPr>
            <p:cNvPr id="23" name="Rectangle: Rounded Corners 22">
              <a:extLst>
                <a:ext uri="{FF2B5EF4-FFF2-40B4-BE49-F238E27FC236}">
                  <a16:creationId xmlns:a16="http://schemas.microsoft.com/office/drawing/2014/main" id="{2FCAA1C1-E618-565C-3AA8-5AAF2581E9CA}"/>
                </a:ext>
              </a:extLst>
            </p:cNvPr>
            <p:cNvSpPr/>
            <p:nvPr/>
          </p:nvSpPr>
          <p:spPr>
            <a:xfrm>
              <a:off x="4809612" y="2705835"/>
              <a:ext cx="1556403" cy="166877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STEP 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70C0"/>
                  </a:solidFill>
                  <a:effectLst/>
                  <a:uLnTx/>
                  <a:uFillTx/>
                  <a:latin typeface="Calibri" panose="020F0502020204030204"/>
                  <a:ea typeface="+mn-ea"/>
                  <a:cs typeface="+mn-cs"/>
                </a:rPr>
                <a:t>We fetch the route begin  navigation using audio output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p:txBody>
        </p:sp>
        <p:pic>
          <p:nvPicPr>
            <p:cNvPr id="25" name="Graphic 24" descr="Arrow Rotate left">
              <a:extLst>
                <a:ext uri="{FF2B5EF4-FFF2-40B4-BE49-F238E27FC236}">
                  <a16:creationId xmlns:a16="http://schemas.microsoft.com/office/drawing/2014/main" id="{E325F2C3-FAA5-4A54-DFAD-9583D1CBDE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47977" y="1757393"/>
              <a:ext cx="373453" cy="432578"/>
            </a:xfrm>
            <a:prstGeom prst="rect">
              <a:avLst/>
            </a:prstGeom>
          </p:spPr>
        </p:pic>
        <p:pic>
          <p:nvPicPr>
            <p:cNvPr id="26" name="Graphic 25" descr="Database">
              <a:extLst>
                <a:ext uri="{FF2B5EF4-FFF2-40B4-BE49-F238E27FC236}">
                  <a16:creationId xmlns:a16="http://schemas.microsoft.com/office/drawing/2014/main" id="{F86B1AF2-5738-6333-B0A1-C7E8C87FFE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2512" y="1687102"/>
              <a:ext cx="468905" cy="543141"/>
            </a:xfrm>
            <a:prstGeom prst="rect">
              <a:avLst/>
            </a:prstGeom>
          </p:spPr>
        </p:pic>
        <p:sp>
          <p:nvSpPr>
            <p:cNvPr id="27" name="TextBox 26">
              <a:extLst>
                <a:ext uri="{FF2B5EF4-FFF2-40B4-BE49-F238E27FC236}">
                  <a16:creationId xmlns:a16="http://schemas.microsoft.com/office/drawing/2014/main" id="{2328CB6C-F21F-1A0A-1E2B-5A8896B02ECD}"/>
                </a:ext>
              </a:extLst>
            </p:cNvPr>
            <p:cNvSpPr txBox="1"/>
            <p:nvPr/>
          </p:nvSpPr>
          <p:spPr>
            <a:xfrm>
              <a:off x="4876541" y="2084277"/>
              <a:ext cx="822292"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A-&gt;B-&gt;C</a:t>
              </a:r>
            </a:p>
          </p:txBody>
        </p:sp>
        <p:sp>
          <p:nvSpPr>
            <p:cNvPr id="28" name="Rectangle: Rounded Corners 27">
              <a:extLst>
                <a:ext uri="{FF2B5EF4-FFF2-40B4-BE49-F238E27FC236}">
                  <a16:creationId xmlns:a16="http://schemas.microsoft.com/office/drawing/2014/main" id="{4BD07A1B-5A74-2F08-8B69-46ED33AE19E1}"/>
                </a:ext>
              </a:extLst>
            </p:cNvPr>
            <p:cNvSpPr/>
            <p:nvPr/>
          </p:nvSpPr>
          <p:spPr>
            <a:xfrm>
              <a:off x="6679134" y="2705835"/>
              <a:ext cx="2505703" cy="165219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STEP 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70C0"/>
                  </a:solidFill>
                  <a:effectLst/>
                  <a:uLnTx/>
                  <a:uFillTx/>
                  <a:latin typeface="Calibri" panose="020F0502020204030204"/>
                  <a:ea typeface="+mn-ea"/>
                  <a:cs typeface="+mn-cs"/>
                </a:rPr>
                <a:t>We navigate the user in real-time by locating him at regular intervals and updating distance to next view point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p:txBody>
        </p:sp>
        <p:sp>
          <p:nvSpPr>
            <p:cNvPr id="42" name="Rectangle: Rounded Corners 41">
              <a:extLst>
                <a:ext uri="{FF2B5EF4-FFF2-40B4-BE49-F238E27FC236}">
                  <a16:creationId xmlns:a16="http://schemas.microsoft.com/office/drawing/2014/main" id="{FB526385-BC6C-8F54-CBB1-D4EA2C330C5A}"/>
                </a:ext>
              </a:extLst>
            </p:cNvPr>
            <p:cNvSpPr/>
            <p:nvPr/>
          </p:nvSpPr>
          <p:spPr>
            <a:xfrm>
              <a:off x="9428989" y="2653110"/>
              <a:ext cx="1930806" cy="1652195"/>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STEP 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70C0"/>
                  </a:solidFill>
                  <a:effectLst/>
                  <a:uLnTx/>
                  <a:uFillTx/>
                  <a:latin typeface="Calibri" panose="020F0502020204030204"/>
                  <a:ea typeface="+mn-ea"/>
                  <a:cs typeface="+mn-cs"/>
                </a:rPr>
                <a:t>We perform analysis on cloud to find most used routes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6AFC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B5F239AF-07C3-8EC6-CDF9-E5363D5839C7}"/>
                </a:ext>
              </a:extLst>
            </p:cNvPr>
            <p:cNvGrpSpPr/>
            <p:nvPr/>
          </p:nvGrpSpPr>
          <p:grpSpPr>
            <a:xfrm>
              <a:off x="9920749" y="1744469"/>
              <a:ext cx="1142658" cy="836975"/>
              <a:chOff x="8663427" y="1914698"/>
              <a:chExt cx="1033933" cy="730839"/>
            </a:xfrm>
          </p:grpSpPr>
          <p:pic>
            <p:nvPicPr>
              <p:cNvPr id="44" name="Graphic 43" descr="Bar chart">
                <a:extLst>
                  <a:ext uri="{FF2B5EF4-FFF2-40B4-BE49-F238E27FC236}">
                    <a16:creationId xmlns:a16="http://schemas.microsoft.com/office/drawing/2014/main" id="{92568FCC-A50E-E2E8-33F1-215E4CEA959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27227" y="1948941"/>
                <a:ext cx="470133" cy="470133"/>
              </a:xfrm>
              <a:prstGeom prst="rect">
                <a:avLst/>
              </a:prstGeom>
            </p:spPr>
          </p:pic>
          <p:pic>
            <p:nvPicPr>
              <p:cNvPr id="46" name="Graphic 45" descr="Cloud">
                <a:extLst>
                  <a:ext uri="{FF2B5EF4-FFF2-40B4-BE49-F238E27FC236}">
                    <a16:creationId xmlns:a16="http://schemas.microsoft.com/office/drawing/2014/main" id="{B0C8D78C-4D0F-9D89-1CE2-76113ACE9DA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663427" y="1914698"/>
                <a:ext cx="730839" cy="730839"/>
              </a:xfrm>
              <a:prstGeom prst="rect">
                <a:avLst/>
              </a:prstGeom>
            </p:spPr>
          </p:pic>
        </p:grpSp>
      </p:grpSp>
    </p:spTree>
    <p:extLst>
      <p:ext uri="{BB962C8B-B14F-4D97-AF65-F5344CB8AC3E}">
        <p14:creationId xmlns:p14="http://schemas.microsoft.com/office/powerpoint/2010/main" val="249748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E781-9D85-8F9E-2071-F75C0B82F09A}"/>
              </a:ext>
            </a:extLst>
          </p:cNvPr>
          <p:cNvSpPr>
            <a:spLocks noGrp="1"/>
          </p:cNvSpPr>
          <p:nvPr>
            <p:ph type="title"/>
          </p:nvPr>
        </p:nvSpPr>
        <p:spPr>
          <a:xfrm>
            <a:off x="1394012" y="538208"/>
            <a:ext cx="10515600" cy="914401"/>
          </a:xfrm>
        </p:spPr>
        <p:txBody>
          <a:bodyPr>
            <a:normAutofit fontScale="90000"/>
          </a:bodyPr>
          <a:lstStyle/>
          <a:p>
            <a:r>
              <a:rPr lang="en-IN" dirty="0"/>
              <a:t>How do you locate user using BLE beacons</a:t>
            </a:r>
            <a:br>
              <a:rPr lang="en-IN" dirty="0"/>
            </a:br>
            <a:r>
              <a:rPr lang="en-IN" dirty="0"/>
              <a:t> </a:t>
            </a:r>
          </a:p>
        </p:txBody>
      </p:sp>
      <p:pic>
        <p:nvPicPr>
          <p:cNvPr id="4" name="Graphic 3" descr="Help">
            <a:extLst>
              <a:ext uri="{FF2B5EF4-FFF2-40B4-BE49-F238E27FC236}">
                <a16:creationId xmlns:a16="http://schemas.microsoft.com/office/drawing/2014/main" id="{11EEA1BB-BC72-D83C-1334-FD9C15545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1239" y="268660"/>
            <a:ext cx="914400" cy="914400"/>
          </a:xfrm>
          <a:prstGeom prst="rect">
            <a:avLst/>
          </a:prstGeom>
        </p:spPr>
      </p:pic>
      <p:pic>
        <p:nvPicPr>
          <p:cNvPr id="6" name="Picture 5">
            <a:extLst>
              <a:ext uri="{FF2B5EF4-FFF2-40B4-BE49-F238E27FC236}">
                <a16:creationId xmlns:a16="http://schemas.microsoft.com/office/drawing/2014/main" id="{72E64A78-C393-2DFA-27E6-4BCC067C396C}"/>
              </a:ext>
            </a:extLst>
          </p:cNvPr>
          <p:cNvPicPr>
            <a:picLocks noChangeAspect="1"/>
          </p:cNvPicPr>
          <p:nvPr/>
        </p:nvPicPr>
        <p:blipFill>
          <a:blip r:embed="rId4"/>
          <a:stretch>
            <a:fillRect/>
          </a:stretch>
        </p:blipFill>
        <p:spPr>
          <a:xfrm>
            <a:off x="972784" y="1630859"/>
            <a:ext cx="6382641" cy="3105583"/>
          </a:xfrm>
          <a:prstGeom prst="rect">
            <a:avLst/>
          </a:prstGeom>
        </p:spPr>
      </p:pic>
      <p:sp>
        <p:nvSpPr>
          <p:cNvPr id="7" name="TextBox 6">
            <a:extLst>
              <a:ext uri="{FF2B5EF4-FFF2-40B4-BE49-F238E27FC236}">
                <a16:creationId xmlns:a16="http://schemas.microsoft.com/office/drawing/2014/main" id="{8991AB36-31B9-C3E4-E78C-0869F5290B84}"/>
              </a:ext>
            </a:extLst>
          </p:cNvPr>
          <p:cNvSpPr txBox="1"/>
          <p:nvPr/>
        </p:nvSpPr>
        <p:spPr>
          <a:xfrm>
            <a:off x="972784" y="1353860"/>
            <a:ext cx="707315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Received signal strengths from these beacons are calculated via the following formula</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082A9B76-46B1-B629-8389-F200B30BCA6B}"/>
              </a:ext>
            </a:extLst>
          </p:cNvPr>
          <p:cNvPicPr>
            <a:picLocks noChangeAspect="1"/>
          </p:cNvPicPr>
          <p:nvPr/>
        </p:nvPicPr>
        <p:blipFill>
          <a:blip r:embed="rId5"/>
          <a:stretch>
            <a:fillRect/>
          </a:stretch>
        </p:blipFill>
        <p:spPr>
          <a:xfrm>
            <a:off x="900176" y="4637693"/>
            <a:ext cx="6677957" cy="2029108"/>
          </a:xfrm>
          <a:prstGeom prst="rect">
            <a:avLst/>
          </a:prstGeom>
        </p:spPr>
      </p:pic>
      <p:pic>
        <p:nvPicPr>
          <p:cNvPr id="11" name="Picture 10">
            <a:extLst>
              <a:ext uri="{FF2B5EF4-FFF2-40B4-BE49-F238E27FC236}">
                <a16:creationId xmlns:a16="http://schemas.microsoft.com/office/drawing/2014/main" id="{03EB8E03-CEFC-2749-675B-CD4CD4F27274}"/>
              </a:ext>
            </a:extLst>
          </p:cNvPr>
          <p:cNvPicPr>
            <a:picLocks noChangeAspect="1"/>
          </p:cNvPicPr>
          <p:nvPr/>
        </p:nvPicPr>
        <p:blipFill>
          <a:blip r:embed="rId6"/>
          <a:stretch>
            <a:fillRect/>
          </a:stretch>
        </p:blipFill>
        <p:spPr>
          <a:xfrm>
            <a:off x="8199962" y="3183650"/>
            <a:ext cx="2221277" cy="2130348"/>
          </a:xfrm>
          <a:prstGeom prst="rect">
            <a:avLst/>
          </a:prstGeom>
        </p:spPr>
      </p:pic>
      <p:sp>
        <p:nvSpPr>
          <p:cNvPr id="12" name="TextBox 11">
            <a:extLst>
              <a:ext uri="{FF2B5EF4-FFF2-40B4-BE49-F238E27FC236}">
                <a16:creationId xmlns:a16="http://schemas.microsoft.com/office/drawing/2014/main" id="{57C0179A-2513-A9E5-21D3-A57DB0B098BF}"/>
              </a:ext>
            </a:extLst>
          </p:cNvPr>
          <p:cNvSpPr txBox="1"/>
          <p:nvPr/>
        </p:nvSpPr>
        <p:spPr>
          <a:xfrm>
            <a:off x="8350394" y="2560320"/>
            <a:ext cx="2985245"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000" b="1" i="0" u="none" strike="noStrike" kern="1200" cap="none" spc="0" normalizeH="0" baseline="0" noProof="0" dirty="0">
                <a:ln>
                  <a:noFill/>
                </a:ln>
                <a:solidFill>
                  <a:srgbClr val="00B050"/>
                </a:solidFill>
                <a:effectLst/>
                <a:uLnTx/>
                <a:uFillTx/>
                <a:latin typeface="Calibri" panose="020F0502020204030204"/>
                <a:ea typeface="+mn-ea"/>
                <a:cs typeface="+mn-cs"/>
              </a:rPr>
              <a:t>TRIANGULATION</a:t>
            </a:r>
          </a:p>
        </p:txBody>
      </p:sp>
    </p:spTree>
    <p:extLst>
      <p:ext uri="{BB962C8B-B14F-4D97-AF65-F5344CB8AC3E}">
        <p14:creationId xmlns:p14="http://schemas.microsoft.com/office/powerpoint/2010/main" val="23419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81E4-AB05-46EE-B2F4-3A66FB1738D5}"/>
              </a:ext>
            </a:extLst>
          </p:cNvPr>
          <p:cNvSpPr>
            <a:spLocks noGrp="1"/>
          </p:cNvSpPr>
          <p:nvPr>
            <p:ph type="title"/>
          </p:nvPr>
        </p:nvSpPr>
        <p:spPr/>
        <p:txBody>
          <a:bodyPr/>
          <a:lstStyle/>
          <a:p>
            <a:r>
              <a:rPr lang="en-IN" dirty="0"/>
              <a:t>How is data stored in the database </a:t>
            </a:r>
            <a:br>
              <a:rPr lang="en-IN" dirty="0"/>
            </a:br>
            <a:endParaRPr lang="en-IN" dirty="0"/>
          </a:p>
        </p:txBody>
      </p:sp>
      <p:pic>
        <p:nvPicPr>
          <p:cNvPr id="4" name="Graphic 3" descr="Help">
            <a:extLst>
              <a:ext uri="{FF2B5EF4-FFF2-40B4-BE49-F238E27FC236}">
                <a16:creationId xmlns:a16="http://schemas.microsoft.com/office/drawing/2014/main" id="{5884CEDC-85C8-86EC-DA39-04F477C8C7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0675" y="230188"/>
            <a:ext cx="914400" cy="914400"/>
          </a:xfrm>
          <a:prstGeom prst="rect">
            <a:avLst/>
          </a:prstGeom>
        </p:spPr>
      </p:pic>
      <p:graphicFrame>
        <p:nvGraphicFramePr>
          <p:cNvPr id="5" name="Table 4">
            <a:extLst>
              <a:ext uri="{FF2B5EF4-FFF2-40B4-BE49-F238E27FC236}">
                <a16:creationId xmlns:a16="http://schemas.microsoft.com/office/drawing/2014/main" id="{79C41DCF-4DD4-70D6-6E0E-DB9E415B1B65}"/>
              </a:ext>
            </a:extLst>
          </p:cNvPr>
          <p:cNvGraphicFramePr>
            <a:graphicFrameLocks noGrp="1"/>
          </p:cNvGraphicFramePr>
          <p:nvPr/>
        </p:nvGraphicFramePr>
        <p:xfrm>
          <a:off x="1017495" y="2184957"/>
          <a:ext cx="2100730" cy="2898835"/>
        </p:xfrm>
        <a:graphic>
          <a:graphicData uri="http://schemas.openxmlformats.org/drawingml/2006/table">
            <a:tbl>
              <a:tblPr firstRow="1" bandRow="1">
                <a:tableStyleId>{8799B23B-EC83-4686-B30A-512413B5E67A}</a:tableStyleId>
              </a:tblPr>
              <a:tblGrid>
                <a:gridCol w="714248">
                  <a:extLst>
                    <a:ext uri="{9D8B030D-6E8A-4147-A177-3AD203B41FA5}">
                      <a16:colId xmlns:a16="http://schemas.microsoft.com/office/drawing/2014/main" val="2772911538"/>
                    </a:ext>
                  </a:extLst>
                </a:gridCol>
                <a:gridCol w="1386482">
                  <a:extLst>
                    <a:ext uri="{9D8B030D-6E8A-4147-A177-3AD203B41FA5}">
                      <a16:colId xmlns:a16="http://schemas.microsoft.com/office/drawing/2014/main" val="3559253765"/>
                    </a:ext>
                  </a:extLst>
                </a:gridCol>
              </a:tblGrid>
              <a:tr h="579767">
                <a:tc>
                  <a:txBody>
                    <a:bodyPr/>
                    <a:lstStyle/>
                    <a:p>
                      <a:pPr algn="ctr"/>
                      <a:r>
                        <a:rPr lang="en-IN" dirty="0">
                          <a:solidFill>
                            <a:schemeClr val="bg1"/>
                          </a:solidFill>
                        </a:rPr>
                        <a:t>ID</a:t>
                      </a:r>
                    </a:p>
                  </a:txBody>
                  <a:tcPr>
                    <a:solidFill>
                      <a:schemeClr val="tx1"/>
                    </a:solidFill>
                  </a:tcPr>
                </a:tc>
                <a:tc>
                  <a:txBody>
                    <a:bodyPr/>
                    <a:lstStyle/>
                    <a:p>
                      <a:pPr algn="ctr"/>
                      <a:r>
                        <a:rPr lang="en-IN" dirty="0">
                          <a:solidFill>
                            <a:schemeClr val="bg1"/>
                          </a:solidFill>
                        </a:rPr>
                        <a:t>Waypoint</a:t>
                      </a:r>
                    </a:p>
                  </a:txBody>
                  <a:tcPr>
                    <a:solidFill>
                      <a:schemeClr val="tx1"/>
                    </a:solidFill>
                  </a:tcPr>
                </a:tc>
                <a:extLst>
                  <a:ext uri="{0D108BD9-81ED-4DB2-BD59-A6C34878D82A}">
                    <a16:rowId xmlns:a16="http://schemas.microsoft.com/office/drawing/2014/main" val="3288807821"/>
                  </a:ext>
                </a:extLst>
              </a:tr>
              <a:tr h="579767">
                <a:tc>
                  <a:txBody>
                    <a:bodyPr/>
                    <a:lstStyle/>
                    <a:p>
                      <a:pPr algn="ctr"/>
                      <a:r>
                        <a:rPr lang="en-IN" dirty="0"/>
                        <a:t>1</a:t>
                      </a:r>
                    </a:p>
                  </a:txBody>
                  <a:tcPr/>
                </a:tc>
                <a:tc>
                  <a:txBody>
                    <a:bodyPr/>
                    <a:lstStyle/>
                    <a:p>
                      <a:pPr algn="ctr"/>
                      <a:r>
                        <a:rPr lang="en-IN" dirty="0"/>
                        <a:t>Library</a:t>
                      </a:r>
                    </a:p>
                  </a:txBody>
                  <a:tcPr/>
                </a:tc>
                <a:extLst>
                  <a:ext uri="{0D108BD9-81ED-4DB2-BD59-A6C34878D82A}">
                    <a16:rowId xmlns:a16="http://schemas.microsoft.com/office/drawing/2014/main" val="3315910636"/>
                  </a:ext>
                </a:extLst>
              </a:tr>
              <a:tr h="579767">
                <a:tc>
                  <a:txBody>
                    <a:bodyPr/>
                    <a:lstStyle/>
                    <a:p>
                      <a:pPr algn="ctr"/>
                      <a:r>
                        <a:rPr lang="en-IN" dirty="0"/>
                        <a:t>2</a:t>
                      </a:r>
                    </a:p>
                  </a:txBody>
                  <a:tcPr/>
                </a:tc>
                <a:tc>
                  <a:txBody>
                    <a:bodyPr/>
                    <a:lstStyle/>
                    <a:p>
                      <a:pPr algn="ctr"/>
                      <a:r>
                        <a:rPr lang="en-IN" dirty="0"/>
                        <a:t>MBA</a:t>
                      </a:r>
                    </a:p>
                  </a:txBody>
                  <a:tcPr/>
                </a:tc>
                <a:extLst>
                  <a:ext uri="{0D108BD9-81ED-4DB2-BD59-A6C34878D82A}">
                    <a16:rowId xmlns:a16="http://schemas.microsoft.com/office/drawing/2014/main" val="3423941955"/>
                  </a:ext>
                </a:extLst>
              </a:tr>
              <a:tr h="579767">
                <a:tc>
                  <a:txBody>
                    <a:bodyPr/>
                    <a:lstStyle/>
                    <a:p>
                      <a:pPr algn="ctr"/>
                      <a:r>
                        <a:rPr lang="en-IN" dirty="0"/>
                        <a:t>3</a:t>
                      </a:r>
                    </a:p>
                  </a:txBody>
                  <a:tcPr/>
                </a:tc>
                <a:tc>
                  <a:txBody>
                    <a:bodyPr/>
                    <a:lstStyle/>
                    <a:p>
                      <a:pPr algn="ctr"/>
                      <a:r>
                        <a:rPr lang="en-IN" dirty="0"/>
                        <a:t>Store</a:t>
                      </a:r>
                    </a:p>
                  </a:txBody>
                  <a:tcPr/>
                </a:tc>
                <a:extLst>
                  <a:ext uri="{0D108BD9-81ED-4DB2-BD59-A6C34878D82A}">
                    <a16:rowId xmlns:a16="http://schemas.microsoft.com/office/drawing/2014/main" val="3634992582"/>
                  </a:ext>
                </a:extLst>
              </a:tr>
              <a:tr h="579767">
                <a:tc>
                  <a:txBody>
                    <a:bodyPr/>
                    <a:lstStyle/>
                    <a:p>
                      <a:pPr algn="ctr"/>
                      <a:r>
                        <a:rPr lang="en-IN" dirty="0"/>
                        <a:t>4</a:t>
                      </a:r>
                    </a:p>
                  </a:txBody>
                  <a:tcPr/>
                </a:tc>
                <a:tc>
                  <a:txBody>
                    <a:bodyPr/>
                    <a:lstStyle/>
                    <a:p>
                      <a:pPr algn="ctr"/>
                      <a:r>
                        <a:rPr lang="en-IN" dirty="0"/>
                        <a:t>Anokha Hub</a:t>
                      </a:r>
                    </a:p>
                  </a:txBody>
                  <a:tcPr/>
                </a:tc>
                <a:extLst>
                  <a:ext uri="{0D108BD9-81ED-4DB2-BD59-A6C34878D82A}">
                    <a16:rowId xmlns:a16="http://schemas.microsoft.com/office/drawing/2014/main" val="2847239288"/>
                  </a:ext>
                </a:extLst>
              </a:tr>
            </a:tbl>
          </a:graphicData>
        </a:graphic>
      </p:graphicFrame>
      <p:graphicFrame>
        <p:nvGraphicFramePr>
          <p:cNvPr id="7" name="Table 6">
            <a:extLst>
              <a:ext uri="{FF2B5EF4-FFF2-40B4-BE49-F238E27FC236}">
                <a16:creationId xmlns:a16="http://schemas.microsoft.com/office/drawing/2014/main" id="{E52406A8-2639-B28B-83ED-33A51541EC2C}"/>
              </a:ext>
            </a:extLst>
          </p:cNvPr>
          <p:cNvGraphicFramePr>
            <a:graphicFrameLocks noGrp="1"/>
          </p:cNvGraphicFramePr>
          <p:nvPr/>
        </p:nvGraphicFramePr>
        <p:xfrm>
          <a:off x="3538071" y="2184957"/>
          <a:ext cx="8127999" cy="741680"/>
        </p:xfrm>
        <a:graphic>
          <a:graphicData uri="http://schemas.openxmlformats.org/drawingml/2006/table">
            <a:tbl>
              <a:tblPr firstRow="1" bandRow="1">
                <a:tableStyleId>{073A0DAA-6AF3-43AB-8588-CEC1D06C72B9}</a:tableStyleId>
              </a:tblPr>
              <a:tblGrid>
                <a:gridCol w="1105647">
                  <a:extLst>
                    <a:ext uri="{9D8B030D-6E8A-4147-A177-3AD203B41FA5}">
                      <a16:colId xmlns:a16="http://schemas.microsoft.com/office/drawing/2014/main" val="2553640309"/>
                    </a:ext>
                  </a:extLst>
                </a:gridCol>
                <a:gridCol w="1290918">
                  <a:extLst>
                    <a:ext uri="{9D8B030D-6E8A-4147-A177-3AD203B41FA5}">
                      <a16:colId xmlns:a16="http://schemas.microsoft.com/office/drawing/2014/main" val="1364449519"/>
                    </a:ext>
                  </a:extLst>
                </a:gridCol>
                <a:gridCol w="5731434">
                  <a:extLst>
                    <a:ext uri="{9D8B030D-6E8A-4147-A177-3AD203B41FA5}">
                      <a16:colId xmlns:a16="http://schemas.microsoft.com/office/drawing/2014/main" val="2247741246"/>
                    </a:ext>
                  </a:extLst>
                </a:gridCol>
              </a:tblGrid>
              <a:tr h="370840">
                <a:tc>
                  <a:txBody>
                    <a:bodyPr/>
                    <a:lstStyle/>
                    <a:p>
                      <a:r>
                        <a:rPr lang="en-IN" dirty="0"/>
                        <a:t>SRC</a:t>
                      </a:r>
                    </a:p>
                  </a:txBody>
                  <a:tcPr/>
                </a:tc>
                <a:tc>
                  <a:txBody>
                    <a:bodyPr/>
                    <a:lstStyle/>
                    <a:p>
                      <a:r>
                        <a:rPr lang="en-IN" dirty="0"/>
                        <a:t>DEST</a:t>
                      </a:r>
                    </a:p>
                  </a:txBody>
                  <a:tcPr/>
                </a:tc>
                <a:tc>
                  <a:txBody>
                    <a:bodyPr/>
                    <a:lstStyle/>
                    <a:p>
                      <a:r>
                        <a:rPr lang="en-IN" dirty="0"/>
                        <a:t>ROUTE</a:t>
                      </a:r>
                    </a:p>
                  </a:txBody>
                  <a:tcPr/>
                </a:tc>
                <a:extLst>
                  <a:ext uri="{0D108BD9-81ED-4DB2-BD59-A6C34878D82A}">
                    <a16:rowId xmlns:a16="http://schemas.microsoft.com/office/drawing/2014/main" val="1212750054"/>
                  </a:ext>
                </a:extLst>
              </a:tr>
              <a:tr h="370840">
                <a:tc>
                  <a:txBody>
                    <a:bodyPr/>
                    <a:lstStyle/>
                    <a:p>
                      <a:r>
                        <a:rPr lang="en-IN" dirty="0"/>
                        <a:t>1 (Lib)</a:t>
                      </a:r>
                    </a:p>
                  </a:txBody>
                  <a:tcPr/>
                </a:tc>
                <a:tc>
                  <a:txBody>
                    <a:bodyPr/>
                    <a:lstStyle/>
                    <a:p>
                      <a:r>
                        <a:rPr lang="en-IN" dirty="0"/>
                        <a:t>3 (Store)</a:t>
                      </a:r>
                    </a:p>
                  </a:txBody>
                  <a:tcPr/>
                </a:tc>
                <a:tc>
                  <a:txBody>
                    <a:bodyPr/>
                    <a:lstStyle/>
                    <a:p>
                      <a:r>
                        <a:rPr lang="en-IN" dirty="0"/>
                        <a:t>1 (Lib) -&gt; 2 (MBA) -&gt; Right Turn -&gt; 3 (Store)</a:t>
                      </a:r>
                    </a:p>
                  </a:txBody>
                  <a:tcPr/>
                </a:tc>
                <a:extLst>
                  <a:ext uri="{0D108BD9-81ED-4DB2-BD59-A6C34878D82A}">
                    <a16:rowId xmlns:a16="http://schemas.microsoft.com/office/drawing/2014/main" val="786747355"/>
                  </a:ext>
                </a:extLst>
              </a:tr>
            </a:tbl>
          </a:graphicData>
        </a:graphic>
      </p:graphicFrame>
      <p:graphicFrame>
        <p:nvGraphicFramePr>
          <p:cNvPr id="8" name="Table 7">
            <a:extLst>
              <a:ext uri="{FF2B5EF4-FFF2-40B4-BE49-F238E27FC236}">
                <a16:creationId xmlns:a16="http://schemas.microsoft.com/office/drawing/2014/main" id="{847E33C4-BE4D-CDC6-A659-54E8D128927E}"/>
              </a:ext>
            </a:extLst>
          </p:cNvPr>
          <p:cNvGraphicFramePr>
            <a:graphicFrameLocks noGrp="1"/>
          </p:cNvGraphicFramePr>
          <p:nvPr/>
        </p:nvGraphicFramePr>
        <p:xfrm>
          <a:off x="3538071" y="3634374"/>
          <a:ext cx="8127999" cy="14833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1602478127"/>
                    </a:ext>
                  </a:extLst>
                </a:gridCol>
                <a:gridCol w="2709333">
                  <a:extLst>
                    <a:ext uri="{9D8B030D-6E8A-4147-A177-3AD203B41FA5}">
                      <a16:colId xmlns:a16="http://schemas.microsoft.com/office/drawing/2014/main" val="1341691581"/>
                    </a:ext>
                  </a:extLst>
                </a:gridCol>
                <a:gridCol w="2709333">
                  <a:extLst>
                    <a:ext uri="{9D8B030D-6E8A-4147-A177-3AD203B41FA5}">
                      <a16:colId xmlns:a16="http://schemas.microsoft.com/office/drawing/2014/main" val="581349570"/>
                    </a:ext>
                  </a:extLst>
                </a:gridCol>
              </a:tblGrid>
              <a:tr h="370840">
                <a:tc>
                  <a:txBody>
                    <a:bodyPr/>
                    <a:lstStyle/>
                    <a:p>
                      <a:r>
                        <a:rPr lang="en-IN" dirty="0"/>
                        <a:t>SRC </a:t>
                      </a:r>
                    </a:p>
                  </a:txBody>
                  <a:tcPr/>
                </a:tc>
                <a:tc>
                  <a:txBody>
                    <a:bodyPr/>
                    <a:lstStyle/>
                    <a:p>
                      <a:r>
                        <a:rPr lang="en-IN" dirty="0"/>
                        <a:t>DEST</a:t>
                      </a:r>
                    </a:p>
                  </a:txBody>
                  <a:tcPr/>
                </a:tc>
                <a:tc>
                  <a:txBody>
                    <a:bodyPr/>
                    <a:lstStyle/>
                    <a:p>
                      <a:r>
                        <a:rPr lang="en-IN" dirty="0"/>
                        <a:t>Distance</a:t>
                      </a:r>
                    </a:p>
                  </a:txBody>
                  <a:tcPr/>
                </a:tc>
                <a:extLst>
                  <a:ext uri="{0D108BD9-81ED-4DB2-BD59-A6C34878D82A}">
                    <a16:rowId xmlns:a16="http://schemas.microsoft.com/office/drawing/2014/main" val="3018663206"/>
                  </a:ext>
                </a:extLst>
              </a:tr>
              <a:tr h="370840">
                <a:tc>
                  <a:txBody>
                    <a:bodyPr/>
                    <a:lstStyle/>
                    <a:p>
                      <a:r>
                        <a:rPr lang="en-IN" dirty="0"/>
                        <a:t>1 (Lib)</a:t>
                      </a:r>
                    </a:p>
                  </a:txBody>
                  <a:tcPr/>
                </a:tc>
                <a:tc>
                  <a:txBody>
                    <a:bodyPr/>
                    <a:lstStyle/>
                    <a:p>
                      <a:r>
                        <a:rPr lang="en-IN" dirty="0"/>
                        <a:t>2 (MBA)</a:t>
                      </a:r>
                    </a:p>
                  </a:txBody>
                  <a:tcPr/>
                </a:tc>
                <a:tc>
                  <a:txBody>
                    <a:bodyPr/>
                    <a:lstStyle/>
                    <a:p>
                      <a:r>
                        <a:rPr lang="en-IN" dirty="0"/>
                        <a:t>200m</a:t>
                      </a:r>
                    </a:p>
                  </a:txBody>
                  <a:tcPr/>
                </a:tc>
                <a:extLst>
                  <a:ext uri="{0D108BD9-81ED-4DB2-BD59-A6C34878D82A}">
                    <a16:rowId xmlns:a16="http://schemas.microsoft.com/office/drawing/2014/main" val="3586580424"/>
                  </a:ext>
                </a:extLst>
              </a:tr>
              <a:tr h="370840">
                <a:tc>
                  <a:txBody>
                    <a:bodyPr/>
                    <a:lstStyle/>
                    <a:p>
                      <a:r>
                        <a:rPr lang="en-IN" dirty="0"/>
                        <a:t>2 (MBA)</a:t>
                      </a:r>
                    </a:p>
                  </a:txBody>
                  <a:tcPr/>
                </a:tc>
                <a:tc>
                  <a:txBody>
                    <a:bodyPr/>
                    <a:lstStyle/>
                    <a:p>
                      <a:r>
                        <a:rPr lang="en-IN" dirty="0"/>
                        <a:t>3 (Store)</a:t>
                      </a:r>
                    </a:p>
                  </a:txBody>
                  <a:tcPr/>
                </a:tc>
                <a:tc>
                  <a:txBody>
                    <a:bodyPr/>
                    <a:lstStyle/>
                    <a:p>
                      <a:r>
                        <a:rPr lang="en-IN" dirty="0"/>
                        <a:t>250m</a:t>
                      </a:r>
                    </a:p>
                  </a:txBody>
                  <a:tcPr/>
                </a:tc>
                <a:extLst>
                  <a:ext uri="{0D108BD9-81ED-4DB2-BD59-A6C34878D82A}">
                    <a16:rowId xmlns:a16="http://schemas.microsoft.com/office/drawing/2014/main" val="1300864837"/>
                  </a:ext>
                </a:extLst>
              </a:tr>
              <a:tr h="370840">
                <a:tc>
                  <a:txBody>
                    <a:bodyPr/>
                    <a:lstStyle/>
                    <a:p>
                      <a:r>
                        <a:rPr lang="en-IN" dirty="0"/>
                        <a:t>3 (Store)</a:t>
                      </a:r>
                    </a:p>
                  </a:txBody>
                  <a:tcPr/>
                </a:tc>
                <a:tc>
                  <a:txBody>
                    <a:bodyPr/>
                    <a:lstStyle/>
                    <a:p>
                      <a:r>
                        <a:rPr lang="en-IN" dirty="0"/>
                        <a:t>4 (Anokha Hub)</a:t>
                      </a:r>
                    </a:p>
                  </a:txBody>
                  <a:tcPr/>
                </a:tc>
                <a:tc>
                  <a:txBody>
                    <a:bodyPr/>
                    <a:lstStyle/>
                    <a:p>
                      <a:r>
                        <a:rPr lang="en-IN" dirty="0"/>
                        <a:t>50m</a:t>
                      </a:r>
                    </a:p>
                  </a:txBody>
                  <a:tcPr/>
                </a:tc>
                <a:extLst>
                  <a:ext uri="{0D108BD9-81ED-4DB2-BD59-A6C34878D82A}">
                    <a16:rowId xmlns:a16="http://schemas.microsoft.com/office/drawing/2014/main" val="1897987028"/>
                  </a:ext>
                </a:extLst>
              </a:tr>
            </a:tbl>
          </a:graphicData>
        </a:graphic>
      </p:graphicFrame>
    </p:spTree>
    <p:extLst>
      <p:ext uri="{BB962C8B-B14F-4D97-AF65-F5344CB8AC3E}">
        <p14:creationId xmlns:p14="http://schemas.microsoft.com/office/powerpoint/2010/main" val="53188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5D17-E295-CC05-A58A-D23DF12D5190}"/>
              </a:ext>
            </a:extLst>
          </p:cNvPr>
          <p:cNvSpPr>
            <a:spLocks noGrp="1"/>
          </p:cNvSpPr>
          <p:nvPr>
            <p:ph type="title"/>
          </p:nvPr>
        </p:nvSpPr>
        <p:spPr>
          <a:xfrm>
            <a:off x="721657" y="-107105"/>
            <a:ext cx="10515600" cy="1325563"/>
          </a:xfrm>
        </p:spPr>
        <p:txBody>
          <a:bodyPr/>
          <a:lstStyle/>
          <a:p>
            <a:pPr algn="ctr"/>
            <a:r>
              <a:rPr lang="en-IN" dirty="0"/>
              <a:t>KEY PROCESSES INVOLVED</a:t>
            </a:r>
          </a:p>
        </p:txBody>
      </p:sp>
      <p:grpSp>
        <p:nvGrpSpPr>
          <p:cNvPr id="39" name="Group 38">
            <a:extLst>
              <a:ext uri="{FF2B5EF4-FFF2-40B4-BE49-F238E27FC236}">
                <a16:creationId xmlns:a16="http://schemas.microsoft.com/office/drawing/2014/main" id="{6FF21571-8FB1-1861-CE73-7811EF115E69}"/>
              </a:ext>
            </a:extLst>
          </p:cNvPr>
          <p:cNvGrpSpPr/>
          <p:nvPr/>
        </p:nvGrpSpPr>
        <p:grpSpPr>
          <a:xfrm>
            <a:off x="472595" y="1037970"/>
            <a:ext cx="6404066" cy="5540112"/>
            <a:chOff x="2537480" y="1661864"/>
            <a:chExt cx="5029201" cy="4616824"/>
          </a:xfrm>
        </p:grpSpPr>
        <p:sp>
          <p:nvSpPr>
            <p:cNvPr id="35" name="Rectangle: Rounded Corners 34">
              <a:extLst>
                <a:ext uri="{FF2B5EF4-FFF2-40B4-BE49-F238E27FC236}">
                  <a16:creationId xmlns:a16="http://schemas.microsoft.com/office/drawing/2014/main" id="{B299423A-AE6D-C2ED-34A9-3DAFC86C3CB0}"/>
                </a:ext>
              </a:extLst>
            </p:cNvPr>
            <p:cNvSpPr/>
            <p:nvPr/>
          </p:nvSpPr>
          <p:spPr>
            <a:xfrm>
              <a:off x="2537480" y="1661864"/>
              <a:ext cx="5029201" cy="461682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Beacon Icon #411929 - Free Icons Library">
              <a:extLst>
                <a:ext uri="{FF2B5EF4-FFF2-40B4-BE49-F238E27FC236}">
                  <a16:creationId xmlns:a16="http://schemas.microsoft.com/office/drawing/2014/main" id="{E99022A4-C2A5-FCC3-EF4A-C9E353ED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945" y="2015942"/>
              <a:ext cx="838480" cy="8384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acon Icon #411929 - Free Icons Library">
              <a:extLst>
                <a:ext uri="{FF2B5EF4-FFF2-40B4-BE49-F238E27FC236}">
                  <a16:creationId xmlns:a16="http://schemas.microsoft.com/office/drawing/2014/main" id="{63446055-A271-568F-29DB-9E0AE13B2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08" y="5228670"/>
              <a:ext cx="838480" cy="83848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Schoolhouse">
              <a:extLst>
                <a:ext uri="{FF2B5EF4-FFF2-40B4-BE49-F238E27FC236}">
                  <a16:creationId xmlns:a16="http://schemas.microsoft.com/office/drawing/2014/main" id="{616B21C3-72D6-AFAE-075D-44AEFA1349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6048" y="1747523"/>
              <a:ext cx="1014526" cy="1014527"/>
            </a:xfrm>
            <a:prstGeom prst="rect">
              <a:avLst/>
            </a:prstGeom>
          </p:spPr>
        </p:pic>
        <p:pic>
          <p:nvPicPr>
            <p:cNvPr id="7" name="Picture 2" descr="Beacon Icon #411929 - Free Icons Library">
              <a:extLst>
                <a:ext uri="{FF2B5EF4-FFF2-40B4-BE49-F238E27FC236}">
                  <a16:creationId xmlns:a16="http://schemas.microsoft.com/office/drawing/2014/main" id="{4B2926DF-7747-3821-89BF-AC185E636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945" y="5073326"/>
              <a:ext cx="838480" cy="8384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2F3038CA-31B8-C7A6-C981-23C133BC8E8E}"/>
                </a:ext>
              </a:extLst>
            </p:cNvPr>
            <p:cNvCxnSpPr>
              <a:cxnSpLocks/>
            </p:cNvCxnSpPr>
            <p:nvPr/>
          </p:nvCxnSpPr>
          <p:spPr>
            <a:xfrm>
              <a:off x="3694574" y="2859067"/>
              <a:ext cx="1010116" cy="150310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3E859A-2EC1-4272-1E49-C4FC77E3A051}"/>
                </a:ext>
              </a:extLst>
            </p:cNvPr>
            <p:cNvCxnSpPr>
              <a:cxnSpLocks/>
            </p:cNvCxnSpPr>
            <p:nvPr/>
          </p:nvCxnSpPr>
          <p:spPr>
            <a:xfrm>
              <a:off x="5005874" y="4654007"/>
              <a:ext cx="1327691" cy="59797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496495-7A9A-AF81-3C0B-01BE5198BBB1}"/>
                </a:ext>
              </a:extLst>
            </p:cNvPr>
            <p:cNvCxnSpPr>
              <a:cxnSpLocks/>
            </p:cNvCxnSpPr>
            <p:nvPr/>
          </p:nvCxnSpPr>
          <p:spPr>
            <a:xfrm flipV="1">
              <a:off x="3696119" y="4623444"/>
              <a:ext cx="1013646" cy="460662"/>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028" name="Picture 4" descr="Road Icon&quot; Images – Browse 959 Stock Photos, Vectors, and Video | Adobe  Stock">
              <a:extLst>
                <a:ext uri="{FF2B5EF4-FFF2-40B4-BE49-F238E27FC236}">
                  <a16:creationId xmlns:a16="http://schemas.microsoft.com/office/drawing/2014/main" id="{F680797A-A42E-9E92-9F28-47AF28C0C3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4305300" y="3106767"/>
              <a:ext cx="1253240" cy="4155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Road Icon&quot; Images – Browse 959 Stock Photos, Vectors, and Video | Adobe  Stock">
              <a:extLst>
                <a:ext uri="{FF2B5EF4-FFF2-40B4-BE49-F238E27FC236}">
                  <a16:creationId xmlns:a16="http://schemas.microsoft.com/office/drawing/2014/main" id="{358A59CE-D1E4-FC54-74AB-B6527D1A1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4724120" y="2687945"/>
              <a:ext cx="1253240" cy="41559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5256DA7-9E4F-0A29-37B6-56592D4AD6F8}"/>
                </a:ext>
              </a:extLst>
            </p:cNvPr>
            <p:cNvSpPr txBox="1"/>
            <p:nvPr/>
          </p:nvSpPr>
          <p:spPr>
            <a:xfrm>
              <a:off x="5189515" y="1953649"/>
              <a:ext cx="591670" cy="369332"/>
            </a:xfrm>
            <a:prstGeom prst="rect">
              <a:avLst/>
            </a:prstGeom>
            <a:noFill/>
          </p:spPr>
          <p:txBody>
            <a:bodyPr wrap="square" rtlCol="0">
              <a:spAutoFit/>
            </a:bodyPr>
            <a:lstStyle/>
            <a:p>
              <a:r>
                <a:rPr lang="en-IN" b="1" dirty="0">
                  <a:solidFill>
                    <a:srgbClr val="00B050"/>
                  </a:solidFill>
                </a:rPr>
                <a:t>W1</a:t>
              </a:r>
            </a:p>
          </p:txBody>
        </p:sp>
        <p:cxnSp>
          <p:nvCxnSpPr>
            <p:cNvPr id="22" name="Straight Arrow Connector 21">
              <a:extLst>
                <a:ext uri="{FF2B5EF4-FFF2-40B4-BE49-F238E27FC236}">
                  <a16:creationId xmlns:a16="http://schemas.microsoft.com/office/drawing/2014/main" id="{DDADF23F-31A9-00D9-1E87-FDBFAEB3E27E}"/>
                </a:ext>
              </a:extLst>
            </p:cNvPr>
            <p:cNvCxnSpPr>
              <a:cxnSpLocks/>
              <a:endCxn id="1028" idx="1"/>
            </p:cNvCxnSpPr>
            <p:nvPr/>
          </p:nvCxnSpPr>
          <p:spPr>
            <a:xfrm>
              <a:off x="4931920" y="2736760"/>
              <a:ext cx="1" cy="1204427"/>
            </a:xfrm>
            <a:prstGeom prst="straightConnector1">
              <a:avLst/>
            </a:prstGeom>
            <a:ln w="76200">
              <a:headEnd type="triangle"/>
              <a:tailEnd type="triangle"/>
            </a:ln>
          </p:spPr>
          <p:style>
            <a:lnRef idx="3">
              <a:schemeClr val="accent4"/>
            </a:lnRef>
            <a:fillRef idx="0">
              <a:schemeClr val="accent4"/>
            </a:fillRef>
            <a:effectRef idx="2">
              <a:schemeClr val="accent4"/>
            </a:effectRef>
            <a:fontRef idx="minor">
              <a:schemeClr val="tx1"/>
            </a:fontRef>
          </p:style>
        </p:cxnSp>
      </p:grpSp>
      <p:sp>
        <p:nvSpPr>
          <p:cNvPr id="38" name="TextBox 37">
            <a:extLst>
              <a:ext uri="{FF2B5EF4-FFF2-40B4-BE49-F238E27FC236}">
                <a16:creationId xmlns:a16="http://schemas.microsoft.com/office/drawing/2014/main" id="{68FB3FF2-0EF0-A769-43B4-83A4F3A7E673}"/>
              </a:ext>
            </a:extLst>
          </p:cNvPr>
          <p:cNvSpPr txBox="1"/>
          <p:nvPr/>
        </p:nvSpPr>
        <p:spPr>
          <a:xfrm>
            <a:off x="8099328" y="1326364"/>
            <a:ext cx="3735342" cy="495520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800" dirty="0"/>
              <a:t>Process Voice Input for destination</a:t>
            </a:r>
          </a:p>
          <a:p>
            <a:endParaRPr lang="en-IN" sz="2800" dirty="0"/>
          </a:p>
          <a:p>
            <a:r>
              <a:rPr lang="en-IN" sz="2800" dirty="0"/>
              <a:t>Gets location of next using </a:t>
            </a:r>
          </a:p>
          <a:p>
            <a:endParaRPr lang="en-IN" sz="2800" dirty="0"/>
          </a:p>
          <a:p>
            <a:r>
              <a:rPr lang="en-IN" sz="2800" dirty="0"/>
              <a:t>Calculates distance to the next way point</a:t>
            </a:r>
          </a:p>
          <a:p>
            <a:pPr marL="342900" indent="-342900">
              <a:buAutoNum type="arabicPeriod"/>
            </a:pPr>
            <a:endParaRPr lang="en-IN" dirty="0"/>
          </a:p>
          <a:p>
            <a:r>
              <a:rPr lang="en-IN" sz="2800" dirty="0"/>
              <a:t>Send route and current location to AWS </a:t>
            </a:r>
          </a:p>
          <a:p>
            <a:pPr marL="342900" indent="-342900">
              <a:buAutoNum type="arabicPeriod"/>
            </a:pPr>
            <a:endParaRPr lang="en-IN" dirty="0"/>
          </a:p>
        </p:txBody>
      </p:sp>
      <p:sp>
        <p:nvSpPr>
          <p:cNvPr id="41" name="Oval 40">
            <a:extLst>
              <a:ext uri="{FF2B5EF4-FFF2-40B4-BE49-F238E27FC236}">
                <a16:creationId xmlns:a16="http://schemas.microsoft.com/office/drawing/2014/main" id="{F8E4CC26-6558-4AA7-2AB0-D2E81DB03DA2}"/>
              </a:ext>
            </a:extLst>
          </p:cNvPr>
          <p:cNvSpPr/>
          <p:nvPr/>
        </p:nvSpPr>
        <p:spPr>
          <a:xfrm>
            <a:off x="2600564" y="4224921"/>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42" name="Oval 41">
            <a:extLst>
              <a:ext uri="{FF2B5EF4-FFF2-40B4-BE49-F238E27FC236}">
                <a16:creationId xmlns:a16="http://schemas.microsoft.com/office/drawing/2014/main" id="{80F7F629-BDBF-2760-2972-BAC3B1FE8D1F}"/>
              </a:ext>
            </a:extLst>
          </p:cNvPr>
          <p:cNvSpPr/>
          <p:nvPr/>
        </p:nvSpPr>
        <p:spPr>
          <a:xfrm>
            <a:off x="1878542" y="2886040"/>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43" name="Oval 42">
            <a:extLst>
              <a:ext uri="{FF2B5EF4-FFF2-40B4-BE49-F238E27FC236}">
                <a16:creationId xmlns:a16="http://schemas.microsoft.com/office/drawing/2014/main" id="{43543C97-8CF7-4BC7-2671-D868A3D4BFA7}"/>
              </a:ext>
            </a:extLst>
          </p:cNvPr>
          <p:cNvSpPr/>
          <p:nvPr/>
        </p:nvSpPr>
        <p:spPr>
          <a:xfrm>
            <a:off x="3818721" y="3058163"/>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3</a:t>
            </a:r>
          </a:p>
        </p:txBody>
      </p:sp>
      <p:sp>
        <p:nvSpPr>
          <p:cNvPr id="44" name="Oval 43">
            <a:extLst>
              <a:ext uri="{FF2B5EF4-FFF2-40B4-BE49-F238E27FC236}">
                <a16:creationId xmlns:a16="http://schemas.microsoft.com/office/drawing/2014/main" id="{EA27139E-C821-6B4D-5176-E2FD9399C06E}"/>
              </a:ext>
            </a:extLst>
          </p:cNvPr>
          <p:cNvSpPr/>
          <p:nvPr/>
        </p:nvSpPr>
        <p:spPr>
          <a:xfrm>
            <a:off x="7605552" y="1454420"/>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45" name="Oval 44">
            <a:extLst>
              <a:ext uri="{FF2B5EF4-FFF2-40B4-BE49-F238E27FC236}">
                <a16:creationId xmlns:a16="http://schemas.microsoft.com/office/drawing/2014/main" id="{52DD1A81-7B26-2912-AC83-347FC1295338}"/>
              </a:ext>
            </a:extLst>
          </p:cNvPr>
          <p:cNvSpPr/>
          <p:nvPr/>
        </p:nvSpPr>
        <p:spPr>
          <a:xfrm>
            <a:off x="7588625" y="2676386"/>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46" name="Oval 45">
            <a:extLst>
              <a:ext uri="{FF2B5EF4-FFF2-40B4-BE49-F238E27FC236}">
                <a16:creationId xmlns:a16="http://schemas.microsoft.com/office/drawing/2014/main" id="{A312F9DB-CEFD-C768-12BD-6E951601A5B9}"/>
              </a:ext>
            </a:extLst>
          </p:cNvPr>
          <p:cNvSpPr/>
          <p:nvPr/>
        </p:nvSpPr>
        <p:spPr>
          <a:xfrm>
            <a:off x="7605552" y="3991759"/>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3</a:t>
            </a:r>
          </a:p>
        </p:txBody>
      </p:sp>
      <p:sp>
        <p:nvSpPr>
          <p:cNvPr id="47" name="Arrow: Down 46">
            <a:extLst>
              <a:ext uri="{FF2B5EF4-FFF2-40B4-BE49-F238E27FC236}">
                <a16:creationId xmlns:a16="http://schemas.microsoft.com/office/drawing/2014/main" id="{7191B759-3BA7-E2E5-5B6A-F03E0B6099E3}"/>
              </a:ext>
            </a:extLst>
          </p:cNvPr>
          <p:cNvSpPr/>
          <p:nvPr/>
        </p:nvSpPr>
        <p:spPr>
          <a:xfrm rot="13531122">
            <a:off x="4565136" y="2094375"/>
            <a:ext cx="278861" cy="32524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52" name="Oval 51">
            <a:extLst>
              <a:ext uri="{FF2B5EF4-FFF2-40B4-BE49-F238E27FC236}">
                <a16:creationId xmlns:a16="http://schemas.microsoft.com/office/drawing/2014/main" id="{7B157DD0-396B-033B-9A87-FB5728F977B7}"/>
              </a:ext>
            </a:extLst>
          </p:cNvPr>
          <p:cNvSpPr/>
          <p:nvPr/>
        </p:nvSpPr>
        <p:spPr>
          <a:xfrm>
            <a:off x="5506376" y="3065027"/>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4</a:t>
            </a:r>
          </a:p>
        </p:txBody>
      </p:sp>
      <p:pic>
        <p:nvPicPr>
          <p:cNvPr id="1034" name="Picture 10" descr="Ultrasonic Sensor Vector Art, Icons, and Graphics for Free Download">
            <a:extLst>
              <a:ext uri="{FF2B5EF4-FFF2-40B4-BE49-F238E27FC236}">
                <a16:creationId xmlns:a16="http://schemas.microsoft.com/office/drawing/2014/main" id="{F14D47D9-6D30-38E7-6A3A-BF5CC165AB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4967688" y="3603435"/>
            <a:ext cx="713500" cy="589669"/>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a:extLst>
              <a:ext uri="{FF2B5EF4-FFF2-40B4-BE49-F238E27FC236}">
                <a16:creationId xmlns:a16="http://schemas.microsoft.com/office/drawing/2014/main" id="{B4597BD9-87F4-3790-CF39-B11A92E1908C}"/>
              </a:ext>
            </a:extLst>
          </p:cNvPr>
          <p:cNvSpPr/>
          <p:nvPr/>
        </p:nvSpPr>
        <p:spPr>
          <a:xfrm>
            <a:off x="7605552" y="5086388"/>
            <a:ext cx="349624" cy="38222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4</a:t>
            </a:r>
          </a:p>
        </p:txBody>
      </p:sp>
      <p:pic>
        <p:nvPicPr>
          <p:cNvPr id="3" name="Picture 2" descr="Android App icon PNG and SVG Vector Free Download">
            <a:extLst>
              <a:ext uri="{FF2B5EF4-FFF2-40B4-BE49-F238E27FC236}">
                <a16:creationId xmlns:a16="http://schemas.microsoft.com/office/drawing/2014/main" id="{39F7DBED-579E-0FA0-2741-CB891BCD44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601" y="3799837"/>
            <a:ext cx="1039236" cy="18094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746A911-1B66-9B0E-346A-84B61F99B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4780" y="1769250"/>
            <a:ext cx="1217704" cy="74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3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a:extLst>
            <a:ext uri="{FF2B5EF4-FFF2-40B4-BE49-F238E27FC236}">
              <a16:creationId xmlns:a16="http://schemas.microsoft.com/office/drawing/2014/main" id="{736D65B6-8356-5B84-5E1C-7C2645EEFF84}"/>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267A9CA9-CD38-18B0-A96A-A881FBD12A0C}"/>
              </a:ext>
            </a:extLst>
          </p:cNvPr>
          <p:cNvSpPr txBox="1">
            <a:spLocks noGrp="1"/>
          </p:cNvSpPr>
          <p:nvPr>
            <p:ph type="subTitle" idx="1"/>
          </p:nvPr>
        </p:nvSpPr>
        <p:spPr>
          <a:xfrm>
            <a:off x="5414684" y="2465500"/>
            <a:ext cx="6203577" cy="2990001"/>
          </a:xfrm>
          <a:prstGeom prst="rect">
            <a:avLst/>
          </a:prstGeom>
        </p:spPr>
        <p:txBody>
          <a:bodyPr spcFirstLastPara="1" vert="horz" wrap="square" lIns="121900" tIns="121900" rIns="121900" bIns="121900" rtlCol="0" anchor="t" anchorCtr="0">
            <a:noAutofit/>
          </a:bodyPr>
          <a:lstStyle/>
          <a:p>
            <a:pPr marL="228594" indent="-228594">
              <a:buFont typeface="Arial" panose="020B0604020202020204" pitchFamily="34" charset="0"/>
              <a:buChar char="•"/>
            </a:pPr>
            <a:r>
              <a:rPr lang="en-US" sz="1867" dirty="0">
                <a:latin typeface="Golos Text" panose="020B0604020202020204" charset="0"/>
                <a:cs typeface="Golos Text" panose="020B0604020202020204" charset="0"/>
              </a:rPr>
              <a:t>Transmits Bluetooth signals that can be detected by nearby devices equipped with Bluetooth capabilities, such as smartphones or ESP32 devices.</a:t>
            </a:r>
          </a:p>
          <a:p>
            <a:pPr marL="0" indent="0"/>
            <a:endParaRPr lang="en-US" sz="1867" dirty="0">
              <a:latin typeface="Golos Text" panose="020B0604020202020204" charset="0"/>
              <a:cs typeface="Golos Text" panose="020B0604020202020204" charset="0"/>
            </a:endParaRPr>
          </a:p>
          <a:p>
            <a:pPr marL="228594" indent="-228594">
              <a:buFont typeface="Arial" panose="020B0604020202020204" pitchFamily="34" charset="0"/>
              <a:buChar char="•"/>
            </a:pPr>
            <a:r>
              <a:rPr lang="en-US" sz="1867" dirty="0">
                <a:latin typeface="Golos Text" panose="020B0604020202020204" charset="0"/>
                <a:cs typeface="Golos Text" panose="020B0604020202020204" charset="0"/>
              </a:rPr>
              <a:t>These beacons are strategically placed to mark specific locations or points of interest along the navigation route, providing spatial references and enabling the system to determine the user's location relative to these beacons</a:t>
            </a:r>
            <a:endParaRPr sz="1867" dirty="0">
              <a:latin typeface="Golos Text" panose="020B0604020202020204" charset="0"/>
              <a:cs typeface="Golos Text" panose="020B0604020202020204" charset="0"/>
            </a:endParaRPr>
          </a:p>
        </p:txBody>
      </p:sp>
      <p:sp>
        <p:nvSpPr>
          <p:cNvPr id="353" name="Google Shape;353;p39">
            <a:extLst>
              <a:ext uri="{FF2B5EF4-FFF2-40B4-BE49-F238E27FC236}">
                <a16:creationId xmlns:a16="http://schemas.microsoft.com/office/drawing/2014/main" id="{861D28FE-CF27-16CA-93F8-F648704A60A5}"/>
              </a:ext>
            </a:extLst>
          </p:cNvPr>
          <p:cNvSpPr txBox="1">
            <a:spLocks noGrp="1"/>
          </p:cNvSpPr>
          <p:nvPr>
            <p:ph type="subTitle" idx="2"/>
          </p:nvPr>
        </p:nvSpPr>
        <p:spPr>
          <a:xfrm>
            <a:off x="941296" y="2474259"/>
            <a:ext cx="3693457" cy="3083860"/>
          </a:xfrm>
          <a:prstGeom prst="rect">
            <a:avLst/>
          </a:prstGeom>
        </p:spPr>
        <p:txBody>
          <a:bodyPr spcFirstLastPara="1" vert="horz" wrap="square" lIns="121900" tIns="121900" rIns="121900" bIns="121900" rtlCol="0" anchor="t" anchorCtr="0">
            <a:noAutofit/>
          </a:bodyPr>
          <a:lstStyle/>
          <a:p>
            <a:pPr marL="0" indent="0"/>
            <a:r>
              <a:rPr lang="en-US" sz="1867" dirty="0">
                <a:latin typeface="Golos Text" panose="020B0604020202020204" charset="0"/>
                <a:cs typeface="Golos Text" panose="020B0604020202020204" charset="0"/>
              </a:rPr>
              <a:t>Wi-Fi connectivity enables smart navigation system to connect to local Wi-Fi networks, providing access to the internet and allowing communication with online cloud services</a:t>
            </a:r>
          </a:p>
          <a:p>
            <a:pPr marL="0" indent="0" algn="ctr"/>
            <a:r>
              <a:rPr lang="en-US" sz="1867" dirty="0">
                <a:latin typeface="Golos Text" panose="020B0604020202020204" charset="0"/>
                <a:cs typeface="Golos Text" panose="020B0604020202020204" charset="0"/>
              </a:rPr>
              <a:t>[ TCP-IP]</a:t>
            </a:r>
            <a:endParaRPr sz="1867" dirty="0">
              <a:latin typeface="Golos Text" panose="020B0604020202020204" charset="0"/>
              <a:cs typeface="Golos Text" panose="020B0604020202020204" charset="0"/>
            </a:endParaRPr>
          </a:p>
        </p:txBody>
      </p:sp>
      <p:sp>
        <p:nvSpPr>
          <p:cNvPr id="5" name="Google Shape;380;p41">
            <a:extLst>
              <a:ext uri="{FF2B5EF4-FFF2-40B4-BE49-F238E27FC236}">
                <a16:creationId xmlns:a16="http://schemas.microsoft.com/office/drawing/2014/main" id="{A06A0181-70BA-2E8F-21DC-570C1738E967}"/>
              </a:ext>
            </a:extLst>
          </p:cNvPr>
          <p:cNvSpPr txBox="1">
            <a:spLocks noGrp="1"/>
          </p:cNvSpPr>
          <p:nvPr>
            <p:ph type="subTitle" idx="3"/>
          </p:nvPr>
        </p:nvSpPr>
        <p:spPr>
          <a:xfrm>
            <a:off x="1335741" y="1560251"/>
            <a:ext cx="2590801" cy="636103"/>
          </a:xfrm>
          <a:prstGeom prst="rect">
            <a:avLst/>
          </a:prstGeom>
        </p:spPr>
        <p:txBody>
          <a:bodyPr spcFirstLastPara="1" vert="horz" wrap="square" lIns="121900" tIns="121900" rIns="121900" bIns="121900" rtlCol="0" anchor="t" anchorCtr="0">
            <a:noAutofit/>
          </a:bodyPr>
          <a:lstStyle/>
          <a:p>
            <a:pPr marL="0" indent="0"/>
            <a:r>
              <a:rPr lang="en-IN" sz="2400" b="1" dirty="0">
                <a:solidFill>
                  <a:schemeClr val="tx2">
                    <a:lumMod val="60000"/>
                    <a:lumOff val="40000"/>
                  </a:schemeClr>
                </a:solidFill>
                <a:latin typeface="Söhne"/>
              </a:rPr>
              <a:t>Wi-Fi Connectivity</a:t>
            </a:r>
            <a:endParaRPr sz="2400" dirty="0">
              <a:solidFill>
                <a:schemeClr val="tx2">
                  <a:lumMod val="60000"/>
                  <a:lumOff val="40000"/>
                </a:schemeClr>
              </a:solidFill>
            </a:endParaRPr>
          </a:p>
        </p:txBody>
      </p:sp>
      <p:sp>
        <p:nvSpPr>
          <p:cNvPr id="355" name="Google Shape;355;p39">
            <a:extLst>
              <a:ext uri="{FF2B5EF4-FFF2-40B4-BE49-F238E27FC236}">
                <a16:creationId xmlns:a16="http://schemas.microsoft.com/office/drawing/2014/main" id="{6D79EE58-6C58-893C-F9B2-BBF3E3E5248D}"/>
              </a:ext>
            </a:extLst>
          </p:cNvPr>
          <p:cNvSpPr txBox="1">
            <a:spLocks noGrp="1"/>
          </p:cNvSpPr>
          <p:nvPr>
            <p:ph type="subTitle" idx="4"/>
          </p:nvPr>
        </p:nvSpPr>
        <p:spPr>
          <a:xfrm>
            <a:off x="6642847" y="1649505"/>
            <a:ext cx="2054587" cy="546848"/>
          </a:xfrm>
          <a:prstGeom prst="rect">
            <a:avLst/>
          </a:prstGeom>
        </p:spPr>
        <p:txBody>
          <a:bodyPr spcFirstLastPara="1" vert="horz" wrap="square" lIns="121900" tIns="121900" rIns="121900" bIns="121900" rtlCol="0" anchor="b" anchorCtr="0">
            <a:noAutofit/>
          </a:bodyPr>
          <a:lstStyle/>
          <a:p>
            <a:pPr marL="0" indent="0"/>
            <a:r>
              <a:rPr lang="en-IN" sz="2400" b="1" dirty="0">
                <a:solidFill>
                  <a:schemeClr val="tx2">
                    <a:lumMod val="60000"/>
                    <a:lumOff val="40000"/>
                  </a:schemeClr>
                </a:solidFill>
                <a:latin typeface="Söhne"/>
              </a:rPr>
              <a:t>BLE Beacons</a:t>
            </a:r>
            <a:endParaRPr sz="2400" dirty="0">
              <a:solidFill>
                <a:schemeClr val="tx2">
                  <a:lumMod val="60000"/>
                  <a:lumOff val="40000"/>
                </a:schemeClr>
              </a:solidFill>
            </a:endParaRPr>
          </a:p>
        </p:txBody>
      </p:sp>
      <p:pic>
        <p:nvPicPr>
          <p:cNvPr id="356" name="Google Shape;356;p39">
            <a:extLst>
              <a:ext uri="{FF2B5EF4-FFF2-40B4-BE49-F238E27FC236}">
                <a16:creationId xmlns:a16="http://schemas.microsoft.com/office/drawing/2014/main" id="{F8B3149E-B92F-1628-5606-E05EA7DBAFE2}"/>
              </a:ext>
            </a:extLst>
          </p:cNvPr>
          <p:cNvPicPr preferRelativeResize="0"/>
          <p:nvPr/>
        </p:nvPicPr>
        <p:blipFill rotWithShape="1">
          <a:blip r:embed="rId3">
            <a:alphaModFix/>
          </a:blip>
          <a:srcRect l="22156" t="22665" r="45973" b="48662"/>
          <a:stretch/>
        </p:blipFill>
        <p:spPr>
          <a:xfrm flipH="1">
            <a:off x="10836269" y="998648"/>
            <a:ext cx="619699" cy="561603"/>
          </a:xfrm>
          <a:prstGeom prst="rect">
            <a:avLst/>
          </a:prstGeom>
          <a:noFill/>
          <a:ln>
            <a:noFill/>
          </a:ln>
        </p:spPr>
      </p:pic>
      <p:sp>
        <p:nvSpPr>
          <p:cNvPr id="2" name="Google Shape;380;p41">
            <a:extLst>
              <a:ext uri="{FF2B5EF4-FFF2-40B4-BE49-F238E27FC236}">
                <a16:creationId xmlns:a16="http://schemas.microsoft.com/office/drawing/2014/main" id="{A8144D47-7208-3C2D-5BE9-34EB099E3A5C}"/>
              </a:ext>
            </a:extLst>
          </p:cNvPr>
          <p:cNvSpPr txBox="1">
            <a:spLocks/>
          </p:cNvSpPr>
          <p:nvPr/>
        </p:nvSpPr>
        <p:spPr>
          <a:xfrm>
            <a:off x="383423" y="616936"/>
            <a:ext cx="10452847" cy="7634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Teko Medium"/>
              <a:buNone/>
              <a:defRPr sz="3400" b="0" i="0" u="none" strike="noStrike" cap="none">
                <a:solidFill>
                  <a:schemeClr val="accent2"/>
                </a:solidFill>
                <a:latin typeface="Teko Medium"/>
                <a:ea typeface="Teko Medium"/>
                <a:cs typeface="Teko Medium"/>
                <a:sym typeface="Teko Medium"/>
              </a:defRPr>
            </a:lvl1pPr>
            <a:lvl2pPr marR="0" lvl="1"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2pPr>
            <a:lvl3pPr marR="0" lvl="2"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3pPr>
            <a:lvl4pPr marR="0" lvl="3"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4pPr>
            <a:lvl5pPr marR="0" lvl="4"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5pPr>
            <a:lvl6pPr marR="0" lvl="5"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6pPr>
            <a:lvl7pPr marR="0" lvl="6"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7pPr>
            <a:lvl8pPr marR="0" lvl="7"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8pPr>
            <a:lvl9pPr marR="0" lvl="8" algn="l" rtl="0">
              <a:lnSpc>
                <a:spcPct val="100000"/>
              </a:lnSpc>
              <a:spcBef>
                <a:spcPts val="0"/>
              </a:spcBef>
              <a:spcAft>
                <a:spcPts val="0"/>
              </a:spcAft>
              <a:buClr>
                <a:schemeClr val="accent2"/>
              </a:buClr>
              <a:buSzPts val="3900"/>
              <a:buFont typeface="Teko Medium"/>
              <a:buNone/>
              <a:defRPr sz="3900" b="0" i="0" u="none" strike="noStrike" cap="none">
                <a:solidFill>
                  <a:schemeClr val="accent2"/>
                </a:solidFill>
                <a:latin typeface="Teko Medium"/>
                <a:ea typeface="Teko Medium"/>
                <a:cs typeface="Teko Medium"/>
                <a:sym typeface="Teko Medium"/>
              </a:defRPr>
            </a:lvl9pPr>
          </a:lstStyle>
          <a:p>
            <a:r>
              <a:rPr lang="en-IN" sz="2667" b="1" dirty="0">
                <a:solidFill>
                  <a:schemeClr val="tx2">
                    <a:lumMod val="60000"/>
                    <a:lumOff val="40000"/>
                  </a:schemeClr>
                </a:solidFill>
                <a:latin typeface="Avenir Next LT Pro" panose="020B0504020202020204" pitchFamily="34" charset="0"/>
              </a:rPr>
              <a:t>Communication technologies &amp; Transmission protocols </a:t>
            </a:r>
            <a:endParaRPr lang="en-IN" sz="2667" dirty="0"/>
          </a:p>
        </p:txBody>
      </p:sp>
    </p:spTree>
    <p:extLst>
      <p:ext uri="{BB962C8B-B14F-4D97-AF65-F5344CB8AC3E}">
        <p14:creationId xmlns:p14="http://schemas.microsoft.com/office/powerpoint/2010/main" val="142785281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C70A6F-DAF9-C46B-9B8B-80EEC0D68223}"/>
              </a:ext>
            </a:extLst>
          </p:cNvPr>
          <p:cNvSpPr>
            <a:spLocks noGrp="1"/>
          </p:cNvSpPr>
          <p:nvPr>
            <p:ph type="title"/>
          </p:nvPr>
        </p:nvSpPr>
        <p:spPr>
          <a:xfrm>
            <a:off x="356317" y="0"/>
            <a:ext cx="10353156" cy="1373745"/>
          </a:xfrm>
        </p:spPr>
        <p:txBody>
          <a:bodyPr>
            <a:normAutofit fontScale="90000"/>
          </a:bodyPr>
          <a:lstStyle/>
          <a:p>
            <a:br>
              <a:rPr lang="en-IN" sz="4800" b="1" dirty="0">
                <a:solidFill>
                  <a:schemeClr val="accent1">
                    <a:lumMod val="20000"/>
                    <a:lumOff val="80000"/>
                  </a:schemeClr>
                </a:solidFill>
                <a:latin typeface="Avenir Next LT Pro" panose="020B0504020202020204" pitchFamily="34" charset="0"/>
              </a:rPr>
            </a:br>
            <a:r>
              <a:rPr lang="en-IN" sz="4800" b="1" dirty="0">
                <a:solidFill>
                  <a:schemeClr val="tx2">
                    <a:lumMod val="60000"/>
                    <a:lumOff val="40000"/>
                  </a:schemeClr>
                </a:solidFill>
                <a:latin typeface="Avenir Next LT Pro" panose="020B0504020202020204" pitchFamily="34" charset="0"/>
              </a:rPr>
              <a:t>Hardware components</a:t>
            </a:r>
            <a:br>
              <a:rPr lang="en-IN" sz="4267" dirty="0">
                <a:solidFill>
                  <a:schemeClr val="accent1">
                    <a:lumMod val="20000"/>
                    <a:lumOff val="80000"/>
                  </a:schemeClr>
                </a:solidFill>
                <a:latin typeface="Avenir Next LT Pro" panose="020B0504020202020204" pitchFamily="34" charset="0"/>
              </a:rPr>
            </a:br>
            <a:endParaRPr lang="en-US" dirty="0">
              <a:solidFill>
                <a:schemeClr val="accent1">
                  <a:lumMod val="60000"/>
                  <a:lumOff val="40000"/>
                </a:schemeClr>
              </a:solidFill>
            </a:endParaRPr>
          </a:p>
        </p:txBody>
      </p:sp>
      <p:pic>
        <p:nvPicPr>
          <p:cNvPr id="6" name="Picture 2" descr="Lcd,Capacitive Multi-touch Black Vivo Y19 Mobile Phones, Display Size: 6.59  cm (6.53 Inch), Model Name/Number: 1915 at Rs 15990 in Dehradun">
            <a:extLst>
              <a:ext uri="{FF2B5EF4-FFF2-40B4-BE49-F238E27FC236}">
                <a16:creationId xmlns:a16="http://schemas.microsoft.com/office/drawing/2014/main" id="{7E3B8CDE-5839-D475-2957-A941A8C8E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817" y="1108274"/>
            <a:ext cx="3353667" cy="33536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quadPixel Esp-32 Wifi, Bluetooth, Dual Core Chip Development Board  (ESP-WROOM-32) : Amazon.in: Computers &amp; Accessories">
            <a:extLst>
              <a:ext uri="{FF2B5EF4-FFF2-40B4-BE49-F238E27FC236}">
                <a16:creationId xmlns:a16="http://schemas.microsoft.com/office/drawing/2014/main" id="{1A830FC1-6B63-1519-21E4-6665F7131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982" y="1730243"/>
            <a:ext cx="3597913" cy="26406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88C5D8-D1D5-F1BF-0C12-097A072EC077}"/>
              </a:ext>
            </a:extLst>
          </p:cNvPr>
          <p:cNvSpPr txBox="1"/>
          <p:nvPr/>
        </p:nvSpPr>
        <p:spPr>
          <a:xfrm>
            <a:off x="1077377" y="4599592"/>
            <a:ext cx="5260258" cy="1200329"/>
          </a:xfrm>
          <a:prstGeom prst="rect">
            <a:avLst/>
          </a:prstGeom>
          <a:noFill/>
        </p:spPr>
        <p:txBody>
          <a:bodyPr wrap="square" rtlCol="0">
            <a:spAutoFit/>
          </a:bodyPr>
          <a:lstStyle/>
          <a:p>
            <a:r>
              <a:rPr lang="en-IN" sz="1800" dirty="0">
                <a:latin typeface="Avenir Next LT Pro" panose="020B0504020202020204" pitchFamily="34" charset="0"/>
              </a:rPr>
              <a:t>Acts as Bluetooth Beacon (T</a:t>
            </a:r>
            <a:r>
              <a:rPr lang="en-US" sz="1800" dirty="0" err="1">
                <a:latin typeface="Avenir Next LT Pro" panose="020B0504020202020204" pitchFamily="34" charset="0"/>
              </a:rPr>
              <a:t>ransmit</a:t>
            </a:r>
            <a:r>
              <a:rPr lang="en-US" sz="1800" dirty="0">
                <a:latin typeface="Avenir Next LT Pro" panose="020B0504020202020204" pitchFamily="34" charset="0"/>
              </a:rPr>
              <a:t> signals to smartphones, enabling precise location tracking and guidance through indoor environments</a:t>
            </a:r>
            <a:r>
              <a:rPr lang="en-IN" sz="1800" dirty="0">
                <a:latin typeface="Avenir Next LT Pro" panose="020B0504020202020204" pitchFamily="34" charset="0"/>
              </a:rPr>
              <a:t>)</a:t>
            </a:r>
          </a:p>
          <a:p>
            <a:endParaRPr lang="en-IN" dirty="0"/>
          </a:p>
        </p:txBody>
      </p:sp>
      <p:sp>
        <p:nvSpPr>
          <p:cNvPr id="9" name="TextBox 8">
            <a:extLst>
              <a:ext uri="{FF2B5EF4-FFF2-40B4-BE49-F238E27FC236}">
                <a16:creationId xmlns:a16="http://schemas.microsoft.com/office/drawing/2014/main" id="{70EBDE90-6519-0DFE-E7F8-AC00A293F18D}"/>
              </a:ext>
            </a:extLst>
          </p:cNvPr>
          <p:cNvSpPr txBox="1"/>
          <p:nvPr/>
        </p:nvSpPr>
        <p:spPr>
          <a:xfrm>
            <a:off x="6659106" y="4272677"/>
            <a:ext cx="5260258" cy="2031325"/>
          </a:xfrm>
          <a:prstGeom prst="rect">
            <a:avLst/>
          </a:prstGeom>
          <a:noFill/>
        </p:spPr>
        <p:txBody>
          <a:bodyPr wrap="square" rtlCol="0">
            <a:spAutoFit/>
          </a:bodyPr>
          <a:lstStyle/>
          <a:p>
            <a:pPr marL="380990" indent="-380990"/>
            <a:endParaRPr lang="en-IN" sz="1800" dirty="0">
              <a:latin typeface="Avenir Next LT Pro" panose="020B0504020202020204" pitchFamily="34" charset="0"/>
            </a:endParaRPr>
          </a:p>
          <a:p>
            <a:pPr marL="380990" indent="-380990"/>
            <a:r>
              <a:rPr lang="en-IN" sz="1800" dirty="0">
                <a:latin typeface="Avenir Next LT Pro" panose="020B0504020202020204" pitchFamily="34" charset="0"/>
              </a:rPr>
              <a:t>       Mobile Phone (</a:t>
            </a:r>
            <a:r>
              <a:rPr lang="en-US" sz="1800" dirty="0">
                <a:latin typeface="Söhne"/>
              </a:rPr>
              <a:t>It acts like actuators as well, providing haptic feedback and audible alerts to guide visually impaired individuals through a smart navigation system, enhancing their spatial awareness and safety.</a:t>
            </a:r>
            <a:r>
              <a:rPr lang="en-IN" sz="1800" dirty="0">
                <a:latin typeface="Avenir Next LT Pro" panose="020B0504020202020204" pitchFamily="34" charset="0"/>
              </a:rPr>
              <a:t>)</a:t>
            </a:r>
          </a:p>
          <a:p>
            <a:endParaRPr lang="en-IN" dirty="0"/>
          </a:p>
        </p:txBody>
      </p:sp>
    </p:spTree>
    <p:extLst>
      <p:ext uri="{BB962C8B-B14F-4D97-AF65-F5344CB8AC3E}">
        <p14:creationId xmlns:p14="http://schemas.microsoft.com/office/powerpoint/2010/main" val="58502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6" ma:contentTypeDescription="Create a new document." ma:contentTypeScope="" ma:versionID="f9f7c3acc4355dbfb53b19ba157f640f">
  <xsd:schema xmlns:xsd="http://www.w3.org/2001/XMLSchema" xmlns:xs="http://www.w3.org/2001/XMLSchema" xmlns:p="http://schemas.microsoft.com/office/2006/metadata/properties" xmlns:ns3="e2eeb589-0d24-46cf-8753-b27ea497333f" xmlns:ns4="e3884598-6334-41dd-8084-a9ad116ca114" targetNamespace="http://schemas.microsoft.com/office/2006/metadata/properties" ma:root="true" ma:fieldsID="b06a61788f8f22c3c030ef45c891080f" ns3:_="" ns4:_="">
    <xsd:import namespace="e2eeb589-0d24-46cf-8753-b27ea497333f"/>
    <xsd:import namespace="e3884598-6334-41dd-8084-a9ad116ca11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_activity"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DE742-8B3C-4F57-A573-8455D16659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eeb589-0d24-46cf-8753-b27ea497333f"/>
    <ds:schemaRef ds:uri="e3884598-6334-41dd-8084-a9ad116ca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BFA4CF-C80C-49AE-A158-5920EDBFE9B4}">
  <ds:schemaRefs>
    <ds:schemaRef ds:uri="http://purl.org/dc/elements/1.1/"/>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e3884598-6334-41dd-8084-a9ad116ca114"/>
    <ds:schemaRef ds:uri="e2eeb589-0d24-46cf-8753-b27ea497333f"/>
  </ds:schemaRefs>
</ds:datastoreItem>
</file>

<file path=customXml/itemProps3.xml><?xml version="1.0" encoding="utf-8"?>
<ds:datastoreItem xmlns:ds="http://schemas.openxmlformats.org/officeDocument/2006/customXml" ds:itemID="{F0639546-5FA6-41CA-8006-09C070459B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698</TotalTime>
  <Words>709</Words>
  <Application>Microsoft Office PowerPoint</Application>
  <PresentationFormat>Widescreen</PresentationFormat>
  <Paragraphs>194</Paragraphs>
  <Slides>19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Avenir Next LT Pro</vt:lpstr>
      <vt:lpstr>Bebas Neue</vt:lpstr>
      <vt:lpstr>Calibri</vt:lpstr>
      <vt:lpstr>Calibri Light</vt:lpstr>
      <vt:lpstr>Golos Text</vt:lpstr>
      <vt:lpstr>Söhne</vt:lpstr>
      <vt:lpstr>Teko Medium</vt:lpstr>
      <vt:lpstr>Office Theme</vt:lpstr>
      <vt:lpstr>1_Office Theme</vt:lpstr>
      <vt:lpstr>Smart Navigation System For Visually Impaired People</vt:lpstr>
      <vt:lpstr>PowerPoint Presentation</vt:lpstr>
      <vt:lpstr>SMART NAVIGATION FOR VISUALLY IMPAIRED PEOPLE</vt:lpstr>
      <vt:lpstr>Process Flow Overview</vt:lpstr>
      <vt:lpstr>How do you locate user using BLE beacons  </vt:lpstr>
      <vt:lpstr>How is data stored in the database  </vt:lpstr>
      <vt:lpstr>KEY PROCESSES INVOLVED</vt:lpstr>
      <vt:lpstr>PowerPoint Presentation</vt:lpstr>
      <vt:lpstr> Hardware components </vt:lpstr>
      <vt:lpstr>PowerPoint Presentation</vt:lpstr>
      <vt:lpstr>PowerPoint Presentation</vt:lpstr>
      <vt:lpstr>UI Screens</vt:lpstr>
      <vt:lpstr>Data Analysis </vt:lpstr>
      <vt:lpstr>Data Analysis </vt:lpstr>
      <vt:lpstr>PowerPoint Presentation</vt:lpstr>
      <vt:lpstr>App Screen</vt:lpstr>
      <vt:lpstr>Analysis of Data Stored in Cloud</vt:lpstr>
      <vt:lpstr>Key challenges involved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Navigation System For Visually Impaired People</dc:title>
  <dc:creator>srikar muraboyina</dc:creator>
  <cp:lastModifiedBy>Picheri Likitha - [CB.EN.U4CSE21044]</cp:lastModifiedBy>
  <cp:revision>2</cp:revision>
  <dcterms:created xsi:type="dcterms:W3CDTF">2024-05-18T13:41:04Z</dcterms:created>
  <dcterms:modified xsi:type="dcterms:W3CDTF">2024-05-19T13:03:09Z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