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0" r:id="rId3"/>
    <p:sldId id="257" r:id="rId4"/>
    <p:sldId id="258" r:id="rId5"/>
    <p:sldId id="259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61" r:id="rId15"/>
    <p:sldId id="26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11/11/2013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11/11/2013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11/11/2013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11/11/2013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7.bin"/><Relationship Id="rId4" Type="http://schemas.openxmlformats.org/officeDocument/2006/relationships/image" Target="../media/image12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1066800"/>
            <a:ext cx="7239000" cy="2743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Multithreaded Programming (Java)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Sequential Search.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For loop used in a Sequential Search.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=0;i&lt;</a:t>
            </a:r>
            <a:r>
              <a:rPr lang="en-US" dirty="0" err="1" smtClean="0"/>
              <a:t>array.length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if(array[</a:t>
            </a:r>
            <a:r>
              <a:rPr lang="en-US" dirty="0" err="1" smtClean="0"/>
              <a:t>i</a:t>
            </a:r>
            <a:r>
              <a:rPr lang="en-US" dirty="0" smtClean="0"/>
              <a:t>] == keyword) </a:t>
            </a:r>
          </a:p>
          <a:p>
            <a:pPr>
              <a:buNone/>
            </a:pPr>
            <a:r>
              <a:rPr lang="en-US" dirty="0" smtClean="0"/>
              <a:t>              return true;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Parallel Way of  ‘For loop’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66888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The below for loop can be used to partition the task based on Round Robin Scheduling.</a:t>
            </a:r>
          </a:p>
          <a:p>
            <a:pPr>
              <a:buNone/>
            </a:pPr>
            <a:endParaRPr lang="en-US" sz="2000" b="1" dirty="0" smtClean="0">
              <a:latin typeface="Adobe Gothic Std B" pitchFamily="34" charset="-128"/>
              <a:ea typeface="Adobe Gothic Std B" pitchFamily="34" charset="-128"/>
            </a:endParaRPr>
          </a:p>
          <a:p>
            <a:pPr>
              <a:buNone/>
            </a:pPr>
            <a:r>
              <a:rPr lang="en-US" sz="2000" b="1" dirty="0" smtClean="0">
                <a:latin typeface="Adobe Gothic Std B" pitchFamily="34" charset="-128"/>
                <a:ea typeface="Adobe Gothic Std B" pitchFamily="34" charset="-128"/>
              </a:rPr>
              <a:t>for(</a:t>
            </a:r>
            <a:r>
              <a:rPr lang="en-US" sz="2000" b="1" dirty="0" err="1" smtClean="0">
                <a:latin typeface="Adobe Gothic Std B" pitchFamily="34" charset="-128"/>
                <a:ea typeface="Adobe Gothic Std B" pitchFamily="34" charset="-128"/>
              </a:rPr>
              <a:t>int</a:t>
            </a:r>
            <a:r>
              <a:rPr lang="en-US" sz="2000" b="1" dirty="0" smtClean="0">
                <a:latin typeface="Adobe Gothic Std B" pitchFamily="34" charset="-128"/>
                <a:ea typeface="Adobe Gothic Std B" pitchFamily="34" charset="-128"/>
              </a:rPr>
              <a:t> </a:t>
            </a:r>
            <a:r>
              <a:rPr lang="en-US" sz="2000" b="1" dirty="0" err="1" smtClean="0">
                <a:latin typeface="Adobe Gothic Std B" pitchFamily="34" charset="-128"/>
                <a:ea typeface="Adobe Gothic Std B" pitchFamily="34" charset="-128"/>
              </a:rPr>
              <a:t>i</a:t>
            </a:r>
            <a:r>
              <a:rPr lang="en-US" sz="2000" b="1" dirty="0" smtClean="0">
                <a:latin typeface="Adobe Gothic Std B" pitchFamily="34" charset="-128"/>
                <a:ea typeface="Adobe Gothic Std B" pitchFamily="34" charset="-128"/>
              </a:rPr>
              <a:t>= </a:t>
            </a:r>
            <a:r>
              <a:rPr lang="en-US" sz="2000" b="1" dirty="0" err="1" smtClean="0">
                <a:latin typeface="Adobe Gothic Std B" pitchFamily="34" charset="-128"/>
                <a:ea typeface="Adobe Gothic Std B" pitchFamily="34" charset="-128"/>
              </a:rPr>
              <a:t>threadID</a:t>
            </a:r>
            <a:r>
              <a:rPr lang="en-US" sz="2000" b="1" dirty="0" smtClean="0">
                <a:latin typeface="Adobe Gothic Std B" pitchFamily="34" charset="-128"/>
                <a:ea typeface="Adobe Gothic Std B" pitchFamily="34" charset="-128"/>
              </a:rPr>
              <a:t>;  </a:t>
            </a:r>
            <a:r>
              <a:rPr lang="en-US" sz="2000" b="1" dirty="0" err="1" smtClean="0">
                <a:latin typeface="Adobe Gothic Std B" pitchFamily="34" charset="-128"/>
                <a:ea typeface="Adobe Gothic Std B" pitchFamily="34" charset="-128"/>
              </a:rPr>
              <a:t>i</a:t>
            </a:r>
            <a:r>
              <a:rPr lang="en-US" sz="2000" b="1" dirty="0" smtClean="0">
                <a:latin typeface="Adobe Gothic Std B" pitchFamily="34" charset="-128"/>
                <a:ea typeface="Adobe Gothic Std B" pitchFamily="34" charset="-128"/>
              </a:rPr>
              <a:t>&lt; </a:t>
            </a:r>
            <a:r>
              <a:rPr lang="en-US" sz="2000" b="1" dirty="0" err="1" smtClean="0">
                <a:latin typeface="Adobe Gothic Std B" pitchFamily="34" charset="-128"/>
                <a:ea typeface="Adobe Gothic Std B" pitchFamily="34" charset="-128"/>
              </a:rPr>
              <a:t>array.length</a:t>
            </a:r>
            <a:r>
              <a:rPr lang="en-US" sz="2000" b="1" dirty="0" smtClean="0">
                <a:latin typeface="Adobe Gothic Std B" pitchFamily="34" charset="-128"/>
                <a:ea typeface="Adobe Gothic Std B" pitchFamily="34" charset="-128"/>
              </a:rPr>
              <a:t> ;  </a:t>
            </a:r>
            <a:r>
              <a:rPr lang="en-US" sz="2000" b="1" dirty="0" err="1" smtClean="0">
                <a:latin typeface="Adobe Gothic Std B" pitchFamily="34" charset="-128"/>
                <a:ea typeface="Adobe Gothic Std B" pitchFamily="34" charset="-128"/>
              </a:rPr>
              <a:t>i</a:t>
            </a:r>
            <a:r>
              <a:rPr lang="en-US" sz="2000" b="1" dirty="0" smtClean="0">
                <a:latin typeface="Adobe Gothic Std B" pitchFamily="34" charset="-128"/>
                <a:ea typeface="Adobe Gothic Std B" pitchFamily="34" charset="-128"/>
              </a:rPr>
              <a:t>= </a:t>
            </a:r>
            <a:r>
              <a:rPr lang="en-US" sz="2000" b="1" dirty="0" err="1" smtClean="0">
                <a:latin typeface="Adobe Gothic Std B" pitchFamily="34" charset="-128"/>
                <a:ea typeface="Adobe Gothic Std B" pitchFamily="34" charset="-128"/>
              </a:rPr>
              <a:t>i</a:t>
            </a:r>
            <a:r>
              <a:rPr lang="en-US" sz="2000" b="1" dirty="0" smtClean="0">
                <a:latin typeface="Adobe Gothic Std B" pitchFamily="34" charset="-128"/>
                <a:ea typeface="Adobe Gothic Std B" pitchFamily="34" charset="-128"/>
              </a:rPr>
              <a:t> + NO_OF_THREADS)  </a:t>
            </a:r>
          </a:p>
          <a:p>
            <a:pPr>
              <a:buNone/>
            </a:pPr>
            <a:r>
              <a:rPr lang="en-US" sz="2000" dirty="0" smtClean="0">
                <a:latin typeface="Adobe Gothic Std B" pitchFamily="34" charset="-128"/>
                <a:ea typeface="Adobe Gothic Std B" pitchFamily="34" charset="-128"/>
              </a:rPr>
              <a:t>{</a:t>
            </a:r>
          </a:p>
          <a:p>
            <a:pPr>
              <a:buNone/>
            </a:pPr>
            <a:r>
              <a:rPr lang="en-US" sz="2500" dirty="0" smtClean="0"/>
              <a:t>    if(array[</a:t>
            </a:r>
            <a:r>
              <a:rPr lang="en-US" sz="2500" dirty="0" err="1" smtClean="0"/>
              <a:t>i</a:t>
            </a:r>
            <a:r>
              <a:rPr lang="en-US" sz="2500" dirty="0" smtClean="0"/>
              <a:t>] == keyword) </a:t>
            </a:r>
          </a:p>
          <a:p>
            <a:pPr>
              <a:buNone/>
            </a:pPr>
            <a:r>
              <a:rPr lang="en-US" sz="2500" dirty="0" smtClean="0"/>
              <a:t>              return true;</a:t>
            </a:r>
          </a:p>
          <a:p>
            <a:pPr>
              <a:buNone/>
            </a:pPr>
            <a:r>
              <a:rPr lang="en-US" sz="2000" dirty="0" smtClean="0">
                <a:latin typeface="Adobe Gothic Std B" pitchFamily="34" charset="-128"/>
                <a:ea typeface="Adobe Gothic Std B" pitchFamily="34" charset="-128"/>
              </a:rPr>
              <a:t>}</a:t>
            </a:r>
          </a:p>
          <a:p>
            <a:pPr>
              <a:buNone/>
            </a:pPr>
            <a:r>
              <a:rPr lang="en-US" sz="2000" dirty="0" smtClean="0">
                <a:latin typeface="Adobe Gothic Std B" pitchFamily="34" charset="-128"/>
                <a:ea typeface="Adobe Gothic Std B" pitchFamily="34" charset="-128"/>
              </a:rPr>
              <a:t>Every thread starts the task  at </a:t>
            </a:r>
            <a:r>
              <a:rPr lang="en-US" sz="2000" dirty="0" err="1" smtClean="0">
                <a:latin typeface="Adobe Gothic Std B" pitchFamily="34" charset="-128"/>
                <a:ea typeface="Adobe Gothic Std B" pitchFamily="34" charset="-128"/>
              </a:rPr>
              <a:t>i</a:t>
            </a:r>
            <a:r>
              <a:rPr lang="en-US" sz="2000" dirty="0" smtClean="0">
                <a:latin typeface="Adobe Gothic Std B" pitchFamily="34" charset="-128"/>
                <a:ea typeface="Adobe Gothic Std B" pitchFamily="34" charset="-128"/>
              </a:rPr>
              <a:t> =  </a:t>
            </a:r>
            <a:r>
              <a:rPr lang="en-US" sz="2000" dirty="0" err="1" smtClean="0">
                <a:latin typeface="Adobe Gothic Std B" pitchFamily="34" charset="-128"/>
                <a:ea typeface="Adobe Gothic Std B" pitchFamily="34" charset="-128"/>
              </a:rPr>
              <a:t>threadID</a:t>
            </a:r>
            <a:r>
              <a:rPr lang="en-US" sz="2000" dirty="0" smtClean="0">
                <a:latin typeface="Adobe Gothic Std B" pitchFamily="34" charset="-128"/>
                <a:ea typeface="Adobe Gothic Std B" pitchFamily="34" charset="-128"/>
              </a:rPr>
              <a:t>.</a:t>
            </a: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5638800" y="5257800"/>
          <a:ext cx="1549400" cy="685800"/>
        </p:xfrm>
        <a:graphic>
          <a:graphicData uri="http://schemas.openxmlformats.org/presentationml/2006/ole">
            <p:oleObj spid="_x0000_s6146" name="Packager Shell Object" showAsIcon="1" r:id="rId3" imgW="1549800" imgH="685800" progId="Package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5029200" cy="4800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200" dirty="0" smtClean="0">
                <a:latin typeface="Adobe Gothic Std B" pitchFamily="34" charset="-128"/>
                <a:ea typeface="Adobe Gothic Std B" pitchFamily="34" charset="-128"/>
              </a:rPr>
              <a:t>Suppose there are 4 Threads(ids 0-3).</a:t>
            </a:r>
          </a:p>
          <a:p>
            <a:pPr>
              <a:buNone/>
            </a:pPr>
            <a:endParaRPr lang="en-US" sz="2200" dirty="0" smtClean="0">
              <a:latin typeface="Adobe Gothic Std B" pitchFamily="34" charset="-128"/>
              <a:ea typeface="Adobe Gothic Std B" pitchFamily="34" charset="-128"/>
            </a:endParaRPr>
          </a:p>
          <a:p>
            <a:pPr>
              <a:buNone/>
            </a:pPr>
            <a:r>
              <a:rPr lang="en-US" sz="2200" dirty="0" smtClean="0">
                <a:latin typeface="Adobe Gothic Std B" pitchFamily="34" charset="-128"/>
                <a:ea typeface="Adobe Gothic Std B" pitchFamily="34" charset="-128"/>
              </a:rPr>
              <a:t>Thread0  - starts at 0</a:t>
            </a:r>
          </a:p>
          <a:p>
            <a:pPr>
              <a:buNone/>
            </a:pPr>
            <a:r>
              <a:rPr lang="en-US" sz="2200" dirty="0" smtClean="0">
                <a:latin typeface="Adobe Gothic Std B" pitchFamily="34" charset="-128"/>
                <a:ea typeface="Adobe Gothic Std B" pitchFamily="34" charset="-128"/>
              </a:rPr>
              <a:t>Thread1  - starts at 1</a:t>
            </a:r>
          </a:p>
          <a:p>
            <a:pPr>
              <a:buNone/>
            </a:pPr>
            <a:r>
              <a:rPr lang="en-US" sz="2200" dirty="0" smtClean="0">
                <a:latin typeface="Adobe Gothic Std B" pitchFamily="34" charset="-128"/>
                <a:ea typeface="Adobe Gothic Std B" pitchFamily="34" charset="-128"/>
              </a:rPr>
              <a:t>Thread2  - starts at 2</a:t>
            </a:r>
          </a:p>
          <a:p>
            <a:pPr>
              <a:buNone/>
            </a:pPr>
            <a:r>
              <a:rPr lang="en-US" sz="2200" dirty="0" smtClean="0">
                <a:latin typeface="Adobe Gothic Std B" pitchFamily="34" charset="-128"/>
                <a:ea typeface="Adobe Gothic Std B" pitchFamily="34" charset="-128"/>
              </a:rPr>
              <a:t>Thread3  - starts at 3</a:t>
            </a:r>
          </a:p>
          <a:p>
            <a:pPr>
              <a:buNone/>
            </a:pPr>
            <a:r>
              <a:rPr lang="en-US" sz="2200" dirty="0" smtClean="0">
                <a:latin typeface="Adobe Gothic Std B" pitchFamily="34" charset="-128"/>
                <a:ea typeface="Adobe Gothic Std B" pitchFamily="34" charset="-128"/>
              </a:rPr>
              <a:t> </a:t>
            </a:r>
            <a:r>
              <a:rPr lang="en-US" sz="2200" dirty="0" smtClean="0">
                <a:solidFill>
                  <a:srgbClr val="FF0000"/>
                </a:solidFill>
                <a:latin typeface="Adobe Gothic Std B" pitchFamily="34" charset="-128"/>
                <a:ea typeface="Adobe Gothic Std B" pitchFamily="34" charset="-128"/>
              </a:rPr>
              <a:t>Thread0  - continues at 4</a:t>
            </a:r>
          </a:p>
          <a:p>
            <a:pPr>
              <a:buNone/>
            </a:pPr>
            <a:r>
              <a:rPr lang="en-US" sz="2200" dirty="0" smtClean="0">
                <a:latin typeface="Adobe Gothic Std B" pitchFamily="34" charset="-128"/>
                <a:ea typeface="Adobe Gothic Std B" pitchFamily="34" charset="-128"/>
              </a:rPr>
              <a:t> Thread1 - continues at 5</a:t>
            </a:r>
          </a:p>
          <a:p>
            <a:pPr>
              <a:buNone/>
            </a:pPr>
            <a:r>
              <a:rPr lang="en-US" sz="2200" dirty="0" smtClean="0">
                <a:latin typeface="Adobe Gothic Std B" pitchFamily="34" charset="-128"/>
                <a:ea typeface="Adobe Gothic Std B" pitchFamily="34" charset="-128"/>
              </a:rPr>
              <a:t> Thread2 - continues at 6</a:t>
            </a:r>
          </a:p>
          <a:p>
            <a:pPr>
              <a:buNone/>
            </a:pPr>
            <a:r>
              <a:rPr lang="en-US" sz="2200" dirty="0" smtClean="0">
                <a:latin typeface="Adobe Gothic Std B" pitchFamily="34" charset="-128"/>
                <a:ea typeface="Adobe Gothic Std B" pitchFamily="34" charset="-128"/>
              </a:rPr>
              <a:t> Thread3 - continues at 7</a:t>
            </a:r>
          </a:p>
          <a:p>
            <a:pPr>
              <a:buNone/>
            </a:pPr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Thread0  - continues at 8</a:t>
            </a:r>
          </a:p>
          <a:p>
            <a:pPr>
              <a:buNone/>
            </a:pPr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…</a:t>
            </a:r>
          </a:p>
          <a:p>
            <a:pPr>
              <a:buNone/>
            </a:pPr>
            <a:r>
              <a:rPr lang="en-US" sz="2200" dirty="0" smtClean="0">
                <a:latin typeface="Adobe Gothic Std B" pitchFamily="34" charset="-128"/>
                <a:ea typeface="Adobe Gothic Std B" pitchFamily="34" charset="-128"/>
              </a:rPr>
              <a:t> </a:t>
            </a:r>
          </a:p>
          <a:p>
            <a:pPr>
              <a:buNone/>
            </a:pPr>
            <a:endParaRPr lang="en-US" sz="2200" dirty="0" smtClean="0">
              <a:latin typeface="Adobe Gothic Std B" pitchFamily="34" charset="-128"/>
              <a:ea typeface="Adobe Gothic Std B" pitchFamily="34" charset="-128"/>
            </a:endParaRPr>
          </a:p>
          <a:p>
            <a:endParaRPr lang="en-US" dirty="0"/>
          </a:p>
        </p:txBody>
      </p:sp>
      <p:pic>
        <p:nvPicPr>
          <p:cNvPr id="7171" name="Picture 3" descr="C:\Users\Govardhan\Desktop\MultiThreading\Round Robi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2057400"/>
            <a:ext cx="3497262" cy="1685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85800"/>
            <a:ext cx="7498080" cy="1325562"/>
          </a:xfrm>
        </p:spPr>
        <p:txBody>
          <a:bodyPr>
            <a:normAutofit fontScale="90000"/>
          </a:bodyPr>
          <a:lstStyle/>
          <a:p>
            <a:r>
              <a:rPr lang="en-US" sz="3700" dirty="0" smtClean="0"/>
              <a:t>Additional Program: </a:t>
            </a:r>
            <a:br>
              <a:rPr lang="en-US" sz="3700" dirty="0" smtClean="0"/>
            </a:br>
            <a:r>
              <a:rPr lang="en-US" sz="3100" dirty="0" smtClean="0"/>
              <a:t>Producer Consumer Problem.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8196" name="Picture 4" descr="C:\Users\Govardhan\Desktop\MultiThreading\prod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286000"/>
            <a:ext cx="3991428" cy="3048000"/>
          </a:xfrm>
          <a:prstGeom prst="rect">
            <a:avLst/>
          </a:prstGeom>
          <a:noFill/>
        </p:spPr>
      </p:pic>
      <p:pic>
        <p:nvPicPr>
          <p:cNvPr id="8197" name="Picture 5" descr="C:\Users\Govardhan\Desktop\MultiThreading\consum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2057400"/>
            <a:ext cx="4038600" cy="3033038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219200" y="56388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is a simpler version of program:</a:t>
            </a:r>
            <a:endParaRPr lang="en-US" dirty="0"/>
          </a:p>
        </p:txBody>
      </p:sp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5029200" y="5486400"/>
          <a:ext cx="2374900" cy="685800"/>
        </p:xfrm>
        <a:graphic>
          <a:graphicData uri="http://schemas.openxmlformats.org/presentationml/2006/ole">
            <p:oleObj spid="_x0000_s8198" name="Packager Shell Object" showAsIcon="1" r:id="rId5" imgW="2375280" imgH="685800" progId="Packag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Reactive systems – constantly monitoring</a:t>
            </a:r>
          </a:p>
          <a:p>
            <a:r>
              <a:rPr lang="en-US" dirty="0" smtClean="0"/>
              <a:t>More responsive to user input – GUI</a:t>
            </a:r>
          </a:p>
          <a:p>
            <a:pPr>
              <a:buNone/>
            </a:pPr>
            <a:r>
              <a:rPr lang="en-US" sz="2500" dirty="0" smtClean="0"/>
              <a:t>   (A thread with count down timer can run in parallel with another thread responding to the input of user. )</a:t>
            </a:r>
          </a:p>
          <a:p>
            <a:r>
              <a:rPr lang="en-US" dirty="0" smtClean="0"/>
              <a:t>A Program can handle multiple clients simultaneously.</a:t>
            </a:r>
          </a:p>
          <a:p>
            <a:r>
              <a:rPr lang="en-US" dirty="0" smtClean="0"/>
              <a:t>Can take advantage of parallel processing.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209800"/>
            <a:ext cx="7498080" cy="137160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          </a:t>
            </a:r>
            <a:r>
              <a:rPr lang="en-US" sz="5500" b="1" dirty="0" smtClean="0"/>
              <a:t>THE END.</a:t>
            </a:r>
            <a:endParaRPr lang="en-US" sz="55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Appreciate the (increasing) importance of parallel programming</a:t>
            </a:r>
          </a:p>
          <a:p>
            <a:r>
              <a:rPr lang="en-US" dirty="0" smtClean="0"/>
              <a:t>Understand fundamental concepts:</a:t>
            </a:r>
          </a:p>
          <a:p>
            <a:pPr lvl="1"/>
            <a:r>
              <a:rPr lang="en-US" dirty="0" smtClean="0"/>
              <a:t>Parallelism, threads, multi-threading, concurrency, synchronization etc.</a:t>
            </a:r>
          </a:p>
          <a:p>
            <a:r>
              <a:rPr lang="en-US" dirty="0" smtClean="0"/>
              <a:t>See some basics of how this is done in Java</a:t>
            </a:r>
          </a:p>
          <a:p>
            <a:r>
              <a:rPr lang="en-US" dirty="0" smtClean="0"/>
              <a:t>See some common uses:</a:t>
            </a:r>
          </a:p>
          <a:p>
            <a:pPr lvl="1"/>
            <a:r>
              <a:rPr lang="en-US" dirty="0" smtClean="0"/>
              <a:t>Parallel Search in an Array.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000" b="1" u="sng" dirty="0" smtClean="0"/>
              <a:t>Thread</a:t>
            </a:r>
            <a:r>
              <a:rPr lang="en-US" sz="3000" dirty="0" smtClean="0"/>
              <a:t>:  “</a:t>
            </a:r>
            <a:r>
              <a:rPr lang="en-US" sz="2800" dirty="0" smtClean="0"/>
              <a:t>single sequential flow of control within a program”</a:t>
            </a:r>
            <a:endParaRPr lang="en-US" altLang="en-US" sz="3000" dirty="0" smtClean="0"/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r>
              <a:rPr lang="en-US" sz="2600" dirty="0" smtClean="0"/>
              <a:t>Its ‘lighter’ than a </a:t>
            </a:r>
            <a:r>
              <a:rPr lang="en-US" sz="2600" b="1" u="sng" dirty="0" smtClean="0"/>
              <a:t>process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r>
              <a:rPr lang="en-US" sz="2600" dirty="0" smtClean="0"/>
              <a:t>smallest unit of processing that can be scheduled by an operating system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r>
              <a:rPr lang="en-US" sz="2600" dirty="0" smtClean="0"/>
              <a:t>Has its own run-time call stack, copies of the CPU</a:t>
            </a:r>
            <a:r>
              <a:rPr lang="en-US" altLang="en-US" sz="2600" dirty="0" smtClean="0"/>
              <a:t>’</a:t>
            </a:r>
            <a:r>
              <a:rPr lang="en-US" sz="2600" dirty="0" smtClean="0"/>
              <a:t>s registers, its own program counter, etc.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r>
              <a:rPr lang="en-US" sz="2600" dirty="0" smtClean="0"/>
              <a:t>Process has its own memory address space, but threads share one address space.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endParaRPr lang="en-US" sz="2600" dirty="0" smtClean="0"/>
          </a:p>
          <a:p>
            <a:pPr>
              <a:lnSpc>
                <a:spcPct val="80000"/>
              </a:lnSpc>
            </a:pPr>
            <a:r>
              <a:rPr lang="en-US" sz="3000" dirty="0" smtClean="0"/>
              <a:t>A single program can be multi-threaded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r>
              <a:rPr lang="en-US" sz="2600" dirty="0" smtClean="0"/>
              <a:t>Time-slicing done just like in multiprocessing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79792" cy="1173162"/>
          </a:xfrm>
        </p:spPr>
        <p:txBody>
          <a:bodyPr>
            <a:normAutofit/>
          </a:bodyPr>
          <a:lstStyle/>
          <a:p>
            <a:r>
              <a:rPr lang="en-US" sz="3900" dirty="0" smtClean="0"/>
              <a:t>Two Ways of creating threads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000" dirty="0" smtClean="0"/>
              <a:t>1.</a:t>
            </a:r>
            <a:r>
              <a:rPr lang="en-US" sz="3000" b="1" dirty="0" smtClean="0"/>
              <a:t>Extending </a:t>
            </a:r>
            <a:r>
              <a:rPr lang="en-US" sz="3000" dirty="0" smtClean="0"/>
              <a:t>Thread Class.</a:t>
            </a:r>
          </a:p>
          <a:p>
            <a:pPr lvl="1"/>
            <a:r>
              <a:rPr lang="en-US" dirty="0" smtClean="0"/>
              <a:t>run() method must be overridden (similar to main method of sequential program)</a:t>
            </a:r>
          </a:p>
          <a:p>
            <a:pPr lvl="1"/>
            <a:r>
              <a:rPr lang="en-US" dirty="0" smtClean="0"/>
              <a:t>run() is called when execution of the thread begins .</a:t>
            </a:r>
          </a:p>
          <a:p>
            <a:pPr lvl="1"/>
            <a:r>
              <a:rPr lang="en-US" dirty="0" smtClean="0"/>
              <a:t>A thread terminates when run() returns.</a:t>
            </a:r>
          </a:p>
          <a:p>
            <a:pPr lvl="1"/>
            <a:r>
              <a:rPr lang="en-US" dirty="0" smtClean="0"/>
              <a:t>start() method invokes run().</a:t>
            </a:r>
          </a:p>
          <a:p>
            <a:pPr lvl="1"/>
            <a:r>
              <a:rPr lang="en-US" dirty="0" smtClean="0"/>
              <a:t>Calling run() does not create a new thread.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514600" y="5486400"/>
          <a:ext cx="1676400" cy="685800"/>
        </p:xfrm>
        <a:graphic>
          <a:graphicData uri="http://schemas.openxmlformats.org/presentationml/2006/ole">
            <p:oleObj spid="_x0000_s1026" name="Packager Shell Object" showAsIcon="1" r:id="rId3" imgW="1676880" imgH="685800" progId="Packag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Two Ways of creating threads(contd..)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2.</a:t>
            </a:r>
            <a:r>
              <a:rPr lang="en-US" b="1" dirty="0" smtClean="0"/>
              <a:t>Implementing</a:t>
            </a:r>
            <a:r>
              <a:rPr lang="en-US" dirty="0" smtClean="0"/>
              <a:t> </a:t>
            </a:r>
            <a:r>
              <a:rPr lang="en-US" dirty="0" err="1" smtClean="0"/>
              <a:t>Runnable</a:t>
            </a:r>
            <a:r>
              <a:rPr lang="en-US" dirty="0" smtClean="0"/>
              <a:t> Interface.</a:t>
            </a:r>
          </a:p>
          <a:p>
            <a:pPr>
              <a:buNone/>
            </a:pPr>
            <a:r>
              <a:rPr lang="en-US" sz="2600" dirty="0" smtClean="0"/>
              <a:t>Implement </a:t>
            </a:r>
            <a:r>
              <a:rPr lang="en-US" sz="2600" dirty="0" err="1" smtClean="0"/>
              <a:t>java.lang.Runnable</a:t>
            </a:r>
            <a:r>
              <a:rPr lang="en-US" sz="2600" dirty="0" smtClean="0"/>
              <a:t> interface</a:t>
            </a:r>
          </a:p>
          <a:p>
            <a:pPr lvl="1"/>
            <a:r>
              <a:rPr lang="en-US" sz="2600" dirty="0" smtClean="0"/>
              <a:t>If already inheriting another class (i.e., </a:t>
            </a:r>
            <a:r>
              <a:rPr lang="en-US" sz="2600" dirty="0" err="1" smtClean="0"/>
              <a:t>JApplet</a:t>
            </a:r>
            <a:r>
              <a:rPr lang="en-US" sz="2600" dirty="0" smtClean="0"/>
              <a:t>)</a:t>
            </a:r>
          </a:p>
          <a:p>
            <a:pPr lvl="1">
              <a:buNone/>
            </a:pPr>
            <a:r>
              <a:rPr lang="en-US" sz="2600" dirty="0" smtClean="0"/>
              <a:t>   we cannot extend Thread Class.(Java does not support multiple Inheritance directly) </a:t>
            </a:r>
          </a:p>
          <a:p>
            <a:pPr lvl="1"/>
            <a:r>
              <a:rPr lang="en-US" sz="2600" dirty="0" smtClean="0"/>
              <a:t>Single method: public void run() must be implemented.</a:t>
            </a:r>
          </a:p>
          <a:p>
            <a:pPr lvl="1"/>
            <a:r>
              <a:rPr lang="en-US" sz="2600" dirty="0" smtClean="0"/>
              <a:t>Thread class implements </a:t>
            </a:r>
            <a:r>
              <a:rPr lang="en-US" sz="2600" dirty="0" err="1" smtClean="0"/>
              <a:t>Runnable</a:t>
            </a:r>
            <a:r>
              <a:rPr lang="en-US" sz="2600" dirty="0" smtClean="0"/>
              <a:t>.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362200" y="5257800"/>
          <a:ext cx="2044700" cy="685800"/>
        </p:xfrm>
        <a:graphic>
          <a:graphicData uri="http://schemas.openxmlformats.org/presentationml/2006/ole">
            <p:oleObj spid="_x0000_s2050" name="Packager Shell Object" showAsIcon="1" r:id="rId3" imgW="2045160" imgH="685800" progId="Packag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Synchronization.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24000"/>
            <a:ext cx="4724400" cy="47244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When multiple threads try to access a shared memory location synchronization is required.</a:t>
            </a:r>
          </a:p>
          <a:p>
            <a:r>
              <a:rPr lang="en-US" sz="2200" dirty="0" smtClean="0"/>
              <a:t>Synchronization is needed to assure consistency of data.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Here is a program to demonstrate the problem:</a:t>
            </a:r>
          </a:p>
          <a:p>
            <a:pPr>
              <a:buNone/>
            </a:pPr>
            <a:endParaRPr lang="en-US" sz="2200" dirty="0"/>
          </a:p>
        </p:txBody>
      </p:sp>
      <p:pic>
        <p:nvPicPr>
          <p:cNvPr id="3074" name="Picture 2" descr="C:\Users\Govardhan\Desktop\MultiThreading\pic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1752600"/>
            <a:ext cx="3505200" cy="4000500"/>
          </a:xfrm>
          <a:prstGeom prst="rect">
            <a:avLst/>
          </a:prstGeom>
          <a:noFill/>
        </p:spPr>
      </p:pic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1371600" y="4876800"/>
          <a:ext cx="2349500" cy="685800"/>
        </p:xfrm>
        <a:graphic>
          <a:graphicData uri="http://schemas.openxmlformats.org/presentationml/2006/ole">
            <p:oleObj spid="_x0000_s3075" name="Packager Shell Object" showAsIcon="1" r:id="rId4" imgW="2350080" imgH="685800" progId="Package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There are Two Ways of synchronization:</a:t>
            </a:r>
          </a:p>
          <a:p>
            <a:pPr>
              <a:buNone/>
            </a:pPr>
            <a:r>
              <a:rPr lang="en-US" sz="2500" b="1" dirty="0" smtClean="0"/>
              <a:t>1.Use Synchronized keyword  </a:t>
            </a:r>
            <a:r>
              <a:rPr lang="en-US" sz="2500" dirty="0" smtClean="0"/>
              <a:t>on the shared variable methods.</a:t>
            </a:r>
          </a:p>
          <a:p>
            <a:pPr algn="just"/>
            <a:r>
              <a:rPr lang="en-US" sz="2500" dirty="0" smtClean="0"/>
              <a:t> This Will make sure that only one thread is executing that method at a single unit of time. </a:t>
            </a:r>
          </a:p>
          <a:p>
            <a:pPr>
              <a:buNone/>
            </a:pPr>
            <a:r>
              <a:rPr lang="en-US" dirty="0" smtClean="0"/>
              <a:t> Program:</a:t>
            </a:r>
            <a:endParaRPr lang="en-US" dirty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3276600" y="4419600"/>
          <a:ext cx="1625600" cy="685800"/>
        </p:xfrm>
        <a:graphic>
          <a:graphicData uri="http://schemas.openxmlformats.org/presentationml/2006/ole">
            <p:oleObj spid="_x0000_s4098" name="Packager Shell Object" showAsIcon="1" r:id="rId3" imgW="1626120" imgH="685800" progId="Package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2.Using Synchronized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we do not have access to the methods of the shared object we can use this mechanism.</a:t>
            </a:r>
          </a:p>
          <a:p>
            <a:r>
              <a:rPr lang="en-US" dirty="0" smtClean="0"/>
              <a:t>Declare a Synchronized block around the code to access the shared object in our Thread Class.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synchronized(acc)</a:t>
            </a:r>
          </a:p>
          <a:p>
            <a:pPr>
              <a:buNone/>
            </a:pPr>
            <a:r>
              <a:rPr lang="en-US" sz="2200" dirty="0" smtClean="0"/>
              <a:t>{</a:t>
            </a:r>
          </a:p>
          <a:p>
            <a:pPr>
              <a:buNone/>
            </a:pPr>
            <a:r>
              <a:rPr lang="en-US" sz="2200" dirty="0" smtClean="0"/>
              <a:t>     for(</a:t>
            </a:r>
            <a:r>
              <a:rPr lang="en-US" sz="2200" dirty="0" err="1" smtClean="0"/>
              <a:t>int</a:t>
            </a:r>
            <a:r>
              <a:rPr lang="en-US" sz="2200" dirty="0" smtClean="0"/>
              <a:t> </a:t>
            </a:r>
            <a:r>
              <a:rPr lang="en-US" sz="2200" dirty="0" err="1" smtClean="0"/>
              <a:t>i</a:t>
            </a:r>
            <a:r>
              <a:rPr lang="en-US" sz="2200" dirty="0" smtClean="0"/>
              <a:t>=0;i&lt;50000;i++)</a:t>
            </a:r>
          </a:p>
          <a:p>
            <a:pPr>
              <a:buNone/>
            </a:pPr>
            <a:r>
              <a:rPr lang="en-US" sz="2200" dirty="0" smtClean="0"/>
              <a:t>      </a:t>
            </a:r>
            <a:r>
              <a:rPr lang="en-US" sz="2200" dirty="0" err="1" smtClean="0"/>
              <a:t>acc.deposit</a:t>
            </a:r>
            <a:r>
              <a:rPr lang="en-US" sz="2200" dirty="0" smtClean="0"/>
              <a:t>(1);</a:t>
            </a:r>
          </a:p>
          <a:p>
            <a:pPr>
              <a:buNone/>
            </a:pPr>
            <a:r>
              <a:rPr lang="en-US" sz="2200" dirty="0" smtClean="0"/>
              <a:t>}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endParaRPr lang="en-US" sz="2200" dirty="0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5105400" y="4724400"/>
          <a:ext cx="2489200" cy="685800"/>
        </p:xfrm>
        <a:graphic>
          <a:graphicData uri="http://schemas.openxmlformats.org/presentationml/2006/ole">
            <p:oleObj spid="_x0000_s5122" name="Packager Shell Object" showAsIcon="1" r:id="rId3" imgW="2489760" imgH="685800" progId="Package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Search.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95400"/>
            <a:ext cx="7479792" cy="54102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We can make use of concurrent execution threads to divide the task among themselves. This will decrease the total time taken to do that task. </a:t>
            </a:r>
          </a:p>
          <a:p>
            <a:r>
              <a:rPr lang="en-US" sz="2200" dirty="0" smtClean="0"/>
              <a:t>Assume that we were give an array and our program needs to search for an element within the array.</a:t>
            </a:r>
          </a:p>
          <a:p>
            <a:r>
              <a:rPr lang="en-US" sz="2200" dirty="0" smtClean="0"/>
              <a:t>A sequential program will have a single thread accessing each element of the array one by one.</a:t>
            </a:r>
          </a:p>
          <a:p>
            <a:r>
              <a:rPr lang="en-US" sz="2200" dirty="0" smtClean="0"/>
              <a:t>We can choose to launch multiple threads to do the same task and save some time.</a:t>
            </a:r>
          </a:p>
          <a:p>
            <a:pPr>
              <a:lnSpc>
                <a:spcPct val="110000"/>
              </a:lnSpc>
            </a:pPr>
            <a:r>
              <a:rPr lang="en-US" sz="2200" dirty="0" smtClean="0"/>
              <a:t>The Algorithm that we choose to partition the work among the threads plays an important role in the speed of the program.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146</TotalTime>
  <Words>689</Words>
  <Application>Microsoft Office PowerPoint</Application>
  <PresentationFormat>On-screen Show (4:3)</PresentationFormat>
  <Paragraphs>97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Solstice</vt:lpstr>
      <vt:lpstr>Package</vt:lpstr>
      <vt:lpstr>Packager Shell Object</vt:lpstr>
      <vt:lpstr>  Multithreaded Programming (Java) </vt:lpstr>
      <vt:lpstr>Objectives.</vt:lpstr>
      <vt:lpstr>Introduction</vt:lpstr>
      <vt:lpstr>Two Ways of creating threads</vt:lpstr>
      <vt:lpstr>Two Ways of creating threads(contd..)</vt:lpstr>
      <vt:lpstr>Thread Synchronization.</vt:lpstr>
      <vt:lpstr>Solution</vt:lpstr>
      <vt:lpstr>2.Using Synchronized Block</vt:lpstr>
      <vt:lpstr>Parallel Search.</vt:lpstr>
      <vt:lpstr>Sequential Search.</vt:lpstr>
      <vt:lpstr>The Parallel Way of  ‘For loop’</vt:lpstr>
      <vt:lpstr>How it works</vt:lpstr>
      <vt:lpstr>Additional Program:  Producer Consumer Problem. </vt:lpstr>
      <vt:lpstr>Advantages</vt:lpstr>
      <vt:lpstr>Slide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Multithreaded Programming (Java) </dc:title>
  <dc:creator>Govardhan</dc:creator>
  <cp:lastModifiedBy>Govardhan</cp:lastModifiedBy>
  <cp:revision>43</cp:revision>
  <dcterms:created xsi:type="dcterms:W3CDTF">2006-08-16T00:00:00Z</dcterms:created>
  <dcterms:modified xsi:type="dcterms:W3CDTF">2013-11-11T16:43:31Z</dcterms:modified>
</cp:coreProperties>
</file>