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60" r:id="rId4"/>
    <p:sldId id="267" r:id="rId5"/>
    <p:sldId id="268" r:id="rId6"/>
    <p:sldId id="269" r:id="rId7"/>
    <p:sldId id="258" r:id="rId8"/>
    <p:sldId id="271" r:id="rId9"/>
    <p:sldId id="272"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7" r:id="rId23"/>
    <p:sldId id="259" r:id="rId24"/>
  </p:sldIdLst>
  <p:sldSz cx="12192000" cy="6858000"/>
  <p:notesSz cx="6858000" cy="9144000"/>
  <p:embeddedFontLst>
    <p:embeddedFont>
      <p:font typeface="Lato Black" panose="020F0502020204030203" pitchFamily="34" charset="0"/>
      <p:bold r:id="rId26"/>
      <p:boldItalic r:id="rId27"/>
    </p:embeddedFont>
    <p:embeddedFont>
      <p:font typeface="Libre Baskerville" panose="02000000000000000000" pitchFamily="2" charset="0"/>
      <p:regular r:id="rId28"/>
      <p:bold r:id="rId29"/>
      <p:italic r:id="rId30"/>
    </p:embeddedFont>
    <p:embeddedFont>
      <p:font typeface="Roboto" panose="02000000000000000000"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enugandula-7901-nan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nani7901" TargetMode="External"/><Relationship Id="rId4" Type="http://schemas.openxmlformats.org/officeDocument/2006/relationships/hyperlink" Target="http://www.linkedin.com/in/enugandula-7901-nani"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516" y="100613"/>
            <a:ext cx="12190815" cy="6694098"/>
          </a:xfrm>
          <a:prstGeom prst="rect">
            <a:avLst/>
          </a:prstGeom>
          <a:noFill/>
          <a:ln>
            <a:noFill/>
          </a:ln>
        </p:spPr>
      </p:pic>
      <p:sp>
        <p:nvSpPr>
          <p:cNvPr id="99" name="Google Shape;99;p1"/>
          <p:cNvSpPr txBox="1"/>
          <p:nvPr/>
        </p:nvSpPr>
        <p:spPr>
          <a:xfrm>
            <a:off x="1085461" y="3937518"/>
            <a:ext cx="10021078"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u="none" strike="noStrike" cap="none" dirty="0">
                <a:solidFill>
                  <a:schemeClr val="dk1"/>
                </a:solidFill>
                <a:latin typeface="Calibri"/>
                <a:ea typeface="Calibri"/>
                <a:cs typeface="Calibri"/>
                <a:sym typeface="Calibri"/>
              </a:rPr>
              <a:t>AMCAT DATA</a:t>
            </a:r>
          </a:p>
          <a:p>
            <a:pPr marL="0" marR="0" lvl="0" indent="0" algn="ctr" rtl="0">
              <a:spcBef>
                <a:spcPts val="0"/>
              </a:spcBef>
              <a:spcAft>
                <a:spcPts val="0"/>
              </a:spcAft>
              <a:buNone/>
            </a:pPr>
            <a:r>
              <a:rPr lang="en-IN" sz="1800" b="1" i="0" u="none" strike="noStrike" cap="none" dirty="0">
                <a:solidFill>
                  <a:schemeClr val="dk1"/>
                </a:solidFill>
                <a:latin typeface="Calibri"/>
                <a:ea typeface="Calibri"/>
                <a:cs typeface="Calibri"/>
                <a:sym typeface="Calibri"/>
              </a:rPr>
              <a:t>Exploratory Data  Analysis</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A3B1E2-D59E-1C0C-6F17-0BE153AB7897}"/>
              </a:ext>
            </a:extLst>
          </p:cNvPr>
          <p:cNvPicPr>
            <a:picLocks noChangeAspect="1"/>
          </p:cNvPicPr>
          <p:nvPr/>
        </p:nvPicPr>
        <p:blipFill>
          <a:blip r:embed="rId2"/>
          <a:stretch>
            <a:fillRect/>
          </a:stretch>
        </p:blipFill>
        <p:spPr>
          <a:xfrm>
            <a:off x="781671" y="983974"/>
            <a:ext cx="6921155" cy="5446643"/>
          </a:xfrm>
          <a:prstGeom prst="rect">
            <a:avLst/>
          </a:prstGeom>
        </p:spPr>
      </p:pic>
      <p:sp>
        <p:nvSpPr>
          <p:cNvPr id="4" name="TextBox 3">
            <a:extLst>
              <a:ext uri="{FF2B5EF4-FFF2-40B4-BE49-F238E27FC236}">
                <a16:creationId xmlns:a16="http://schemas.microsoft.com/office/drawing/2014/main" id="{E20516CB-917A-BFE3-F831-201B4DB4CBC2}"/>
              </a:ext>
            </a:extLst>
          </p:cNvPr>
          <p:cNvSpPr txBox="1"/>
          <p:nvPr/>
        </p:nvSpPr>
        <p:spPr>
          <a:xfrm>
            <a:off x="7961243" y="1848679"/>
            <a:ext cx="3449086" cy="1015663"/>
          </a:xfrm>
          <a:prstGeom prst="rect">
            <a:avLst/>
          </a:prstGeom>
          <a:noFill/>
        </p:spPr>
        <p:txBody>
          <a:bodyPr wrap="square" rtlCol="0">
            <a:spAutoFit/>
          </a:bodyPr>
          <a:lstStyle/>
          <a:p>
            <a:r>
              <a:rPr lang="en-US" sz="2000" b="0" dirty="0">
                <a:solidFill>
                  <a:srgbClr val="000000"/>
                </a:solidFill>
                <a:effectLst/>
                <a:latin typeface="Roboto" panose="02000000000000000000" pitchFamily="2" charset="0"/>
                <a:ea typeface="Roboto" panose="02000000000000000000" pitchFamily="2" charset="0"/>
                <a:cs typeface="Roboto" panose="02000000000000000000" pitchFamily="2" charset="0"/>
              </a:rPr>
              <a:t>The most common specialization is CS, followed by EE and IT.</a:t>
            </a:r>
          </a:p>
        </p:txBody>
      </p:sp>
    </p:spTree>
    <p:extLst>
      <p:ext uri="{BB962C8B-B14F-4D97-AF65-F5344CB8AC3E}">
        <p14:creationId xmlns:p14="http://schemas.microsoft.com/office/powerpoint/2010/main" val="306725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253908-31B9-B35C-7576-4CBC59A1F395}"/>
              </a:ext>
            </a:extLst>
          </p:cNvPr>
          <p:cNvPicPr>
            <a:picLocks noChangeAspect="1"/>
          </p:cNvPicPr>
          <p:nvPr/>
        </p:nvPicPr>
        <p:blipFill>
          <a:blip r:embed="rId2"/>
          <a:stretch>
            <a:fillRect/>
          </a:stretch>
        </p:blipFill>
        <p:spPr>
          <a:xfrm>
            <a:off x="732609" y="740780"/>
            <a:ext cx="6860384" cy="5150734"/>
          </a:xfrm>
          <a:prstGeom prst="rect">
            <a:avLst/>
          </a:prstGeom>
        </p:spPr>
      </p:pic>
      <p:sp>
        <p:nvSpPr>
          <p:cNvPr id="5" name="TextBox 4">
            <a:extLst>
              <a:ext uri="{FF2B5EF4-FFF2-40B4-BE49-F238E27FC236}">
                <a16:creationId xmlns:a16="http://schemas.microsoft.com/office/drawing/2014/main" id="{6D86F508-CD3F-BABA-C9EC-79E006A2D3D2}"/>
              </a:ext>
            </a:extLst>
          </p:cNvPr>
          <p:cNvSpPr txBox="1"/>
          <p:nvPr/>
        </p:nvSpPr>
        <p:spPr>
          <a:xfrm>
            <a:off x="8113853" y="1395807"/>
            <a:ext cx="3264062" cy="2862322"/>
          </a:xfrm>
          <a:prstGeom prst="rect">
            <a:avLst/>
          </a:prstGeom>
          <a:noFill/>
        </p:spPr>
        <p:txBody>
          <a:bodyPr wrap="square">
            <a:spAutoFit/>
          </a:bodyPr>
          <a:lstStyle/>
          <a:p>
            <a:r>
              <a:rPr lang="en-US" sz="2000" b="0" i="0" dirty="0">
                <a:solidFill>
                  <a:srgbClr val="212121"/>
                </a:solidFill>
                <a:effectLst/>
                <a:latin typeface="Roboto" panose="02000000000000000000" pitchFamily="2" charset="0"/>
              </a:rPr>
              <a:t>The gender distribution within the dataset reveals a pronounced majority of male participants. The </a:t>
            </a:r>
            <a:r>
              <a:rPr lang="en-US" sz="2000" b="0" i="0" dirty="0" err="1">
                <a:solidFill>
                  <a:srgbClr val="212121"/>
                </a:solidFill>
                <a:effectLst/>
                <a:latin typeface="Roboto" panose="02000000000000000000" pitchFamily="2" charset="0"/>
              </a:rPr>
              <a:t>countplot</a:t>
            </a:r>
            <a:r>
              <a:rPr lang="en-US" sz="2000" b="0" i="0" dirty="0">
                <a:solidFill>
                  <a:srgbClr val="212121"/>
                </a:solidFill>
                <a:effectLst/>
                <a:latin typeface="Roboto" panose="02000000000000000000" pitchFamily="2" charset="0"/>
              </a:rPr>
              <a:t> vividly illustrates this disparity, with the male category significantly outnumbering their female counterparts.</a:t>
            </a:r>
            <a:endParaRPr lang="en-US" sz="2000" dirty="0"/>
          </a:p>
        </p:txBody>
      </p:sp>
    </p:spTree>
    <p:extLst>
      <p:ext uri="{BB962C8B-B14F-4D97-AF65-F5344CB8AC3E}">
        <p14:creationId xmlns:p14="http://schemas.microsoft.com/office/powerpoint/2010/main" val="50740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74F4E2-50BD-8B40-0FE8-F960C1B7BE63}"/>
              </a:ext>
            </a:extLst>
          </p:cNvPr>
          <p:cNvPicPr>
            <a:picLocks noChangeAspect="1"/>
          </p:cNvPicPr>
          <p:nvPr/>
        </p:nvPicPr>
        <p:blipFill>
          <a:blip r:embed="rId2"/>
          <a:stretch>
            <a:fillRect/>
          </a:stretch>
        </p:blipFill>
        <p:spPr>
          <a:xfrm>
            <a:off x="592238" y="358815"/>
            <a:ext cx="11007524" cy="4780344"/>
          </a:xfrm>
          <a:prstGeom prst="rect">
            <a:avLst/>
          </a:prstGeom>
        </p:spPr>
      </p:pic>
      <p:sp>
        <p:nvSpPr>
          <p:cNvPr id="5" name="TextBox 4">
            <a:extLst>
              <a:ext uri="{FF2B5EF4-FFF2-40B4-BE49-F238E27FC236}">
                <a16:creationId xmlns:a16="http://schemas.microsoft.com/office/drawing/2014/main" id="{30C01678-5B75-0849-EE62-320B105B1847}"/>
              </a:ext>
            </a:extLst>
          </p:cNvPr>
          <p:cNvSpPr txBox="1"/>
          <p:nvPr/>
        </p:nvSpPr>
        <p:spPr>
          <a:xfrm>
            <a:off x="706056" y="5139159"/>
            <a:ext cx="10451939" cy="1169551"/>
          </a:xfrm>
          <a:prstGeom prst="rect">
            <a:avLst/>
          </a:prstGeom>
          <a:noFill/>
        </p:spPr>
        <p:txBody>
          <a:bodyPr wrap="square">
            <a:spAutoFit/>
          </a:bodyPr>
          <a:lstStyle/>
          <a:p>
            <a:r>
              <a:rPr lang="en-US" b="0" i="0" dirty="0">
                <a:solidFill>
                  <a:srgbClr val="212121"/>
                </a:solidFill>
                <a:effectLst/>
                <a:latin typeface="Roboto" panose="02000000000000000000" pitchFamily="2" charset="0"/>
              </a:rPr>
              <a:t>The histograms illustrate the distributions of 10th and 12th percentage scores, along with college GPA scores. Notably, all distributions exhibit a leftward skew, indicating a higher concentration of students with lower scores compared to those with higher scores. This trend suggests that a significant number of students are performing at the lower end of the scoring spectrum, which may warrant further investigation into the factors influencing academic performance. Most of the aspirants got 50 to 100 percentages in 10th, 12th and College but there are some students who failed in college(</a:t>
            </a:r>
            <a:r>
              <a:rPr lang="en-US" b="0" i="0" dirty="0" err="1">
                <a:solidFill>
                  <a:srgbClr val="212121"/>
                </a:solidFill>
                <a:effectLst/>
                <a:latin typeface="Roboto" panose="02000000000000000000" pitchFamily="2" charset="0"/>
              </a:rPr>
              <a:t>i.e.below</a:t>
            </a:r>
            <a:r>
              <a:rPr lang="en-US" b="0" i="0" dirty="0">
                <a:solidFill>
                  <a:srgbClr val="212121"/>
                </a:solidFill>
                <a:effectLst/>
                <a:latin typeface="Roboto" panose="02000000000000000000" pitchFamily="2" charset="0"/>
              </a:rPr>
              <a:t> 20%) .</a:t>
            </a:r>
            <a:endParaRPr lang="en-US" dirty="0"/>
          </a:p>
        </p:txBody>
      </p:sp>
    </p:spTree>
    <p:extLst>
      <p:ext uri="{BB962C8B-B14F-4D97-AF65-F5344CB8AC3E}">
        <p14:creationId xmlns:p14="http://schemas.microsoft.com/office/powerpoint/2010/main" val="317602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FA13A-7013-387F-3715-B314556A5026}"/>
              </a:ext>
            </a:extLst>
          </p:cNvPr>
          <p:cNvPicPr>
            <a:picLocks noChangeAspect="1"/>
          </p:cNvPicPr>
          <p:nvPr/>
        </p:nvPicPr>
        <p:blipFill>
          <a:blip r:embed="rId2"/>
          <a:stretch>
            <a:fillRect/>
          </a:stretch>
        </p:blipFill>
        <p:spPr>
          <a:xfrm>
            <a:off x="1073930" y="399627"/>
            <a:ext cx="6194972" cy="5515036"/>
          </a:xfrm>
          <a:prstGeom prst="rect">
            <a:avLst/>
          </a:prstGeom>
        </p:spPr>
      </p:pic>
      <p:sp>
        <p:nvSpPr>
          <p:cNvPr id="5" name="TextBox 4">
            <a:extLst>
              <a:ext uri="{FF2B5EF4-FFF2-40B4-BE49-F238E27FC236}">
                <a16:creationId xmlns:a16="http://schemas.microsoft.com/office/drawing/2014/main" id="{871099A9-8DD3-4DC0-F144-1437FE18CCA9}"/>
              </a:ext>
            </a:extLst>
          </p:cNvPr>
          <p:cNvSpPr txBox="1"/>
          <p:nvPr/>
        </p:nvSpPr>
        <p:spPr>
          <a:xfrm>
            <a:off x="7630609" y="991620"/>
            <a:ext cx="3863051" cy="3970318"/>
          </a:xfrm>
          <a:prstGeom prst="rect">
            <a:avLst/>
          </a:prstGeom>
          <a:noFill/>
        </p:spPr>
        <p:txBody>
          <a:bodyPr wrap="square">
            <a:spAutoFit/>
          </a:bodyPr>
          <a:lstStyle/>
          <a:p>
            <a:r>
              <a:rPr lang="en-US" sz="1800" b="0" i="0" dirty="0">
                <a:solidFill>
                  <a:srgbClr val="212121"/>
                </a:solidFill>
                <a:effectLst/>
                <a:latin typeface="Roboto" panose="02000000000000000000" pitchFamily="2" charset="0"/>
              </a:rPr>
              <a:t>The pie chart indicates that a substantial majority of engineering graduates possess a </a:t>
            </a:r>
            <a:r>
              <a:rPr lang="en-US" sz="1800" b="0" i="0" dirty="0" err="1">
                <a:solidFill>
                  <a:srgbClr val="212121"/>
                </a:solidFill>
                <a:effectLst/>
                <a:latin typeface="Roboto" panose="02000000000000000000" pitchFamily="2" charset="0"/>
              </a:rPr>
              <a:t>B.Tech</a:t>
            </a:r>
            <a:r>
              <a:rPr lang="en-US" sz="1800" b="0" i="0" dirty="0">
                <a:solidFill>
                  <a:srgbClr val="212121"/>
                </a:solidFill>
                <a:effectLst/>
                <a:latin typeface="Roboto" panose="02000000000000000000" pitchFamily="2" charset="0"/>
              </a:rPr>
              <a:t> or B.E. degree, suggesting that most students pursue a bachelor's in engineering prior to considering further education. The smaller percentage of graduates holding M.Sc. (Tech.), </a:t>
            </a:r>
            <a:r>
              <a:rPr lang="en-US" sz="1800" b="0" i="0" dirty="0" err="1">
                <a:solidFill>
                  <a:srgbClr val="212121"/>
                </a:solidFill>
                <a:effectLst/>
                <a:latin typeface="Roboto" panose="02000000000000000000" pitchFamily="2" charset="0"/>
              </a:rPr>
              <a:t>M.Tech</a:t>
            </a:r>
            <a:r>
              <a:rPr lang="en-US" sz="1800" b="0" i="0" dirty="0">
                <a:solidFill>
                  <a:srgbClr val="212121"/>
                </a:solidFill>
                <a:effectLst/>
                <a:latin typeface="Roboto" panose="02000000000000000000" pitchFamily="2" charset="0"/>
              </a:rPr>
              <a:t>./M.E., or MCA degrees reflects a notable inclination toward specialization or research-focused studies after completing their undergraduate programs</a:t>
            </a:r>
            <a:r>
              <a:rPr lang="en-US" b="0" i="0" dirty="0">
                <a:solidFill>
                  <a:srgbClr val="212121"/>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98201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2390-461A-A1A4-2568-1EA26342AED4}"/>
              </a:ext>
            </a:extLst>
          </p:cNvPr>
          <p:cNvSpPr>
            <a:spLocks noGrp="1"/>
          </p:cNvSpPr>
          <p:nvPr>
            <p:ph type="title"/>
          </p:nvPr>
        </p:nvSpPr>
        <p:spPr>
          <a:xfrm>
            <a:off x="838200" y="272528"/>
            <a:ext cx="10515600" cy="1220607"/>
          </a:xfrm>
        </p:spPr>
        <p:txBody>
          <a:bodyPr>
            <a:normAutofit/>
          </a:bodyPr>
          <a:lstStyle/>
          <a:p>
            <a:r>
              <a:rPr lang="en-US" sz="3200" b="1" dirty="0">
                <a:solidFill>
                  <a:srgbClr val="FF0000"/>
                </a:solidFill>
              </a:rPr>
              <a:t>BI VARIATE ANALYSIS</a:t>
            </a:r>
          </a:p>
        </p:txBody>
      </p:sp>
      <p:pic>
        <p:nvPicPr>
          <p:cNvPr id="4" name="Picture 3">
            <a:extLst>
              <a:ext uri="{FF2B5EF4-FFF2-40B4-BE49-F238E27FC236}">
                <a16:creationId xmlns:a16="http://schemas.microsoft.com/office/drawing/2014/main" id="{7B98C91E-B531-AF15-3896-FCE6BC4E5932}"/>
              </a:ext>
            </a:extLst>
          </p:cNvPr>
          <p:cNvPicPr>
            <a:picLocks noChangeAspect="1"/>
          </p:cNvPicPr>
          <p:nvPr/>
        </p:nvPicPr>
        <p:blipFill>
          <a:blip r:embed="rId2"/>
          <a:stretch>
            <a:fillRect/>
          </a:stretch>
        </p:blipFill>
        <p:spPr>
          <a:xfrm>
            <a:off x="1032814" y="1493135"/>
            <a:ext cx="6548603" cy="4467827"/>
          </a:xfrm>
          <a:prstGeom prst="rect">
            <a:avLst/>
          </a:prstGeom>
        </p:spPr>
      </p:pic>
      <p:sp>
        <p:nvSpPr>
          <p:cNvPr id="6" name="TextBox 5">
            <a:extLst>
              <a:ext uri="{FF2B5EF4-FFF2-40B4-BE49-F238E27FC236}">
                <a16:creationId xmlns:a16="http://schemas.microsoft.com/office/drawing/2014/main" id="{2EC332DD-A7E4-75DF-3860-D726A06D7A11}"/>
              </a:ext>
            </a:extLst>
          </p:cNvPr>
          <p:cNvSpPr txBox="1"/>
          <p:nvPr/>
        </p:nvSpPr>
        <p:spPr>
          <a:xfrm>
            <a:off x="7928658" y="1741889"/>
            <a:ext cx="3230527" cy="3693319"/>
          </a:xfrm>
          <a:prstGeom prst="rect">
            <a:avLst/>
          </a:prstGeom>
          <a:noFill/>
        </p:spPr>
        <p:txBody>
          <a:bodyPr wrap="square">
            <a:spAutoFit/>
          </a:bodyPr>
          <a:lstStyle/>
          <a:p>
            <a:r>
              <a:rPr lang="en-US" sz="1800" b="0" i="0" dirty="0">
                <a:solidFill>
                  <a:srgbClr val="212121"/>
                </a:solidFill>
                <a:effectLst/>
                <a:latin typeface="Roboto" panose="02000000000000000000" pitchFamily="2" charset="0"/>
              </a:rPr>
              <a:t>The bar chart displays average salaries by gender, revealing that men earn more on average than women. This disparity is often attributed to factors such as gender discrimination, career choices, and work experience differences. It's essential to recognize that this chart reflects average salaries, and there is significant variability within each gender group</a:t>
            </a:r>
            <a:r>
              <a:rPr lang="en-US" b="0" i="0" dirty="0">
                <a:solidFill>
                  <a:srgbClr val="212121"/>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5468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06F031-934D-518E-5E4F-D5249D58A7AC}"/>
              </a:ext>
            </a:extLst>
          </p:cNvPr>
          <p:cNvPicPr>
            <a:picLocks noChangeAspect="1"/>
          </p:cNvPicPr>
          <p:nvPr/>
        </p:nvPicPr>
        <p:blipFill>
          <a:blip r:embed="rId2"/>
          <a:stretch>
            <a:fillRect/>
          </a:stretch>
        </p:blipFill>
        <p:spPr>
          <a:xfrm>
            <a:off x="740777" y="628460"/>
            <a:ext cx="10081549" cy="4964362"/>
          </a:xfrm>
          <a:prstGeom prst="rect">
            <a:avLst/>
          </a:prstGeom>
        </p:spPr>
      </p:pic>
      <p:sp>
        <p:nvSpPr>
          <p:cNvPr id="5" name="TextBox 4">
            <a:extLst>
              <a:ext uri="{FF2B5EF4-FFF2-40B4-BE49-F238E27FC236}">
                <a16:creationId xmlns:a16="http://schemas.microsoft.com/office/drawing/2014/main" id="{307A6EB5-3D24-7197-E630-0377A10C2D9C}"/>
              </a:ext>
            </a:extLst>
          </p:cNvPr>
          <p:cNvSpPr txBox="1"/>
          <p:nvPr/>
        </p:nvSpPr>
        <p:spPr>
          <a:xfrm>
            <a:off x="1223057" y="5592822"/>
            <a:ext cx="9116991" cy="584775"/>
          </a:xfrm>
          <a:prstGeom prst="rect">
            <a:avLst/>
          </a:prstGeom>
          <a:noFill/>
        </p:spPr>
        <p:txBody>
          <a:bodyPr wrap="square">
            <a:spAutoFit/>
          </a:bodyPr>
          <a:lstStyle/>
          <a:p>
            <a:r>
              <a:rPr lang="en-US" sz="1600" b="0" i="0" dirty="0">
                <a:solidFill>
                  <a:srgbClr val="212121"/>
                </a:solidFill>
                <a:effectLst/>
                <a:latin typeface="Roboto" panose="02000000000000000000" pitchFamily="2" charset="0"/>
              </a:rPr>
              <a:t>The median salary for both males and females is nearly identical. However, the maximum salary for males significantly surpasses that of females, with the highest salary approaching 40 LPA.</a:t>
            </a:r>
            <a:endParaRPr lang="en-US" sz="1600" dirty="0"/>
          </a:p>
        </p:txBody>
      </p:sp>
    </p:spTree>
    <p:extLst>
      <p:ext uri="{BB962C8B-B14F-4D97-AF65-F5344CB8AC3E}">
        <p14:creationId xmlns:p14="http://schemas.microsoft.com/office/powerpoint/2010/main" val="203138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F4543A-4A13-F19B-E591-99AA8800ECEA}"/>
              </a:ext>
            </a:extLst>
          </p:cNvPr>
          <p:cNvPicPr>
            <a:picLocks noChangeAspect="1"/>
          </p:cNvPicPr>
          <p:nvPr/>
        </p:nvPicPr>
        <p:blipFill>
          <a:blip r:embed="rId2"/>
          <a:stretch>
            <a:fillRect/>
          </a:stretch>
        </p:blipFill>
        <p:spPr>
          <a:xfrm>
            <a:off x="752354" y="253813"/>
            <a:ext cx="9653287" cy="5302036"/>
          </a:xfrm>
          <a:prstGeom prst="rect">
            <a:avLst/>
          </a:prstGeom>
        </p:spPr>
      </p:pic>
      <p:sp>
        <p:nvSpPr>
          <p:cNvPr id="5" name="Rectangle 2">
            <a:extLst>
              <a:ext uri="{FF2B5EF4-FFF2-40B4-BE49-F238E27FC236}">
                <a16:creationId xmlns:a16="http://schemas.microsoft.com/office/drawing/2014/main" id="{84CF42DC-2E35-8725-4FFD-D9DD2DD537DA}"/>
              </a:ext>
            </a:extLst>
          </p:cNvPr>
          <p:cNvSpPr>
            <a:spLocks noChangeArrowheads="1"/>
          </p:cNvSpPr>
          <p:nvPr/>
        </p:nvSpPr>
        <p:spPr bwMode="auto">
          <a:xfrm>
            <a:off x="1070658" y="5555849"/>
            <a:ext cx="100506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Roboto" panose="02000000000000000000" pitchFamily="2" charset="0"/>
              </a:rPr>
              <a:t>The tenure period appears to have little effect on salary, with individuals earning higher salaries generally having less than five years of experience. Additionally, those with a specialization in CS command the highest salary packages.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3900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D29B3C-6EE1-9B31-C28D-06DD3F4DB397}"/>
              </a:ext>
            </a:extLst>
          </p:cNvPr>
          <p:cNvPicPr>
            <a:picLocks noChangeAspect="1"/>
          </p:cNvPicPr>
          <p:nvPr/>
        </p:nvPicPr>
        <p:blipFill>
          <a:blip r:embed="rId2"/>
          <a:stretch>
            <a:fillRect/>
          </a:stretch>
        </p:blipFill>
        <p:spPr>
          <a:xfrm>
            <a:off x="1088021" y="555585"/>
            <a:ext cx="10370916" cy="5555848"/>
          </a:xfrm>
          <a:prstGeom prst="rect">
            <a:avLst/>
          </a:prstGeom>
        </p:spPr>
      </p:pic>
    </p:spTree>
    <p:extLst>
      <p:ext uri="{BB962C8B-B14F-4D97-AF65-F5344CB8AC3E}">
        <p14:creationId xmlns:p14="http://schemas.microsoft.com/office/powerpoint/2010/main" val="423456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7B71F4-B85A-34A0-211A-5F722158C040}"/>
              </a:ext>
            </a:extLst>
          </p:cNvPr>
          <p:cNvPicPr>
            <a:picLocks noChangeAspect="1"/>
          </p:cNvPicPr>
          <p:nvPr/>
        </p:nvPicPr>
        <p:blipFill>
          <a:blip r:embed="rId2"/>
          <a:stretch>
            <a:fillRect/>
          </a:stretch>
        </p:blipFill>
        <p:spPr>
          <a:xfrm>
            <a:off x="519796" y="532556"/>
            <a:ext cx="8658929" cy="5792888"/>
          </a:xfrm>
          <a:prstGeom prst="rect">
            <a:avLst/>
          </a:prstGeom>
        </p:spPr>
      </p:pic>
      <p:sp>
        <p:nvSpPr>
          <p:cNvPr id="5" name="Rectangle 2">
            <a:extLst>
              <a:ext uri="{FF2B5EF4-FFF2-40B4-BE49-F238E27FC236}">
                <a16:creationId xmlns:a16="http://schemas.microsoft.com/office/drawing/2014/main" id="{48B60363-9992-9BAE-C7B9-B4C159152013}"/>
              </a:ext>
            </a:extLst>
          </p:cNvPr>
          <p:cNvSpPr>
            <a:spLocks noChangeArrowheads="1"/>
          </p:cNvSpPr>
          <p:nvPr/>
        </p:nvSpPr>
        <p:spPr bwMode="auto">
          <a:xfrm>
            <a:off x="9421791" y="759231"/>
            <a:ext cx="206415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Roboto" panose="02000000000000000000" pitchFamily="2" charset="0"/>
              </a:rPr>
              <a:t>The median salaries for CS, EE, IT, ME, and other specializations are nearly identical. However, CE specialization offers significantly lower salary packages compared to CS, EE, IT, and ME. Salaries for CS and IT are almost equivalent.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722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F95CF4-7C84-4B40-DA16-258D450CDFE9}"/>
              </a:ext>
            </a:extLst>
          </p:cNvPr>
          <p:cNvPicPr>
            <a:picLocks noChangeAspect="1"/>
          </p:cNvPicPr>
          <p:nvPr/>
        </p:nvPicPr>
        <p:blipFill>
          <a:blip r:embed="rId2"/>
          <a:stretch>
            <a:fillRect/>
          </a:stretch>
        </p:blipFill>
        <p:spPr>
          <a:xfrm>
            <a:off x="673446" y="310311"/>
            <a:ext cx="10845107" cy="5795488"/>
          </a:xfrm>
          <a:prstGeom prst="rect">
            <a:avLst/>
          </a:prstGeom>
        </p:spPr>
      </p:pic>
    </p:spTree>
    <p:extLst>
      <p:ext uri="{BB962C8B-B14F-4D97-AF65-F5344CB8AC3E}">
        <p14:creationId xmlns:p14="http://schemas.microsoft.com/office/powerpoint/2010/main" val="59736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55779" y="1110342"/>
            <a:ext cx="10851501" cy="5755381"/>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1600" dirty="0"/>
              <a:t>My name is </a:t>
            </a:r>
            <a:r>
              <a:rPr lang="en-US" sz="1600" b="1" dirty="0" err="1"/>
              <a:t>Enugandula</a:t>
            </a:r>
            <a:r>
              <a:rPr lang="en-US" sz="1600" b="1" dirty="0"/>
              <a:t> Mahendra</a:t>
            </a:r>
            <a:r>
              <a:rPr lang="en-US" sz="1600" dirty="0"/>
              <a:t>, and I am a graduate in </a:t>
            </a:r>
            <a:r>
              <a:rPr lang="en-US" sz="1600" b="1" dirty="0"/>
              <a:t>Computer Science and Engineering</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 have developed a strong passion for technology and its real-world applications, supported by a solid foundation in computer science areas such as programming, data structures, algorithms, and software development during my studies.</a:t>
            </a:r>
          </a:p>
          <a:p>
            <a:pPr marL="285750" indent="-285750">
              <a:buFont typeface="Arial" panose="020B0604020202020204" pitchFamily="34" charset="0"/>
              <a:buChar char="•"/>
            </a:pPr>
            <a:endParaRPr lang="en-US" sz="1600" dirty="0"/>
          </a:p>
          <a:p>
            <a:pPr marL="285750" marR="0" lvl="0" indent="-285750" algn="l" rtl="0">
              <a:spcBef>
                <a:spcPts val="0"/>
              </a:spcBef>
              <a:spcAft>
                <a:spcPts val="0"/>
              </a:spcAft>
              <a:buClr>
                <a:schemeClr val="dk1"/>
              </a:buClr>
              <a:buSzPts val="1800"/>
              <a:buFont typeface="Arial" panose="020B0604020202020204" pitchFamily="34" charset="0"/>
              <a:buChar char="•"/>
            </a:pPr>
            <a:r>
              <a:rPr lang="en-US" sz="1600" dirty="0"/>
              <a:t>I want to learn Data Science to harness the power of data in making informed decisions and solving complex problems. As data continues to grow in volume, mastering Data Science will allow me to apply analytical techniques and machine learning to drive innovation and contribute to data-driven strategies across various industries</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Accenture Solutions Private Limited</a:t>
            </a:r>
          </a:p>
          <a:p>
            <a:r>
              <a:rPr lang="en-US" sz="1600" b="1" dirty="0"/>
              <a:t>     Position:</a:t>
            </a:r>
            <a:r>
              <a:rPr lang="en-US" sz="1600" dirty="0"/>
              <a:t> Associate Application Development Associate</a:t>
            </a:r>
          </a:p>
          <a:p>
            <a:r>
              <a:rPr lang="en-US" sz="1600" dirty="0"/>
              <a:t>     </a:t>
            </a:r>
            <a:r>
              <a:rPr lang="en-US" sz="1600" b="1" dirty="0"/>
              <a:t>Domain:</a:t>
            </a:r>
            <a:r>
              <a:rPr lang="en-US" sz="1600" dirty="0"/>
              <a:t> Amazon Web Services</a:t>
            </a:r>
            <a:br>
              <a:rPr lang="en-US" sz="1600" dirty="0"/>
            </a:br>
            <a:r>
              <a:rPr lang="en-US" sz="1600" dirty="0"/>
              <a:t>     </a:t>
            </a:r>
            <a:r>
              <a:rPr lang="en-US" sz="1600" b="1" dirty="0"/>
              <a:t>Duration:</a:t>
            </a:r>
            <a:r>
              <a:rPr lang="en-US" sz="1600" dirty="0"/>
              <a:t> Feb 2022 - Mar 2024 (2 yrs 2 </a:t>
            </a:r>
            <a:r>
              <a:rPr lang="en-US" sz="1600" dirty="0" err="1"/>
              <a:t>mos</a:t>
            </a:r>
            <a:r>
              <a:rPr lang="en-US" sz="1600" dirty="0"/>
              <a:t>)   </a:t>
            </a:r>
            <a:br>
              <a:rPr lang="en-US" sz="1600" dirty="0"/>
            </a:br>
            <a:r>
              <a:rPr lang="en-US" sz="1600" dirty="0"/>
              <a:t>     </a:t>
            </a:r>
            <a:r>
              <a:rPr lang="en-US" sz="1600" b="1" dirty="0"/>
              <a:t>Location:</a:t>
            </a:r>
            <a:r>
              <a:rPr lang="en-US" sz="1600" dirty="0"/>
              <a:t> Hyderabad, Telangana, India (Remote)</a:t>
            </a:r>
          </a:p>
          <a:p>
            <a:endParaRPr lang="en-US" sz="1600" dirty="0"/>
          </a:p>
          <a:p>
            <a:pPr marL="285750" indent="-285750">
              <a:buFont typeface="Arial" panose="020B0604020202020204" pitchFamily="34" charset="0"/>
              <a:buChar char="•"/>
            </a:pPr>
            <a:r>
              <a:rPr lang="en-US" sz="1600" b="1" dirty="0"/>
              <a:t>LinkedIn:</a:t>
            </a:r>
            <a:r>
              <a:rPr lang="en-US" sz="1600" dirty="0"/>
              <a:t> </a:t>
            </a:r>
            <a:r>
              <a:rPr lang="en-US" sz="1600" dirty="0">
                <a:hlinkClick r:id="rId3"/>
              </a:rPr>
              <a:t>enugandula-7901-nani</a:t>
            </a:r>
            <a:br>
              <a:rPr lang="en-US" sz="1600" dirty="0"/>
            </a:br>
            <a:r>
              <a:rPr lang="en-US" sz="1600" dirty="0">
                <a:hlinkClick r:id="rId4"/>
              </a:rPr>
              <a:t>www.linkedin.com/in/enugandula-7901-nani</a:t>
            </a:r>
            <a:endParaRPr lang="en-US" sz="1600" dirty="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GitHub:</a:t>
            </a:r>
            <a:r>
              <a:rPr lang="en-US" sz="1600" dirty="0"/>
              <a:t> </a:t>
            </a:r>
            <a:r>
              <a:rPr lang="en-US" sz="1600" dirty="0">
                <a:hlinkClick r:id="rId5"/>
              </a:rPr>
              <a:t>nani7901</a:t>
            </a:r>
            <a:br>
              <a:rPr lang="en-US" sz="1600" dirty="0"/>
            </a:br>
            <a:r>
              <a:rPr lang="en-US" sz="1600" dirty="0">
                <a:hlinkClick r:id="rId5"/>
              </a:rPr>
              <a:t>github.com/nani7901</a:t>
            </a:r>
            <a:endParaRPr lang="en-US" sz="1600" b="1" dirty="0"/>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45EE8A-0FE7-0827-8292-8A189E085D38}"/>
              </a:ext>
            </a:extLst>
          </p:cNvPr>
          <p:cNvPicPr>
            <a:picLocks noChangeAspect="1"/>
          </p:cNvPicPr>
          <p:nvPr/>
        </p:nvPicPr>
        <p:blipFill>
          <a:blip r:embed="rId2"/>
          <a:stretch>
            <a:fillRect/>
          </a:stretch>
        </p:blipFill>
        <p:spPr>
          <a:xfrm>
            <a:off x="947487" y="428263"/>
            <a:ext cx="10297026" cy="4768516"/>
          </a:xfrm>
          <a:prstGeom prst="rect">
            <a:avLst/>
          </a:prstGeom>
        </p:spPr>
      </p:pic>
      <p:sp>
        <p:nvSpPr>
          <p:cNvPr id="5" name="TextBox 4">
            <a:extLst>
              <a:ext uri="{FF2B5EF4-FFF2-40B4-BE49-F238E27FC236}">
                <a16:creationId xmlns:a16="http://schemas.microsoft.com/office/drawing/2014/main" id="{E9BCD317-2CC9-B3A7-55C3-C3D164A0327C}"/>
              </a:ext>
            </a:extLst>
          </p:cNvPr>
          <p:cNvSpPr txBox="1"/>
          <p:nvPr/>
        </p:nvSpPr>
        <p:spPr>
          <a:xfrm>
            <a:off x="1088020" y="5196779"/>
            <a:ext cx="9653285" cy="1077218"/>
          </a:xfrm>
          <a:prstGeom prst="rect">
            <a:avLst/>
          </a:prstGeom>
          <a:noFill/>
        </p:spPr>
        <p:txBody>
          <a:bodyPr wrap="square">
            <a:spAutoFit/>
          </a:bodyPr>
          <a:lstStyle/>
          <a:p>
            <a:r>
              <a:rPr lang="en-US" sz="1600" b="0" i="0" dirty="0">
                <a:solidFill>
                  <a:srgbClr val="212121"/>
                </a:solidFill>
                <a:effectLst/>
                <a:latin typeface="Roboto" panose="02000000000000000000" pitchFamily="2" charset="0"/>
              </a:rPr>
              <a:t>The plot illustrates the average salary trends over the years, highlighting a peak in 2010, followed by a decline until 2014. After a resurgence in 2015 and 2016, the average salary experienced a sharp decline in 2017. Overall, the data indicates fluctuations in average salaries, with a notable downward trend in recent years</a:t>
            </a:r>
            <a:r>
              <a:rPr lang="en-US" b="0" i="0" dirty="0">
                <a:solidFill>
                  <a:srgbClr val="212121"/>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35031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CE4B7-DC6E-4F11-0AD3-41DBDDD34DD7}"/>
              </a:ext>
            </a:extLst>
          </p:cNvPr>
          <p:cNvPicPr>
            <a:picLocks noChangeAspect="1"/>
          </p:cNvPicPr>
          <p:nvPr/>
        </p:nvPicPr>
        <p:blipFill>
          <a:blip r:embed="rId2"/>
          <a:stretch>
            <a:fillRect/>
          </a:stretch>
        </p:blipFill>
        <p:spPr>
          <a:xfrm>
            <a:off x="668422" y="416688"/>
            <a:ext cx="10778940" cy="5590572"/>
          </a:xfrm>
          <a:prstGeom prst="rect">
            <a:avLst/>
          </a:prstGeom>
        </p:spPr>
      </p:pic>
    </p:spTree>
    <p:extLst>
      <p:ext uri="{BB962C8B-B14F-4D97-AF65-F5344CB8AC3E}">
        <p14:creationId xmlns:p14="http://schemas.microsoft.com/office/powerpoint/2010/main" val="3744442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F00E-AF2E-55D1-9931-8802B47D1E46}"/>
              </a:ext>
            </a:extLst>
          </p:cNvPr>
          <p:cNvSpPr>
            <a:spLocks noGrp="1"/>
          </p:cNvSpPr>
          <p:nvPr>
            <p:ph type="title"/>
          </p:nvPr>
        </p:nvSpPr>
        <p:spPr>
          <a:xfrm>
            <a:off x="838199" y="666067"/>
            <a:ext cx="10515600" cy="1325563"/>
          </a:xfrm>
        </p:spPr>
        <p:txBody>
          <a:bodyPr>
            <a:normAutofit/>
          </a:bodyPr>
          <a:lstStyle/>
          <a:p>
            <a:r>
              <a:rPr lang="en-US" sz="3200" b="1" dirty="0">
                <a:solidFill>
                  <a:srgbClr val="FF0000"/>
                </a:solidFill>
              </a:rPr>
              <a:t>Conclusion</a:t>
            </a:r>
          </a:p>
        </p:txBody>
      </p:sp>
      <p:sp>
        <p:nvSpPr>
          <p:cNvPr id="4" name="TextBox 3">
            <a:extLst>
              <a:ext uri="{FF2B5EF4-FFF2-40B4-BE49-F238E27FC236}">
                <a16:creationId xmlns:a16="http://schemas.microsoft.com/office/drawing/2014/main" id="{FF1A58AD-6605-D63F-F6AE-1DC9B8B35D16}"/>
              </a:ext>
            </a:extLst>
          </p:cNvPr>
          <p:cNvSpPr txBox="1"/>
          <p:nvPr/>
        </p:nvSpPr>
        <p:spPr>
          <a:xfrm>
            <a:off x="838201" y="1887457"/>
            <a:ext cx="10515599" cy="3477875"/>
          </a:xfrm>
          <a:prstGeom prst="rect">
            <a:avLst/>
          </a:prstGeom>
          <a:noFill/>
        </p:spPr>
        <p:txBody>
          <a:bodyPr wrap="square">
            <a:spAutoFit/>
          </a:bodyPr>
          <a:lstStyle/>
          <a:p>
            <a:pPr algn="l">
              <a:buFont typeface="+mj-lt"/>
              <a:buAutoNum type="arabicPeriod"/>
            </a:pPr>
            <a:r>
              <a:rPr lang="en-US" sz="2000" b="0" i="0" dirty="0">
                <a:solidFill>
                  <a:srgbClr val="212121"/>
                </a:solidFill>
                <a:effectLst/>
                <a:latin typeface="Roboto" panose="02000000000000000000" pitchFamily="2" charset="0"/>
              </a:rPr>
              <a:t>Most of the aspirants are male from CS and EE department from Tier-1 Colleges and they work in IT </a:t>
            </a:r>
            <a:r>
              <a:rPr lang="en-US" sz="2000" b="0" i="0" dirty="0" err="1">
                <a:solidFill>
                  <a:srgbClr val="212121"/>
                </a:solidFill>
                <a:effectLst/>
                <a:latin typeface="Roboto" panose="02000000000000000000" pitchFamily="2" charset="0"/>
              </a:rPr>
              <a:t>domain,mostly</a:t>
            </a:r>
            <a:r>
              <a:rPr lang="en-US" sz="2000" b="0" i="0" dirty="0">
                <a:solidFill>
                  <a:srgbClr val="212121"/>
                </a:solidFill>
                <a:effectLst/>
                <a:latin typeface="Roboto" panose="02000000000000000000" pitchFamily="2" charset="0"/>
              </a:rPr>
              <a:t> in Mumbai and Bangalore cities with an average salary of 3LPA and maximum salary of 40LPA</a:t>
            </a:r>
          </a:p>
          <a:p>
            <a:pPr algn="l">
              <a:buFont typeface="+mj-lt"/>
              <a:buAutoNum type="arabicPeriod"/>
            </a:pPr>
            <a:r>
              <a:rPr lang="en-US" sz="2000" b="0" i="0" dirty="0">
                <a:solidFill>
                  <a:srgbClr val="212121"/>
                </a:solidFill>
                <a:effectLst/>
                <a:latin typeface="Roboto" panose="02000000000000000000" pitchFamily="2" charset="0"/>
              </a:rPr>
              <a:t>Most of the female aspirants prefer CS, EE, IT departments rather than </a:t>
            </a:r>
            <a:r>
              <a:rPr lang="en-US" sz="2000" b="0" i="0" dirty="0" err="1">
                <a:solidFill>
                  <a:srgbClr val="212121"/>
                </a:solidFill>
                <a:effectLst/>
                <a:latin typeface="Roboto" panose="02000000000000000000" pitchFamily="2" charset="0"/>
              </a:rPr>
              <a:t>mechanical,civil</a:t>
            </a:r>
            <a:r>
              <a:rPr lang="en-US" sz="2000" b="0" i="0" dirty="0">
                <a:solidFill>
                  <a:srgbClr val="212121"/>
                </a:solidFill>
                <a:effectLst/>
                <a:latin typeface="Roboto" panose="02000000000000000000" pitchFamily="2" charset="0"/>
              </a:rPr>
              <a:t> and they also prefer to work in IT domain mostly in Mumbai, Pune cities with an average salary of 2.9LPA and maximum salary around 36-37 LPA.</a:t>
            </a:r>
          </a:p>
          <a:p>
            <a:pPr algn="l">
              <a:buFont typeface="+mj-lt"/>
              <a:buAutoNum type="arabicPeriod"/>
            </a:pPr>
            <a:r>
              <a:rPr lang="en-US" sz="2000" b="0" i="0" dirty="0">
                <a:solidFill>
                  <a:srgbClr val="212121"/>
                </a:solidFill>
                <a:effectLst/>
                <a:latin typeface="Roboto" panose="02000000000000000000" pitchFamily="2" charset="0"/>
              </a:rPr>
              <a:t>Bangalore is most sought out place for working but most of the students from Tier-1 college work in Greater Noida.</a:t>
            </a:r>
          </a:p>
          <a:p>
            <a:pPr algn="l">
              <a:buFont typeface="+mj-lt"/>
              <a:buAutoNum type="arabicPeriod"/>
            </a:pPr>
            <a:r>
              <a:rPr lang="en-US" sz="2000" b="0" i="0" dirty="0">
                <a:solidFill>
                  <a:srgbClr val="212121"/>
                </a:solidFill>
                <a:effectLst/>
                <a:latin typeface="Roboto" panose="02000000000000000000" pitchFamily="2" charset="0"/>
              </a:rPr>
              <a:t>Software Engineer and Software developer are the most popular roles among the aspirants whereas senior software engineer and </a:t>
            </a:r>
            <a:r>
              <a:rPr lang="en-US" sz="2000" b="0" i="0" dirty="0" err="1">
                <a:solidFill>
                  <a:srgbClr val="212121"/>
                </a:solidFill>
                <a:effectLst/>
                <a:latin typeface="Roboto" panose="02000000000000000000" pitchFamily="2" charset="0"/>
              </a:rPr>
              <a:t>assisatant</a:t>
            </a:r>
            <a:r>
              <a:rPr lang="en-US" sz="2000" b="0" i="0" dirty="0">
                <a:solidFill>
                  <a:srgbClr val="212121"/>
                </a:solidFill>
                <a:effectLst/>
                <a:latin typeface="Roboto" panose="02000000000000000000" pitchFamily="2" charset="0"/>
              </a:rPr>
              <a:t> manager roles have the highest salary package</a:t>
            </a:r>
            <a:r>
              <a:rPr lang="en-US" b="0" i="0" dirty="0">
                <a:solidFill>
                  <a:srgbClr val="212121"/>
                </a:solidFill>
                <a:effectLst/>
                <a:latin typeface="Roboto" panose="02000000000000000000" pitchFamily="2" charset="0"/>
              </a:rPr>
              <a:t>.</a:t>
            </a:r>
          </a:p>
        </p:txBody>
      </p:sp>
    </p:spTree>
    <p:extLst>
      <p:ext uri="{BB962C8B-B14F-4D97-AF65-F5344CB8AC3E}">
        <p14:creationId xmlns:p14="http://schemas.microsoft.com/office/powerpoint/2010/main" val="3316397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05F4-F7C4-6B3F-A17A-60568519EF4D}"/>
              </a:ext>
            </a:extLst>
          </p:cNvPr>
          <p:cNvSpPr>
            <a:spLocks noGrp="1"/>
          </p:cNvSpPr>
          <p:nvPr>
            <p:ph type="title"/>
          </p:nvPr>
        </p:nvSpPr>
        <p:spPr>
          <a:xfrm>
            <a:off x="838200" y="365126"/>
            <a:ext cx="10515600" cy="1267732"/>
          </a:xfrm>
        </p:spPr>
        <p:txBody>
          <a:bodyPr>
            <a:normAutofit/>
          </a:bodyPr>
          <a:lstStyle/>
          <a:p>
            <a:r>
              <a:rPr lang="en-IN" sz="3200" b="1" dirty="0">
                <a:solidFill>
                  <a:srgbClr val="FF0000"/>
                </a:solidFill>
              </a:rPr>
              <a:t>Why EDA ?</a:t>
            </a:r>
            <a:endParaRPr lang="en-US" sz="3200" dirty="0">
              <a:solidFill>
                <a:srgbClr val="FF0000"/>
              </a:solidFill>
            </a:endParaRPr>
          </a:p>
        </p:txBody>
      </p:sp>
      <p:sp>
        <p:nvSpPr>
          <p:cNvPr id="3" name="Text Placeholder 2">
            <a:extLst>
              <a:ext uri="{FF2B5EF4-FFF2-40B4-BE49-F238E27FC236}">
                <a16:creationId xmlns:a16="http://schemas.microsoft.com/office/drawing/2014/main" id="{0D326856-67BB-6758-C8D9-2DEF5DAE4198}"/>
              </a:ext>
            </a:extLst>
          </p:cNvPr>
          <p:cNvSpPr>
            <a:spLocks noGrp="1"/>
          </p:cNvSpPr>
          <p:nvPr>
            <p:ph type="body" idx="1"/>
          </p:nvPr>
        </p:nvSpPr>
        <p:spPr>
          <a:xfrm>
            <a:off x="838200" y="1551911"/>
            <a:ext cx="10515600" cy="4351338"/>
          </a:xfrm>
        </p:spPr>
        <p:txBody>
          <a:bodyPr>
            <a:normAutofit fontScale="70000" lnSpcReduction="20000"/>
          </a:bodyPr>
          <a:lstStyle/>
          <a:p>
            <a:pPr marL="114300" indent="0">
              <a:buNone/>
            </a:pPr>
            <a:r>
              <a:rPr lang="en-US" sz="2900" dirty="0"/>
              <a:t>Exploratory Data Analysis (EDA) is crucial for understanding data and uncovering insights before diving into complex analyses. Here are a few reasons why EDA is essential:</a:t>
            </a:r>
          </a:p>
          <a:p>
            <a:pPr>
              <a:buFont typeface="+mj-lt"/>
              <a:buAutoNum type="arabicPeriod"/>
            </a:pPr>
            <a:r>
              <a:rPr lang="en-US" b="1" dirty="0"/>
              <a:t>Understanding Data Structure:</a:t>
            </a:r>
            <a:r>
              <a:rPr lang="en-US" dirty="0"/>
              <a:t> EDA helps identify the types of data, distributions, and relationships within the dataset, allowing for a deeper comprehension of the underlying patterns.</a:t>
            </a:r>
          </a:p>
          <a:p>
            <a:pPr>
              <a:buFont typeface="+mj-lt"/>
              <a:buAutoNum type="arabicPeriod"/>
            </a:pPr>
            <a:r>
              <a:rPr lang="en-US" b="1" dirty="0"/>
              <a:t>Identifying Outliers and Anomalies:</a:t>
            </a:r>
            <a:r>
              <a:rPr lang="en-US" dirty="0"/>
              <a:t> Through visualizations and summary statistics, EDA reveals outliers and anomalies that may affect the results of subsequent analyses.</a:t>
            </a:r>
          </a:p>
          <a:p>
            <a:pPr>
              <a:buFont typeface="+mj-lt"/>
              <a:buAutoNum type="arabicPeriod"/>
            </a:pPr>
            <a:r>
              <a:rPr lang="en-US" b="1" dirty="0"/>
              <a:t>Informing Feature Selection:</a:t>
            </a:r>
            <a:r>
              <a:rPr lang="en-US" dirty="0"/>
              <a:t> EDA guides the selection of relevant features for modeling by highlighting which variables contribute significantly to the outcome.</a:t>
            </a:r>
          </a:p>
          <a:p>
            <a:pPr>
              <a:buFont typeface="+mj-lt"/>
              <a:buAutoNum type="arabicPeriod"/>
            </a:pPr>
            <a:r>
              <a:rPr lang="en-US" b="1" dirty="0"/>
              <a:t>Formulating Hypotheses:</a:t>
            </a:r>
            <a:r>
              <a:rPr lang="en-US" dirty="0"/>
              <a:t> By observing trends and patterns, EDA helps in formulating hypotheses that can be tested in further analyses.</a:t>
            </a:r>
          </a:p>
          <a:p>
            <a:pPr>
              <a:buFont typeface="+mj-lt"/>
              <a:buAutoNum type="arabicPeriod"/>
            </a:pPr>
            <a:r>
              <a:rPr lang="en-US" b="1" dirty="0"/>
              <a:t>Improving Model Performance:</a:t>
            </a:r>
            <a:r>
              <a:rPr lang="en-US" dirty="0"/>
              <a:t> A thorough EDA ensures better data quality and prepares the dataset for modeling, ultimately improving the performance of predictive models.</a:t>
            </a:r>
          </a:p>
          <a:p>
            <a:pPr>
              <a:buFont typeface="+mj-lt"/>
              <a:buAutoNum type="arabicPeriod"/>
            </a:pPr>
            <a:r>
              <a:rPr lang="en-US" b="1" dirty="0"/>
              <a:t>Visual Storytelling:</a:t>
            </a:r>
            <a:r>
              <a:rPr lang="en-US" dirty="0"/>
              <a:t> EDA provides powerful visualizations that communicate findings effectively, making it easier to share insights with stakeholders.</a:t>
            </a:r>
          </a:p>
          <a:p>
            <a:pPr algn="ctr"/>
            <a:endParaRPr lang="en-US" dirty="0"/>
          </a:p>
        </p:txBody>
      </p:sp>
    </p:spTree>
    <p:extLst>
      <p:ext uri="{BB962C8B-B14F-4D97-AF65-F5344CB8AC3E}">
        <p14:creationId xmlns:p14="http://schemas.microsoft.com/office/powerpoint/2010/main" val="148076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8205-2D5A-92F7-3DAF-8C0DAF82FE66}"/>
              </a:ext>
            </a:extLst>
          </p:cNvPr>
          <p:cNvSpPr>
            <a:spLocks noGrp="1"/>
          </p:cNvSpPr>
          <p:nvPr>
            <p:ph type="title"/>
          </p:nvPr>
        </p:nvSpPr>
        <p:spPr>
          <a:xfrm>
            <a:off x="838200" y="365125"/>
            <a:ext cx="10515600" cy="1333046"/>
          </a:xfrm>
        </p:spPr>
        <p:txBody>
          <a:bodyPr>
            <a:normAutofit/>
          </a:bodyPr>
          <a:lstStyle/>
          <a:p>
            <a:r>
              <a:rPr lang="en-US" sz="3200" b="1" dirty="0">
                <a:solidFill>
                  <a:srgbClr val="FF0000"/>
                </a:solidFill>
              </a:rPr>
              <a:t>Business Problem and Use case domain understanding</a:t>
            </a:r>
            <a:endParaRPr lang="en-US" sz="3200" b="1" dirty="0"/>
          </a:p>
        </p:txBody>
      </p:sp>
      <p:sp>
        <p:nvSpPr>
          <p:cNvPr id="3" name="Text Placeholder 2">
            <a:extLst>
              <a:ext uri="{FF2B5EF4-FFF2-40B4-BE49-F238E27FC236}">
                <a16:creationId xmlns:a16="http://schemas.microsoft.com/office/drawing/2014/main" id="{0DD44680-75AD-75DE-AC08-6AD83344EE42}"/>
              </a:ext>
            </a:extLst>
          </p:cNvPr>
          <p:cNvSpPr>
            <a:spLocks noGrp="1"/>
          </p:cNvSpPr>
          <p:nvPr>
            <p:ph type="body" idx="1"/>
          </p:nvPr>
        </p:nvSpPr>
        <p:spPr>
          <a:xfrm>
            <a:off x="838200" y="1558212"/>
            <a:ext cx="10515600" cy="4618751"/>
          </a:xfrm>
        </p:spPr>
        <p:txBody>
          <a:bodyPr>
            <a:normAutofit/>
          </a:bodyPr>
          <a:lstStyle/>
          <a:p>
            <a:r>
              <a:rPr lang="en-US" sz="2000" dirty="0"/>
              <a:t>As companies prioritize diversity, equity, and inclusion (DEI) initiatives, ensuring fair pay practices becomes crucial for HR teams. This study aims to determine whether gender, along with factors like specialization, significantly impacts salary outcomes for recent engineering graduates. Identifying and addressing potential gender-based salary gaps can help organizations create more equitable compensation systems, enhancing employee satisfaction and retention.</a:t>
            </a:r>
          </a:p>
          <a:p>
            <a:r>
              <a:rPr lang="en-US" sz="2000" dirty="0"/>
              <a:t>This project leverages the Aspiring Mind Employment Outcome (AMEO) 2015 dataset to conduct a comprehensive analysis of gender-based salary disparities across various engineering specializations. By examining employment outcomes such as salary and job titles, this study aims to provide actionable insights for businesses in the tech, engineering, and HR sectors to foster equitable pay practices and ensure gender parity in compensation. Furthermore, it offers academic institutions valuable data to better understand the salary expectations of their engineering graduates, enabling them to refine their curricula and career services to align with evolving industry demands and enhance graduate employability.</a:t>
            </a:r>
          </a:p>
          <a:p>
            <a:endParaRPr lang="en-US" sz="2000" dirty="0"/>
          </a:p>
        </p:txBody>
      </p:sp>
    </p:spTree>
    <p:extLst>
      <p:ext uri="{BB962C8B-B14F-4D97-AF65-F5344CB8AC3E}">
        <p14:creationId xmlns:p14="http://schemas.microsoft.com/office/powerpoint/2010/main" val="77421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63B03-910B-94EE-9E29-82AAB9EBA620}"/>
              </a:ext>
            </a:extLst>
          </p:cNvPr>
          <p:cNvSpPr txBox="1"/>
          <p:nvPr/>
        </p:nvSpPr>
        <p:spPr>
          <a:xfrm>
            <a:off x="717789" y="640245"/>
            <a:ext cx="6272504" cy="584775"/>
          </a:xfrm>
          <a:prstGeom prst="rect">
            <a:avLst/>
          </a:prstGeom>
          <a:noFill/>
        </p:spPr>
        <p:txBody>
          <a:bodyPr wrap="square">
            <a:spAutoFit/>
          </a:bodyPr>
          <a:lstStyle/>
          <a:p>
            <a: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Objective of the Project:</a:t>
            </a:r>
            <a:endPar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8AD09B7-6A56-0D9B-3C62-F430EC30AF59}"/>
              </a:ext>
            </a:extLst>
          </p:cNvPr>
          <p:cNvSpPr txBox="1"/>
          <p:nvPr/>
        </p:nvSpPr>
        <p:spPr>
          <a:xfrm>
            <a:off x="833535" y="1539552"/>
            <a:ext cx="10524930" cy="4093428"/>
          </a:xfrm>
          <a:prstGeom prst="rect">
            <a:avLst/>
          </a:prstGeom>
          <a:noFill/>
        </p:spPr>
        <p:txBody>
          <a:bodyPr wrap="square">
            <a:spAutoFit/>
          </a:bodyPr>
          <a:lstStyle/>
          <a:p>
            <a:pPr algn="l"/>
            <a:r>
              <a:rPr lang="en-US" sz="2000" b="1" dirty="0">
                <a:solidFill>
                  <a:srgbClr val="374151"/>
                </a:solidFill>
                <a:latin typeface="__Inter_d65c78"/>
              </a:rPr>
              <a:t>I</a:t>
            </a:r>
            <a:r>
              <a:rPr lang="en-US" sz="2000" b="1" i="0" dirty="0">
                <a:solidFill>
                  <a:srgbClr val="374151"/>
                </a:solidFill>
                <a:effectLst/>
                <a:latin typeface="__Inter_d65c78"/>
              </a:rPr>
              <a:t>dentify Salary Disparities</a:t>
            </a:r>
            <a:r>
              <a:rPr lang="en-US" sz="2000" b="0" i="0" dirty="0">
                <a:solidFill>
                  <a:srgbClr val="374151"/>
                </a:solidFill>
                <a:effectLst/>
                <a:latin typeface="__Inter_d65c78"/>
              </a:rPr>
              <a:t>:</a:t>
            </a:r>
          </a:p>
          <a:p>
            <a:pPr algn="l">
              <a:buFont typeface="Arial" panose="020B0604020202020204" pitchFamily="34" charset="0"/>
              <a:buChar char="•"/>
            </a:pPr>
            <a:r>
              <a:rPr lang="en-US" sz="2000" b="0" i="0" dirty="0">
                <a:solidFill>
                  <a:srgbClr val="374151"/>
                </a:solidFill>
                <a:effectLst/>
                <a:latin typeface="__Inter_d65c78"/>
              </a:rPr>
              <a:t>To determine whether there are significant salary differences between male and female graduates across various engineering specializations.</a:t>
            </a:r>
          </a:p>
          <a:p>
            <a:pPr algn="l"/>
            <a:r>
              <a:rPr lang="en-US" sz="2000" b="0" i="0" dirty="0">
                <a:solidFill>
                  <a:srgbClr val="374151"/>
                </a:solidFill>
                <a:effectLst/>
                <a:latin typeface="__Inter_d65c78"/>
              </a:rPr>
              <a:t>Analyze Gender Imbalance:</a:t>
            </a:r>
          </a:p>
          <a:p>
            <a:pPr algn="l">
              <a:buFont typeface="Arial" panose="020B0604020202020204" pitchFamily="34" charset="0"/>
              <a:buChar char="•"/>
            </a:pPr>
            <a:r>
              <a:rPr lang="en-US" sz="2000" b="0" i="0" dirty="0">
                <a:solidFill>
                  <a:srgbClr val="374151"/>
                </a:solidFill>
                <a:effectLst/>
                <a:latin typeface="__Inter_d65c78"/>
              </a:rPr>
              <a:t>To explore which specializations exhibit the most significant gender imbalances in terms of representation and pay.</a:t>
            </a:r>
          </a:p>
          <a:p>
            <a:pPr algn="l"/>
            <a:r>
              <a:rPr lang="en-US" sz="2000" b="1" i="0" dirty="0">
                <a:solidFill>
                  <a:srgbClr val="374151"/>
                </a:solidFill>
                <a:effectLst/>
                <a:latin typeface="__Inter_d65c78"/>
              </a:rPr>
              <a:t>Uncover Salary Trends</a:t>
            </a:r>
            <a:r>
              <a:rPr lang="en-US" sz="2000" b="0" i="0" dirty="0">
                <a:solidFill>
                  <a:srgbClr val="374151"/>
                </a:solidFill>
                <a:effectLst/>
                <a:latin typeface="__Inter_d65c78"/>
              </a:rPr>
              <a:t>:</a:t>
            </a:r>
          </a:p>
          <a:p>
            <a:pPr algn="l">
              <a:buFont typeface="Arial" panose="020B0604020202020204" pitchFamily="34" charset="0"/>
              <a:buChar char="•"/>
            </a:pPr>
            <a:r>
              <a:rPr lang="en-US" sz="2000" b="0" i="0" dirty="0">
                <a:solidFill>
                  <a:srgbClr val="374151"/>
                </a:solidFill>
                <a:effectLst/>
                <a:latin typeface="__Inter_d65c78"/>
              </a:rPr>
              <a:t>To identify specializations where female graduates earn salaries comparable to or higher than male graduates and those where males are predominantly paid more.</a:t>
            </a:r>
          </a:p>
          <a:p>
            <a:pPr algn="l"/>
            <a:r>
              <a:rPr lang="en-US" sz="2000" b="0" i="0" dirty="0">
                <a:solidFill>
                  <a:srgbClr val="374151"/>
                </a:solidFill>
                <a:effectLst/>
                <a:latin typeface="__Inter_d65c78"/>
              </a:rPr>
              <a:t>Provide Insights for Equity:</a:t>
            </a:r>
          </a:p>
          <a:p>
            <a:pPr algn="l">
              <a:buFont typeface="Arial" panose="020B0604020202020204" pitchFamily="34" charset="0"/>
              <a:buChar char="•"/>
            </a:pPr>
            <a:r>
              <a:rPr lang="en-US" sz="2000" b="0" i="0" dirty="0">
                <a:solidFill>
                  <a:srgbClr val="374151"/>
                </a:solidFill>
                <a:effectLst/>
                <a:latin typeface="__Inter_d65c78"/>
              </a:rPr>
              <a:t>To deliver valuable insights for organizations and academic institutions on gender equity in salaries, supporting the development of fair compensation policies and fostering diversity and inclusion within the engineering workforce.</a:t>
            </a:r>
          </a:p>
        </p:txBody>
      </p:sp>
    </p:spTree>
    <p:extLst>
      <p:ext uri="{BB962C8B-B14F-4D97-AF65-F5344CB8AC3E}">
        <p14:creationId xmlns:p14="http://schemas.microsoft.com/office/powerpoint/2010/main" val="115320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9756-3ED8-D51E-B609-12F12D672B2A}"/>
              </a:ext>
            </a:extLst>
          </p:cNvPr>
          <p:cNvSpPr>
            <a:spLocks noGrp="1"/>
          </p:cNvSpPr>
          <p:nvPr>
            <p:ph type="title"/>
          </p:nvPr>
        </p:nvSpPr>
        <p:spPr>
          <a:xfrm>
            <a:off x="838200" y="365125"/>
            <a:ext cx="10515600" cy="1127773"/>
          </a:xfrm>
        </p:spPr>
        <p:txBody>
          <a:bodyPr>
            <a:normAutofit/>
          </a:bodyPr>
          <a:lstStyle/>
          <a:p>
            <a:r>
              <a:rPr lang="en-US" sz="3200" b="1" dirty="0">
                <a:solidFill>
                  <a:srgbClr val="FF0000"/>
                </a:solidFill>
              </a:rPr>
              <a:t>Summary of the Data</a:t>
            </a:r>
          </a:p>
        </p:txBody>
      </p:sp>
      <p:sp>
        <p:nvSpPr>
          <p:cNvPr id="3" name="Text Placeholder 2">
            <a:extLst>
              <a:ext uri="{FF2B5EF4-FFF2-40B4-BE49-F238E27FC236}">
                <a16:creationId xmlns:a16="http://schemas.microsoft.com/office/drawing/2014/main" id="{65C36CE5-4CAF-27AF-22DB-42152697C068}"/>
              </a:ext>
            </a:extLst>
          </p:cNvPr>
          <p:cNvSpPr>
            <a:spLocks noGrp="1"/>
          </p:cNvSpPr>
          <p:nvPr>
            <p:ph type="body" idx="1"/>
          </p:nvPr>
        </p:nvSpPr>
        <p:spPr>
          <a:xfrm>
            <a:off x="838200" y="1601691"/>
            <a:ext cx="10515600" cy="4351338"/>
          </a:xfrm>
        </p:spPr>
        <p:txBody>
          <a:bodyPr>
            <a:normAutofit/>
          </a:bodyPr>
          <a:lstStyle/>
          <a:p>
            <a:pPr algn="l"/>
            <a:r>
              <a:rPr lang="en-US" sz="2000" b="0" i="0" dirty="0">
                <a:solidFill>
                  <a:srgbClr val="374151"/>
                </a:solidFill>
                <a:effectLst/>
                <a:latin typeface="__Inter_d65c78"/>
              </a:rPr>
              <a:t>The dataset contains information on 3998 candidates, with 38 columns that cover various aspects such as personal information, academic qualifications, and skill assessments.</a:t>
            </a:r>
          </a:p>
          <a:p>
            <a:pPr algn="l"/>
            <a:r>
              <a:rPr lang="en-US" sz="2000" b="0" i="0" dirty="0">
                <a:solidFill>
                  <a:srgbClr val="374151"/>
                </a:solidFill>
                <a:effectLst/>
                <a:latin typeface="__Inter_d65c78"/>
              </a:rPr>
              <a:t>There are 29 numerical columns and 9 categorical columns.</a:t>
            </a:r>
          </a:p>
          <a:p>
            <a:pPr algn="l"/>
            <a:r>
              <a:rPr lang="en-US" sz="2000" b="0" i="0" dirty="0">
                <a:solidFill>
                  <a:srgbClr val="374151"/>
                </a:solidFill>
                <a:effectLst/>
                <a:latin typeface="__Inter_d65c78"/>
              </a:rPr>
              <a:t>The data includes details like candidate ID, salary, date of joining and leaving, designation, job location, gender, date of birth, academic scores, college information, and AMCAT scores.</a:t>
            </a:r>
          </a:p>
          <a:p>
            <a:pPr algn="l"/>
            <a:r>
              <a:rPr lang="en-US" sz="2000" b="0" i="0" dirty="0">
                <a:solidFill>
                  <a:srgbClr val="374151"/>
                </a:solidFill>
                <a:effectLst/>
                <a:latin typeface="__Inter_d65c78"/>
              </a:rPr>
              <a:t>These variables provide insights into factors affecting salary, such as academic performance, skill levels, and personality traits.</a:t>
            </a:r>
          </a:p>
          <a:p>
            <a:pPr algn="l"/>
            <a:r>
              <a:rPr lang="en-US" sz="2000" b="0" i="0" dirty="0">
                <a:solidFill>
                  <a:srgbClr val="374151"/>
                </a:solidFill>
                <a:effectLst/>
                <a:latin typeface="__Inter_d65c78"/>
              </a:rPr>
              <a:t>The dataset aims to analyze the impact of various factors on a candidate's salary and provide insights into hiring trends in the tech industry.</a:t>
            </a:r>
          </a:p>
          <a:p>
            <a:pPr algn="l"/>
            <a:r>
              <a:rPr lang="en-US" sz="2000" b="0" i="0" dirty="0">
                <a:solidFill>
                  <a:srgbClr val="374151"/>
                </a:solidFill>
                <a:effectLst/>
                <a:latin typeface="__Inter_d65c78"/>
              </a:rPr>
              <a:t>This data can be used to develop predictive models to identify factors that contribute to high salaries and create strategies for attracting and retaining top talent.</a:t>
            </a:r>
          </a:p>
        </p:txBody>
      </p:sp>
    </p:spTree>
    <p:extLst>
      <p:ext uri="{BB962C8B-B14F-4D97-AF65-F5344CB8AC3E}">
        <p14:creationId xmlns:p14="http://schemas.microsoft.com/office/powerpoint/2010/main" val="162278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535043" y="102231"/>
            <a:ext cx="10515600" cy="1325563"/>
          </a:xfrm>
          <a:prstGeom prst="rect">
            <a:avLst/>
          </a:prstGeom>
          <a:noFill/>
          <a:ln>
            <a:noFill/>
          </a:ln>
        </p:spPr>
        <p:txBody>
          <a:bodyPr spcFirstLastPara="1" wrap="square" lIns="91425" tIns="45700" rIns="91425" bIns="45700" anchor="ctr" anchorCtr="0">
            <a:normAutofit/>
          </a:bodyPr>
          <a:lstStyle/>
          <a:p>
            <a:pPr lvl="0" algn="l" rtl="0">
              <a:lnSpc>
                <a:spcPct val="90000"/>
              </a:lnSpc>
              <a:spcBef>
                <a:spcPts val="1000"/>
              </a:spcBef>
              <a:spcAft>
                <a:spcPts val="0"/>
              </a:spcAft>
              <a:buClr>
                <a:srgbClr val="FF0000"/>
              </a:buClr>
              <a:buSzPct val="100000"/>
            </a:pPr>
            <a:r>
              <a:rPr lang="en-IN" sz="3200" b="1" u="sng" dirty="0">
                <a:solidFill>
                  <a:srgbClr val="FF0000"/>
                </a:solidFill>
              </a:rPr>
              <a:t>Exploratory Data Analysis: </a:t>
            </a:r>
            <a:endParaRPr lang="en-IN" sz="3200" dirty="0"/>
          </a:p>
        </p:txBody>
      </p:sp>
      <p:sp>
        <p:nvSpPr>
          <p:cNvPr id="111" name="Google Shape;111;p4"/>
          <p:cNvSpPr txBox="1">
            <a:spLocks noGrp="1"/>
          </p:cNvSpPr>
          <p:nvPr>
            <p:ph type="body" idx="1"/>
          </p:nvPr>
        </p:nvSpPr>
        <p:spPr>
          <a:xfrm>
            <a:off x="535043" y="1231641"/>
            <a:ext cx="10515600" cy="4702825"/>
          </a:xfrm>
          <a:prstGeom prst="rect">
            <a:avLst/>
          </a:prstGeom>
          <a:noFill/>
          <a:ln>
            <a:noFill/>
          </a:ln>
        </p:spPr>
        <p:txBody>
          <a:bodyPr spcFirstLastPara="1" wrap="square" lIns="91425" tIns="45700" rIns="91425" bIns="45700" anchor="t" anchorCtr="0">
            <a:normAutofit/>
          </a:bodyPr>
          <a:lstStyle/>
          <a:p>
            <a:r>
              <a:rPr lang="en-US" sz="2000" dirty="0">
                <a:solidFill>
                  <a:srgbClr val="242424"/>
                </a:solidFill>
                <a:latin typeface="Calibri" panose="020F0502020204030204" pitchFamily="34" charset="0"/>
                <a:ea typeface="Calibri" panose="020F0502020204030204" pitchFamily="34" charset="0"/>
                <a:cs typeface="Calibri" panose="020F0502020204030204" pitchFamily="34" charset="0"/>
              </a:rPr>
              <a:t>Loading and Understanding the data.</a:t>
            </a:r>
          </a:p>
          <a:p>
            <a:r>
              <a:rPr lang="en-US" sz="200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Data Cleaning.</a:t>
            </a:r>
          </a:p>
          <a:p>
            <a:r>
              <a:rPr lang="en-US" sz="2000" dirty="0">
                <a:solidFill>
                  <a:srgbClr val="242424"/>
                </a:solidFill>
                <a:latin typeface="Calibri" panose="020F0502020204030204" pitchFamily="34" charset="0"/>
                <a:ea typeface="Calibri" panose="020F0502020204030204" pitchFamily="34" charset="0"/>
                <a:cs typeface="Calibri" panose="020F0502020204030204" pitchFamily="34" charset="0"/>
              </a:rPr>
              <a:t>Uni-Variate Analysis.</a:t>
            </a:r>
          </a:p>
          <a:p>
            <a:r>
              <a:rPr lang="en-US" sz="200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Bi-Variate Analysis.</a:t>
            </a:r>
          </a:p>
          <a:p>
            <a:r>
              <a:rPr lang="en-US" sz="200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Insights and Conclusion.</a:t>
            </a:r>
          </a:p>
          <a:p>
            <a:endParaRPr lang="en-US" sz="2000"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E3BC58-52CD-B1F0-D7EA-8A84FA5E515B}"/>
              </a:ext>
            </a:extLst>
          </p:cNvPr>
          <p:cNvSpPr txBox="1"/>
          <p:nvPr/>
        </p:nvSpPr>
        <p:spPr>
          <a:xfrm>
            <a:off x="821095" y="422311"/>
            <a:ext cx="3881534" cy="461665"/>
          </a:xfrm>
          <a:prstGeom prst="rect">
            <a:avLst/>
          </a:prstGeom>
          <a:noFill/>
        </p:spPr>
        <p:txBody>
          <a:bodyPr wrap="square" rtlCol="0">
            <a:spAutoFit/>
          </a:bodyPr>
          <a:lstStyle/>
          <a:p>
            <a:r>
              <a:rPr lang="en-US" sz="2400" b="1" dirty="0">
                <a:solidFill>
                  <a:srgbClr val="FF0000"/>
                </a:solidFill>
              </a:rPr>
              <a:t>UNI-VARIATE ANALYSIS</a:t>
            </a:r>
          </a:p>
        </p:txBody>
      </p:sp>
      <p:sp>
        <p:nvSpPr>
          <p:cNvPr id="7" name="TextBox 6">
            <a:extLst>
              <a:ext uri="{FF2B5EF4-FFF2-40B4-BE49-F238E27FC236}">
                <a16:creationId xmlns:a16="http://schemas.microsoft.com/office/drawing/2014/main" id="{75FB61A8-F2C7-0288-2B14-EAC8C314335C}"/>
              </a:ext>
            </a:extLst>
          </p:cNvPr>
          <p:cNvSpPr txBox="1"/>
          <p:nvPr/>
        </p:nvSpPr>
        <p:spPr>
          <a:xfrm>
            <a:off x="8593493" y="1408924"/>
            <a:ext cx="3210389" cy="3139321"/>
          </a:xfrm>
          <a:prstGeom prst="rect">
            <a:avLst/>
          </a:prstGeom>
          <a:noFill/>
        </p:spPr>
        <p:txBody>
          <a:bodyPr wrap="square" rtlCol="0">
            <a:spAutoFit/>
          </a:bodyPr>
          <a:lstStyle/>
          <a:p>
            <a:r>
              <a:rPr lang="en-US" sz="1800" b="0" i="0" dirty="0">
                <a:solidFill>
                  <a:srgbClr val="212121"/>
                </a:solidFill>
                <a:effectLst/>
                <a:latin typeface="Roboto" panose="020F0502020204030204" pitchFamily="2" charset="0"/>
              </a:rPr>
              <a:t>The salary distribution is heavily right-skewed, with the majority of salaries clustered between 0 and 500,000, peaking around 200,000 to 300,000. There are a few extreme outliers beyond 1 million, indicating that while most individuals earn lower salaries, a small number earn significantly higher amounts</a:t>
            </a:r>
            <a:endParaRPr lang="en-US" sz="1800" dirty="0"/>
          </a:p>
        </p:txBody>
      </p:sp>
      <p:pic>
        <p:nvPicPr>
          <p:cNvPr id="10" name="Picture 9">
            <a:extLst>
              <a:ext uri="{FF2B5EF4-FFF2-40B4-BE49-F238E27FC236}">
                <a16:creationId xmlns:a16="http://schemas.microsoft.com/office/drawing/2014/main" id="{398D9E9F-028B-F864-D250-5BA8307A5305}"/>
              </a:ext>
            </a:extLst>
          </p:cNvPr>
          <p:cNvPicPr>
            <a:picLocks noChangeAspect="1"/>
          </p:cNvPicPr>
          <p:nvPr/>
        </p:nvPicPr>
        <p:blipFill>
          <a:blip r:embed="rId2"/>
          <a:stretch>
            <a:fillRect/>
          </a:stretch>
        </p:blipFill>
        <p:spPr>
          <a:xfrm>
            <a:off x="821095" y="1175657"/>
            <a:ext cx="7305026" cy="5029199"/>
          </a:xfrm>
          <a:prstGeom prst="rect">
            <a:avLst/>
          </a:prstGeom>
        </p:spPr>
      </p:pic>
    </p:spTree>
    <p:extLst>
      <p:ext uri="{BB962C8B-B14F-4D97-AF65-F5344CB8AC3E}">
        <p14:creationId xmlns:p14="http://schemas.microsoft.com/office/powerpoint/2010/main" val="266516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489AC-14D9-BD30-F852-C1A3C7472053}"/>
              </a:ext>
            </a:extLst>
          </p:cNvPr>
          <p:cNvPicPr>
            <a:picLocks noChangeAspect="1"/>
          </p:cNvPicPr>
          <p:nvPr/>
        </p:nvPicPr>
        <p:blipFill>
          <a:blip r:embed="rId2"/>
          <a:stretch>
            <a:fillRect/>
          </a:stretch>
        </p:blipFill>
        <p:spPr>
          <a:xfrm>
            <a:off x="984929" y="899178"/>
            <a:ext cx="4586860" cy="3117239"/>
          </a:xfrm>
          <a:prstGeom prst="rect">
            <a:avLst/>
          </a:prstGeom>
        </p:spPr>
      </p:pic>
      <p:pic>
        <p:nvPicPr>
          <p:cNvPr id="5" name="Picture 4">
            <a:extLst>
              <a:ext uri="{FF2B5EF4-FFF2-40B4-BE49-F238E27FC236}">
                <a16:creationId xmlns:a16="http://schemas.microsoft.com/office/drawing/2014/main" id="{24B3E125-CDF9-9280-CD97-4AD298A49703}"/>
              </a:ext>
            </a:extLst>
          </p:cNvPr>
          <p:cNvPicPr>
            <a:picLocks noChangeAspect="1"/>
          </p:cNvPicPr>
          <p:nvPr/>
        </p:nvPicPr>
        <p:blipFill>
          <a:blip r:embed="rId3"/>
          <a:stretch>
            <a:fillRect/>
          </a:stretch>
        </p:blipFill>
        <p:spPr>
          <a:xfrm>
            <a:off x="6096000" y="789327"/>
            <a:ext cx="4992547" cy="3032568"/>
          </a:xfrm>
          <a:prstGeom prst="rect">
            <a:avLst/>
          </a:prstGeom>
        </p:spPr>
      </p:pic>
      <p:sp>
        <p:nvSpPr>
          <p:cNvPr id="7" name="TextBox 6">
            <a:extLst>
              <a:ext uri="{FF2B5EF4-FFF2-40B4-BE49-F238E27FC236}">
                <a16:creationId xmlns:a16="http://schemas.microsoft.com/office/drawing/2014/main" id="{D2DCD235-901D-2B1D-9068-AFD7DC463E87}"/>
              </a:ext>
            </a:extLst>
          </p:cNvPr>
          <p:cNvSpPr txBox="1"/>
          <p:nvPr/>
        </p:nvSpPr>
        <p:spPr>
          <a:xfrm>
            <a:off x="984929" y="4267253"/>
            <a:ext cx="9999445" cy="1477328"/>
          </a:xfrm>
          <a:prstGeom prst="rect">
            <a:avLst/>
          </a:prstGeom>
          <a:noFill/>
        </p:spPr>
        <p:txBody>
          <a:bodyPr wrap="square">
            <a:spAutoFit/>
          </a:bodyPr>
          <a:lstStyle/>
          <a:p>
            <a:r>
              <a:rPr lang="en-US" sz="1800" dirty="0">
                <a:latin typeface="Roboto" panose="02000000000000000000" pitchFamily="2" charset="0"/>
                <a:ea typeface="Roboto" panose="02000000000000000000" pitchFamily="2" charset="0"/>
                <a:cs typeface="Roboto" panose="02000000000000000000" pitchFamily="2" charset="0"/>
              </a:rPr>
              <a:t>The left plot presents a horizontal box plot, while the right plot shows a vertical one. The median salary is approximately 0.4 million, with most salaries concentrated in the lower range. Several outliers are present, with some salaries surpassing 3 million. These box plots effectively highlight the salary range, median, and outliers, offering a clear view of the overall distribution and helping to identify any extreme values.</a:t>
            </a:r>
          </a:p>
        </p:txBody>
      </p:sp>
    </p:spTree>
    <p:extLst>
      <p:ext uri="{BB962C8B-B14F-4D97-AF65-F5344CB8AC3E}">
        <p14:creationId xmlns:p14="http://schemas.microsoft.com/office/powerpoint/2010/main" val="19282428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TotalTime>
  <Words>1567</Words>
  <Application>Microsoft Office PowerPoint</Application>
  <PresentationFormat>Widescreen</PresentationFormat>
  <Paragraphs>68</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Roboto</vt:lpstr>
      <vt:lpstr>Libre Baskerville</vt:lpstr>
      <vt:lpstr>Arial</vt:lpstr>
      <vt:lpstr>__Inter_d65c78</vt:lpstr>
      <vt:lpstr>Calibri</vt:lpstr>
      <vt:lpstr>Lato Black</vt:lpstr>
      <vt:lpstr>Office Theme</vt:lpstr>
      <vt:lpstr>PowerPoint Presentation</vt:lpstr>
      <vt:lpstr>PowerPoint Presentation</vt:lpstr>
      <vt:lpstr>Why EDA ?</vt:lpstr>
      <vt:lpstr>Business Problem and Use case domain understanding</vt:lpstr>
      <vt:lpstr>PowerPoint Presentation</vt:lpstr>
      <vt:lpstr>Summary of the Data</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BI 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MAHENDRA ENUGANDULA</cp:lastModifiedBy>
  <cp:revision>5</cp:revision>
  <dcterms:created xsi:type="dcterms:W3CDTF">2021-02-16T05:19:01Z</dcterms:created>
  <dcterms:modified xsi:type="dcterms:W3CDTF">2024-10-24T05:24:33Z</dcterms:modified>
</cp:coreProperties>
</file>