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6" r:id="rId6"/>
    <p:sldId id="268" r:id="rId7"/>
    <p:sldId id="265" r:id="rId8"/>
    <p:sldId id="270" r:id="rId9"/>
    <p:sldId id="271" r:id="rId10"/>
    <p:sldId id="261" r:id="rId11"/>
    <p:sldId id="262" r:id="rId12"/>
    <p:sldId id="263" r:id="rId13"/>
    <p:sldId id="25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DDA2-498F-2112-AACB-E18965D2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B782-E1FE-5183-150D-C408AF81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DD03-1BF0-0681-10BC-BD7AE83C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B65E4-C557-DE2B-3DD2-97786DA1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D791-3301-CA5E-20E9-8EA709E0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34F-96CD-810A-87C7-9B9DB65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76011-B2C5-65E1-1532-C60AB39D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40E5-C782-A387-48E0-5117990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8D9D-90CA-2BD8-6DE0-BC9B99DF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1649-C44A-1358-125B-01A6E807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72994-0BA1-C631-1428-DC8EA31AE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E4B9-A292-6D89-7146-102FCA59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709A-2608-9DFB-DF7D-BCC2E4EE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5809-E8E2-42D9-777E-E1EB951B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C74D-DA8F-06BA-6398-4450DD3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E563-ACCD-C596-7000-3DDA7B17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891-B66E-65DB-3811-5770A33A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3563-96DD-2990-D77D-4B3F4162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C1B8-BA1A-C980-8CBC-86C42F4E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D9AC-2DA3-A5BA-2FE1-215C607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E4FE-B0BB-1264-8984-B5AE86CE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2E2F5-A59D-EDD6-E29B-845AA3FF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3257-74C5-C0CA-031E-9C38B19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1C1F-5844-D75D-A111-96028641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9747-93A3-B037-8655-C8F83AE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C34-A115-082E-826A-B43EF7D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0143-8009-CF64-C32B-A2352D14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A6B5-EF2B-39B7-DDD3-0EA47427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0C2E-10D7-E2A1-31FD-04AA995D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5F33-8BD1-CCE7-4F0C-50936679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1030-4AAF-760C-F78D-553EC69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6E2-84F6-02E0-2109-B83DF41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2ED1-D919-E356-0A8B-F140D69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B0E7-4B4C-CEF6-DBD6-C3191076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DB0E-527B-7BBC-5CD4-1E9D8B11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F1ED7-F270-8EE8-8E8B-CA390898A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8C9F-E44D-7D03-8082-9FDDC83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20C0F-A8BF-9D33-0816-DF866C0D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19167-0018-99CC-35C3-EF30AFA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3BD4-E1BE-E15C-7CFC-11D8C5D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D99DF-F609-2A92-D0DB-A1FA81E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9045B-1714-9427-48DE-0F41AC29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00AD2-6F5E-D7EF-7D2C-8E02871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BCD2D-E716-7DE7-1C08-1106DDE3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E7672-13C2-D108-B4C0-A5AB6DA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B7A4E-3944-AC32-DF86-30AC639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00D-7881-B318-1905-8146FD0E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F11F-BE7F-63F8-2EB4-89BCDCC9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55949-D9F0-3516-B909-EE8375BE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6CB3-D3FE-112A-1A81-078BE71C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6EC7-607F-9A77-BF26-2D3C5D32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D3BF-5FF5-DA3F-6C51-66F37121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E12-1D09-4B70-EB2E-E9735E63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00E16-1555-BA23-44FE-FF46E2B68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D9EFE-23F0-0C47-C544-5F7C1A01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B319-1F89-BD78-ACC1-1A665538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A749-0542-1AED-1D37-DABDC56F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1AA3-D854-6CA2-03BF-8332BB4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FB324-B8CF-45FC-26F8-EEC99B10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772B-7559-88D3-DAB9-08CFB35B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31-876B-534F-B824-892AFAC8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52404-926B-9644-A6FB-079C6A79FCC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EAF9-E82F-99B4-9459-00CF0CAF6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023-9333-E8FC-F043-56052C7D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2DC3D-69C3-1B44-B5CF-C2A0F1688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C12-2332-EF6B-2A81-66A682F08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DS-670:Capstone:big Data &amp; data Science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Fraud Detection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D84B-CD04-A2F3-0E99-655E7ACE7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Ravindra Babu Ponnapula</a:t>
            </a:r>
          </a:p>
        </p:txBody>
      </p:sp>
    </p:spTree>
    <p:extLst>
      <p:ext uri="{BB962C8B-B14F-4D97-AF65-F5344CB8AC3E}">
        <p14:creationId xmlns:p14="http://schemas.microsoft.com/office/powerpoint/2010/main" val="73684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860E-17E5-6FF6-EE94-A1838FB2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75A7-9F6E-3006-69B0-B71BB4D1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Consulted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Xplore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Digital Library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Keywords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"Insurance fraud detection"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"Machine learning in fraud analysis"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"Predictive modeling for insurance claims"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"Fraud detection algorithms"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0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21A9-44E9-A64E-3B1B-EF9B29E3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Theoretical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579F-B04A-B67C-6ED8-1B5489E9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Fraud Detection Approaches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Simple, interpretable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Limited adaptability, high false-positive rates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Logistic Regression, Discriminant Analysis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Statistical significance, interpretability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Assumes linear relationships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Machines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 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techniques</a:t>
            </a:r>
          </a:p>
          <a:p>
            <a:pPr marL="1143000" lvl="2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5D4B-EA73-5554-5B21-FD593BBC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Gaps and Research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960A-7A02-BBCD-73D5-5D6942BC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Limitations in Existing Research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fraud datasets have significant class imbalance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algorithms struggle with minority class detection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Challenges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on comprehensive feature selection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domain-specific feature engineering techniques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vs. Performance Trade-offs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models often sacrifice explainability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 for interpretable AI in financial domains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6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CF94-6810-D6C5-0229-55AFD127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4C72-5B39-E038-FD2A-5ED73A04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1-2: Data preprocessing and exploratory data analysis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3-4: Feature engineering and initial model development (Random Forest, Gradient Boosting)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5-6: Advanced model development (Deep Learning, LSTM for sequential data)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7-8: Reinforcement Learning model and LLM-based approach for text analysis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9-10: Full-stack product development, including API and web interface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9B3A-2E21-09CE-3658-BB2135B7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4968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5BFC-3975-8BC1-2894-F2AF7385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FBB5-15BA-ED26-79D4-01D2A52B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predictive model to identify potentially fraudulent insurance claims.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Insurance claims data with multiple features.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Fraudulent (Yes/No)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DC14-AA46-BACE-7162-2323A99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Insurance Fraud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45CC-190F-3564-EED6-841C1AF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Insurance Fraud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Definition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Intentional deception in insurance claim processes to obtain financial benefits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Typologies of Fraud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Fraud: Exaggeration of legitimate claims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Fraud: Completely fabricated claims or staged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B07F-7F2B-07C6-745B-B3B3C8C3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8204-4A20-E461-8BA6-D833B094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Perspective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annual insurance fraud losses: $40-80 billion in the United States alone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10-20% of all insurance claims show fraudulent characteristics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economic burden on insurance companies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410048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F331-5FCC-1645-8171-D08FF65F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02E1-5143-77F7-2205-DBB48D52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raud is a pervasive issue that significantly impacts the insurance industry, leading to increased premiums for honest customers and substantial financial losses for companies. There is a critical need for more sophisticated and accurate fraud detection methods to: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financial losses due to fraudulent claims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of claims processing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fair pricing for honest customers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overall trust in the insurance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addresses this need by developing an advanced, data-driven fraud detection system that can quickly and accurately identify potentially fraudulent claims.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1AE8-7CC8-F78F-72BB-76510740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929F-3D1C-6C6A-B11A-5E576FC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5A8A-166C-7FCE-0C3D-00C9B037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problem this project aims to solve 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develop a robust, accurate, and scalable machine learning system to automatically detect fraudulent insurance claims in real-time, reducing financial losses for insurance companies while maintaining a positive experience for legitimate claimants?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include: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most relevant features for fraud detection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datasets (as fraudulent claims are typically a small percentage of total claims)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models that can adapt to evolving fraud tactics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interpretable system that can provide insights into why a claim is flagged as potentially fraudulent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6F58-9B70-27A7-36D7-1E4119F7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990"/>
            <a:ext cx="10515600" cy="5113973"/>
          </a:xfrm>
        </p:spPr>
        <p:txBody>
          <a:bodyPr/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15-20 relevant papers/sources, taking notes on: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results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gaps identified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Synthesize the information to identify trends, common approaches, and areas needing further research.</a:t>
            </a:r>
          </a:p>
        </p:txBody>
      </p:sp>
    </p:spTree>
    <p:extLst>
      <p:ext uri="{BB962C8B-B14F-4D97-AF65-F5344CB8AC3E}">
        <p14:creationId xmlns:p14="http://schemas.microsoft.com/office/powerpoint/2010/main" val="178936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821F-639C-1C7C-F562-7ACFDE40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Chat</a:t>
            </a:r>
          </a:p>
        </p:txBody>
      </p:sp>
      <p:pic>
        <p:nvPicPr>
          <p:cNvPr id="9" name="Content Placeholder 8" descr="A diagram of a model&#10;&#10;Description automatically generated">
            <a:extLst>
              <a:ext uri="{FF2B5EF4-FFF2-40B4-BE49-F238E27FC236}">
                <a16:creationId xmlns:a16="http://schemas.microsoft.com/office/drawing/2014/main" id="{9D4527FB-4960-874D-EEE2-640EFA98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17" y="259773"/>
            <a:ext cx="4530437" cy="6233101"/>
          </a:xfrm>
        </p:spPr>
      </p:pic>
    </p:spTree>
    <p:extLst>
      <p:ext uri="{BB962C8B-B14F-4D97-AF65-F5344CB8AC3E}">
        <p14:creationId xmlns:p14="http://schemas.microsoft.com/office/powerpoint/2010/main" val="278140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97D-D41C-9C15-BB7F-8606073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864C1-F957-0D40-B46E-8C2CE9FAF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094" y="1516566"/>
            <a:ext cx="7409340" cy="4660397"/>
          </a:xfrm>
        </p:spPr>
      </p:pic>
    </p:spTree>
    <p:extLst>
      <p:ext uri="{BB962C8B-B14F-4D97-AF65-F5344CB8AC3E}">
        <p14:creationId xmlns:p14="http://schemas.microsoft.com/office/powerpoint/2010/main" val="256526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603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inherit</vt:lpstr>
      <vt:lpstr>Times New Roman</vt:lpstr>
      <vt:lpstr>var(--font-fk-grotesk)</vt:lpstr>
      <vt:lpstr>Office Theme</vt:lpstr>
      <vt:lpstr>DS-670:Capstone:big Data &amp; data Science Insurance Fraud Detection</vt:lpstr>
      <vt:lpstr>Project Overview</vt:lpstr>
      <vt:lpstr>Introduction to Insurance Fraud </vt:lpstr>
      <vt:lpstr>Economic Impact</vt:lpstr>
      <vt:lpstr> Business Need </vt:lpstr>
      <vt:lpstr>Problem Definition</vt:lpstr>
      <vt:lpstr>PowerPoint Presentation</vt:lpstr>
      <vt:lpstr>Flow Chat</vt:lpstr>
      <vt:lpstr>Architecture</vt:lpstr>
      <vt:lpstr>Literature Review Methodology</vt:lpstr>
      <vt:lpstr>Key Theoretical Frameworks</vt:lpstr>
      <vt:lpstr>Theoretical Gaps and Research Opportunities</vt:lpstr>
      <vt:lpstr>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Babu</dc:creator>
  <cp:lastModifiedBy>Ponnapula, Ravindra Babu</cp:lastModifiedBy>
  <cp:revision>4</cp:revision>
  <dcterms:created xsi:type="dcterms:W3CDTF">2024-12-08T20:20:45Z</dcterms:created>
  <dcterms:modified xsi:type="dcterms:W3CDTF">2024-12-09T23:35:44Z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2024-12-09T23:14:23Z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c176bde9-92fd-40df-ad3f-cc5b9e480d45</vt:lpwstr>
  </property>
  <property fmtid="{D5CDD505-2E9C-101B-9397-08002B2CF9AE}" pid="8" name="MSIP_Label_defa4170-0d19-0005-0004-bc88714345d2_ContentBits">
    <vt:lpwstr>0</vt:lpwstr>
  </property>
</Properties>
</file>