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 Slab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C072EB7-DB54-4609-AAF4-9B267E1E7C75}">
  <a:tblStyle styleId="{1C072EB7-DB54-4609-AAF4-9B267E1E7C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6E6"/>
          </a:solidFill>
        </a:fill>
      </a:tcStyle>
    </a:wholeTbl>
    <a:band1H>
      <a:tcStyle>
        <a:fill>
          <a:solidFill>
            <a:srgbClr val="CACACA"/>
          </a:solidFill>
        </a:fill>
      </a:tcStyle>
    </a:band1H>
    <a:band1V>
      <a:tcStyle>
        <a:fill>
          <a:solidFill>
            <a:srgbClr val="CAC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dk1"/>
          </a:solidFill>
        </a:fill>
      </a:tcStyle>
    </a:firstRow>
  </a:tblStyle>
  <a:tblStyle styleId="{D5D83434-05A7-46DA-80F7-E42C45400ED6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27 prints</a:t>
            </a: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34 prints</a:t>
            </a: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Relationship Id="rId4" Type="http://schemas.openxmlformats.org/officeDocument/2006/relationships/image" Target="../media/image00.jpg"/><Relationship Id="rId5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hyperlink" Target="www.volunteer.uc.ed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Relationship Id="rId5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882600" y="2007625"/>
            <a:ext cx="104268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7200"/>
              <a:t>Operations Team Training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69650" y="2971950"/>
            <a:ext cx="54750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Tasks &amp; Expectations</a:t>
            </a:r>
          </a:p>
        </p:txBody>
      </p:sp>
      <p:pic>
        <p:nvPicPr>
          <p:cNvPr descr="for08_flyHZ_150_top" id="86" name="Shape 86"/>
          <p:cNvPicPr preferRelativeResize="0"/>
          <p:nvPr/>
        </p:nvPicPr>
        <p:blipFill rotWithShape="1">
          <a:blip r:embed="rId3">
            <a:alphaModFix/>
          </a:blip>
          <a:srcRect b="16394" l="2837" r="2773" t="10289"/>
          <a:stretch/>
        </p:blipFill>
        <p:spPr>
          <a:xfrm>
            <a:off x="0" y="0"/>
            <a:ext cx="12192000" cy="785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87" name="Shape 87"/>
          <p:cNvPicPr preferRelativeResize="0"/>
          <p:nvPr/>
        </p:nvPicPr>
        <p:blipFill rotWithShape="1">
          <a:blip r:embed="rId4">
            <a:alphaModFix/>
          </a:blip>
          <a:srcRect b="0" l="2677" r="5352" t="0"/>
          <a:stretch/>
        </p:blipFill>
        <p:spPr>
          <a:xfrm>
            <a:off x="0" y="5470192"/>
            <a:ext cx="12192000" cy="14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708185"/>
            <a:ext cx="1736034" cy="2574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ctrTitle"/>
          </p:nvPr>
        </p:nvSpPr>
        <p:spPr>
          <a:xfrm>
            <a:off x="2208975" y="2482625"/>
            <a:ext cx="108528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Set Up Crew - </a:t>
            </a:r>
            <a:r>
              <a:rPr b="1" i="1" lang="en-US" sz="3000"/>
              <a:t>Task Schedule</a:t>
            </a:r>
          </a:p>
        </p:txBody>
      </p:sp>
      <p:pic>
        <p:nvPicPr>
          <p:cNvPr descr="for08_flyHZ_150_top" id="238" name="Shape 238"/>
          <p:cNvPicPr preferRelativeResize="0"/>
          <p:nvPr/>
        </p:nvPicPr>
        <p:blipFill rotWithShape="1">
          <a:blip r:embed="rId3">
            <a:alphaModFix/>
          </a:blip>
          <a:srcRect b="16394" l="2841" r="2765" t="10286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239" name="Shape 239"/>
          <p:cNvPicPr preferRelativeResize="0"/>
          <p:nvPr/>
        </p:nvPicPr>
        <p:blipFill rotWithShape="1">
          <a:blip r:embed="rId4">
            <a:alphaModFix/>
          </a:blip>
          <a:srcRect b="0" l="2676" r="5352" t="0"/>
          <a:stretch/>
        </p:blipFill>
        <p:spPr>
          <a:xfrm>
            <a:off x="1" y="5470192"/>
            <a:ext cx="12192000" cy="1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084973"/>
            <a:ext cx="1482000" cy="21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08_flyHZ_150_top" id="245" name="Shape 245"/>
          <p:cNvPicPr preferRelativeResize="0"/>
          <p:nvPr/>
        </p:nvPicPr>
        <p:blipFill rotWithShape="1">
          <a:blip r:embed="rId3">
            <a:alphaModFix/>
          </a:blip>
          <a:srcRect b="16394" l="2837" r="2773" t="10289"/>
          <a:stretch/>
        </p:blipFill>
        <p:spPr>
          <a:xfrm>
            <a:off x="0" y="0"/>
            <a:ext cx="12192000" cy="785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246" name="Shape 246"/>
          <p:cNvPicPr preferRelativeResize="0"/>
          <p:nvPr/>
        </p:nvPicPr>
        <p:blipFill rotWithShape="1">
          <a:blip r:embed="rId4">
            <a:alphaModFix/>
          </a:blip>
          <a:srcRect b="0" l="2677" r="5352" t="0"/>
          <a:stretch/>
        </p:blipFill>
        <p:spPr>
          <a:xfrm>
            <a:off x="0" y="5470192"/>
            <a:ext cx="12192000" cy="14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708185"/>
            <a:ext cx="1736034" cy="25742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Shape 248"/>
          <p:cNvGraphicFramePr/>
          <p:nvPr/>
        </p:nvGraphicFramePr>
        <p:xfrm>
          <a:off x="1105612" y="1325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{D5D83434-05A7-46DA-80F7-E42C45400ED6}</a:tableStyleId>
              </a:tblPr>
              <a:tblGrid>
                <a:gridCol w="876325"/>
                <a:gridCol w="3057175"/>
                <a:gridCol w="2703875"/>
                <a:gridCol w="2569850"/>
              </a:tblGrid>
              <a:tr h="594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Tents/Banners/Ropes/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Tablecloths/Greeters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Tables/Chairs/Bus Guide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Bags/Gloves/Food/Bus Guide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</a:tr>
              <a:tr h="1187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Leader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Marnie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Bing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Kiet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Vineela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Rucha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Theo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Tosha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Philip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Sagar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Ireland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Bella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Hong-Yang Lin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Ryan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Mark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Christina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Jordan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Elizabeth</a:t>
                      </a:r>
                      <a:r>
                        <a:rPr lang="en-US" sz="1200"/>
                        <a:t>             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Task Details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7:00am</a:t>
                      </a:r>
                      <a:r>
                        <a:rPr lang="en-US" sz="1100"/>
                        <a:t>: Delivery of 6 tents at Turner Circle - place tents in area shown on layout sheet (in your folder)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                 *Vendor: A1 Rentals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                 *Contact Info: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7:15am</a:t>
                      </a:r>
                      <a:r>
                        <a:rPr lang="en-US" sz="1100"/>
                        <a:t>: Retrieve zip ties, banners and tablecloths from storage room in Lindner 110      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                 *Nani will direct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Note</a:t>
                      </a:r>
                      <a:r>
                        <a:rPr lang="en-US" sz="1100"/>
                        <a:t>: OTR, Avondale and West End have ropes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7:50am</a:t>
                      </a:r>
                      <a:r>
                        <a:rPr lang="en-US" sz="1100"/>
                        <a:t>: Greet arriving volunteers 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7:00am</a:t>
                      </a:r>
                      <a:r>
                        <a:rPr lang="en-US" sz="1100"/>
                        <a:t>: Delivery of 30 tables and 30 chairs at Turner Circle 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7:15am: </a:t>
                      </a:r>
                      <a:r>
                        <a:rPr lang="en-US" sz="1100"/>
                        <a:t>Set up tables according to layout sheet provided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Vendor</a:t>
                      </a:r>
                      <a:r>
                        <a:rPr lang="en-US" sz="1100"/>
                        <a:t>: Mike from Decorative Rentals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Contact</a:t>
                      </a:r>
                      <a:r>
                        <a:rPr lang="en-US" sz="1100"/>
                        <a:t>: 513-256-3180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7:00am</a:t>
                      </a:r>
                      <a:r>
                        <a:rPr lang="en-US" sz="1100"/>
                        <a:t>: Retrieve bags and gloves from storage room in Lindner 110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100"/>
                        <a:t>              *Nani will direct                          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7:15am</a:t>
                      </a:r>
                      <a:r>
                        <a:rPr lang="en-US" sz="1100"/>
                        <a:t>: Coffee/bagels/juice being delivered at Turner Circle by Order Up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100"/>
                        <a:t>7:30am</a:t>
                      </a:r>
                      <a:r>
                        <a:rPr lang="en-US" sz="1100"/>
                        <a:t>: Place food/drinks and supplies according to layout sheet provided in your folder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49" name="Shape 249"/>
          <p:cNvSpPr txBox="1"/>
          <p:nvPr/>
        </p:nvSpPr>
        <p:spPr>
          <a:xfrm>
            <a:off x="4180325" y="816262"/>
            <a:ext cx="2032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 u="sng">
                <a:latin typeface="Roboto Slab"/>
                <a:ea typeface="Roboto Slab"/>
                <a:cs typeface="Roboto Slab"/>
                <a:sym typeface="Roboto Slab"/>
              </a:rPr>
              <a:t>Set Up Team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10519250" y="1539175"/>
            <a:ext cx="1602900" cy="2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Nani - Set Up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224-401-7135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maddirsh@mail.uc.edu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08_flyHZ_150_top" id="255" name="Shape 255"/>
          <p:cNvPicPr preferRelativeResize="0"/>
          <p:nvPr/>
        </p:nvPicPr>
        <p:blipFill rotWithShape="1">
          <a:blip r:embed="rId3">
            <a:alphaModFix/>
          </a:blip>
          <a:srcRect b="16394" l="2841" r="2765" t="10286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256" name="Shape 256"/>
          <p:cNvPicPr preferRelativeResize="0"/>
          <p:nvPr/>
        </p:nvPicPr>
        <p:blipFill rotWithShape="1">
          <a:blip r:embed="rId4">
            <a:alphaModFix/>
          </a:blip>
          <a:srcRect b="0" l="2676" r="5352" t="0"/>
          <a:stretch/>
        </p:blipFill>
        <p:spPr>
          <a:xfrm>
            <a:off x="1" y="5470192"/>
            <a:ext cx="12192000" cy="1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084973"/>
            <a:ext cx="1482000" cy="2197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Shape 258"/>
          <p:cNvGraphicFramePr/>
          <p:nvPr/>
        </p:nvGraphicFramePr>
        <p:xfrm>
          <a:off x="1872150" y="143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{D5D83434-05A7-46DA-80F7-E42C45400ED6}</a:tableStyleId>
              </a:tblPr>
              <a:tblGrid>
                <a:gridCol w="1080800"/>
                <a:gridCol w="1730050"/>
                <a:gridCol w="844850"/>
                <a:gridCol w="2142575"/>
                <a:gridCol w="2515800"/>
              </a:tblGrid>
              <a:tr h="338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Bus Sign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Intersection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Bus Guide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Crew Leaders on your bus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Note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92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N Avondale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Avon Fields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Tosha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99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Avondale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Forest &amp; Reading Ave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Phillip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Will make 2 trips - wait until bus comes again for 2nd pick up</a:t>
                      </a:r>
                    </a:p>
                  </a:txBody>
                  <a:tcPr marT="19050" marB="19050" marR="28575" marL="28575"/>
                </a:tc>
              </a:tr>
              <a:tr h="592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OTR - W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1st trip: Elm St &amp; W. Liberty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2nd trip: Vine &amp; E. Liberty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Sagar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Will make 2 trips - wait until bus comes again for 2nd pick up</a:t>
                      </a:r>
                    </a:p>
                  </a:txBody>
                  <a:tcPr marT="19050" marB="19050" marR="28575" marL="28575"/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OTR - 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Kroger Lot - 954 E. McMillan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Ireland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Walnut Hills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770 E. McMillan St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Ryan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B45F06"/>
                          </a:solidFill>
                        </a:rPr>
                        <a:t>Westwood- QC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Queen City &amp; Harrison Ave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Mark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B45F06"/>
                          </a:solidFill>
                        </a:rPr>
                        <a:t>Westwood - B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Waverly &amp; Beekman St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Christina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B45F06"/>
                          </a:solidFill>
                        </a:rPr>
                        <a:t>West End 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Linn &amp; W. Liberty St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Jordan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9900FF"/>
                          </a:solidFill>
                        </a:rPr>
                        <a:t>District 5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3005 Colerain Ave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52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9900FF"/>
                        </a:solidFill>
                      </a:endParaRP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Bella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</a:tbl>
          </a:graphicData>
        </a:graphic>
      </p:graphicFrame>
      <p:sp>
        <p:nvSpPr>
          <p:cNvPr id="259" name="Shape 259"/>
          <p:cNvSpPr txBox="1"/>
          <p:nvPr/>
        </p:nvSpPr>
        <p:spPr>
          <a:xfrm>
            <a:off x="5018187" y="903450"/>
            <a:ext cx="1912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 u="sng">
                <a:latin typeface="Roboto Slab"/>
                <a:ea typeface="Roboto Slab"/>
                <a:cs typeface="Roboto Slab"/>
                <a:sym typeface="Roboto Slab"/>
              </a:rPr>
              <a:t>Bus Guides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ctrTitle"/>
          </p:nvPr>
        </p:nvSpPr>
        <p:spPr>
          <a:xfrm>
            <a:off x="1073250" y="986550"/>
            <a:ext cx="10852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After volunteers leave</a:t>
            </a:r>
          </a:p>
        </p:txBody>
      </p:sp>
      <p:pic>
        <p:nvPicPr>
          <p:cNvPr descr="for08_flyHZ_150_top" id="265" name="Shape 265"/>
          <p:cNvPicPr preferRelativeResize="0"/>
          <p:nvPr/>
        </p:nvPicPr>
        <p:blipFill rotWithShape="1">
          <a:blip r:embed="rId3">
            <a:alphaModFix/>
          </a:blip>
          <a:srcRect b="16394" l="2841" r="2765" t="10286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266" name="Shape 266"/>
          <p:cNvPicPr preferRelativeResize="0"/>
          <p:nvPr/>
        </p:nvPicPr>
        <p:blipFill rotWithShape="1">
          <a:blip r:embed="rId4">
            <a:alphaModFix/>
          </a:blip>
          <a:srcRect b="0" l="2676" r="5352" t="0"/>
          <a:stretch/>
        </p:blipFill>
        <p:spPr>
          <a:xfrm>
            <a:off x="1" y="5470192"/>
            <a:ext cx="12192000" cy="1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084973"/>
            <a:ext cx="1482000" cy="21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1470600" y="1856475"/>
            <a:ext cx="92058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1786175" y="1829725"/>
            <a:ext cx="9167400" cy="3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Bring tables/tents/chairs back to Turner Circle.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Put rest of the stuff: folders, laptops, signs, and supplies in the car.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Clean Sigma Sigma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Return material to Langsam and Stratford Heights.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-US" sz="2400"/>
              <a:t>Greet Returning </a:t>
            </a:r>
            <a:r>
              <a:rPr lang="en-US" sz="2400"/>
              <a:t>volunteers</a:t>
            </a:r>
            <a:r>
              <a:rPr lang="en-US" sz="2400"/>
              <a:t>/ Give out extra food.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455850" y="1093050"/>
            <a:ext cx="11079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5500" u="sng"/>
              <a:t>Agenda</a:t>
            </a:r>
          </a:p>
        </p:txBody>
      </p:sp>
      <p:pic>
        <p:nvPicPr>
          <p:cNvPr descr="for08_flyHZ_150_btm" id="94" name="Shape 94"/>
          <p:cNvPicPr preferRelativeResize="0"/>
          <p:nvPr/>
        </p:nvPicPr>
        <p:blipFill rotWithShape="1">
          <a:blip r:embed="rId3">
            <a:alphaModFix/>
          </a:blip>
          <a:srcRect b="0" l="2676" r="5352" t="0"/>
          <a:stretch/>
        </p:blipFill>
        <p:spPr>
          <a:xfrm>
            <a:off x="1" y="5470192"/>
            <a:ext cx="12192000" cy="1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subTitle"/>
          </p:nvPr>
        </p:nvSpPr>
        <p:spPr>
          <a:xfrm>
            <a:off x="3450150" y="2502000"/>
            <a:ext cx="50904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Event Day Details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Team Assignments/Task Schedule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>
              <a:lnSpc>
                <a:spcPct val="90000"/>
              </a:lnSpc>
              <a:spcBef>
                <a:spcPts val="0"/>
              </a:spcBef>
              <a:buNone/>
            </a:pPr>
            <a:r>
              <a:rPr b="1" lang="en-US"/>
              <a:t>Lessons Learned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for08_flyHZ_150_top" id="96" name="Shape 96"/>
          <p:cNvPicPr preferRelativeResize="0"/>
          <p:nvPr/>
        </p:nvPicPr>
        <p:blipFill rotWithShape="1">
          <a:blip r:embed="rId4">
            <a:alphaModFix/>
          </a:blip>
          <a:srcRect b="16394" l="2841" r="2765" t="10286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975229"/>
            <a:ext cx="1556100" cy="2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0" y="660600"/>
            <a:ext cx="60804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Event Day Details</a:t>
            </a:r>
          </a:p>
        </p:txBody>
      </p:sp>
      <p:pic>
        <p:nvPicPr>
          <p:cNvPr descr="for08_flyHZ_150_top" id="103" name="Shape 103"/>
          <p:cNvPicPr preferRelativeResize="0"/>
          <p:nvPr/>
        </p:nvPicPr>
        <p:blipFill rotWithShape="1">
          <a:blip r:embed="rId3">
            <a:alphaModFix/>
          </a:blip>
          <a:srcRect b="16394" l="2837" r="2773" t="10289"/>
          <a:stretch/>
        </p:blipFill>
        <p:spPr>
          <a:xfrm>
            <a:off x="0" y="0"/>
            <a:ext cx="12192000" cy="785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104" name="Shape 104"/>
          <p:cNvPicPr preferRelativeResize="0"/>
          <p:nvPr/>
        </p:nvPicPr>
        <p:blipFill rotWithShape="1">
          <a:blip r:embed="rId4">
            <a:alphaModFix/>
          </a:blip>
          <a:srcRect b="0" l="2677" r="5352" t="0"/>
          <a:stretch/>
        </p:blipFill>
        <p:spPr>
          <a:xfrm>
            <a:off x="0" y="5470192"/>
            <a:ext cx="12192000" cy="14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708185"/>
            <a:ext cx="1736034" cy="25742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Shape 106"/>
          <p:cNvGraphicFramePr/>
          <p:nvPr/>
        </p:nvGraphicFramePr>
        <p:xfrm>
          <a:off x="2534994" y="26888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{1C072EB7-DB54-4609-AAF4-9B267E1E7C75}</a:tableStyleId>
              </a:tblPr>
              <a:tblGrid>
                <a:gridCol w="1749400"/>
                <a:gridCol w="57507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Time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Action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7:00-7:10am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Report to Ops Manager - Receive Assignment Folder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7:10-8:00am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Complete all assignments - defined in Assignment Folder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8:00-8:40am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Volunteers arrive - begin check in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8:40-9:00am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Volunteers board buses or walk to destinations</a:t>
                      </a: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333750" y="3106775"/>
            <a:ext cx="115245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Nani - Set Up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224-401-7135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maddirsh@mail.uc.edu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Olivia White - Check In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859-803-2045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whiteoa@mail.uc.edu</a:t>
            </a:r>
          </a:p>
        </p:txBody>
      </p:sp>
      <p:pic>
        <p:nvPicPr>
          <p:cNvPr descr="for08_flyHZ_150_top" id="112" name="Shape 112"/>
          <p:cNvPicPr preferRelativeResize="0"/>
          <p:nvPr/>
        </p:nvPicPr>
        <p:blipFill rotWithShape="1">
          <a:blip r:embed="rId3">
            <a:alphaModFix/>
          </a:blip>
          <a:srcRect b="16394" l="2837" r="2773" t="10289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113" name="Shape 113"/>
          <p:cNvPicPr preferRelativeResize="0"/>
          <p:nvPr/>
        </p:nvPicPr>
        <p:blipFill rotWithShape="1">
          <a:blip r:embed="rId4">
            <a:alphaModFix/>
          </a:blip>
          <a:srcRect b="0" l="2677" r="5352" t="0"/>
          <a:stretch/>
        </p:blipFill>
        <p:spPr>
          <a:xfrm>
            <a:off x="1" y="5470192"/>
            <a:ext cx="12192000" cy="1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291200" y="1015600"/>
            <a:ext cx="11095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/>
              <a:t>Team Manager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08_flyHZ_150_top" id="119" name="Shape 119"/>
          <p:cNvPicPr preferRelativeResize="0"/>
          <p:nvPr/>
        </p:nvPicPr>
        <p:blipFill rotWithShape="1">
          <a:blip r:embed="rId3">
            <a:alphaModFix/>
          </a:blip>
          <a:srcRect b="16394" l="2841" r="2765" t="10286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Shape 120"/>
          <p:cNvGraphicFramePr/>
          <p:nvPr/>
        </p:nvGraphicFramePr>
        <p:xfrm>
          <a:off x="582787" y="1753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{D5D83434-05A7-46DA-80F7-E42C45400ED6}</a:tableStyleId>
              </a:tblPr>
              <a:tblGrid>
                <a:gridCol w="1892725"/>
                <a:gridCol w="1597700"/>
                <a:gridCol w="2410275"/>
              </a:tblGrid>
              <a:tr h="615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Leader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Check In Team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Check In Instructor (7:30am)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27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Brooke Robertson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Avondale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7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Ananya Handa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Avondale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7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Laura Warner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Avondale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305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Hirdayesh Shrestha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Avondale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305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Bekah Aylward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FF0000"/>
                          </a:solidFill>
                        </a:rPr>
                        <a:t>Avondale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92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Tyler Watson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BF9000"/>
                          </a:solidFill>
                        </a:rPr>
                        <a:t>Westwood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7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Natalie Kokoska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BF9000"/>
                          </a:solidFill>
                        </a:rPr>
                        <a:t>Westwood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92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Katie Martin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BF9000"/>
                          </a:solidFill>
                        </a:rPr>
                        <a:t>Westwood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79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Austin Miller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BF9000"/>
                          </a:solidFill>
                        </a:rPr>
                        <a:t>Westwood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92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Susan Kelley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BF9000"/>
                          </a:solidFill>
                        </a:rPr>
                        <a:t>Westwood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9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Brianne King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OTR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9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Bryce Huskey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OTR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9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Venancio Quiambao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OTR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292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Miguel Signey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0000FF"/>
                          </a:solidFill>
                        </a:rPr>
                        <a:t>OTR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</a:tbl>
          </a:graphicData>
        </a:graphic>
      </p:graphicFrame>
      <p:graphicFrame>
        <p:nvGraphicFramePr>
          <p:cNvPr id="121" name="Shape 121"/>
          <p:cNvGraphicFramePr/>
          <p:nvPr/>
        </p:nvGraphicFramePr>
        <p:xfrm>
          <a:off x="7417512" y="1880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{D5D83434-05A7-46DA-80F7-E42C45400ED6}</a:tableStyleId>
              </a:tblPr>
              <a:tblGrid>
                <a:gridCol w="1305850"/>
                <a:gridCol w="816650"/>
                <a:gridCol w="1609000"/>
              </a:tblGrid>
              <a:tr h="5132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Leader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Check In Team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Check In Instructor (7:30am)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3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Isaac Harmon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>
                          <a:solidFill>
                            <a:srgbClr val="9900FF"/>
                          </a:solidFill>
                        </a:rPr>
                        <a:t>OTR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341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Jacob Sheff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9900FF"/>
                          </a:solidFill>
                        </a:rPr>
                        <a:t>MLK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3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Robert Gengler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9900FF"/>
                          </a:solidFill>
                        </a:rPr>
                        <a:t>MLK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/>
                </a:tc>
              </a:tr>
              <a:tr h="3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Serene Smith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9900FF"/>
                          </a:solidFill>
                        </a:rPr>
                        <a:t>MLK</a:t>
                      </a:r>
                    </a:p>
                  </a:txBody>
                  <a:tcPr marT="19050" marB="19050" marR="28575" marL="285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Sean Malone</a:t>
                      </a: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9900"/>
                          </a:solidFill>
                        </a:rPr>
                        <a:t>Ravine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Jonah Lewis</a:t>
                      </a:r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9900"/>
                          </a:solidFill>
                        </a:rPr>
                        <a:t>Ravine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</a:tr>
              <a:tr h="3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Jared Hansen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9900"/>
                          </a:solidFill>
                        </a:rPr>
                        <a:t>Ravine</a:t>
                      </a:r>
                    </a:p>
                  </a:txBody>
                  <a:tcPr marT="19050" marB="19050" marR="28575" marL="2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Hassan Jamil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FF00"/>
                          </a:solidFill>
                        </a:rPr>
                        <a:t>Vine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Sangya Pandey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FF00"/>
                          </a:solidFill>
                        </a:rPr>
                        <a:t>Vine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  <a:tr h="37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Tyler Barrett</a:t>
                      </a:r>
                    </a:p>
                  </a:txBody>
                  <a:tcPr marT="19050" marB="19050" marR="28575" marL="2857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00FF00"/>
                          </a:solidFill>
                        </a:rPr>
                        <a:t>Vine</a:t>
                      </a:r>
                    </a:p>
                  </a:txBody>
                  <a:tcPr marT="19050" marB="19050" marR="28575" marL="2857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/>
                </a:tc>
              </a:tr>
            </a:tbl>
          </a:graphicData>
        </a:graphic>
      </p:graphicFrame>
      <p:sp>
        <p:nvSpPr>
          <p:cNvPr id="122" name="Shape 122"/>
          <p:cNvSpPr txBox="1"/>
          <p:nvPr/>
        </p:nvSpPr>
        <p:spPr>
          <a:xfrm>
            <a:off x="5049925" y="1096900"/>
            <a:ext cx="2367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 u="sng">
                <a:latin typeface="Roboto Slab"/>
                <a:ea typeface="Roboto Slab"/>
                <a:cs typeface="Roboto Slab"/>
                <a:sym typeface="Roboto Slab"/>
              </a:rPr>
              <a:t>Check In Team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187725" y="906737"/>
            <a:ext cx="35610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Olivia White - Check In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859-803-2045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whiteoa@mail.uc.edu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210000" y="642925"/>
            <a:ext cx="115245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Check-In Crew - </a:t>
            </a:r>
            <a:r>
              <a:rPr b="1" i="1" lang="en-US" sz="3000"/>
              <a:t>Task Schedule</a:t>
            </a:r>
          </a:p>
        </p:txBody>
      </p:sp>
      <p:pic>
        <p:nvPicPr>
          <p:cNvPr descr="for08_flyHZ_150_top" id="129" name="Shape 129"/>
          <p:cNvPicPr preferRelativeResize="0"/>
          <p:nvPr/>
        </p:nvPicPr>
        <p:blipFill rotWithShape="1">
          <a:blip r:embed="rId3">
            <a:alphaModFix/>
          </a:blip>
          <a:srcRect b="16394" l="2841" r="2765" t="10286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130" name="Shape 130"/>
          <p:cNvPicPr preferRelativeResize="0"/>
          <p:nvPr/>
        </p:nvPicPr>
        <p:blipFill rotWithShape="1">
          <a:blip r:embed="rId4">
            <a:alphaModFix/>
          </a:blip>
          <a:srcRect b="0" l="2676" r="5352" t="0"/>
          <a:stretch/>
        </p:blipFill>
        <p:spPr>
          <a:xfrm>
            <a:off x="1" y="5470192"/>
            <a:ext cx="12192000" cy="1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" type="subTitle"/>
          </p:nvPr>
        </p:nvSpPr>
        <p:spPr>
          <a:xfrm>
            <a:off x="598950" y="1771225"/>
            <a:ext cx="10994100" cy="4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7:00-7:10am</a:t>
            </a:r>
            <a:r>
              <a:rPr lang="en-US"/>
              <a:t>: </a:t>
            </a:r>
            <a:r>
              <a:rPr b="1" lang="en-US"/>
              <a:t>Receive </a:t>
            </a:r>
            <a:r>
              <a:rPr lang="en-US"/>
              <a:t>Assignment folder from Olivia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    </a:t>
            </a:r>
            <a:r>
              <a:rPr b="1" lang="en-US"/>
              <a:t> Get</a:t>
            </a:r>
            <a:r>
              <a:rPr lang="en-US"/>
              <a:t> laptops from Lindner room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</a:t>
            </a:r>
            <a:r>
              <a:rPr b="1" lang="en-US"/>
              <a:t>Report </a:t>
            </a:r>
            <a:r>
              <a:rPr lang="en-US"/>
              <a:t>to assigned team check-in area (2 people/table)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7:10-7:45am:</a:t>
            </a:r>
            <a:r>
              <a:rPr lang="en-US"/>
              <a:t> </a:t>
            </a:r>
            <a:r>
              <a:rPr b="1" lang="en-US"/>
              <a:t>Assist </a:t>
            </a:r>
            <a:r>
              <a:rPr lang="en-US"/>
              <a:t>with table, tablecloth and chair set-up in your area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7:50-8:45am:</a:t>
            </a:r>
            <a:r>
              <a:rPr lang="en-US"/>
              <a:t> </a:t>
            </a:r>
            <a:r>
              <a:rPr b="1" lang="en-US"/>
              <a:t>Check In</a:t>
            </a:r>
            <a:r>
              <a:rPr lang="en-US"/>
              <a:t> volunteers; Be quick &amp; efficient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</a:t>
            </a:r>
            <a:r>
              <a:rPr lang="en-US" sz="1800"/>
              <a:t>                                       *Roster Master Sheet inside folder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				        On the spot Check in through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www.volunteer.uc.edu</a:t>
            </a:r>
            <a:r>
              <a:rPr lang="en-US" sz="1800"/>
              <a:t> , asign random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</a:t>
            </a:r>
            <a:r>
              <a:rPr b="1" lang="en-US"/>
              <a:t>Direct </a:t>
            </a:r>
            <a:r>
              <a:rPr lang="en-US"/>
              <a:t>volunteer to assigned crew leader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</a:t>
            </a:r>
            <a:r>
              <a:rPr lang="en-US" sz="1800"/>
              <a:t>   *Crew leader name will be next to volunteer’s name on roster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      *Instruct volunteer to grab gloves &amp; 3 garbage bags 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9:00-11:00 am: Add hours </a:t>
            </a:r>
            <a:r>
              <a:rPr lang="en-US"/>
              <a:t>in Lindner room. Instructions will be given by Olivia.</a:t>
            </a:r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08_flyHZ_150_top" id="136" name="Shape 136"/>
          <p:cNvPicPr preferRelativeResize="0"/>
          <p:nvPr/>
        </p:nvPicPr>
        <p:blipFill rotWithShape="1">
          <a:blip r:embed="rId3">
            <a:alphaModFix/>
          </a:blip>
          <a:srcRect b="16394" l="2841" r="2765" t="10286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137" name="Shape 137"/>
          <p:cNvPicPr preferRelativeResize="0"/>
          <p:nvPr/>
        </p:nvPicPr>
        <p:blipFill rotWithShape="1">
          <a:blip r:embed="rId4">
            <a:alphaModFix/>
          </a:blip>
          <a:srcRect b="0" l="2676" r="5352" t="0"/>
          <a:stretch/>
        </p:blipFill>
        <p:spPr>
          <a:xfrm>
            <a:off x="1" y="5470192"/>
            <a:ext cx="12192000" cy="1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19827" l="22389" r="26341" t="35545"/>
          <a:stretch/>
        </p:blipFill>
        <p:spPr>
          <a:xfrm>
            <a:off x="2397187" y="1652025"/>
            <a:ext cx="7560225" cy="43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 rot="-1325230">
            <a:off x="3144432" y="3114082"/>
            <a:ext cx="1720135" cy="1208335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-1325230">
            <a:off x="3858482" y="4424557"/>
            <a:ext cx="1720135" cy="1208335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rot="-2146479">
            <a:off x="7181194" y="4389218"/>
            <a:ext cx="1720154" cy="120843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1536433">
            <a:off x="4660359" y="2975853"/>
            <a:ext cx="128412" cy="192696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rot="-1662146">
            <a:off x="4812309" y="3205705"/>
            <a:ext cx="128420" cy="192567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flipH="1" rot="-1751849">
            <a:off x="4942164" y="3369511"/>
            <a:ext cx="128530" cy="19246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-2751136">
            <a:off x="5532559" y="4152945"/>
            <a:ext cx="128354" cy="192638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2751136">
            <a:off x="5684959" y="4305345"/>
            <a:ext cx="128354" cy="192638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-2751136">
            <a:off x="5837359" y="4457745"/>
            <a:ext cx="128354" cy="192638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2751136">
            <a:off x="5989759" y="4610145"/>
            <a:ext cx="128354" cy="192638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flipH="1" rot="-1751849">
            <a:off x="5067489" y="3543311"/>
            <a:ext cx="128530" cy="19246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-7637932">
            <a:off x="7747664" y="4152942"/>
            <a:ext cx="128223" cy="192608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3264938">
            <a:off x="7977074" y="4000545"/>
            <a:ext cx="128372" cy="192645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 rot="-7637932">
            <a:off x="7286264" y="4457767"/>
            <a:ext cx="128223" cy="192608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 rot="-7637932">
            <a:off x="7516964" y="4305367"/>
            <a:ext cx="128223" cy="192608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3389625" y="313380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097050" y="33421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097050" y="38936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980300" y="3609937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flipH="1" rot="-1754055">
            <a:off x="3760836" y="3551912"/>
            <a:ext cx="288094" cy="332676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59" name="Shape 159"/>
          <p:cNvSpPr/>
          <p:nvPr/>
        </p:nvSpPr>
        <p:spPr>
          <a:xfrm flipH="1" rot="-1754055">
            <a:off x="4454823" y="4841362"/>
            <a:ext cx="288094" cy="332676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60" name="Shape 160"/>
          <p:cNvSpPr/>
          <p:nvPr/>
        </p:nvSpPr>
        <p:spPr>
          <a:xfrm>
            <a:off x="3882175" y="5140912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3846625" y="4598162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111725" y="55325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4392025" y="55325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672312" y="544252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3290925" y="41409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595725" y="42933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954850" y="559082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284175" y="53544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8631850" y="514890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8848537" y="4934762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7625525" y="57896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350350" y="550762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583900" y="43382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2710126">
            <a:off x="8086645" y="4922544"/>
            <a:ext cx="288076" cy="332625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75" name="Shape 175"/>
          <p:cNvSpPr/>
          <p:nvPr/>
        </p:nvSpPr>
        <p:spPr>
          <a:xfrm rot="260982">
            <a:off x="6658472" y="2119143"/>
            <a:ext cx="672436" cy="536453"/>
          </a:xfrm>
          <a:prstGeom prst="rect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rot="1240005">
            <a:off x="7705089" y="2375880"/>
            <a:ext cx="672367" cy="536412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rot="-2871419">
            <a:off x="8832047" y="2874394"/>
            <a:ext cx="672445" cy="536734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-5400000">
            <a:off x="6930495" y="2648216"/>
            <a:ext cx="128400" cy="1926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-5102164">
            <a:off x="7832028" y="2799537"/>
            <a:ext cx="128281" cy="192707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 rot="-7758495">
            <a:off x="8841025" y="2817181"/>
            <a:ext cx="128336" cy="192715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6489275" y="20578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6758250" y="20076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027225" y="20578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7625525" y="22790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7954850" y="238632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284175" y="24277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9430875" y="28052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9430875" y="3030787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9065225" y="340260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 flipH="1" rot="-1754055">
            <a:off x="7298773" y="2461912"/>
            <a:ext cx="288094" cy="332676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191" name="Shape 191"/>
          <p:cNvSpPr/>
          <p:nvPr/>
        </p:nvSpPr>
        <p:spPr>
          <a:xfrm rot="3696185">
            <a:off x="4182311" y="3256357"/>
            <a:ext cx="314775" cy="234781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92" name="Shape 192"/>
          <p:cNvSpPr/>
          <p:nvPr/>
        </p:nvSpPr>
        <p:spPr>
          <a:xfrm>
            <a:off x="3694350" y="4869537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96200" y="20578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99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00525" y="42132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9306775" y="325632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9186950" y="2636250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743625" y="45934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949725" y="4718175"/>
            <a:ext cx="206100" cy="2166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 rot="3696185">
            <a:off x="4441486" y="3663895"/>
            <a:ext cx="314775" cy="234781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00" name="Shape 200"/>
          <p:cNvSpPr/>
          <p:nvPr/>
        </p:nvSpPr>
        <p:spPr>
          <a:xfrm rot="3696185">
            <a:off x="6316249" y="2526682"/>
            <a:ext cx="314775" cy="234781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01" name="Shape 201"/>
          <p:cNvSpPr/>
          <p:nvPr/>
        </p:nvSpPr>
        <p:spPr>
          <a:xfrm rot="3696185">
            <a:off x="4924036" y="4503195"/>
            <a:ext cx="314775" cy="234781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02" name="Shape 202"/>
          <p:cNvSpPr/>
          <p:nvPr/>
        </p:nvSpPr>
        <p:spPr>
          <a:xfrm rot="3696185">
            <a:off x="5130136" y="4971470"/>
            <a:ext cx="314775" cy="234781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03" name="Shape 203"/>
          <p:cNvSpPr/>
          <p:nvPr/>
        </p:nvSpPr>
        <p:spPr>
          <a:xfrm rot="3696185">
            <a:off x="8434949" y="2752995"/>
            <a:ext cx="314775" cy="234781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04" name="Shape 204"/>
          <p:cNvSpPr/>
          <p:nvPr/>
        </p:nvSpPr>
        <p:spPr>
          <a:xfrm rot="3696185">
            <a:off x="8148874" y="4329157"/>
            <a:ext cx="314775" cy="234781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05" name="Shape 205"/>
          <p:cNvSpPr/>
          <p:nvPr/>
        </p:nvSpPr>
        <p:spPr>
          <a:xfrm rot="3696185">
            <a:off x="7436274" y="4892007"/>
            <a:ext cx="314775" cy="234781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06" name="Shape 206"/>
          <p:cNvSpPr/>
          <p:nvPr/>
        </p:nvSpPr>
        <p:spPr>
          <a:xfrm>
            <a:off x="3709526" y="2534426"/>
            <a:ext cx="711302" cy="3038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FF"/>
                </a:solidFill>
                <a:latin typeface="Arial"/>
              </a:rPr>
              <a:t>OTR</a:t>
            </a:r>
          </a:p>
        </p:txBody>
      </p:sp>
      <p:sp>
        <p:nvSpPr>
          <p:cNvPr id="207" name="Shape 207"/>
          <p:cNvSpPr/>
          <p:nvPr/>
        </p:nvSpPr>
        <p:spPr>
          <a:xfrm>
            <a:off x="2430326" y="5412289"/>
            <a:ext cx="1539545" cy="2989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Avondale</a:t>
            </a:r>
          </a:p>
        </p:txBody>
      </p:sp>
      <p:sp>
        <p:nvSpPr>
          <p:cNvPr id="208" name="Shape 208"/>
          <p:cNvSpPr/>
          <p:nvPr/>
        </p:nvSpPr>
        <p:spPr>
          <a:xfrm>
            <a:off x="8368539" y="5617339"/>
            <a:ext cx="1701675" cy="2989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FF00"/>
                </a:solidFill>
                <a:latin typeface="Arial"/>
              </a:rPr>
              <a:t>Westwood</a:t>
            </a:r>
          </a:p>
        </p:txBody>
      </p:sp>
      <p:sp>
        <p:nvSpPr>
          <p:cNvPr id="209" name="Shape 209"/>
          <p:cNvSpPr/>
          <p:nvPr/>
        </p:nvSpPr>
        <p:spPr>
          <a:xfrm>
            <a:off x="8377176" y="3483426"/>
            <a:ext cx="715441" cy="2989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FF00"/>
                </a:solidFill>
                <a:latin typeface="Arial"/>
              </a:rPr>
              <a:t>Vine</a:t>
            </a:r>
          </a:p>
        </p:txBody>
      </p:sp>
      <p:sp>
        <p:nvSpPr>
          <p:cNvPr id="210" name="Shape 210"/>
          <p:cNvSpPr/>
          <p:nvPr/>
        </p:nvSpPr>
        <p:spPr>
          <a:xfrm>
            <a:off x="7182164" y="2982039"/>
            <a:ext cx="1092825" cy="2989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9900"/>
                </a:solidFill>
                <a:latin typeface="Arial"/>
              </a:rPr>
              <a:t>Ravine</a:t>
            </a:r>
          </a:p>
        </p:txBody>
      </p:sp>
      <p:sp>
        <p:nvSpPr>
          <p:cNvPr id="211" name="Shape 211"/>
          <p:cNvSpPr/>
          <p:nvPr/>
        </p:nvSpPr>
        <p:spPr>
          <a:xfrm>
            <a:off x="4598114" y="2105601"/>
            <a:ext cx="1955909" cy="2989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9900FF"/>
                </a:solidFill>
                <a:latin typeface="Arial"/>
              </a:rPr>
              <a:t>Walnut Hills</a:t>
            </a:r>
          </a:p>
        </p:txBody>
      </p:sp>
      <p:sp>
        <p:nvSpPr>
          <p:cNvPr id="212" name="Shape 212"/>
          <p:cNvSpPr/>
          <p:nvPr/>
        </p:nvSpPr>
        <p:spPr>
          <a:xfrm rot="3277">
            <a:off x="1822549" y="996672"/>
            <a:ext cx="314700" cy="2349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213" name="Shape 213"/>
          <p:cNvSpPr/>
          <p:nvPr/>
        </p:nvSpPr>
        <p:spPr>
          <a:xfrm flipH="1" rot="-3581">
            <a:off x="1835905" y="1350451"/>
            <a:ext cx="288000" cy="3326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123900" y="933275"/>
            <a:ext cx="2894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Supplies (garbage bags &amp; gloves)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137250" y="1326525"/>
            <a:ext cx="2894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Food &amp; Water</a:t>
            </a:r>
          </a:p>
        </p:txBody>
      </p:sp>
      <p:sp>
        <p:nvSpPr>
          <p:cNvPr id="216" name="Shape 216"/>
          <p:cNvSpPr/>
          <p:nvPr/>
        </p:nvSpPr>
        <p:spPr>
          <a:xfrm rot="-7637932">
            <a:off x="7040489" y="4611367"/>
            <a:ext cx="128223" cy="192608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218850" y="626175"/>
            <a:ext cx="117543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Supply Management </a:t>
            </a:r>
          </a:p>
        </p:txBody>
      </p:sp>
      <p:pic>
        <p:nvPicPr>
          <p:cNvPr descr="for08_flyHZ_150_top" id="222" name="Shape 222"/>
          <p:cNvPicPr preferRelativeResize="0"/>
          <p:nvPr/>
        </p:nvPicPr>
        <p:blipFill rotWithShape="1">
          <a:blip r:embed="rId3">
            <a:alphaModFix/>
          </a:blip>
          <a:srcRect b="16394" l="2841" r="2765" t="10286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223" name="Shape 223"/>
          <p:cNvPicPr preferRelativeResize="0"/>
          <p:nvPr/>
        </p:nvPicPr>
        <p:blipFill rotWithShape="1">
          <a:blip r:embed="rId4">
            <a:alphaModFix/>
          </a:blip>
          <a:srcRect b="0" l="2676" r="5352" t="0"/>
          <a:stretch/>
        </p:blipFill>
        <p:spPr>
          <a:xfrm>
            <a:off x="1" y="5470192"/>
            <a:ext cx="12192000" cy="1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5">
            <a:alphaModFix/>
          </a:blip>
          <a:srcRect b="0" l="0" r="10458" t="7995"/>
          <a:stretch/>
        </p:blipFill>
        <p:spPr>
          <a:xfrm>
            <a:off x="218850" y="1909824"/>
            <a:ext cx="7140900" cy="36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ctrTitle"/>
          </p:nvPr>
        </p:nvSpPr>
        <p:spPr>
          <a:xfrm>
            <a:off x="218850" y="626175"/>
            <a:ext cx="117543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/>
              <a:t>Supply Management </a:t>
            </a:r>
          </a:p>
        </p:txBody>
      </p:sp>
      <p:pic>
        <p:nvPicPr>
          <p:cNvPr descr="for08_flyHZ_150_top" id="230" name="Shape 230"/>
          <p:cNvPicPr preferRelativeResize="0"/>
          <p:nvPr/>
        </p:nvPicPr>
        <p:blipFill rotWithShape="1">
          <a:blip r:embed="rId3">
            <a:alphaModFix/>
          </a:blip>
          <a:srcRect b="16394" l="2841" r="2765" t="10286"/>
          <a:stretch/>
        </p:blipFill>
        <p:spPr>
          <a:xfrm>
            <a:off x="0" y="1"/>
            <a:ext cx="12192000" cy="78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08_flyHZ_150_btm" id="231" name="Shape 231"/>
          <p:cNvPicPr preferRelativeResize="0"/>
          <p:nvPr/>
        </p:nvPicPr>
        <p:blipFill rotWithShape="1">
          <a:blip r:embed="rId4">
            <a:alphaModFix/>
          </a:blip>
          <a:srcRect b="0" l="2676" r="5352" t="0"/>
          <a:stretch/>
        </p:blipFill>
        <p:spPr>
          <a:xfrm>
            <a:off x="1" y="5470192"/>
            <a:ext cx="12192000" cy="1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50" y="2004351"/>
            <a:ext cx="7066775" cy="385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