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5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2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88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3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7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9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8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60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7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2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10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640A-83A1-4395-997C-62720D5DC0E7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6AEFE-EF94-4D8B-A3B2-6534AEE5E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4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3203848" y="1088740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084168" y="1088740"/>
            <a:ext cx="2664296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35596" y="14127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931594" y="225887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3959932" y="310496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6836250" y="225887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6840252" y="31301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6840252" y="40410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 문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6840252" y="497717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 고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6840252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3959932" y="404106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3964941" y="497717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3959932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sp>
        <p:nvSpPr>
          <p:cNvPr id="18" name="순서도: 처리 17"/>
          <p:cNvSpPr/>
          <p:nvPr/>
        </p:nvSpPr>
        <p:spPr>
          <a:xfrm>
            <a:off x="935596" y="591327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cxnSp>
        <p:nvCxnSpPr>
          <p:cNvPr id="20" name="직선 화살표 연결선 19"/>
          <p:cNvCxnSpPr>
            <a:endCxn id="8" idx="0"/>
          </p:cNvCxnSpPr>
          <p:nvPr/>
        </p:nvCxnSpPr>
        <p:spPr>
          <a:xfrm>
            <a:off x="1507658" y="1898830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8" idx="3"/>
            <a:endCxn id="9" idx="0"/>
          </p:cNvCxnSpPr>
          <p:nvPr/>
        </p:nvCxnSpPr>
        <p:spPr>
          <a:xfrm>
            <a:off x="2083722" y="2510898"/>
            <a:ext cx="2452274" cy="594066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0" idx="1"/>
          </p:cNvCxnSpPr>
          <p:nvPr/>
        </p:nvCxnSpPr>
        <p:spPr>
          <a:xfrm>
            <a:off x="2083722" y="2510898"/>
            <a:ext cx="47525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2"/>
            <a:endCxn id="15" idx="0"/>
          </p:cNvCxnSpPr>
          <p:nvPr/>
        </p:nvCxnSpPr>
        <p:spPr>
          <a:xfrm>
            <a:off x="4535996" y="360902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16" idx="0"/>
          </p:cNvCxnSpPr>
          <p:nvPr/>
        </p:nvCxnSpPr>
        <p:spPr>
          <a:xfrm flipH="1">
            <a:off x="4541005" y="4545124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17" idx="0"/>
          </p:cNvCxnSpPr>
          <p:nvPr/>
        </p:nvCxnSpPr>
        <p:spPr>
          <a:xfrm flipH="1">
            <a:off x="4535996" y="5481228"/>
            <a:ext cx="501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0" idx="2"/>
            <a:endCxn id="11" idx="0"/>
          </p:cNvCxnSpPr>
          <p:nvPr/>
        </p:nvCxnSpPr>
        <p:spPr>
          <a:xfrm>
            <a:off x="7412314" y="2762926"/>
            <a:ext cx="4002" cy="36719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11" idx="2"/>
            <a:endCxn id="12" idx="0"/>
          </p:cNvCxnSpPr>
          <p:nvPr/>
        </p:nvCxnSpPr>
        <p:spPr>
          <a:xfrm>
            <a:off x="7416316" y="3634172"/>
            <a:ext cx="0" cy="40689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2" idx="2"/>
            <a:endCxn id="13" idx="0"/>
          </p:cNvCxnSpPr>
          <p:nvPr/>
        </p:nvCxnSpPr>
        <p:spPr>
          <a:xfrm>
            <a:off x="7416316" y="4545124"/>
            <a:ext cx="0" cy="4320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3" idx="2"/>
            <a:endCxn id="14" idx="0"/>
          </p:cNvCxnSpPr>
          <p:nvPr/>
        </p:nvCxnSpPr>
        <p:spPr>
          <a:xfrm>
            <a:off x="7416316" y="5481228"/>
            <a:ext cx="0" cy="43204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3" idx="1"/>
            <a:endCxn id="16" idx="3"/>
          </p:cNvCxnSpPr>
          <p:nvPr/>
        </p:nvCxnSpPr>
        <p:spPr>
          <a:xfrm flipH="1">
            <a:off x="5117069" y="5229200"/>
            <a:ext cx="172318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stCxn id="17" idx="1"/>
            <a:endCxn id="18" idx="3"/>
          </p:cNvCxnSpPr>
          <p:nvPr/>
        </p:nvCxnSpPr>
        <p:spPr>
          <a:xfrm flipH="1">
            <a:off x="2087724" y="6165304"/>
            <a:ext cx="187220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991602" y="764704"/>
            <a:ext cx="1092119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부서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10432" y="818710"/>
            <a:ext cx="125112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부서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836250" y="839416"/>
            <a:ext cx="1100123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부서</a:t>
            </a:r>
          </a:p>
        </p:txBody>
      </p:sp>
    </p:spTree>
    <p:extLst>
      <p:ext uri="{BB962C8B-B14F-4D97-AF65-F5344CB8AC3E}">
        <p14:creationId xmlns:p14="http://schemas.microsoft.com/office/powerpoint/2010/main" val="2911953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3BC444-8FFE-4EE9-A37C-3E87950092A1}"/>
              </a:ext>
            </a:extLst>
          </p:cNvPr>
          <p:cNvSpPr txBox="1"/>
          <p:nvPr/>
        </p:nvSpPr>
        <p:spPr>
          <a:xfrm>
            <a:off x="373942" y="2391022"/>
            <a:ext cx="52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사용자가 입력한 조회 조건과 </a:t>
            </a:r>
            <a:r>
              <a:rPr lang="en-US" altLang="ko-KR" dirty="0">
                <a:solidFill>
                  <a:srgbClr val="0070C0"/>
                </a:solidFill>
              </a:rPr>
              <a:t>Info Record</a:t>
            </a:r>
            <a:r>
              <a:rPr lang="ko-KR" altLang="en-US" dirty="0">
                <a:solidFill>
                  <a:srgbClr val="0070C0"/>
                </a:solidFill>
              </a:rPr>
              <a:t>에 맞는 미결된 </a:t>
            </a:r>
            <a:r>
              <a:rPr lang="en-US" altLang="ko-KR" dirty="0">
                <a:solidFill>
                  <a:srgbClr val="0070C0"/>
                </a:solidFill>
              </a:rPr>
              <a:t>PR</a:t>
            </a:r>
            <a:r>
              <a:rPr lang="ko-KR" altLang="en-US" dirty="0">
                <a:solidFill>
                  <a:srgbClr val="0070C0"/>
                </a:solidFill>
              </a:rPr>
              <a:t>만을 화면에 표시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CFBECB-DA0B-4584-A546-556BA09285B6}"/>
              </a:ext>
            </a:extLst>
          </p:cNvPr>
          <p:cNvSpPr txBox="1"/>
          <p:nvPr/>
        </p:nvSpPr>
        <p:spPr>
          <a:xfrm>
            <a:off x="373942" y="3773022"/>
            <a:ext cx="52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총 주문량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기 주문량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요 주문량 등을 표시하여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사용자가 주문량만을 기입해 </a:t>
            </a:r>
            <a:r>
              <a:rPr lang="en-US" altLang="ko-KR" dirty="0">
                <a:solidFill>
                  <a:srgbClr val="0070C0"/>
                </a:solidFill>
              </a:rPr>
              <a:t>PO</a:t>
            </a:r>
            <a:r>
              <a:rPr lang="ko-KR" altLang="en-US" dirty="0">
                <a:solidFill>
                  <a:srgbClr val="0070C0"/>
                </a:solidFill>
              </a:rPr>
              <a:t>를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7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F12BC-E2EF-4987-95F5-2AAE710DBA91}"/>
              </a:ext>
            </a:extLst>
          </p:cNvPr>
          <p:cNvSpPr txBox="1"/>
          <p:nvPr/>
        </p:nvSpPr>
        <p:spPr>
          <a:xfrm>
            <a:off x="1613474" y="1851947"/>
            <a:ext cx="568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사용자가 벤더별로 입고된 엑셀 형식의 자재 리스트 파일을 업로드하여 </a:t>
            </a:r>
            <a:r>
              <a:rPr lang="en-US" altLang="ko-KR" dirty="0">
                <a:solidFill>
                  <a:srgbClr val="0070C0"/>
                </a:solidFill>
              </a:rPr>
              <a:t>GR </a:t>
            </a:r>
            <a:r>
              <a:rPr lang="ko-KR" altLang="en-US" dirty="0">
                <a:solidFill>
                  <a:srgbClr val="0070C0"/>
                </a:solidFill>
              </a:rPr>
              <a:t>발행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AF12BC-E2EF-4987-95F5-2AAE710DBA91}"/>
              </a:ext>
            </a:extLst>
          </p:cNvPr>
          <p:cNvSpPr txBox="1"/>
          <p:nvPr/>
        </p:nvSpPr>
        <p:spPr>
          <a:xfrm>
            <a:off x="3562882" y="3903851"/>
            <a:ext cx="316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현재 재고 조회 및 생성 가능</a:t>
            </a:r>
          </a:p>
        </p:txBody>
      </p:sp>
    </p:spTree>
    <p:extLst>
      <p:ext uri="{BB962C8B-B14F-4D97-AF65-F5344CB8AC3E}">
        <p14:creationId xmlns:p14="http://schemas.microsoft.com/office/powerpoint/2010/main" val="314487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500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- Is</a:t>
            </a:r>
            <a:endParaRPr lang="ko-KR" altLang="en-US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7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- Is</a:t>
            </a: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4E7FCE-BF80-4C57-B1B4-463CAAC4BE3C}"/>
              </a:ext>
            </a:extLst>
          </p:cNvPr>
          <p:cNvSpPr txBox="1"/>
          <p:nvPr/>
        </p:nvSpPr>
        <p:spPr>
          <a:xfrm>
            <a:off x="1731997" y="1592884"/>
            <a:ext cx="664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메일로 온 주문을 수동으로 다운로드하여 정리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4CE3A1-90A1-4214-90C7-323E475C6220}"/>
              </a:ext>
            </a:extLst>
          </p:cNvPr>
          <p:cNvSpPr txBox="1"/>
          <p:nvPr/>
        </p:nvSpPr>
        <p:spPr>
          <a:xfrm>
            <a:off x="1731997" y="2321625"/>
            <a:ext cx="664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이미지 양식의 주문서를 참고하여 </a:t>
            </a:r>
            <a:r>
              <a:rPr lang="en-US" altLang="ko-KR" dirty="0">
                <a:solidFill>
                  <a:srgbClr val="0070C0"/>
                </a:solidFill>
              </a:rPr>
              <a:t>SAP </a:t>
            </a:r>
            <a:r>
              <a:rPr lang="ko-KR" altLang="en-US" dirty="0">
                <a:solidFill>
                  <a:srgbClr val="0070C0"/>
                </a:solidFill>
              </a:rPr>
              <a:t>시스템 스탠다드의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판매 오더 생성 기능을 이용한 판매 오더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92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- Is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6873D8-41F4-4166-83EE-53DEEDBA15C4}"/>
              </a:ext>
            </a:extLst>
          </p:cNvPr>
          <p:cNvSpPr txBox="1"/>
          <p:nvPr/>
        </p:nvSpPr>
        <p:spPr>
          <a:xfrm>
            <a:off x="250984" y="1119500"/>
            <a:ext cx="6454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판매 오더 데이터와 자재의 현 재고를 사용자가 비교하며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사용량 및 주문량을 결정하여 </a:t>
            </a:r>
            <a:r>
              <a:rPr lang="en-US" altLang="ko-KR" dirty="0">
                <a:solidFill>
                  <a:srgbClr val="0070C0"/>
                </a:solidFill>
              </a:rPr>
              <a:t>SAP </a:t>
            </a:r>
            <a:r>
              <a:rPr lang="ko-KR" altLang="en-US" dirty="0">
                <a:solidFill>
                  <a:srgbClr val="0070C0"/>
                </a:solidFill>
              </a:rPr>
              <a:t>스탠다드에서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구매 요청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6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– Is</a:t>
            </a: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E3BC444-8FFE-4EE9-A37C-3E87950092A1}"/>
              </a:ext>
            </a:extLst>
          </p:cNvPr>
          <p:cNvSpPr txBox="1"/>
          <p:nvPr/>
        </p:nvSpPr>
        <p:spPr>
          <a:xfrm>
            <a:off x="372616" y="2888940"/>
            <a:ext cx="52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SAP</a:t>
            </a:r>
            <a:r>
              <a:rPr lang="ko-KR" altLang="en-US" dirty="0">
                <a:solidFill>
                  <a:srgbClr val="0070C0"/>
                </a:solidFill>
              </a:rPr>
              <a:t> 시스템에 기록된 구매 요청을 사용자가 직접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확인하여 </a:t>
            </a:r>
            <a:r>
              <a:rPr lang="en-US" altLang="ko-KR" dirty="0">
                <a:solidFill>
                  <a:srgbClr val="0070C0"/>
                </a:solidFill>
              </a:rPr>
              <a:t>Info Record</a:t>
            </a:r>
            <a:r>
              <a:rPr lang="ko-KR" altLang="en-US" dirty="0">
                <a:solidFill>
                  <a:srgbClr val="0070C0"/>
                </a:solidFill>
              </a:rPr>
              <a:t>를 기준으로 벤더를 지정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A87615-4F51-4151-8688-F71DFD3D115E}"/>
              </a:ext>
            </a:extLst>
          </p:cNvPr>
          <p:cNvSpPr txBox="1"/>
          <p:nvPr/>
        </p:nvSpPr>
        <p:spPr>
          <a:xfrm>
            <a:off x="366770" y="3789730"/>
            <a:ext cx="525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지정된 벤더와 미결된 </a:t>
            </a:r>
            <a:r>
              <a:rPr lang="en-US" altLang="ko-KR" dirty="0">
                <a:solidFill>
                  <a:srgbClr val="0070C0"/>
                </a:solidFill>
              </a:rPr>
              <a:t>PR </a:t>
            </a:r>
            <a:r>
              <a:rPr lang="ko-KR" altLang="en-US" dirty="0">
                <a:solidFill>
                  <a:srgbClr val="0070C0"/>
                </a:solidFill>
              </a:rPr>
              <a:t>데이터 리스트를 토대로 </a:t>
            </a:r>
            <a:r>
              <a:rPr lang="en-US" altLang="ko-KR" dirty="0">
                <a:solidFill>
                  <a:srgbClr val="0070C0"/>
                </a:solidFill>
              </a:rPr>
              <a:t>SAP </a:t>
            </a:r>
            <a:r>
              <a:rPr lang="ko-KR" altLang="en-US" dirty="0">
                <a:solidFill>
                  <a:srgbClr val="0070C0"/>
                </a:solidFill>
              </a:rPr>
              <a:t>스탠다드에서 구매 오더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As – Is</a:t>
            </a: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AF12BC-E2EF-4987-95F5-2AAE710DBA91}"/>
              </a:ext>
            </a:extLst>
          </p:cNvPr>
          <p:cNvSpPr txBox="1"/>
          <p:nvPr/>
        </p:nvSpPr>
        <p:spPr>
          <a:xfrm>
            <a:off x="1700409" y="2683570"/>
            <a:ext cx="5683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PDA</a:t>
            </a:r>
            <a:r>
              <a:rPr lang="ko-KR" altLang="en-US" dirty="0">
                <a:solidFill>
                  <a:srgbClr val="0070C0"/>
                </a:solidFill>
              </a:rPr>
              <a:t>를 통해 외부 시스템에 기록된 입고 자재 엑셀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데이터를 </a:t>
            </a:r>
            <a:r>
              <a:rPr lang="en-US" altLang="ko-KR" dirty="0">
                <a:solidFill>
                  <a:srgbClr val="0070C0"/>
                </a:solidFill>
              </a:rPr>
              <a:t>SAP</a:t>
            </a:r>
            <a:r>
              <a:rPr lang="ko-KR" altLang="en-US" dirty="0">
                <a:solidFill>
                  <a:srgbClr val="0070C0"/>
                </a:solidFill>
              </a:rPr>
              <a:t> 시스템에 등록된 구매 오더와 비교하며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스탠다드에서 입고 처리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1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8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4E7FCE-BF80-4C57-B1B4-463CAAC4BE3C}"/>
              </a:ext>
            </a:extLst>
          </p:cNvPr>
          <p:cNvSpPr txBox="1"/>
          <p:nvPr/>
        </p:nvSpPr>
        <p:spPr>
          <a:xfrm>
            <a:off x="1669802" y="1405206"/>
            <a:ext cx="664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이메일로 받는 주문서를 </a:t>
            </a:r>
            <a:r>
              <a:rPr lang="en-US" altLang="ko-KR" dirty="0">
                <a:solidFill>
                  <a:srgbClr val="0070C0"/>
                </a:solidFill>
              </a:rPr>
              <a:t>RPA</a:t>
            </a:r>
            <a:r>
              <a:rPr lang="ko-KR" altLang="en-US" dirty="0">
                <a:solidFill>
                  <a:srgbClr val="0070C0"/>
                </a:solidFill>
              </a:rPr>
              <a:t>를 이용해 다운로드 함으로써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업무 자동화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4CE3A1-90A1-4214-90C7-323E475C6220}"/>
              </a:ext>
            </a:extLst>
          </p:cNvPr>
          <p:cNvSpPr txBox="1"/>
          <p:nvPr/>
        </p:nvSpPr>
        <p:spPr>
          <a:xfrm>
            <a:off x="1731997" y="2321625"/>
            <a:ext cx="6646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이미지 양식의 주문서를 </a:t>
            </a:r>
            <a:r>
              <a:rPr lang="en-US" altLang="ko-KR" dirty="0">
                <a:solidFill>
                  <a:srgbClr val="0070C0"/>
                </a:solidFill>
              </a:rPr>
              <a:t>OCR</a:t>
            </a:r>
            <a:r>
              <a:rPr lang="ko-KR" altLang="en-US" dirty="0">
                <a:solidFill>
                  <a:srgbClr val="0070C0"/>
                </a:solidFill>
              </a:rPr>
              <a:t>을 이용해 엑셀 데이터로 변환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엑셀을 업로드하여 시스템에 판매 오더 대량 일괄 등록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1016732"/>
            <a:ext cx="1325923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760193" y="1017723"/>
            <a:ext cx="3412312" cy="554461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94609" y="1016732"/>
            <a:ext cx="5397871" cy="5544616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47518" y="1512647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주문 접수</a:t>
            </a:r>
          </a:p>
        </p:txBody>
      </p:sp>
      <p:sp>
        <p:nvSpPr>
          <p:cNvPr id="8" name="순서도: 처리 7"/>
          <p:cNvSpPr/>
          <p:nvPr/>
        </p:nvSpPr>
        <p:spPr>
          <a:xfrm>
            <a:off x="247518" y="2376743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판매 오더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2036709" y="2903704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오더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741977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3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사용량 파악</a:t>
            </a:r>
          </a:p>
        </p:txBody>
      </p:sp>
      <p:sp>
        <p:nvSpPr>
          <p:cNvPr id="11" name="순서도: 처리 10"/>
          <p:cNvSpPr/>
          <p:nvPr/>
        </p:nvSpPr>
        <p:spPr>
          <a:xfrm>
            <a:off x="3732918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</a:t>
            </a:r>
          </a:p>
        </p:txBody>
      </p:sp>
      <p:sp>
        <p:nvSpPr>
          <p:cNvPr id="12" name="순서도: 처리 11"/>
          <p:cNvSpPr/>
          <p:nvPr/>
        </p:nvSpPr>
        <p:spPr>
          <a:xfrm>
            <a:off x="5776776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P O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발행</a:t>
            </a:r>
          </a:p>
        </p:txBody>
      </p:sp>
      <p:sp>
        <p:nvSpPr>
          <p:cNvPr id="13" name="순서도: 처리 12"/>
          <p:cNvSpPr/>
          <p:nvPr/>
        </p:nvSpPr>
        <p:spPr>
          <a:xfrm>
            <a:off x="7492215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G R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7492215" y="548159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I V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036709" y="3839808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 계획</a:t>
            </a:r>
          </a:p>
        </p:txBody>
      </p:sp>
      <p:sp>
        <p:nvSpPr>
          <p:cNvPr id="16" name="순서도: 처리 15"/>
          <p:cNvSpPr/>
          <p:nvPr/>
        </p:nvSpPr>
        <p:spPr>
          <a:xfrm>
            <a:off x="2041718" y="477591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 산</a:t>
            </a:r>
          </a:p>
        </p:txBody>
      </p:sp>
      <p:sp>
        <p:nvSpPr>
          <p:cNvPr id="17" name="순서도: 처리 16"/>
          <p:cNvSpPr/>
          <p:nvPr/>
        </p:nvSpPr>
        <p:spPr>
          <a:xfrm>
            <a:off x="2036709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출 고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27584" y="2016703"/>
            <a:ext cx="0" cy="36004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3"/>
            <a:endCxn id="9" idx="0"/>
          </p:cNvCxnSpPr>
          <p:nvPr/>
        </p:nvCxnSpPr>
        <p:spPr>
          <a:xfrm>
            <a:off x="1399646" y="2628771"/>
            <a:ext cx="1213127" cy="274933"/>
          </a:xfrm>
          <a:prstGeom prst="bentConnector2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9" idx="2"/>
            <a:endCxn id="15" idx="0"/>
          </p:cNvCxnSpPr>
          <p:nvPr/>
        </p:nvCxnSpPr>
        <p:spPr>
          <a:xfrm>
            <a:off x="2612773" y="3407760"/>
            <a:ext cx="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16" idx="0"/>
          </p:cNvCxnSpPr>
          <p:nvPr/>
        </p:nvCxnSpPr>
        <p:spPr>
          <a:xfrm flipH="1">
            <a:off x="2617782" y="4343864"/>
            <a:ext cx="1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17" idx="0"/>
          </p:cNvCxnSpPr>
          <p:nvPr/>
        </p:nvCxnSpPr>
        <p:spPr>
          <a:xfrm flipH="1">
            <a:off x="2612773" y="5279968"/>
            <a:ext cx="5010" cy="432048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7" idx="1"/>
            <a:endCxn id="68" idx="3"/>
          </p:cNvCxnSpPr>
          <p:nvPr/>
        </p:nvCxnSpPr>
        <p:spPr>
          <a:xfrm flipH="1">
            <a:off x="1430399" y="5964044"/>
            <a:ext cx="606310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477545" y="764704"/>
            <a:ext cx="753580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영업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1494" y="761564"/>
            <a:ext cx="722060" cy="52106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생산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932114" y="741069"/>
            <a:ext cx="792088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</a:t>
            </a:r>
          </a:p>
        </p:txBody>
      </p:sp>
      <p:cxnSp>
        <p:nvCxnSpPr>
          <p:cNvPr id="52" name="꺾인 연결선 51"/>
          <p:cNvCxnSpPr>
            <a:stCxn id="8" idx="3"/>
            <a:endCxn id="10" idx="1"/>
          </p:cNvCxnSpPr>
          <p:nvPr/>
        </p:nvCxnSpPr>
        <p:spPr>
          <a:xfrm flipV="1">
            <a:off x="1399646" y="2176738"/>
            <a:ext cx="2342331" cy="452033"/>
          </a:xfrm>
          <a:prstGeom prst="bentConnector3">
            <a:avLst>
              <a:gd name="adj1" fmla="val 5211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처리 53"/>
          <p:cNvSpPr/>
          <p:nvPr/>
        </p:nvSpPr>
        <p:spPr>
          <a:xfrm>
            <a:off x="3753668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시스템</a:t>
            </a:r>
            <a:endParaRPr lang="en-US" altLang="ko-KR" sz="1400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재고 파악</a:t>
            </a:r>
          </a:p>
        </p:txBody>
      </p:sp>
      <p:cxnSp>
        <p:nvCxnSpPr>
          <p:cNvPr id="55" name="직선 화살표 연결선 54"/>
          <p:cNvCxnSpPr>
            <a:stCxn id="10" idx="2"/>
            <a:endCxn id="54" idx="0"/>
          </p:cNvCxnSpPr>
          <p:nvPr/>
        </p:nvCxnSpPr>
        <p:spPr>
          <a:xfrm>
            <a:off x="4318041" y="2428766"/>
            <a:ext cx="11691" cy="51462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54" idx="2"/>
            <a:endCxn id="11" idx="0"/>
          </p:cNvCxnSpPr>
          <p:nvPr/>
        </p:nvCxnSpPr>
        <p:spPr>
          <a:xfrm flipH="1">
            <a:off x="4308982" y="3447448"/>
            <a:ext cx="20750" cy="39236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처리 67"/>
          <p:cNvSpPr/>
          <p:nvPr/>
        </p:nvSpPr>
        <p:spPr>
          <a:xfrm>
            <a:off x="278271" y="5712016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판 매</a:t>
            </a:r>
          </a:p>
        </p:txBody>
      </p:sp>
      <p:sp>
        <p:nvSpPr>
          <p:cNvPr id="77" name="순서도: 처리 76"/>
          <p:cNvSpPr/>
          <p:nvPr/>
        </p:nvSpPr>
        <p:spPr>
          <a:xfrm>
            <a:off x="5770931" y="1924710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구매 요청 확인</a:t>
            </a:r>
          </a:p>
        </p:txBody>
      </p:sp>
      <p:sp>
        <p:nvSpPr>
          <p:cNvPr id="78" name="순서도: 처리 77"/>
          <p:cNvSpPr/>
          <p:nvPr/>
        </p:nvSpPr>
        <p:spPr>
          <a:xfrm>
            <a:off x="5782622" y="2943392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벤더 관리</a:t>
            </a:r>
            <a:endParaRPr lang="en-US" altLang="ko-KR" sz="1600" b="1" dirty="0">
              <a:solidFill>
                <a:schemeClr val="bg1">
                  <a:lumMod val="95000"/>
                </a:schemeClr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9" name="직선 화살표 연결선 78"/>
          <p:cNvCxnSpPr>
            <a:stCxn id="77" idx="2"/>
            <a:endCxn id="78" idx="0"/>
          </p:cNvCxnSpPr>
          <p:nvPr/>
        </p:nvCxnSpPr>
        <p:spPr>
          <a:xfrm>
            <a:off x="6346995" y="2428766"/>
            <a:ext cx="11691" cy="514626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1" idx="3"/>
            <a:endCxn id="77" idx="1"/>
          </p:cNvCxnSpPr>
          <p:nvPr/>
        </p:nvCxnSpPr>
        <p:spPr>
          <a:xfrm flipV="1">
            <a:off x="4885046" y="2176738"/>
            <a:ext cx="885885" cy="191509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8" idx="2"/>
            <a:endCxn id="12" idx="0"/>
          </p:cNvCxnSpPr>
          <p:nvPr/>
        </p:nvCxnSpPr>
        <p:spPr>
          <a:xfrm flipH="1">
            <a:off x="6352840" y="3447448"/>
            <a:ext cx="5846" cy="389041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순서도: 처리 96"/>
          <p:cNvSpPr/>
          <p:nvPr/>
        </p:nvSpPr>
        <p:spPr>
          <a:xfrm>
            <a:off x="7496527" y="3836489"/>
            <a:ext cx="1152128" cy="50405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배달의민족 한나체 Pro" pitchFamily="50" charset="-127"/>
                <a:ea typeface="배달의민족 한나체 Pro" pitchFamily="50" charset="-127"/>
              </a:rPr>
              <a:t>입고 재고 검사</a:t>
            </a:r>
          </a:p>
        </p:txBody>
      </p:sp>
      <p:cxnSp>
        <p:nvCxnSpPr>
          <p:cNvPr id="98" name="직선 화살표 연결선 97"/>
          <p:cNvCxnSpPr>
            <a:stCxn id="13" idx="2"/>
            <a:endCxn id="97" idx="0"/>
          </p:cNvCxnSpPr>
          <p:nvPr/>
        </p:nvCxnSpPr>
        <p:spPr>
          <a:xfrm>
            <a:off x="8068279" y="2428766"/>
            <a:ext cx="4312" cy="1407723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97" idx="2"/>
            <a:endCxn id="14" idx="0"/>
          </p:cNvCxnSpPr>
          <p:nvPr/>
        </p:nvCxnSpPr>
        <p:spPr>
          <a:xfrm flipH="1">
            <a:off x="8068279" y="4340545"/>
            <a:ext cx="4312" cy="1141054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247518" y="134634"/>
            <a:ext cx="209223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배달의민족 한나체 Pro" pitchFamily="50" charset="-127"/>
                <a:ea typeface="배달의민족 한나체 Pro" pitchFamily="50" charset="-127"/>
              </a:rPr>
              <a:t>To - Be</a:t>
            </a:r>
            <a:endParaRPr lang="ko-KR" altLang="en-US" b="1" dirty="0">
              <a:solidFill>
                <a:schemeClr val="tx1"/>
              </a:solidFill>
              <a:latin typeface="배달의민족 한나체 Pro" pitchFamily="50" charset="-127"/>
              <a:ea typeface="배달의민족 한나체 Pro" pitchFamily="50" charset="-127"/>
            </a:endParaRPr>
          </a:p>
        </p:txBody>
      </p:sp>
      <p:cxnSp>
        <p:nvCxnSpPr>
          <p:cNvPr id="74" name="꺾인 연결선 73"/>
          <p:cNvCxnSpPr>
            <a:stCxn id="12" idx="3"/>
            <a:endCxn id="13" idx="1"/>
          </p:cNvCxnSpPr>
          <p:nvPr/>
        </p:nvCxnSpPr>
        <p:spPr>
          <a:xfrm flipV="1">
            <a:off x="6928904" y="2176738"/>
            <a:ext cx="563311" cy="191177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endCxn id="16" idx="3"/>
          </p:cNvCxnSpPr>
          <p:nvPr/>
        </p:nvCxnSpPr>
        <p:spPr>
          <a:xfrm flipH="1">
            <a:off x="3193846" y="5027940"/>
            <a:ext cx="4874433" cy="0"/>
          </a:xfrm>
          <a:prstGeom prst="straightConnector1">
            <a:avLst/>
          </a:prstGeom>
          <a:ln w="28575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6873D8-41F4-4166-83EE-53DEEDBA15C4}"/>
              </a:ext>
            </a:extLst>
          </p:cNvPr>
          <p:cNvSpPr txBox="1"/>
          <p:nvPr/>
        </p:nvSpPr>
        <p:spPr>
          <a:xfrm>
            <a:off x="250984" y="1119500"/>
            <a:ext cx="6454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생성된 판매 오더를 토대로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 err="1">
                <a:solidFill>
                  <a:srgbClr val="0070C0"/>
                </a:solidFill>
              </a:rPr>
              <a:t>자재별</a:t>
            </a:r>
            <a:r>
              <a:rPr lang="ko-KR" altLang="en-US" dirty="0">
                <a:solidFill>
                  <a:srgbClr val="0070C0"/>
                </a:solidFill>
              </a:rPr>
              <a:t> 사용량을 계산하여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사용자가 보기 쉽게 시각화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41F547-3047-4B25-BEDF-81592DC66198}"/>
              </a:ext>
            </a:extLst>
          </p:cNvPr>
          <p:cNvSpPr txBox="1"/>
          <p:nvPr/>
        </p:nvSpPr>
        <p:spPr>
          <a:xfrm>
            <a:off x="4318041" y="4627827"/>
            <a:ext cx="438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사용자가 별도의 입력 작업 없이 선택된 항목에 대한 구매 요청 자동 생성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5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801</Words>
  <Application>Microsoft Office PowerPoint</Application>
  <PresentationFormat>화면 슬라이드 쇼(4:3)</PresentationFormat>
  <Paragraphs>249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배달의민족 한나체 Pro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정 태혁</cp:lastModifiedBy>
  <cp:revision>21</cp:revision>
  <dcterms:created xsi:type="dcterms:W3CDTF">2021-07-18T07:32:55Z</dcterms:created>
  <dcterms:modified xsi:type="dcterms:W3CDTF">2021-07-28T06:00:21Z</dcterms:modified>
</cp:coreProperties>
</file>