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계획서</a:t>
            </a:r>
            <a:endParaRPr dirty="0"/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6748592" y="8423557"/>
            <a:ext cx="3031281" cy="64173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 err="1"/>
              <a:t>인공지능반</a:t>
            </a:r>
            <a:r>
              <a:rPr dirty="0"/>
              <a:t> </a:t>
            </a:r>
            <a:endParaRPr lang="en-US" dirty="0"/>
          </a:p>
          <a:p>
            <a:r>
              <a:rPr dirty="0"/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5255092" y="9203405"/>
            <a:ext cx="6018282" cy="2486709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dirty="0" err="1"/>
              <a:t>송창대</a:t>
            </a:r>
            <a:r>
              <a:rPr dirty="0"/>
              <a:t> </a:t>
            </a:r>
            <a:r>
              <a:rPr dirty="0" err="1"/>
              <a:t>정인준</a:t>
            </a:r>
            <a:r>
              <a:rPr dirty="0"/>
              <a:t> </a:t>
            </a:r>
            <a:r>
              <a:rPr dirty="0" err="1"/>
              <a:t>최정윤</a:t>
            </a:r>
            <a:r>
              <a:rPr dirty="0"/>
              <a:t> </a:t>
            </a:r>
            <a:r>
              <a:rPr dirty="0" err="1"/>
              <a:t>이성민</a:t>
            </a:r>
            <a:endParaRPr dirty="0"/>
          </a:p>
        </p:txBody>
      </p:sp>
      <p:sp>
        <p:nvSpPr>
          <p:cNvPr id="479" name="Shape"/>
          <p:cNvSpPr>
            <a:spLocks noGrp="1"/>
          </p:cNvSpPr>
          <p:nvPr>
            <p:ph type="body" idx="18"/>
          </p:nvPr>
        </p:nvSpPr>
        <p:spPr>
          <a:xfrm>
            <a:off x="17850178" y="7540141"/>
            <a:ext cx="828112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</p:spPr>
        <p:txBody>
          <a:bodyPr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5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48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3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524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회사 소개 1</a:t>
            </a: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아밥모터스 플랜트 구성</a:t>
            </a: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광주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울산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서울 소재 본사</a:t>
            </a:r>
            <a:endParaRPr dirty="0"/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57293" cy="8170029"/>
            <a:chOff x="0" y="0"/>
            <a:chExt cx="5657291" cy="8170028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19647"/>
              <a:ext cx="5517592" cy="6546894"/>
              <a:chOff x="0" y="0"/>
              <a:chExt cx="5517591" cy="6546893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30906"/>
                <a:ext cx="365783" cy="21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Gill Sans"/>
                    <a:ea typeface="Gill Sans"/>
                    <a:cs typeface="Gill Sans"/>
                    <a:sym typeface="Gill Sans"/>
                  </a:rPr>
                  <a:t>Jeju</a:t>
                </a:r>
                <a: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03300"/>
                <a:ext cx="68335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63900" y="704850"/>
                <a:ext cx="77566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0"/>
                <a:ext cx="116249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197100" y="1720850"/>
                <a:ext cx="134599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38400"/>
                <a:ext cx="94424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16300" y="2749550"/>
                <a:ext cx="119905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83000"/>
                <a:ext cx="601229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41800"/>
                <a:ext cx="56459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40300"/>
                <a:ext cx="62692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47491" y="4476750"/>
                <a:ext cx="126318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13300"/>
                <a:ext cx="1120565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87208" y="5556250"/>
                <a:ext cx="79830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34000"/>
                <a:ext cx="5303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02200"/>
                <a:ext cx="87470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447800" y="4159250"/>
                <a:ext cx="69537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33800"/>
                <a:ext cx="601576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493650" y="2012950"/>
                <a:ext cx="141011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01900"/>
                <a:ext cx="11462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06700"/>
                <a:ext cx="762273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47900"/>
                <a:ext cx="64429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30819" y="647700"/>
                <a:ext cx="8749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70849" y="1352550"/>
                <a:ext cx="754653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84200"/>
                <a:ext cx="6541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3" y="7197602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8" y="7097312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3" y="7038392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보급형 모델.</a:t>
            </a:r>
          </a:p>
          <a:p>
            <a:r>
              <a:t>중저가의 세단</a:t>
            </a: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A모델</a:t>
            </a: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B모델</a:t>
            </a: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엔진 성능에 강점이 있는 세단</a:t>
            </a: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C모델</a:t>
            </a: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전체적으로 밸런스가 맞는 모델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20624477" y="9279113"/>
            <a:ext cx="3647568" cy="4419476"/>
            <a:chOff x="0" y="0"/>
            <a:chExt cx="3647566" cy="4419475"/>
          </a:xfrm>
        </p:grpSpPr>
        <p:sp>
          <p:nvSpPr>
            <p:cNvPr id="62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1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662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2344088" y="4552142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9443929" y="10892569"/>
            <a:ext cx="10762576" cy="3107915"/>
          </a:xfrm>
          <a:prstGeom prst="rect">
            <a:avLst/>
          </a:prstGeom>
        </p:spPr>
        <p:txBody>
          <a:bodyPr/>
          <a:lstStyle/>
          <a:p>
            <a:pPr algn="r">
              <a:defRPr sz="5800">
                <a:solidFill>
                  <a:srgbClr val="111111"/>
                </a:solidFill>
              </a:defRPr>
            </a:pPr>
            <a:r>
              <a:t>회사소개2</a:t>
            </a:r>
          </a:p>
          <a:p>
            <a:pPr algn="r">
              <a:defRPr sz="5800">
                <a:solidFill>
                  <a:srgbClr val="111111"/>
                </a:solidFill>
              </a:defRPr>
            </a:pPr>
            <a:r>
              <a:t>아밥모터스 상품 구성</a:t>
            </a:r>
          </a:p>
        </p:txBody>
      </p:sp>
      <p:sp>
        <p:nvSpPr>
          <p:cNvPr id="998" name="*모델별로 색상 옵션이 있을 수 있음"/>
          <p:cNvSpPr txBox="1"/>
          <p:nvPr/>
        </p:nvSpPr>
        <p:spPr>
          <a:xfrm>
            <a:off x="186069" y="176743"/>
            <a:ext cx="43630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/>
            </a:lvl1pPr>
          </a:lstStyle>
          <a:p>
            <a:r>
              <a:t>*모델별로 색상 옵션이 있을 수 있음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771245" y="65579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AS IS 분석 (SAP Standard)</a:t>
            </a:r>
          </a:p>
        </p:txBody>
      </p:sp>
      <p:grpSp>
        <p:nvGrpSpPr>
          <p:cNvPr id="1005" name="Group"/>
          <p:cNvGrpSpPr/>
          <p:nvPr/>
        </p:nvGrpSpPr>
        <p:grpSpPr>
          <a:xfrm>
            <a:off x="9942041" y="5577199"/>
            <a:ext cx="4544864" cy="4483030"/>
            <a:chOff x="0" y="0"/>
            <a:chExt cx="4544863" cy="4483028"/>
          </a:xfrm>
        </p:grpSpPr>
        <p:sp>
          <p:nvSpPr>
            <p:cNvPr id="1002" name="Shape"/>
            <p:cNvSpPr/>
            <p:nvPr/>
          </p:nvSpPr>
          <p:spPr>
            <a:xfrm>
              <a:off x="0" y="1617334"/>
              <a:ext cx="2129671" cy="248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84" y="21600"/>
                  </a:moveTo>
                  <a:cubicBezTo>
                    <a:pt x="9892" y="21600"/>
                    <a:pt x="7591" y="19609"/>
                    <a:pt x="7591" y="17196"/>
                  </a:cubicBezTo>
                  <a:cubicBezTo>
                    <a:pt x="7591" y="16518"/>
                    <a:pt x="7934" y="15373"/>
                    <a:pt x="8425" y="14654"/>
                  </a:cubicBezTo>
                  <a:lnTo>
                    <a:pt x="9990" y="12240"/>
                  </a:lnTo>
                  <a:lnTo>
                    <a:pt x="21600" y="12240"/>
                  </a:lnTo>
                  <a:lnTo>
                    <a:pt x="21600" y="21600"/>
                  </a:lnTo>
                  <a:lnTo>
                    <a:pt x="12684" y="21600"/>
                  </a:lnTo>
                  <a:cubicBezTo>
                    <a:pt x="12684" y="21600"/>
                    <a:pt x="12684" y="21600"/>
                    <a:pt x="12684" y="21600"/>
                  </a:cubicBezTo>
                  <a:close/>
                  <a:moveTo>
                    <a:pt x="7297" y="14273"/>
                  </a:moveTo>
                  <a:cubicBezTo>
                    <a:pt x="6807" y="15034"/>
                    <a:pt x="6417" y="16179"/>
                    <a:pt x="6417" y="16900"/>
                  </a:cubicBezTo>
                  <a:cubicBezTo>
                    <a:pt x="6417" y="17068"/>
                    <a:pt x="6417" y="17281"/>
                    <a:pt x="6465" y="17576"/>
                  </a:cubicBezTo>
                  <a:lnTo>
                    <a:pt x="342" y="8471"/>
                  </a:lnTo>
                  <a:cubicBezTo>
                    <a:pt x="146" y="8175"/>
                    <a:pt x="0" y="7751"/>
                    <a:pt x="0" y="7369"/>
                  </a:cubicBezTo>
                  <a:cubicBezTo>
                    <a:pt x="0" y="6987"/>
                    <a:pt x="146" y="6522"/>
                    <a:pt x="342" y="6226"/>
                  </a:cubicBezTo>
                  <a:lnTo>
                    <a:pt x="3281" y="1779"/>
                  </a:lnTo>
                  <a:lnTo>
                    <a:pt x="0" y="171"/>
                  </a:lnTo>
                  <a:lnTo>
                    <a:pt x="10678" y="0"/>
                  </a:lnTo>
                  <a:lnTo>
                    <a:pt x="15869" y="8089"/>
                  </a:lnTo>
                  <a:lnTo>
                    <a:pt x="12540" y="6437"/>
                  </a:lnTo>
                  <a:cubicBezTo>
                    <a:pt x="12540" y="6437"/>
                    <a:pt x="7297" y="14273"/>
                    <a:pt x="7297" y="1427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03" name="Shape"/>
            <p:cNvSpPr/>
            <p:nvPr/>
          </p:nvSpPr>
          <p:spPr>
            <a:xfrm>
              <a:off x="2439191" y="1396789"/>
              <a:ext cx="2105673" cy="30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4" y="5358"/>
                  </a:moveTo>
                  <a:cubicBezTo>
                    <a:pt x="21351" y="5904"/>
                    <a:pt x="21600" y="6483"/>
                    <a:pt x="21600" y="7098"/>
                  </a:cubicBezTo>
                  <a:cubicBezTo>
                    <a:pt x="21600" y="8327"/>
                    <a:pt x="20459" y="9623"/>
                    <a:pt x="18876" y="10236"/>
                  </a:cubicBezTo>
                  <a:cubicBezTo>
                    <a:pt x="18132" y="10511"/>
                    <a:pt x="17090" y="10682"/>
                    <a:pt x="16052" y="10682"/>
                  </a:cubicBezTo>
                  <a:lnTo>
                    <a:pt x="12780" y="10682"/>
                  </a:lnTo>
                  <a:lnTo>
                    <a:pt x="6937" y="3719"/>
                  </a:lnTo>
                  <a:lnTo>
                    <a:pt x="16398" y="0"/>
                  </a:lnTo>
                  <a:cubicBezTo>
                    <a:pt x="16398" y="0"/>
                    <a:pt x="20904" y="5358"/>
                    <a:pt x="20904" y="5358"/>
                  </a:cubicBezTo>
                  <a:close/>
                  <a:moveTo>
                    <a:pt x="16151" y="11500"/>
                  </a:moveTo>
                  <a:cubicBezTo>
                    <a:pt x="17636" y="11500"/>
                    <a:pt x="18876" y="11227"/>
                    <a:pt x="19915" y="10682"/>
                  </a:cubicBezTo>
                  <a:lnTo>
                    <a:pt x="13771" y="18052"/>
                  </a:lnTo>
                  <a:cubicBezTo>
                    <a:pt x="13276" y="18631"/>
                    <a:pt x="12386" y="18973"/>
                    <a:pt x="11346" y="18973"/>
                  </a:cubicBezTo>
                  <a:lnTo>
                    <a:pt x="5548" y="18973"/>
                  </a:lnTo>
                  <a:lnTo>
                    <a:pt x="5548" y="21600"/>
                  </a:lnTo>
                  <a:lnTo>
                    <a:pt x="0" y="15220"/>
                  </a:lnTo>
                  <a:lnTo>
                    <a:pt x="5548" y="8838"/>
                  </a:lnTo>
                  <a:lnTo>
                    <a:pt x="5548" y="11500"/>
                  </a:lnTo>
                  <a:lnTo>
                    <a:pt x="16151" y="11500"/>
                  </a:lnTo>
                  <a:cubicBezTo>
                    <a:pt x="16151" y="11500"/>
                    <a:pt x="16151" y="11500"/>
                    <a:pt x="16151" y="115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04" name="Shape"/>
            <p:cNvSpPr/>
            <p:nvPr/>
          </p:nvSpPr>
          <p:spPr>
            <a:xfrm>
              <a:off x="751931" y="0"/>
              <a:ext cx="3177620" cy="15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84" y="3557"/>
                  </a:moveTo>
                  <a:cubicBezTo>
                    <a:pt x="9192" y="1847"/>
                    <a:pt x="8536" y="659"/>
                    <a:pt x="7748" y="0"/>
                  </a:cubicBezTo>
                  <a:lnTo>
                    <a:pt x="15822" y="0"/>
                  </a:lnTo>
                  <a:cubicBezTo>
                    <a:pt x="16545" y="0"/>
                    <a:pt x="17102" y="595"/>
                    <a:pt x="17432" y="1715"/>
                  </a:cubicBezTo>
                  <a:lnTo>
                    <a:pt x="19434" y="8562"/>
                  </a:lnTo>
                  <a:lnTo>
                    <a:pt x="21600" y="5992"/>
                  </a:lnTo>
                  <a:lnTo>
                    <a:pt x="18119" y="18506"/>
                  </a:lnTo>
                  <a:lnTo>
                    <a:pt x="10998" y="18304"/>
                  </a:lnTo>
                  <a:lnTo>
                    <a:pt x="13197" y="15804"/>
                  </a:lnTo>
                  <a:cubicBezTo>
                    <a:pt x="13197" y="15804"/>
                    <a:pt x="9684" y="3557"/>
                    <a:pt x="9684" y="3557"/>
                  </a:cubicBezTo>
                  <a:close/>
                  <a:moveTo>
                    <a:pt x="2987" y="3955"/>
                  </a:moveTo>
                  <a:cubicBezTo>
                    <a:pt x="3611" y="1780"/>
                    <a:pt x="4629" y="595"/>
                    <a:pt x="5875" y="595"/>
                  </a:cubicBezTo>
                  <a:cubicBezTo>
                    <a:pt x="7222" y="595"/>
                    <a:pt x="8273" y="1847"/>
                    <a:pt x="9028" y="4412"/>
                  </a:cubicBezTo>
                  <a:lnTo>
                    <a:pt x="10144" y="8165"/>
                  </a:lnTo>
                  <a:lnTo>
                    <a:pt x="6269" y="21600"/>
                  </a:lnTo>
                  <a:lnTo>
                    <a:pt x="0" y="14290"/>
                  </a:lnTo>
                  <a:cubicBezTo>
                    <a:pt x="0" y="14290"/>
                    <a:pt x="2987" y="3955"/>
                    <a:pt x="2987" y="3955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grpSp>
        <p:nvGrpSpPr>
          <p:cNvPr id="1009" name="Group"/>
          <p:cNvGrpSpPr/>
          <p:nvPr/>
        </p:nvGrpSpPr>
        <p:grpSpPr>
          <a:xfrm>
            <a:off x="809281" y="3058053"/>
            <a:ext cx="7226301" cy="1905001"/>
            <a:chOff x="0" y="0"/>
            <a:chExt cx="7226300" cy="1905000"/>
          </a:xfrm>
        </p:grpSpPr>
        <p:sp>
          <p:nvSpPr>
            <p:cNvPr id="1006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07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Payment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Payment processing</a:t>
              </a:r>
            </a:p>
          </p:txBody>
        </p:sp>
      </p:grpSp>
      <p:grpSp>
        <p:nvGrpSpPr>
          <p:cNvPr id="1013" name="Group"/>
          <p:cNvGrpSpPr/>
          <p:nvPr/>
        </p:nvGrpSpPr>
        <p:grpSpPr>
          <a:xfrm>
            <a:off x="8601322" y="3058053"/>
            <a:ext cx="7226301" cy="1905001"/>
            <a:chOff x="0" y="0"/>
            <a:chExt cx="7226300" cy="1905000"/>
          </a:xfrm>
        </p:grpSpPr>
        <p:sp>
          <p:nvSpPr>
            <p:cNvPr id="1010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11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2" name="Determination of requirements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requirements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16393364" y="3058053"/>
            <a:ext cx="7226301" cy="1905001"/>
            <a:chOff x="0" y="0"/>
            <a:chExt cx="7226300" cy="1905000"/>
          </a:xfrm>
        </p:grpSpPr>
        <p:sp>
          <p:nvSpPr>
            <p:cNvPr id="1014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15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6" name="Determination of source of supply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source of supply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809281" y="6866213"/>
            <a:ext cx="7226301" cy="1905001"/>
            <a:chOff x="0" y="0"/>
            <a:chExt cx="7226300" cy="1905000"/>
          </a:xfrm>
        </p:grpSpPr>
        <p:sp>
          <p:nvSpPr>
            <p:cNvPr id="1018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19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0" name="Invoice verifica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Invoice verification</a:t>
              </a:r>
            </a:p>
          </p:txBody>
        </p:sp>
      </p:grpSp>
      <p:grpSp>
        <p:nvGrpSpPr>
          <p:cNvPr id="1025" name="Group"/>
          <p:cNvGrpSpPr/>
          <p:nvPr/>
        </p:nvGrpSpPr>
        <p:grpSpPr>
          <a:xfrm>
            <a:off x="16393364" y="6866213"/>
            <a:ext cx="7226301" cy="1905001"/>
            <a:chOff x="0" y="0"/>
            <a:chExt cx="7226300" cy="1905000"/>
          </a:xfrm>
        </p:grpSpPr>
        <p:sp>
          <p:nvSpPr>
            <p:cNvPr id="1022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23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4" name="Vendor selec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Vendor selection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809281" y="10674373"/>
            <a:ext cx="7226301" cy="1905001"/>
            <a:chOff x="0" y="0"/>
            <a:chExt cx="7226300" cy="1905000"/>
          </a:xfrm>
        </p:grpSpPr>
        <p:sp>
          <p:nvSpPr>
            <p:cNvPr id="1026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27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8" name="Goods receipt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Goods receipt</a:t>
              </a: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8578849" y="10674373"/>
            <a:ext cx="7226301" cy="1905001"/>
            <a:chOff x="0" y="0"/>
            <a:chExt cx="7226300" cy="19050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31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2" name="Purchase order monitor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monitoring</a:t>
              </a:r>
            </a:p>
          </p:txBody>
        </p:sp>
      </p:grpSp>
      <p:grpSp>
        <p:nvGrpSpPr>
          <p:cNvPr id="1037" name="Group"/>
          <p:cNvGrpSpPr/>
          <p:nvPr/>
        </p:nvGrpSpPr>
        <p:grpSpPr>
          <a:xfrm>
            <a:off x="16393364" y="10674373"/>
            <a:ext cx="7226301" cy="1905001"/>
            <a:chOff x="0" y="0"/>
            <a:chExt cx="7226300" cy="1905000"/>
          </a:xfrm>
        </p:grpSpPr>
        <p:sp>
          <p:nvSpPr>
            <p:cNvPr id="1034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35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6" name="Purchase order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processing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0" name="To Be 분석 (CBO 고도화)"/>
          <p:cNvSpPr txBox="1">
            <a:spLocks noGrp="1"/>
          </p:cNvSpPr>
          <p:nvPr>
            <p:ph type="title"/>
          </p:nvPr>
        </p:nvSpPr>
        <p:spPr>
          <a:xfrm>
            <a:off x="1675241" y="414671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 Be 분석 (CBO 고도화)</a:t>
            </a:r>
          </a:p>
        </p:txBody>
      </p:sp>
      <p:grpSp>
        <p:nvGrpSpPr>
          <p:cNvPr id="1044" name="Group"/>
          <p:cNvGrpSpPr/>
          <p:nvPr/>
        </p:nvGrpSpPr>
        <p:grpSpPr>
          <a:xfrm>
            <a:off x="9942041" y="5577199"/>
            <a:ext cx="4544864" cy="4483030"/>
            <a:chOff x="0" y="0"/>
            <a:chExt cx="4544863" cy="4483028"/>
          </a:xfrm>
        </p:grpSpPr>
        <p:sp>
          <p:nvSpPr>
            <p:cNvPr id="1041" name="Shape"/>
            <p:cNvSpPr/>
            <p:nvPr/>
          </p:nvSpPr>
          <p:spPr>
            <a:xfrm>
              <a:off x="0" y="1617334"/>
              <a:ext cx="2129671" cy="248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84" y="21600"/>
                  </a:moveTo>
                  <a:cubicBezTo>
                    <a:pt x="9892" y="21600"/>
                    <a:pt x="7591" y="19609"/>
                    <a:pt x="7591" y="17196"/>
                  </a:cubicBezTo>
                  <a:cubicBezTo>
                    <a:pt x="7591" y="16518"/>
                    <a:pt x="7934" y="15373"/>
                    <a:pt x="8425" y="14654"/>
                  </a:cubicBezTo>
                  <a:lnTo>
                    <a:pt x="9990" y="12240"/>
                  </a:lnTo>
                  <a:lnTo>
                    <a:pt x="21600" y="12240"/>
                  </a:lnTo>
                  <a:lnTo>
                    <a:pt x="21600" y="21600"/>
                  </a:lnTo>
                  <a:lnTo>
                    <a:pt x="12684" y="21600"/>
                  </a:lnTo>
                  <a:cubicBezTo>
                    <a:pt x="12684" y="21600"/>
                    <a:pt x="12684" y="21600"/>
                    <a:pt x="12684" y="21600"/>
                  </a:cubicBezTo>
                  <a:close/>
                  <a:moveTo>
                    <a:pt x="7297" y="14273"/>
                  </a:moveTo>
                  <a:cubicBezTo>
                    <a:pt x="6807" y="15034"/>
                    <a:pt x="6417" y="16179"/>
                    <a:pt x="6417" y="16900"/>
                  </a:cubicBezTo>
                  <a:cubicBezTo>
                    <a:pt x="6417" y="17068"/>
                    <a:pt x="6417" y="17281"/>
                    <a:pt x="6465" y="17576"/>
                  </a:cubicBezTo>
                  <a:lnTo>
                    <a:pt x="342" y="8471"/>
                  </a:lnTo>
                  <a:cubicBezTo>
                    <a:pt x="146" y="8175"/>
                    <a:pt x="0" y="7751"/>
                    <a:pt x="0" y="7369"/>
                  </a:cubicBezTo>
                  <a:cubicBezTo>
                    <a:pt x="0" y="6987"/>
                    <a:pt x="146" y="6522"/>
                    <a:pt x="342" y="6226"/>
                  </a:cubicBezTo>
                  <a:lnTo>
                    <a:pt x="3281" y="1779"/>
                  </a:lnTo>
                  <a:lnTo>
                    <a:pt x="0" y="171"/>
                  </a:lnTo>
                  <a:lnTo>
                    <a:pt x="10678" y="0"/>
                  </a:lnTo>
                  <a:lnTo>
                    <a:pt x="15869" y="8089"/>
                  </a:lnTo>
                  <a:lnTo>
                    <a:pt x="12540" y="6437"/>
                  </a:lnTo>
                  <a:cubicBezTo>
                    <a:pt x="12540" y="6437"/>
                    <a:pt x="7297" y="14273"/>
                    <a:pt x="7297" y="1427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42" name="Shape"/>
            <p:cNvSpPr/>
            <p:nvPr/>
          </p:nvSpPr>
          <p:spPr>
            <a:xfrm>
              <a:off x="2439191" y="1396789"/>
              <a:ext cx="2105673" cy="30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4" y="5358"/>
                  </a:moveTo>
                  <a:cubicBezTo>
                    <a:pt x="21351" y="5904"/>
                    <a:pt x="21600" y="6483"/>
                    <a:pt x="21600" y="7098"/>
                  </a:cubicBezTo>
                  <a:cubicBezTo>
                    <a:pt x="21600" y="8327"/>
                    <a:pt x="20459" y="9623"/>
                    <a:pt x="18876" y="10236"/>
                  </a:cubicBezTo>
                  <a:cubicBezTo>
                    <a:pt x="18132" y="10511"/>
                    <a:pt x="17090" y="10682"/>
                    <a:pt x="16052" y="10682"/>
                  </a:cubicBezTo>
                  <a:lnTo>
                    <a:pt x="12780" y="10682"/>
                  </a:lnTo>
                  <a:lnTo>
                    <a:pt x="6937" y="3719"/>
                  </a:lnTo>
                  <a:lnTo>
                    <a:pt x="16398" y="0"/>
                  </a:lnTo>
                  <a:cubicBezTo>
                    <a:pt x="16398" y="0"/>
                    <a:pt x="20904" y="5358"/>
                    <a:pt x="20904" y="5358"/>
                  </a:cubicBezTo>
                  <a:close/>
                  <a:moveTo>
                    <a:pt x="16151" y="11500"/>
                  </a:moveTo>
                  <a:cubicBezTo>
                    <a:pt x="17636" y="11500"/>
                    <a:pt x="18876" y="11227"/>
                    <a:pt x="19915" y="10682"/>
                  </a:cubicBezTo>
                  <a:lnTo>
                    <a:pt x="13771" y="18052"/>
                  </a:lnTo>
                  <a:cubicBezTo>
                    <a:pt x="13276" y="18631"/>
                    <a:pt x="12386" y="18973"/>
                    <a:pt x="11346" y="18973"/>
                  </a:cubicBezTo>
                  <a:lnTo>
                    <a:pt x="5548" y="18973"/>
                  </a:lnTo>
                  <a:lnTo>
                    <a:pt x="5548" y="21600"/>
                  </a:lnTo>
                  <a:lnTo>
                    <a:pt x="0" y="15220"/>
                  </a:lnTo>
                  <a:lnTo>
                    <a:pt x="5548" y="8838"/>
                  </a:lnTo>
                  <a:lnTo>
                    <a:pt x="5548" y="11500"/>
                  </a:lnTo>
                  <a:lnTo>
                    <a:pt x="16151" y="11500"/>
                  </a:lnTo>
                  <a:cubicBezTo>
                    <a:pt x="16151" y="11500"/>
                    <a:pt x="16151" y="11500"/>
                    <a:pt x="16151" y="115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43" name="Shape"/>
            <p:cNvSpPr/>
            <p:nvPr/>
          </p:nvSpPr>
          <p:spPr>
            <a:xfrm>
              <a:off x="751931" y="0"/>
              <a:ext cx="3177620" cy="15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84" y="3557"/>
                  </a:moveTo>
                  <a:cubicBezTo>
                    <a:pt x="9192" y="1847"/>
                    <a:pt x="8536" y="659"/>
                    <a:pt x="7748" y="0"/>
                  </a:cubicBezTo>
                  <a:lnTo>
                    <a:pt x="15822" y="0"/>
                  </a:lnTo>
                  <a:cubicBezTo>
                    <a:pt x="16545" y="0"/>
                    <a:pt x="17102" y="595"/>
                    <a:pt x="17432" y="1715"/>
                  </a:cubicBezTo>
                  <a:lnTo>
                    <a:pt x="19434" y="8562"/>
                  </a:lnTo>
                  <a:lnTo>
                    <a:pt x="21600" y="5992"/>
                  </a:lnTo>
                  <a:lnTo>
                    <a:pt x="18119" y="18506"/>
                  </a:lnTo>
                  <a:lnTo>
                    <a:pt x="10998" y="18304"/>
                  </a:lnTo>
                  <a:lnTo>
                    <a:pt x="13197" y="15804"/>
                  </a:lnTo>
                  <a:cubicBezTo>
                    <a:pt x="13197" y="15804"/>
                    <a:pt x="9684" y="3557"/>
                    <a:pt x="9684" y="3557"/>
                  </a:cubicBezTo>
                  <a:close/>
                  <a:moveTo>
                    <a:pt x="2987" y="3955"/>
                  </a:moveTo>
                  <a:cubicBezTo>
                    <a:pt x="3611" y="1780"/>
                    <a:pt x="4629" y="595"/>
                    <a:pt x="5875" y="595"/>
                  </a:cubicBezTo>
                  <a:cubicBezTo>
                    <a:pt x="7222" y="595"/>
                    <a:pt x="8273" y="1847"/>
                    <a:pt x="9028" y="4412"/>
                  </a:cubicBezTo>
                  <a:lnTo>
                    <a:pt x="10144" y="8165"/>
                  </a:lnTo>
                  <a:lnTo>
                    <a:pt x="6269" y="21600"/>
                  </a:lnTo>
                  <a:lnTo>
                    <a:pt x="0" y="14290"/>
                  </a:lnTo>
                  <a:cubicBezTo>
                    <a:pt x="0" y="14290"/>
                    <a:pt x="2987" y="3955"/>
                    <a:pt x="2987" y="3955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grpSp>
        <p:nvGrpSpPr>
          <p:cNvPr id="1048" name="Group"/>
          <p:cNvGrpSpPr/>
          <p:nvPr/>
        </p:nvGrpSpPr>
        <p:grpSpPr>
          <a:xfrm>
            <a:off x="809281" y="3058053"/>
            <a:ext cx="7226301" cy="1905001"/>
            <a:chOff x="0" y="0"/>
            <a:chExt cx="7226300" cy="1905000"/>
          </a:xfrm>
        </p:grpSpPr>
        <p:sp>
          <p:nvSpPr>
            <p:cNvPr id="1045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46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7" name="Payment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Payment processing</a:t>
              </a:r>
            </a:p>
          </p:txBody>
        </p:sp>
      </p:grpSp>
      <p:grpSp>
        <p:nvGrpSpPr>
          <p:cNvPr id="1052" name="Group"/>
          <p:cNvGrpSpPr/>
          <p:nvPr/>
        </p:nvGrpSpPr>
        <p:grpSpPr>
          <a:xfrm>
            <a:off x="8601323" y="3058053"/>
            <a:ext cx="7226301" cy="1905001"/>
            <a:chOff x="0" y="0"/>
            <a:chExt cx="7226300" cy="1905000"/>
          </a:xfrm>
        </p:grpSpPr>
        <p:sp>
          <p:nvSpPr>
            <p:cNvPr id="1049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50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1" name="Determination of requirements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requirements</a:t>
              </a:r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16393363" y="3058053"/>
            <a:ext cx="7226301" cy="1905001"/>
            <a:chOff x="0" y="0"/>
            <a:chExt cx="7226300" cy="1905000"/>
          </a:xfrm>
        </p:grpSpPr>
        <p:sp>
          <p:nvSpPr>
            <p:cNvPr id="1053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54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5" name="Determination of source of supply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source of supply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809281" y="6322191"/>
            <a:ext cx="7226301" cy="1905001"/>
            <a:chOff x="0" y="0"/>
            <a:chExt cx="7226300" cy="1905000"/>
          </a:xfrm>
        </p:grpSpPr>
        <p:sp>
          <p:nvSpPr>
            <p:cNvPr id="1057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58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9" name="Invoice verifica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Invoice verification</a:t>
              </a:r>
            </a:p>
          </p:txBody>
        </p:sp>
      </p:grpSp>
      <p:grpSp>
        <p:nvGrpSpPr>
          <p:cNvPr id="1064" name="Group"/>
          <p:cNvGrpSpPr/>
          <p:nvPr/>
        </p:nvGrpSpPr>
        <p:grpSpPr>
          <a:xfrm>
            <a:off x="16393365" y="6281506"/>
            <a:ext cx="7226301" cy="1905001"/>
            <a:chOff x="0" y="0"/>
            <a:chExt cx="7226300" cy="1905000"/>
          </a:xfrm>
        </p:grpSpPr>
        <p:sp>
          <p:nvSpPr>
            <p:cNvPr id="1061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62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3" name="Vendor selec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Vendor selection</a:t>
              </a: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809281" y="10130351"/>
            <a:ext cx="7226301" cy="1905001"/>
            <a:chOff x="0" y="0"/>
            <a:chExt cx="7226300" cy="1905000"/>
          </a:xfrm>
        </p:grpSpPr>
        <p:sp>
          <p:nvSpPr>
            <p:cNvPr id="1065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66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7" name="Goods receipt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Goods receipt</a:t>
              </a:r>
            </a:p>
          </p:txBody>
        </p:sp>
      </p:grpSp>
      <p:grpSp>
        <p:nvGrpSpPr>
          <p:cNvPr id="1072" name="Group"/>
          <p:cNvGrpSpPr/>
          <p:nvPr/>
        </p:nvGrpSpPr>
        <p:grpSpPr>
          <a:xfrm>
            <a:off x="8578850" y="10674374"/>
            <a:ext cx="7226301" cy="1905001"/>
            <a:chOff x="0" y="0"/>
            <a:chExt cx="7226300" cy="1905000"/>
          </a:xfrm>
        </p:grpSpPr>
        <p:sp>
          <p:nvSpPr>
            <p:cNvPr id="1069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70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1" name="Purchase order monitor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monitoring</a:t>
              </a:r>
            </a:p>
          </p:txBody>
        </p:sp>
      </p:grpSp>
      <p:grpSp>
        <p:nvGrpSpPr>
          <p:cNvPr id="1076" name="Group"/>
          <p:cNvGrpSpPr/>
          <p:nvPr/>
        </p:nvGrpSpPr>
        <p:grpSpPr>
          <a:xfrm>
            <a:off x="16393365" y="10089666"/>
            <a:ext cx="7226301" cy="1905001"/>
            <a:chOff x="0" y="0"/>
            <a:chExt cx="7226300" cy="1905000"/>
          </a:xfrm>
        </p:grpSpPr>
        <p:sp>
          <p:nvSpPr>
            <p:cNvPr id="1073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74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5" name="Purchase order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processing</a:t>
              </a:r>
            </a:p>
          </p:txBody>
        </p:sp>
      </p:grpSp>
      <p:sp>
        <p:nvSpPr>
          <p:cNvPr id="1077" name="설계 : 이성민…"/>
          <p:cNvSpPr txBox="1"/>
          <p:nvPr/>
        </p:nvSpPr>
        <p:spPr>
          <a:xfrm>
            <a:off x="2817550" y="8604938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이성민</a:t>
            </a:r>
          </a:p>
          <a:p>
            <a:pPr>
              <a:defRPr sz="3000" b="0"/>
            </a:pPr>
            <a:r>
              <a:t>개발 : 송창대</a:t>
            </a:r>
          </a:p>
        </p:txBody>
      </p:sp>
      <p:sp>
        <p:nvSpPr>
          <p:cNvPr id="1078" name="설계 : 최정윤…"/>
          <p:cNvSpPr txBox="1"/>
          <p:nvPr/>
        </p:nvSpPr>
        <p:spPr>
          <a:xfrm>
            <a:off x="2628580" y="12424651"/>
            <a:ext cx="242213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rPr dirty="0" err="1"/>
              <a:t>설계</a:t>
            </a:r>
            <a:r>
              <a:rPr dirty="0"/>
              <a:t> : </a:t>
            </a:r>
            <a:r>
              <a:rPr dirty="0" err="1"/>
              <a:t>최정윤</a:t>
            </a:r>
            <a:endParaRPr dirty="0"/>
          </a:p>
          <a:p>
            <a:pPr>
              <a:defRPr sz="3000" b="0"/>
            </a:pPr>
            <a:r>
              <a:rPr dirty="0" err="1"/>
              <a:t>개발</a:t>
            </a:r>
            <a:r>
              <a:rPr dirty="0"/>
              <a:t> : </a:t>
            </a:r>
            <a:r>
              <a:rPr lang="ko-KR" altLang="en-US" dirty="0" err="1" smtClean="0"/>
              <a:t>송창대</a:t>
            </a:r>
            <a:endParaRPr dirty="0"/>
          </a:p>
        </p:txBody>
      </p:sp>
      <p:sp>
        <p:nvSpPr>
          <p:cNvPr id="1079" name="설계 : 송창대…"/>
          <p:cNvSpPr txBox="1"/>
          <p:nvPr/>
        </p:nvSpPr>
        <p:spPr>
          <a:xfrm>
            <a:off x="18306202" y="8455417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송창대</a:t>
            </a:r>
          </a:p>
          <a:p>
            <a:pPr>
              <a:defRPr sz="3000" b="0"/>
            </a:pPr>
            <a:r>
              <a:t>개발 : 정인준</a:t>
            </a:r>
          </a:p>
        </p:txBody>
      </p:sp>
      <p:sp>
        <p:nvSpPr>
          <p:cNvPr id="1080" name="설계 : 정인준…"/>
          <p:cNvSpPr txBox="1"/>
          <p:nvPr/>
        </p:nvSpPr>
        <p:spPr>
          <a:xfrm>
            <a:off x="18306202" y="12457207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정인준</a:t>
            </a:r>
          </a:p>
          <a:p>
            <a:pPr>
              <a:defRPr sz="3000" b="0"/>
            </a:pPr>
            <a:r>
              <a:t>개발 : 최정윤</a:t>
            </a:r>
          </a:p>
        </p:txBody>
      </p:sp>
      <p:sp>
        <p:nvSpPr>
          <p:cNvPr id="1081" name="Shape"/>
          <p:cNvSpPr/>
          <p:nvPr/>
        </p:nvSpPr>
        <p:spPr>
          <a:xfrm>
            <a:off x="16994925" y="8469756"/>
            <a:ext cx="994153" cy="115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2" name="Shape"/>
          <p:cNvSpPr/>
          <p:nvPr/>
        </p:nvSpPr>
        <p:spPr>
          <a:xfrm>
            <a:off x="17414025" y="8241156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3" name="Shape"/>
          <p:cNvSpPr/>
          <p:nvPr/>
        </p:nvSpPr>
        <p:spPr>
          <a:xfrm>
            <a:off x="17401325" y="8228456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4" name="Circle"/>
          <p:cNvSpPr/>
          <p:nvPr/>
        </p:nvSpPr>
        <p:spPr>
          <a:xfrm>
            <a:off x="17680725" y="8507856"/>
            <a:ext cx="288951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5" name="Shape"/>
          <p:cNvSpPr/>
          <p:nvPr/>
        </p:nvSpPr>
        <p:spPr>
          <a:xfrm>
            <a:off x="17668025" y="8495156"/>
            <a:ext cx="314351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6" name="Shape"/>
          <p:cNvSpPr/>
          <p:nvPr/>
        </p:nvSpPr>
        <p:spPr>
          <a:xfrm>
            <a:off x="16969525" y="8444356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7" name="Shape"/>
          <p:cNvSpPr/>
          <p:nvPr/>
        </p:nvSpPr>
        <p:spPr>
          <a:xfrm>
            <a:off x="1378267" y="8618391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8" name="Shape"/>
          <p:cNvSpPr/>
          <p:nvPr/>
        </p:nvSpPr>
        <p:spPr>
          <a:xfrm>
            <a:off x="1797367" y="8389791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9" name="Shape"/>
          <p:cNvSpPr/>
          <p:nvPr/>
        </p:nvSpPr>
        <p:spPr>
          <a:xfrm>
            <a:off x="1784667" y="8377091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0" name="Circle"/>
          <p:cNvSpPr/>
          <p:nvPr/>
        </p:nvSpPr>
        <p:spPr>
          <a:xfrm>
            <a:off x="2064067" y="8656491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1" name="Shape"/>
          <p:cNvSpPr/>
          <p:nvPr/>
        </p:nvSpPr>
        <p:spPr>
          <a:xfrm>
            <a:off x="2051367" y="8643791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2" name="Shape"/>
          <p:cNvSpPr/>
          <p:nvPr/>
        </p:nvSpPr>
        <p:spPr>
          <a:xfrm>
            <a:off x="1352867" y="8592991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3" name="Shape"/>
          <p:cNvSpPr/>
          <p:nvPr/>
        </p:nvSpPr>
        <p:spPr>
          <a:xfrm>
            <a:off x="1106742" y="12374499"/>
            <a:ext cx="1473201" cy="116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" y="3993"/>
                </a:moveTo>
                <a:lnTo>
                  <a:pt x="372" y="940"/>
                </a:lnTo>
                <a:cubicBezTo>
                  <a:pt x="372" y="680"/>
                  <a:pt x="544" y="470"/>
                  <a:pt x="751" y="470"/>
                </a:cubicBezTo>
                <a:lnTo>
                  <a:pt x="20849" y="470"/>
                </a:lnTo>
                <a:cubicBezTo>
                  <a:pt x="21056" y="470"/>
                  <a:pt x="21228" y="680"/>
                  <a:pt x="21228" y="940"/>
                </a:cubicBezTo>
                <a:lnTo>
                  <a:pt x="21228" y="3993"/>
                </a:lnTo>
                <a:cubicBezTo>
                  <a:pt x="21228" y="3993"/>
                  <a:pt x="372" y="3993"/>
                  <a:pt x="372" y="3993"/>
                </a:cubicBezTo>
                <a:close/>
                <a:moveTo>
                  <a:pt x="21228" y="18086"/>
                </a:moveTo>
                <a:lnTo>
                  <a:pt x="3063" y="18086"/>
                </a:lnTo>
                <a:lnTo>
                  <a:pt x="372" y="20655"/>
                </a:lnTo>
                <a:lnTo>
                  <a:pt x="372" y="4463"/>
                </a:lnTo>
                <a:lnTo>
                  <a:pt x="21228" y="4463"/>
                </a:lnTo>
                <a:cubicBezTo>
                  <a:pt x="21228" y="4463"/>
                  <a:pt x="21228" y="18086"/>
                  <a:pt x="21228" y="18086"/>
                </a:cubicBezTo>
                <a:close/>
                <a:moveTo>
                  <a:pt x="20849" y="0"/>
                </a:moveTo>
                <a:lnTo>
                  <a:pt x="751" y="0"/>
                </a:lnTo>
                <a:cubicBezTo>
                  <a:pt x="337" y="0"/>
                  <a:pt x="0" y="421"/>
                  <a:pt x="0" y="940"/>
                </a:cubicBezTo>
                <a:lnTo>
                  <a:pt x="0" y="3993"/>
                </a:lnTo>
                <a:lnTo>
                  <a:pt x="0" y="4228"/>
                </a:lnTo>
                <a:lnTo>
                  <a:pt x="0" y="21600"/>
                </a:lnTo>
                <a:lnTo>
                  <a:pt x="3188" y="18556"/>
                </a:lnTo>
                <a:lnTo>
                  <a:pt x="21600" y="18556"/>
                </a:lnTo>
                <a:lnTo>
                  <a:pt x="21600" y="4228"/>
                </a:lnTo>
                <a:lnTo>
                  <a:pt x="21600" y="3993"/>
                </a:lnTo>
                <a:lnTo>
                  <a:pt x="21600" y="940"/>
                </a:lnTo>
                <a:cubicBezTo>
                  <a:pt x="21600" y="421"/>
                  <a:pt x="21263" y="0"/>
                  <a:pt x="20849" y="0"/>
                </a:cubicBezTo>
                <a:close/>
                <a:moveTo>
                  <a:pt x="19179" y="15267"/>
                </a:moveTo>
                <a:lnTo>
                  <a:pt x="12476" y="15267"/>
                </a:lnTo>
                <a:cubicBezTo>
                  <a:pt x="12373" y="15267"/>
                  <a:pt x="12290" y="15373"/>
                  <a:pt x="12290" y="15502"/>
                </a:cubicBezTo>
                <a:cubicBezTo>
                  <a:pt x="12290" y="15632"/>
                  <a:pt x="12373" y="15737"/>
                  <a:pt x="12476" y="15737"/>
                </a:cubicBezTo>
                <a:lnTo>
                  <a:pt x="19179" y="15737"/>
                </a:lnTo>
                <a:cubicBezTo>
                  <a:pt x="19282" y="15737"/>
                  <a:pt x="19366" y="15632"/>
                  <a:pt x="19366" y="15502"/>
                </a:cubicBezTo>
                <a:cubicBezTo>
                  <a:pt x="19366" y="15373"/>
                  <a:pt x="19282" y="15267"/>
                  <a:pt x="19179" y="15267"/>
                </a:cubicBezTo>
                <a:close/>
                <a:moveTo>
                  <a:pt x="12476" y="14328"/>
                </a:moveTo>
                <a:lnTo>
                  <a:pt x="18621" y="14328"/>
                </a:lnTo>
                <a:cubicBezTo>
                  <a:pt x="18724" y="14328"/>
                  <a:pt x="18807" y="14223"/>
                  <a:pt x="18807" y="14093"/>
                </a:cubicBezTo>
                <a:cubicBezTo>
                  <a:pt x="18807" y="13963"/>
                  <a:pt x="18724" y="13858"/>
                  <a:pt x="18621" y="13858"/>
                </a:cubicBezTo>
                <a:lnTo>
                  <a:pt x="12476" y="13858"/>
                </a:lnTo>
                <a:cubicBezTo>
                  <a:pt x="12373" y="13858"/>
                  <a:pt x="12290" y="13963"/>
                  <a:pt x="12290" y="14093"/>
                </a:cubicBezTo>
                <a:cubicBezTo>
                  <a:pt x="12290" y="14223"/>
                  <a:pt x="12373" y="14328"/>
                  <a:pt x="12476" y="14328"/>
                </a:cubicBezTo>
                <a:close/>
                <a:moveTo>
                  <a:pt x="12476" y="12919"/>
                </a:moveTo>
                <a:lnTo>
                  <a:pt x="19179" y="12919"/>
                </a:lnTo>
                <a:cubicBezTo>
                  <a:pt x="19282" y="12919"/>
                  <a:pt x="19366" y="12813"/>
                  <a:pt x="19366" y="12684"/>
                </a:cubicBezTo>
                <a:cubicBezTo>
                  <a:pt x="19366" y="12554"/>
                  <a:pt x="19282" y="12449"/>
                  <a:pt x="19179" y="12449"/>
                </a:cubicBezTo>
                <a:lnTo>
                  <a:pt x="12476" y="12449"/>
                </a:lnTo>
                <a:cubicBezTo>
                  <a:pt x="12373" y="12449"/>
                  <a:pt x="12290" y="12554"/>
                  <a:pt x="12290" y="12684"/>
                </a:cubicBezTo>
                <a:cubicBezTo>
                  <a:pt x="12290" y="12813"/>
                  <a:pt x="12373" y="12919"/>
                  <a:pt x="12476" y="12919"/>
                </a:cubicBezTo>
                <a:close/>
                <a:moveTo>
                  <a:pt x="10745" y="10805"/>
                </a:moveTo>
                <a:lnTo>
                  <a:pt x="10669" y="10805"/>
                </a:lnTo>
                <a:lnTo>
                  <a:pt x="7111" y="10805"/>
                </a:lnTo>
                <a:lnTo>
                  <a:pt x="9456" y="14293"/>
                </a:lnTo>
                <a:cubicBezTo>
                  <a:pt x="10244" y="13456"/>
                  <a:pt x="10745" y="12214"/>
                  <a:pt x="10745" y="10805"/>
                </a:cubicBezTo>
                <a:close/>
                <a:moveTo>
                  <a:pt x="6331" y="6617"/>
                </a:moveTo>
                <a:cubicBezTo>
                  <a:pt x="4847" y="6764"/>
                  <a:pt x="3209" y="8635"/>
                  <a:pt x="3209" y="11020"/>
                </a:cubicBezTo>
                <a:cubicBezTo>
                  <a:pt x="3209" y="13411"/>
                  <a:pt x="4854" y="15432"/>
                  <a:pt x="6802" y="15432"/>
                </a:cubicBezTo>
                <a:cubicBezTo>
                  <a:pt x="7570" y="15432"/>
                  <a:pt x="8165" y="15185"/>
                  <a:pt x="8754" y="14612"/>
                </a:cubicBezTo>
                <a:lnTo>
                  <a:pt x="6331" y="11164"/>
                </a:lnTo>
                <a:cubicBezTo>
                  <a:pt x="6331" y="11164"/>
                  <a:pt x="6331" y="6617"/>
                  <a:pt x="6331" y="6617"/>
                </a:cubicBezTo>
                <a:close/>
                <a:moveTo>
                  <a:pt x="6802" y="15902"/>
                </a:moveTo>
                <a:cubicBezTo>
                  <a:pt x="4652" y="15902"/>
                  <a:pt x="2836" y="13666"/>
                  <a:pt x="2836" y="11020"/>
                </a:cubicBezTo>
                <a:cubicBezTo>
                  <a:pt x="2836" y="9752"/>
                  <a:pt x="3253" y="8510"/>
                  <a:pt x="4010" y="7553"/>
                </a:cubicBezTo>
                <a:cubicBezTo>
                  <a:pt x="4727" y="6644"/>
                  <a:pt x="5641" y="6107"/>
                  <a:pt x="6517" y="6107"/>
                </a:cubicBezTo>
                <a:lnTo>
                  <a:pt x="6703" y="6107"/>
                </a:lnTo>
                <a:lnTo>
                  <a:pt x="6703" y="10986"/>
                </a:lnTo>
                <a:lnTo>
                  <a:pt x="9289" y="14665"/>
                </a:lnTo>
                <a:lnTo>
                  <a:pt x="9143" y="14820"/>
                </a:lnTo>
                <a:cubicBezTo>
                  <a:pt x="8430" y="15578"/>
                  <a:pt x="7730" y="15902"/>
                  <a:pt x="6802" y="15902"/>
                </a:cubicBezTo>
                <a:close/>
                <a:moveTo>
                  <a:pt x="20069" y="2172"/>
                </a:moveTo>
                <a:lnTo>
                  <a:pt x="20447" y="1719"/>
                </a:lnTo>
                <a:cubicBezTo>
                  <a:pt x="20521" y="1629"/>
                  <a:pt x="20524" y="1481"/>
                  <a:pt x="20453" y="1387"/>
                </a:cubicBezTo>
                <a:cubicBezTo>
                  <a:pt x="20382" y="1293"/>
                  <a:pt x="20265" y="1289"/>
                  <a:pt x="20190" y="1379"/>
                </a:cubicBezTo>
                <a:lnTo>
                  <a:pt x="19799" y="1848"/>
                </a:lnTo>
                <a:lnTo>
                  <a:pt x="19409" y="1379"/>
                </a:lnTo>
                <a:cubicBezTo>
                  <a:pt x="19335" y="1289"/>
                  <a:pt x="19217" y="1293"/>
                  <a:pt x="19146" y="1387"/>
                </a:cubicBezTo>
                <a:cubicBezTo>
                  <a:pt x="19075" y="1481"/>
                  <a:pt x="19077" y="1629"/>
                  <a:pt x="19152" y="1719"/>
                </a:cubicBezTo>
                <a:lnTo>
                  <a:pt x="19530" y="2172"/>
                </a:lnTo>
                <a:lnTo>
                  <a:pt x="19152" y="2626"/>
                </a:lnTo>
                <a:cubicBezTo>
                  <a:pt x="19077" y="2715"/>
                  <a:pt x="19075" y="2864"/>
                  <a:pt x="19146" y="2958"/>
                </a:cubicBezTo>
                <a:cubicBezTo>
                  <a:pt x="19182" y="3006"/>
                  <a:pt x="19231" y="3031"/>
                  <a:pt x="19280" y="3031"/>
                </a:cubicBezTo>
                <a:cubicBezTo>
                  <a:pt x="19327" y="3031"/>
                  <a:pt x="19373" y="3009"/>
                  <a:pt x="19409" y="2966"/>
                </a:cubicBezTo>
                <a:lnTo>
                  <a:pt x="19799" y="2497"/>
                </a:lnTo>
                <a:lnTo>
                  <a:pt x="20190" y="2966"/>
                </a:lnTo>
                <a:cubicBezTo>
                  <a:pt x="20226" y="3009"/>
                  <a:pt x="20272" y="3031"/>
                  <a:pt x="20319" y="3031"/>
                </a:cubicBezTo>
                <a:cubicBezTo>
                  <a:pt x="20368" y="3031"/>
                  <a:pt x="20417" y="3006"/>
                  <a:pt x="20453" y="2958"/>
                </a:cubicBezTo>
                <a:cubicBezTo>
                  <a:pt x="20524" y="2864"/>
                  <a:pt x="20521" y="2715"/>
                  <a:pt x="20447" y="2626"/>
                </a:cubicBezTo>
                <a:cubicBezTo>
                  <a:pt x="20447" y="2626"/>
                  <a:pt x="20069" y="2172"/>
                  <a:pt x="20069" y="2172"/>
                </a:cubicBezTo>
                <a:close/>
                <a:moveTo>
                  <a:pt x="6590" y="1648"/>
                </a:moveTo>
                <a:cubicBezTo>
                  <a:pt x="6390" y="1648"/>
                  <a:pt x="6228" y="1852"/>
                  <a:pt x="6228" y="2104"/>
                </a:cubicBezTo>
                <a:cubicBezTo>
                  <a:pt x="6228" y="2356"/>
                  <a:pt x="6390" y="2561"/>
                  <a:pt x="6590" y="2561"/>
                </a:cubicBezTo>
                <a:cubicBezTo>
                  <a:pt x="6790" y="2561"/>
                  <a:pt x="6952" y="2356"/>
                  <a:pt x="6952" y="2104"/>
                </a:cubicBezTo>
                <a:cubicBezTo>
                  <a:pt x="6952" y="1852"/>
                  <a:pt x="6790" y="1648"/>
                  <a:pt x="6590" y="1648"/>
                </a:cubicBezTo>
                <a:close/>
                <a:moveTo>
                  <a:pt x="6590" y="3031"/>
                </a:moveTo>
                <a:cubicBezTo>
                  <a:pt x="6185" y="3031"/>
                  <a:pt x="5855" y="2615"/>
                  <a:pt x="5855" y="2104"/>
                </a:cubicBezTo>
                <a:cubicBezTo>
                  <a:pt x="5855" y="1593"/>
                  <a:pt x="6185" y="1178"/>
                  <a:pt x="6590" y="1178"/>
                </a:cubicBezTo>
                <a:cubicBezTo>
                  <a:pt x="6995" y="1178"/>
                  <a:pt x="7324" y="1593"/>
                  <a:pt x="7324" y="2104"/>
                </a:cubicBezTo>
                <a:cubicBezTo>
                  <a:pt x="7324" y="2615"/>
                  <a:pt x="6995" y="3031"/>
                  <a:pt x="6590" y="3031"/>
                </a:cubicBezTo>
                <a:close/>
                <a:moveTo>
                  <a:pt x="4451" y="1648"/>
                </a:moveTo>
                <a:cubicBezTo>
                  <a:pt x="4251" y="1648"/>
                  <a:pt x="4089" y="1852"/>
                  <a:pt x="4089" y="2104"/>
                </a:cubicBezTo>
                <a:cubicBezTo>
                  <a:pt x="4089" y="2356"/>
                  <a:pt x="4251" y="2561"/>
                  <a:pt x="4451" y="2561"/>
                </a:cubicBezTo>
                <a:cubicBezTo>
                  <a:pt x="4650" y="2561"/>
                  <a:pt x="4813" y="2356"/>
                  <a:pt x="4813" y="2104"/>
                </a:cubicBezTo>
                <a:cubicBezTo>
                  <a:pt x="4813" y="1852"/>
                  <a:pt x="4650" y="1648"/>
                  <a:pt x="4451" y="1648"/>
                </a:cubicBezTo>
                <a:close/>
                <a:moveTo>
                  <a:pt x="4451" y="3031"/>
                </a:moveTo>
                <a:cubicBezTo>
                  <a:pt x="4046" y="3031"/>
                  <a:pt x="3716" y="2615"/>
                  <a:pt x="3716" y="2104"/>
                </a:cubicBezTo>
                <a:cubicBezTo>
                  <a:pt x="3716" y="1593"/>
                  <a:pt x="4046" y="1178"/>
                  <a:pt x="4451" y="1178"/>
                </a:cubicBezTo>
                <a:cubicBezTo>
                  <a:pt x="4856" y="1178"/>
                  <a:pt x="5185" y="1593"/>
                  <a:pt x="5185" y="2104"/>
                </a:cubicBezTo>
                <a:cubicBezTo>
                  <a:pt x="5185" y="2615"/>
                  <a:pt x="4856" y="3031"/>
                  <a:pt x="4451" y="3031"/>
                </a:cubicBezTo>
                <a:close/>
                <a:moveTo>
                  <a:pt x="2311" y="1648"/>
                </a:moveTo>
                <a:cubicBezTo>
                  <a:pt x="2112" y="1648"/>
                  <a:pt x="1949" y="1852"/>
                  <a:pt x="1949" y="2104"/>
                </a:cubicBezTo>
                <a:cubicBezTo>
                  <a:pt x="1949" y="2356"/>
                  <a:pt x="2112" y="2561"/>
                  <a:pt x="2311" y="2561"/>
                </a:cubicBezTo>
                <a:cubicBezTo>
                  <a:pt x="2511" y="2561"/>
                  <a:pt x="2674" y="2356"/>
                  <a:pt x="2674" y="2104"/>
                </a:cubicBezTo>
                <a:cubicBezTo>
                  <a:pt x="2674" y="1852"/>
                  <a:pt x="2511" y="1648"/>
                  <a:pt x="2311" y="1648"/>
                </a:cubicBezTo>
                <a:close/>
                <a:moveTo>
                  <a:pt x="2311" y="3031"/>
                </a:moveTo>
                <a:cubicBezTo>
                  <a:pt x="1906" y="3031"/>
                  <a:pt x="1577" y="2615"/>
                  <a:pt x="1577" y="2104"/>
                </a:cubicBezTo>
                <a:cubicBezTo>
                  <a:pt x="1577" y="1593"/>
                  <a:pt x="1906" y="1178"/>
                  <a:pt x="2311" y="1178"/>
                </a:cubicBezTo>
                <a:cubicBezTo>
                  <a:pt x="2717" y="1178"/>
                  <a:pt x="3046" y="1593"/>
                  <a:pt x="3046" y="2104"/>
                </a:cubicBezTo>
                <a:cubicBezTo>
                  <a:pt x="3046" y="2615"/>
                  <a:pt x="2717" y="3031"/>
                  <a:pt x="2311" y="3031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4" name="Shape"/>
          <p:cNvSpPr/>
          <p:nvPr/>
        </p:nvSpPr>
        <p:spPr>
          <a:xfrm>
            <a:off x="16755401" y="12465393"/>
            <a:ext cx="1473201" cy="116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" y="3993"/>
                </a:moveTo>
                <a:lnTo>
                  <a:pt x="372" y="940"/>
                </a:lnTo>
                <a:cubicBezTo>
                  <a:pt x="372" y="680"/>
                  <a:pt x="544" y="470"/>
                  <a:pt x="751" y="470"/>
                </a:cubicBezTo>
                <a:lnTo>
                  <a:pt x="20849" y="470"/>
                </a:lnTo>
                <a:cubicBezTo>
                  <a:pt x="21056" y="470"/>
                  <a:pt x="21228" y="680"/>
                  <a:pt x="21228" y="940"/>
                </a:cubicBezTo>
                <a:lnTo>
                  <a:pt x="21228" y="3993"/>
                </a:lnTo>
                <a:cubicBezTo>
                  <a:pt x="21228" y="3993"/>
                  <a:pt x="372" y="3993"/>
                  <a:pt x="372" y="3993"/>
                </a:cubicBezTo>
                <a:close/>
                <a:moveTo>
                  <a:pt x="21228" y="18086"/>
                </a:moveTo>
                <a:lnTo>
                  <a:pt x="3063" y="18086"/>
                </a:lnTo>
                <a:lnTo>
                  <a:pt x="372" y="20655"/>
                </a:lnTo>
                <a:lnTo>
                  <a:pt x="372" y="4463"/>
                </a:lnTo>
                <a:lnTo>
                  <a:pt x="21228" y="4463"/>
                </a:lnTo>
                <a:cubicBezTo>
                  <a:pt x="21228" y="4463"/>
                  <a:pt x="21228" y="18086"/>
                  <a:pt x="21228" y="18086"/>
                </a:cubicBezTo>
                <a:close/>
                <a:moveTo>
                  <a:pt x="20849" y="0"/>
                </a:moveTo>
                <a:lnTo>
                  <a:pt x="751" y="0"/>
                </a:lnTo>
                <a:cubicBezTo>
                  <a:pt x="337" y="0"/>
                  <a:pt x="0" y="421"/>
                  <a:pt x="0" y="940"/>
                </a:cubicBezTo>
                <a:lnTo>
                  <a:pt x="0" y="3993"/>
                </a:lnTo>
                <a:lnTo>
                  <a:pt x="0" y="4228"/>
                </a:lnTo>
                <a:lnTo>
                  <a:pt x="0" y="21600"/>
                </a:lnTo>
                <a:lnTo>
                  <a:pt x="3188" y="18556"/>
                </a:lnTo>
                <a:lnTo>
                  <a:pt x="21600" y="18556"/>
                </a:lnTo>
                <a:lnTo>
                  <a:pt x="21600" y="4228"/>
                </a:lnTo>
                <a:lnTo>
                  <a:pt x="21600" y="3993"/>
                </a:lnTo>
                <a:lnTo>
                  <a:pt x="21600" y="940"/>
                </a:lnTo>
                <a:cubicBezTo>
                  <a:pt x="21600" y="421"/>
                  <a:pt x="21263" y="0"/>
                  <a:pt x="20849" y="0"/>
                </a:cubicBezTo>
                <a:close/>
                <a:moveTo>
                  <a:pt x="19179" y="15267"/>
                </a:moveTo>
                <a:lnTo>
                  <a:pt x="12476" y="15267"/>
                </a:lnTo>
                <a:cubicBezTo>
                  <a:pt x="12373" y="15267"/>
                  <a:pt x="12290" y="15373"/>
                  <a:pt x="12290" y="15502"/>
                </a:cubicBezTo>
                <a:cubicBezTo>
                  <a:pt x="12290" y="15632"/>
                  <a:pt x="12373" y="15737"/>
                  <a:pt x="12476" y="15737"/>
                </a:cubicBezTo>
                <a:lnTo>
                  <a:pt x="19179" y="15737"/>
                </a:lnTo>
                <a:cubicBezTo>
                  <a:pt x="19282" y="15737"/>
                  <a:pt x="19366" y="15632"/>
                  <a:pt x="19366" y="15502"/>
                </a:cubicBezTo>
                <a:cubicBezTo>
                  <a:pt x="19366" y="15373"/>
                  <a:pt x="19282" y="15267"/>
                  <a:pt x="19179" y="15267"/>
                </a:cubicBezTo>
                <a:close/>
                <a:moveTo>
                  <a:pt x="12476" y="14328"/>
                </a:moveTo>
                <a:lnTo>
                  <a:pt x="18621" y="14328"/>
                </a:lnTo>
                <a:cubicBezTo>
                  <a:pt x="18724" y="14328"/>
                  <a:pt x="18807" y="14223"/>
                  <a:pt x="18807" y="14093"/>
                </a:cubicBezTo>
                <a:cubicBezTo>
                  <a:pt x="18807" y="13963"/>
                  <a:pt x="18724" y="13858"/>
                  <a:pt x="18621" y="13858"/>
                </a:cubicBezTo>
                <a:lnTo>
                  <a:pt x="12476" y="13858"/>
                </a:lnTo>
                <a:cubicBezTo>
                  <a:pt x="12373" y="13858"/>
                  <a:pt x="12290" y="13963"/>
                  <a:pt x="12290" y="14093"/>
                </a:cubicBezTo>
                <a:cubicBezTo>
                  <a:pt x="12290" y="14223"/>
                  <a:pt x="12373" y="14328"/>
                  <a:pt x="12476" y="14328"/>
                </a:cubicBezTo>
                <a:close/>
                <a:moveTo>
                  <a:pt x="12476" y="12919"/>
                </a:moveTo>
                <a:lnTo>
                  <a:pt x="19179" y="12919"/>
                </a:lnTo>
                <a:cubicBezTo>
                  <a:pt x="19282" y="12919"/>
                  <a:pt x="19366" y="12813"/>
                  <a:pt x="19366" y="12684"/>
                </a:cubicBezTo>
                <a:cubicBezTo>
                  <a:pt x="19366" y="12554"/>
                  <a:pt x="19282" y="12449"/>
                  <a:pt x="19179" y="12449"/>
                </a:cubicBezTo>
                <a:lnTo>
                  <a:pt x="12476" y="12449"/>
                </a:lnTo>
                <a:cubicBezTo>
                  <a:pt x="12373" y="12449"/>
                  <a:pt x="12290" y="12554"/>
                  <a:pt x="12290" y="12684"/>
                </a:cubicBezTo>
                <a:cubicBezTo>
                  <a:pt x="12290" y="12813"/>
                  <a:pt x="12373" y="12919"/>
                  <a:pt x="12476" y="12919"/>
                </a:cubicBezTo>
                <a:close/>
                <a:moveTo>
                  <a:pt x="10745" y="10805"/>
                </a:moveTo>
                <a:lnTo>
                  <a:pt x="10669" y="10805"/>
                </a:lnTo>
                <a:lnTo>
                  <a:pt x="7111" y="10805"/>
                </a:lnTo>
                <a:lnTo>
                  <a:pt x="9456" y="14293"/>
                </a:lnTo>
                <a:cubicBezTo>
                  <a:pt x="10244" y="13456"/>
                  <a:pt x="10745" y="12214"/>
                  <a:pt x="10745" y="10805"/>
                </a:cubicBezTo>
                <a:close/>
                <a:moveTo>
                  <a:pt x="6331" y="6617"/>
                </a:moveTo>
                <a:cubicBezTo>
                  <a:pt x="4847" y="6764"/>
                  <a:pt x="3209" y="8635"/>
                  <a:pt x="3209" y="11020"/>
                </a:cubicBezTo>
                <a:cubicBezTo>
                  <a:pt x="3209" y="13411"/>
                  <a:pt x="4854" y="15432"/>
                  <a:pt x="6802" y="15432"/>
                </a:cubicBezTo>
                <a:cubicBezTo>
                  <a:pt x="7570" y="15432"/>
                  <a:pt x="8165" y="15185"/>
                  <a:pt x="8754" y="14612"/>
                </a:cubicBezTo>
                <a:lnTo>
                  <a:pt x="6331" y="11164"/>
                </a:lnTo>
                <a:cubicBezTo>
                  <a:pt x="6331" y="11164"/>
                  <a:pt x="6331" y="6617"/>
                  <a:pt x="6331" y="6617"/>
                </a:cubicBezTo>
                <a:close/>
                <a:moveTo>
                  <a:pt x="6802" y="15902"/>
                </a:moveTo>
                <a:cubicBezTo>
                  <a:pt x="4652" y="15902"/>
                  <a:pt x="2836" y="13666"/>
                  <a:pt x="2836" y="11020"/>
                </a:cubicBezTo>
                <a:cubicBezTo>
                  <a:pt x="2836" y="9752"/>
                  <a:pt x="3253" y="8510"/>
                  <a:pt x="4010" y="7553"/>
                </a:cubicBezTo>
                <a:cubicBezTo>
                  <a:pt x="4727" y="6644"/>
                  <a:pt x="5641" y="6107"/>
                  <a:pt x="6517" y="6107"/>
                </a:cubicBezTo>
                <a:lnTo>
                  <a:pt x="6703" y="6107"/>
                </a:lnTo>
                <a:lnTo>
                  <a:pt x="6703" y="10986"/>
                </a:lnTo>
                <a:lnTo>
                  <a:pt x="9289" y="14665"/>
                </a:lnTo>
                <a:lnTo>
                  <a:pt x="9143" y="14820"/>
                </a:lnTo>
                <a:cubicBezTo>
                  <a:pt x="8430" y="15578"/>
                  <a:pt x="7730" y="15902"/>
                  <a:pt x="6802" y="15902"/>
                </a:cubicBezTo>
                <a:close/>
                <a:moveTo>
                  <a:pt x="20069" y="2172"/>
                </a:moveTo>
                <a:lnTo>
                  <a:pt x="20447" y="1719"/>
                </a:lnTo>
                <a:cubicBezTo>
                  <a:pt x="20521" y="1629"/>
                  <a:pt x="20524" y="1481"/>
                  <a:pt x="20453" y="1387"/>
                </a:cubicBezTo>
                <a:cubicBezTo>
                  <a:pt x="20382" y="1293"/>
                  <a:pt x="20265" y="1289"/>
                  <a:pt x="20190" y="1379"/>
                </a:cubicBezTo>
                <a:lnTo>
                  <a:pt x="19799" y="1848"/>
                </a:lnTo>
                <a:lnTo>
                  <a:pt x="19409" y="1379"/>
                </a:lnTo>
                <a:cubicBezTo>
                  <a:pt x="19335" y="1289"/>
                  <a:pt x="19217" y="1293"/>
                  <a:pt x="19146" y="1387"/>
                </a:cubicBezTo>
                <a:cubicBezTo>
                  <a:pt x="19075" y="1481"/>
                  <a:pt x="19077" y="1629"/>
                  <a:pt x="19152" y="1719"/>
                </a:cubicBezTo>
                <a:lnTo>
                  <a:pt x="19530" y="2172"/>
                </a:lnTo>
                <a:lnTo>
                  <a:pt x="19152" y="2626"/>
                </a:lnTo>
                <a:cubicBezTo>
                  <a:pt x="19077" y="2715"/>
                  <a:pt x="19075" y="2864"/>
                  <a:pt x="19146" y="2958"/>
                </a:cubicBezTo>
                <a:cubicBezTo>
                  <a:pt x="19182" y="3006"/>
                  <a:pt x="19231" y="3031"/>
                  <a:pt x="19280" y="3031"/>
                </a:cubicBezTo>
                <a:cubicBezTo>
                  <a:pt x="19327" y="3031"/>
                  <a:pt x="19373" y="3009"/>
                  <a:pt x="19409" y="2966"/>
                </a:cubicBezTo>
                <a:lnTo>
                  <a:pt x="19799" y="2497"/>
                </a:lnTo>
                <a:lnTo>
                  <a:pt x="20190" y="2966"/>
                </a:lnTo>
                <a:cubicBezTo>
                  <a:pt x="20226" y="3009"/>
                  <a:pt x="20272" y="3031"/>
                  <a:pt x="20319" y="3031"/>
                </a:cubicBezTo>
                <a:cubicBezTo>
                  <a:pt x="20368" y="3031"/>
                  <a:pt x="20417" y="3006"/>
                  <a:pt x="20453" y="2958"/>
                </a:cubicBezTo>
                <a:cubicBezTo>
                  <a:pt x="20524" y="2864"/>
                  <a:pt x="20521" y="2715"/>
                  <a:pt x="20447" y="2626"/>
                </a:cubicBezTo>
                <a:cubicBezTo>
                  <a:pt x="20447" y="2626"/>
                  <a:pt x="20069" y="2172"/>
                  <a:pt x="20069" y="2172"/>
                </a:cubicBezTo>
                <a:close/>
                <a:moveTo>
                  <a:pt x="6590" y="1648"/>
                </a:moveTo>
                <a:cubicBezTo>
                  <a:pt x="6390" y="1648"/>
                  <a:pt x="6228" y="1852"/>
                  <a:pt x="6228" y="2104"/>
                </a:cubicBezTo>
                <a:cubicBezTo>
                  <a:pt x="6228" y="2356"/>
                  <a:pt x="6390" y="2561"/>
                  <a:pt x="6590" y="2561"/>
                </a:cubicBezTo>
                <a:cubicBezTo>
                  <a:pt x="6790" y="2561"/>
                  <a:pt x="6952" y="2356"/>
                  <a:pt x="6952" y="2104"/>
                </a:cubicBezTo>
                <a:cubicBezTo>
                  <a:pt x="6952" y="1852"/>
                  <a:pt x="6790" y="1648"/>
                  <a:pt x="6590" y="1648"/>
                </a:cubicBezTo>
                <a:close/>
                <a:moveTo>
                  <a:pt x="6590" y="3031"/>
                </a:moveTo>
                <a:cubicBezTo>
                  <a:pt x="6185" y="3031"/>
                  <a:pt x="5855" y="2615"/>
                  <a:pt x="5855" y="2104"/>
                </a:cubicBezTo>
                <a:cubicBezTo>
                  <a:pt x="5855" y="1593"/>
                  <a:pt x="6185" y="1178"/>
                  <a:pt x="6590" y="1178"/>
                </a:cubicBezTo>
                <a:cubicBezTo>
                  <a:pt x="6995" y="1178"/>
                  <a:pt x="7324" y="1593"/>
                  <a:pt x="7324" y="2104"/>
                </a:cubicBezTo>
                <a:cubicBezTo>
                  <a:pt x="7324" y="2615"/>
                  <a:pt x="6995" y="3031"/>
                  <a:pt x="6590" y="3031"/>
                </a:cubicBezTo>
                <a:close/>
                <a:moveTo>
                  <a:pt x="4451" y="1648"/>
                </a:moveTo>
                <a:cubicBezTo>
                  <a:pt x="4251" y="1648"/>
                  <a:pt x="4089" y="1852"/>
                  <a:pt x="4089" y="2104"/>
                </a:cubicBezTo>
                <a:cubicBezTo>
                  <a:pt x="4089" y="2356"/>
                  <a:pt x="4251" y="2561"/>
                  <a:pt x="4451" y="2561"/>
                </a:cubicBezTo>
                <a:cubicBezTo>
                  <a:pt x="4650" y="2561"/>
                  <a:pt x="4813" y="2356"/>
                  <a:pt x="4813" y="2104"/>
                </a:cubicBezTo>
                <a:cubicBezTo>
                  <a:pt x="4813" y="1852"/>
                  <a:pt x="4650" y="1648"/>
                  <a:pt x="4451" y="1648"/>
                </a:cubicBezTo>
                <a:close/>
                <a:moveTo>
                  <a:pt x="4451" y="3031"/>
                </a:moveTo>
                <a:cubicBezTo>
                  <a:pt x="4046" y="3031"/>
                  <a:pt x="3716" y="2615"/>
                  <a:pt x="3716" y="2104"/>
                </a:cubicBezTo>
                <a:cubicBezTo>
                  <a:pt x="3716" y="1593"/>
                  <a:pt x="4046" y="1178"/>
                  <a:pt x="4451" y="1178"/>
                </a:cubicBezTo>
                <a:cubicBezTo>
                  <a:pt x="4856" y="1178"/>
                  <a:pt x="5185" y="1593"/>
                  <a:pt x="5185" y="2104"/>
                </a:cubicBezTo>
                <a:cubicBezTo>
                  <a:pt x="5185" y="2615"/>
                  <a:pt x="4856" y="3031"/>
                  <a:pt x="4451" y="3031"/>
                </a:cubicBezTo>
                <a:close/>
                <a:moveTo>
                  <a:pt x="2311" y="1648"/>
                </a:moveTo>
                <a:cubicBezTo>
                  <a:pt x="2112" y="1648"/>
                  <a:pt x="1949" y="1852"/>
                  <a:pt x="1949" y="2104"/>
                </a:cubicBezTo>
                <a:cubicBezTo>
                  <a:pt x="1949" y="2356"/>
                  <a:pt x="2112" y="2561"/>
                  <a:pt x="2311" y="2561"/>
                </a:cubicBezTo>
                <a:cubicBezTo>
                  <a:pt x="2511" y="2561"/>
                  <a:pt x="2674" y="2356"/>
                  <a:pt x="2674" y="2104"/>
                </a:cubicBezTo>
                <a:cubicBezTo>
                  <a:pt x="2674" y="1852"/>
                  <a:pt x="2511" y="1648"/>
                  <a:pt x="2311" y="1648"/>
                </a:cubicBezTo>
                <a:close/>
                <a:moveTo>
                  <a:pt x="2311" y="3031"/>
                </a:moveTo>
                <a:cubicBezTo>
                  <a:pt x="1906" y="3031"/>
                  <a:pt x="1577" y="2615"/>
                  <a:pt x="1577" y="2104"/>
                </a:cubicBezTo>
                <a:cubicBezTo>
                  <a:pt x="1577" y="1593"/>
                  <a:pt x="1906" y="1178"/>
                  <a:pt x="2311" y="1178"/>
                </a:cubicBezTo>
                <a:cubicBezTo>
                  <a:pt x="2717" y="1178"/>
                  <a:pt x="3046" y="1593"/>
                  <a:pt x="3046" y="2104"/>
                </a:cubicBezTo>
                <a:cubicBezTo>
                  <a:pt x="3046" y="2615"/>
                  <a:pt x="2717" y="3031"/>
                  <a:pt x="2311" y="3031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1. </a:t>
            </a:r>
            <a:r>
              <a:rPr lang="en-US" dirty="0"/>
              <a:t>Create Sales Order</a:t>
            </a:r>
            <a:endParaRPr dirty="0"/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699940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주문량에 따라 늘어나는 판매 오더 작성 작업량과 데이터 입력 오류 혹은 누락 발생의 가능성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RPA</a:t>
            </a:r>
            <a:r>
              <a:rPr lang="ko-KR" altLang="en-US" dirty="0"/>
              <a:t>와 </a:t>
            </a:r>
            <a:r>
              <a:rPr lang="en-US" altLang="ko-KR" dirty="0"/>
              <a:t>OCR</a:t>
            </a:r>
            <a:r>
              <a:rPr lang="ko-KR" altLang="en-US" dirty="0"/>
              <a:t>을 이용한 업무의 자동화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 </a:t>
            </a:r>
            <a:r>
              <a:rPr lang="ko-KR" altLang="en-US" dirty="0"/>
              <a:t>엑셀 데이터를 기반으로 하여 시스템에 대량 업로드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48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0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6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147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149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2. </a:t>
            </a:r>
            <a:r>
              <a:rPr lang="en-US" dirty="0"/>
              <a:t>Purchase Requisition</a:t>
            </a:r>
            <a:endParaRPr dirty="0"/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판매 오더를 매 건 조회하여 주문 정보를 파악해야 하는 불편함과 그에 따른 작업 시간 비효율</a:t>
            </a:r>
            <a:r>
              <a:rPr lang="en-US" altLang="ko-KR" dirty="0"/>
              <a:t>, </a:t>
            </a:r>
            <a:r>
              <a:rPr lang="ko-KR" altLang="en-US" dirty="0"/>
              <a:t>오류 발생의 가능성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판매 오더를 토대로 한 </a:t>
            </a:r>
            <a:r>
              <a:rPr lang="ko-KR" altLang="en-US" dirty="0" err="1"/>
              <a:t>자재별</a:t>
            </a:r>
            <a:r>
              <a:rPr lang="ko-KR" altLang="en-US" dirty="0"/>
              <a:t> 요주문량 자동 계산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시스템내 별도의 입력 작업이 생략된 판매 오더 정보를 기반으로 한 빠른 </a:t>
            </a:r>
            <a:r>
              <a:rPr lang="en-US" altLang="ko-KR" dirty="0"/>
              <a:t>PR </a:t>
            </a:r>
            <a:r>
              <a:rPr lang="ko-KR" altLang="en-US" dirty="0"/>
              <a:t>생성</a:t>
            </a:r>
            <a:endParaRPr lang="en-US" dirty="0"/>
          </a:p>
          <a:p>
            <a:pPr algn="l">
              <a:defRPr sz="2500"/>
            </a:pPr>
            <a:endParaRPr dirty="0"/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14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7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2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13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15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3. </a:t>
            </a:r>
            <a:r>
              <a:rPr lang="en-US" dirty="0"/>
              <a:t>Purchase Order Processing</a:t>
            </a:r>
            <a:endParaRPr dirty="0"/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미결된 </a:t>
            </a:r>
            <a:r>
              <a:rPr lang="en-US" altLang="ko-KR" dirty="0"/>
              <a:t>PR</a:t>
            </a:r>
            <a:r>
              <a:rPr lang="ko-KR" altLang="en-US" dirty="0"/>
              <a:t>을 한 눈에 확인할 수 없는 불편함과 반복적인 구매 오더 작성 작업의 효율성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입력한 조건에 맞는 미결 </a:t>
            </a:r>
            <a:r>
              <a:rPr lang="en-US" altLang="ko-KR" dirty="0"/>
              <a:t>PR</a:t>
            </a:r>
            <a:r>
              <a:rPr lang="ko-KR" altLang="en-US" dirty="0"/>
              <a:t>의 빠른 조회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주문 수량만 입력하여 만드는 구매 오더 생성 자동화 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80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2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8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79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81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4. </a:t>
            </a:r>
            <a:r>
              <a:rPr lang="en-US" dirty="0"/>
              <a:t>Goods Receipt</a:t>
            </a:r>
            <a:endParaRPr dirty="0"/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346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30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4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345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347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 smtClean="0"/>
              <a:t>많은 양의 입고 리스트를 사용자가 일일이 입고 처리해야 하는 불편함과 오류 발생의 가능성 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현재 재고 조회 및 생성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벤더 별 입고된 리스트 업로드 후 </a:t>
            </a:r>
            <a:r>
              <a:rPr lang="en-US" altLang="ko-KR" dirty="0" smtClean="0"/>
              <a:t>GR</a:t>
            </a:r>
            <a:r>
              <a:rPr lang="ko-KR" altLang="en-US" dirty="0" smtClean="0"/>
              <a:t>생성 자동화</a:t>
            </a:r>
            <a:endParaRPr dirty="0"/>
          </a:p>
          <a:p>
            <a:pPr algn="l">
              <a:defRPr sz="25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413</Words>
  <Application>Microsoft Office PowerPoint</Application>
  <PresentationFormat>사용자 지정</PresentationFormat>
  <Paragraphs>142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Avenir Next</vt:lpstr>
      <vt:lpstr>Avenir Next Demi Bold</vt:lpstr>
      <vt:lpstr>Avenir Next Medium</vt:lpstr>
      <vt:lpstr>Avenir Next Ultra Light</vt:lpstr>
      <vt:lpstr>Gill Sans</vt:lpstr>
      <vt:lpstr>Gill Sans Light</vt:lpstr>
      <vt:lpstr>Helvetica Neue Bold Condensed</vt:lpstr>
      <vt:lpstr>Helvetica Neue Light</vt:lpstr>
      <vt:lpstr>Helvetica Neue Thin</vt:lpstr>
      <vt:lpstr>Helvetica Neue UltraLight</vt:lpstr>
      <vt:lpstr>Lucida Grande</vt:lpstr>
      <vt:lpstr>Helvetica</vt:lpstr>
      <vt:lpstr>Trebuchet MS</vt:lpstr>
      <vt:lpstr>White</vt:lpstr>
      <vt:lpstr>프로젝트 수행 계획서</vt:lpstr>
      <vt:lpstr>회사 소개 1 아밥모터스 플랜트 구성</vt:lpstr>
      <vt:lpstr>회사소개2 아밥모터스 상품 구성</vt:lpstr>
      <vt:lpstr>AS IS 분석 (SAP Standard)</vt:lpstr>
      <vt:lpstr>To Be 분석 (CBO 고도화)</vt:lpstr>
      <vt:lpstr>고도화 작업  1. Create Sales Order</vt:lpstr>
      <vt:lpstr>고도화 작업  2. Purchase Requisition</vt:lpstr>
      <vt:lpstr>고도화 작업  3. Purchase Order Processing</vt:lpstr>
      <vt:lpstr>고도화 작업  4. Goods Receipt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cp:lastModifiedBy>User</cp:lastModifiedBy>
  <cp:revision>4</cp:revision>
  <dcterms:modified xsi:type="dcterms:W3CDTF">2021-07-28T05:08:21Z</dcterms:modified>
</cp:coreProperties>
</file>