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4" r:id="rId5"/>
    <p:sldId id="272" r:id="rId6"/>
    <p:sldId id="305" r:id="rId7"/>
    <p:sldId id="261" r:id="rId8"/>
    <p:sldId id="273" r:id="rId9"/>
    <p:sldId id="298" r:id="rId10"/>
    <p:sldId id="292" r:id="rId11"/>
    <p:sldId id="300" r:id="rId12"/>
    <p:sldId id="301" r:id="rId13"/>
    <p:sldId id="302" r:id="rId14"/>
    <p:sldId id="303" r:id="rId15"/>
    <p:sldId id="306" r:id="rId16"/>
    <p:sldId id="304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7" d="100"/>
          <a:sy n="97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2022-03-06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95736" y="1419622"/>
            <a:ext cx="4860540" cy="1800200"/>
          </a:xfrm>
        </p:spPr>
        <p:txBody>
          <a:bodyPr/>
          <a:lstStyle/>
          <a:p>
            <a:pPr lvl="0"/>
            <a:r>
              <a:rPr lang="en-US" altLang="ko-KR" sz="8800" b="1" spc="320" dirty="0" smtClean="0">
                <a:latin typeface="Franklin Gothic Medium" panose="020B0603020102020204" pitchFamily="34" charset="0"/>
                <a:ea typeface="맑은 고딕" pitchFamily="50" charset="-127"/>
              </a:rPr>
              <a:t>DIY</a:t>
            </a:r>
            <a:r>
              <a:rPr lang="en-US" altLang="ko-KR" sz="5400" b="1" dirty="0" smtClean="0">
                <a:latin typeface="Franklin Gothic Medium" panose="020B0603020102020204" pitchFamily="34" charset="0"/>
                <a:ea typeface="맑은 고딕" pitchFamily="50" charset="-127"/>
              </a:rPr>
              <a:t> </a:t>
            </a:r>
            <a:endParaRPr lang="en-US" altLang="ko-KR" sz="5400" dirty="0">
              <a:latin typeface="Franklin Gothic Medium" panose="020B0603020102020204" pitchFamily="34" charset="0"/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15816" y="2787774"/>
            <a:ext cx="3384376" cy="481178"/>
          </a:xfrm>
        </p:spPr>
        <p:txBody>
          <a:bodyPr/>
          <a:lstStyle/>
          <a:p>
            <a:pPr lvl="0"/>
            <a:r>
              <a:rPr lang="en-US" altLang="ko-KR" sz="3200" b="1" dirty="0" smtClean="0">
                <a:latin typeface="Franklin Gothic Medium" panose="020B0603020102020204" pitchFamily="34" charset="0"/>
              </a:rPr>
              <a:t>PROJECT</a:t>
            </a:r>
            <a:endParaRPr lang="ko-KR" altLang="en-US" sz="3200" b="1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295708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Code for Moving on Path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2D15EDA8-86FA-4C51-B3BF-A2657D189B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5" y="1157526"/>
            <a:ext cx="6088112" cy="342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865" y="295708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CAD Design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5" y="986880"/>
            <a:ext cx="7340170" cy="37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5" y="653746"/>
            <a:ext cx="2635950" cy="4011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70" y="638469"/>
            <a:ext cx="2296086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1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1879" y="339502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Future Scope :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E8510EA-792E-4A38-8261-F13025A0B4A9}"/>
              </a:ext>
            </a:extLst>
          </p:cNvPr>
          <p:cNvSpPr txBox="1">
            <a:spLocks/>
          </p:cNvSpPr>
          <p:nvPr/>
        </p:nvSpPr>
        <p:spPr>
          <a:xfrm>
            <a:off x="1611879" y="987574"/>
            <a:ext cx="7064577" cy="38164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Line following robot based materials supply system can play a vital role in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The field of hospitality. Line following robot’s application over electronics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Engineering can’t be underestimated. In India many people show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Reluctance to get admitted in a hospital because of cost issues. The cost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for cure can be reduced by using the robots in government and private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Hospitals. It can be very beneficial for the patients as well. Also, monitoring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Of every patient is very difficult for the nurses, given the fact that there are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very few of them. So a camera can be placed in the line following robot, 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From which the status for every patients can be handle from  a single room.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In the bed of the patient an accelerometer can be placed from which if a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patient have a heart attack then that device can operate an alarm circuit.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The line follower robots can also be improved by using RFID tags so that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Accuracy of the system increases.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411510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Total Cost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350972"/>
            <a:ext cx="7524328" cy="27577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2 IR sensors  = 70 rupee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4 gear motor = 368 rupee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Audino uno = 400 rupee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4 Grip tyres =79 rupee</a:t>
            </a:r>
          </a:p>
          <a:p>
            <a:endParaRPr lang="en-US" sz="2000" dirty="0"/>
          </a:p>
          <a:p>
            <a:r>
              <a:rPr lang="en-IN" sz="2000" dirty="0"/>
              <a:t>TOTAL COST =917 </a:t>
            </a:r>
            <a:r>
              <a:rPr lang="en-US" sz="2000" dirty="0"/>
              <a:t>rupee</a:t>
            </a:r>
            <a:endParaRPr lang="en-IN" sz="2000" dirty="0"/>
          </a:p>
          <a:p>
            <a:endParaRPr lang="ko-KR" altLang="en-US" sz="2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0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Franklin Gothic Medium" panose="020B0603020102020204" pitchFamily="34" charset="0"/>
              </a:rPr>
              <a:t>THANK YOU!!</a:t>
            </a:r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1851670"/>
            <a:ext cx="5436096" cy="473576"/>
          </a:xfrm>
        </p:spPr>
        <p:txBody>
          <a:bodyPr/>
          <a:lstStyle/>
          <a:p>
            <a:r>
              <a:rPr lang="en-US" altLang="ko-KR" spc="300" dirty="0" smtClean="0">
                <a:latin typeface="Franklin Gothic Medium" panose="020B0603020102020204" pitchFamily="34" charset="0"/>
              </a:rPr>
              <a:t>GROUP </a:t>
            </a:r>
          </a:p>
        </p:txBody>
      </p:sp>
      <p:sp>
        <p:nvSpPr>
          <p:cNvPr id="7" name="Freeform 20">
            <a:extLst>
              <a:ext uri="{FF2B5EF4-FFF2-40B4-BE49-F238E27FC236}">
                <a16:creationId xmlns="" xmlns:a16="http://schemas.microsoft.com/office/drawing/2014/main" id="{300029A1-4BEA-42D0-A987-AC3F519FA24A}"/>
              </a:ext>
            </a:extLst>
          </p:cNvPr>
          <p:cNvSpPr/>
          <p:nvPr/>
        </p:nvSpPr>
        <p:spPr>
          <a:xfrm>
            <a:off x="1979712" y="2227020"/>
            <a:ext cx="792088" cy="846531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1995686"/>
            <a:ext cx="2405761" cy="1802739"/>
          </a:xfrm>
        </p:spPr>
        <p:txBody>
          <a:bodyPr/>
          <a:lstStyle/>
          <a:p>
            <a:r>
              <a:rPr lang="en-US" altLang="ko-KR" sz="11500" dirty="0" smtClean="0">
                <a:latin typeface="Franklin Gothic Medium" panose="020B0603020102020204" pitchFamily="34" charset="0"/>
              </a:rPr>
              <a:t>18 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11560" y="846524"/>
            <a:ext cx="3312368" cy="16561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MAZE SOLVING CUM </a:t>
            </a:r>
          </a:p>
          <a:p>
            <a:pPr marL="0" indent="0" algn="r">
              <a:buNone/>
            </a:pPr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PATH FOLLOWER</a:t>
            </a:r>
            <a:endParaRPr lang="en-US" altLang="ko-KR" sz="32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39" y="2957978"/>
            <a:ext cx="2592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Maze solving robot is designed to move in a maze and escape  through it by following its walls. A maze solving robot is quiet similar to a line follower.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8" b="17148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r="4471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1879" y="339502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Objectives :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E8510EA-792E-4A38-8261-F13025A0B4A9}"/>
              </a:ext>
            </a:extLst>
          </p:cNvPr>
          <p:cNvSpPr txBox="1">
            <a:spLocks/>
          </p:cNvSpPr>
          <p:nvPr/>
        </p:nvSpPr>
        <p:spPr>
          <a:xfrm>
            <a:off x="1611879" y="1481406"/>
            <a:ext cx="6907547" cy="33634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</a:rPr>
              <a:t>The Robot must be capable of following a line.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It shuld be capable of taking various degrees of turn.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The robot must be insensitive to enviromental factors such as lighting and noise.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It must allow calibration of the lines’s darkness threshold.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Scalability must be a primary concern in the design.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It also shows the distance travelled by it through LCD display.</a:t>
            </a:r>
          </a:p>
          <a:p>
            <a:pPr marL="0" indent="0">
              <a:buNone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3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1750629" y="2605621"/>
            <a:ext cx="545977" cy="55261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731664" y="3399050"/>
            <a:ext cx="545977" cy="55261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731665" y="4171605"/>
            <a:ext cx="545977" cy="55261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50631" y="1833066"/>
            <a:ext cx="545977" cy="55261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itchFamily="34" charset="0"/>
              </a:rPr>
              <a:t>Our Team</a:t>
            </a:r>
            <a:endParaRPr lang="en-US" sz="3600" dirty="0">
              <a:solidFill>
                <a:schemeClr val="bg1"/>
              </a:solidFill>
              <a:latin typeface="Franklin Gothic Medium" panose="020B0603020102020204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50631" y="1118684"/>
            <a:ext cx="545977" cy="55261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369070" y="1138209"/>
            <a:ext cx="5860929" cy="50278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He is doing the coding part.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HARSHVARDHAN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71435" y="2626532"/>
            <a:ext cx="5848470" cy="502781"/>
            <a:chOff x="3017859" y="4363106"/>
            <a:chExt cx="1875887" cy="502781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He is doing assembly.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DURGA PRASAD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81673" y="3423964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He is done the coding part.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SAI VARUN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69070" y="4192807"/>
            <a:ext cx="5832648" cy="502781"/>
            <a:chOff x="3017859" y="4363106"/>
            <a:chExt cx="1870812" cy="502781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He is doing the video editing part.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YASH LANDGE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868453" y="1235735"/>
            <a:ext cx="327283" cy="3300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79452" y="2768817"/>
            <a:ext cx="287823" cy="2694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35696" y="354119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55677" y="4311315"/>
            <a:ext cx="316564" cy="27319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81673" y="1863534"/>
            <a:ext cx="5860929" cy="502781"/>
            <a:chOff x="3017859" y="4363106"/>
            <a:chExt cx="1879883" cy="502781"/>
          </a:xfrm>
        </p:grpSpPr>
        <p:sp>
          <p:nvSpPr>
            <p:cNvPr id="31" name="TextBox 30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He is doing the CAD design part.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JAY TANDIA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="" xmlns:a16="http://schemas.microsoft.com/office/drawing/2014/main" id="{0393186A-E0A4-4E5B-A8F2-23CDFC82CC8D}"/>
              </a:ext>
            </a:extLst>
          </p:cNvPr>
          <p:cNvSpPr/>
          <p:nvPr/>
        </p:nvSpPr>
        <p:spPr>
          <a:xfrm rot="2700000">
            <a:off x="1922507" y="1911184"/>
            <a:ext cx="219175" cy="3929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033" y="391209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Main Components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3052" y="2562918"/>
            <a:ext cx="2254112" cy="1192778"/>
            <a:chOff x="3017860" y="4363106"/>
            <a:chExt cx="1654565" cy="1192778"/>
          </a:xfrm>
        </p:grpSpPr>
        <p:sp>
          <p:nvSpPr>
            <p:cNvPr id="11" name="TextBox 10"/>
            <p:cNvSpPr txBox="1"/>
            <p:nvPr/>
          </p:nvSpPr>
          <p:spPr>
            <a:xfrm>
              <a:off x="3017860" y="4909553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a device that emits the light in order to sense some object of the surrounding.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IR Sensor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02256" y="2562918"/>
            <a:ext cx="2254112" cy="1377444"/>
            <a:chOff x="3017860" y="4363106"/>
            <a:chExt cx="1654565" cy="1377444"/>
          </a:xfrm>
        </p:grpSpPr>
        <p:sp>
          <p:nvSpPr>
            <p:cNvPr id="14" name="TextBox 13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Arduino uno is a low cost, flexible, and easy-to-use programmable microcontroller board.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Arduino Uno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61460" y="2562918"/>
            <a:ext cx="2254112" cy="1377444"/>
            <a:chOff x="3017860" y="4363106"/>
            <a:chExt cx="1654565" cy="1377444"/>
          </a:xfrm>
        </p:grpSpPr>
        <p:sp>
          <p:nvSpPr>
            <p:cNvPr id="17" name="TextBox 16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Gear motors are used in applications that require high output torque and lower output shaft rotational speed.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6"/>
              <a:ext cx="1654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Gear Motors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1116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Units - 2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3"/>
                </a:solidFill>
                <a:cs typeface="Arial" pitchFamily="34" charset="0"/>
              </a:rPr>
              <a:t>Units - 1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Units - 4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ounded Rectangle 7"/>
          <p:cNvSpPr/>
          <p:nvPr/>
        </p:nvSpPr>
        <p:spPr>
          <a:xfrm>
            <a:off x="2492310" y="1770241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0871"/>
            <a:ext cx="9144000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TIMELINE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177" y="261788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197" y="1753784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216" y="889688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169" y="3589988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189" y="2725892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1209" y="1861796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229" y="997700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1572143" y="4183012"/>
            <a:ext cx="1230105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WEEK 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0894" y="2439969"/>
            <a:ext cx="1728192" cy="897991"/>
            <a:chOff x="3017859" y="4337228"/>
            <a:chExt cx="1870812" cy="897991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Gathering data and information about the project.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직사각형 1"/>
          <p:cNvSpPr/>
          <p:nvPr/>
        </p:nvSpPr>
        <p:spPr>
          <a:xfrm>
            <a:off x="5552953" y="2393732"/>
            <a:ext cx="1212842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WEEK 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78419" y="1304788"/>
            <a:ext cx="1728192" cy="897991"/>
            <a:chOff x="3017859" y="4337228"/>
            <a:chExt cx="1870812" cy="897991"/>
          </a:xfrm>
        </p:grpSpPr>
        <p:sp>
          <p:nvSpPr>
            <p:cNvPr id="24" name="TextBox 23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Assembly of our bot and solving any bugs { if there } 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직사각형 1"/>
          <p:cNvSpPr/>
          <p:nvPr/>
        </p:nvSpPr>
        <p:spPr>
          <a:xfrm>
            <a:off x="4009816" y="3192454"/>
            <a:ext cx="1219679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WEEK 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20644" y="3413915"/>
            <a:ext cx="1904662" cy="791837"/>
            <a:chOff x="2826826" y="4337228"/>
            <a:chExt cx="2061845" cy="791837"/>
          </a:xfrm>
        </p:grpSpPr>
        <p:sp>
          <p:nvSpPr>
            <p:cNvPr id="28" name="TextBox 27"/>
            <p:cNvSpPr txBox="1"/>
            <p:nvPr/>
          </p:nvSpPr>
          <p:spPr>
            <a:xfrm>
              <a:off x="2826826" y="4482734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Work on coding part and cad part of body of our bot.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직사각형 1"/>
          <p:cNvSpPr/>
          <p:nvPr/>
        </p:nvSpPr>
        <p:spPr>
          <a:xfrm>
            <a:off x="7245434" y="1214622"/>
            <a:ext cx="1192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WEEK 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004147" y="1606072"/>
            <a:ext cx="2001342" cy="646331"/>
            <a:chOff x="3017859" y="4256701"/>
            <a:chExt cx="2166504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3317548" y="4256701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Video editing and representing our working model.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Oval 21"/>
          <p:cNvSpPr>
            <a:spLocks noChangeAspect="1"/>
          </p:cNvSpPr>
          <p:nvPr/>
        </p:nvSpPr>
        <p:spPr>
          <a:xfrm>
            <a:off x="3577329" y="2814831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Rectangle 9"/>
          <p:cNvSpPr/>
          <p:nvPr/>
        </p:nvSpPr>
        <p:spPr>
          <a:xfrm>
            <a:off x="5164230" y="197343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Rounded Rectangle 27"/>
          <p:cNvSpPr/>
          <p:nvPr/>
        </p:nvSpPr>
        <p:spPr>
          <a:xfrm>
            <a:off x="2021407" y="3714668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ounded Rectangle 7"/>
          <p:cNvSpPr/>
          <p:nvPr/>
        </p:nvSpPr>
        <p:spPr>
          <a:xfrm>
            <a:off x="6741378" y="1122179"/>
            <a:ext cx="295600" cy="255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295708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Circuit Design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D14B80-E620-45DB-86FF-2D6D7359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0" y="987574"/>
            <a:ext cx="5465102" cy="39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1879" y="339502"/>
            <a:ext cx="7524328" cy="576064"/>
          </a:xfrm>
        </p:spPr>
        <p:txBody>
          <a:bodyPr/>
          <a:lstStyle/>
          <a:p>
            <a:r>
              <a:rPr lang="en-US" altLang="ko-KR" dirty="0" smtClean="0">
                <a:latin typeface="Franklin Gothic Medium" panose="020B0603020102020204" pitchFamily="34" charset="0"/>
              </a:rPr>
              <a:t>Code for Prioritizing the Path</a:t>
            </a:r>
            <a:endParaRPr lang="ko-KR" altLang="en-US" dirty="0">
              <a:latin typeface="Franklin Gothic Medium" panose="020B060302010202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E8510EA-792E-4A38-8261-F13025A0B4A9}"/>
              </a:ext>
            </a:extLst>
          </p:cNvPr>
          <p:cNvSpPr txBox="1">
            <a:spLocks/>
          </p:cNvSpPr>
          <p:nvPr/>
        </p:nvSpPr>
        <p:spPr>
          <a:xfrm>
            <a:off x="666981" y="1330086"/>
            <a:ext cx="8086378" cy="33634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bg1"/>
                </a:solidFill>
              </a:rPr>
              <a:t>IR1 = &lt;PIN 1&gt;IR2 = &lt;PIN 2&gt;IR3 = &lt;PIN 3&gt;void setup {  DECLARE IR1 IR2 AND IR3 AS INPUTS}void loop {  IR1 = digitalRead(&lt;PIN 1&gt;)  IR2 = digitalRead(&lt;PIN 2&gt;)  IR3 = digitalRead(&lt;PIN 3&gt;)  if (IR1 == LOW &amp;&amp; IR2 == HIGH &amp;&amp; IR3 == LOW)    {     Forward();    }  if (IR1 == HIGH &amp;&amp; IR2 == LOW &amp;&amp; IR3 == LOW)    {     Left();    }  if (IR1 == LOW &amp;&amp; IR2 == LOW &amp;&amp; IR3 == HIGH)    {      Right();    }  if (IR1 == HIGH &amp;&amp; IR2 == LOW &amp;&amp; IR3 == HIGH)    {      Left();     }  if (IR1 == HIGH &amp;&amp; IR2 == HIGH &amp;&amp; IR3 == LOW)    {      Left();    }  if (IR1 == LOW &amp;&amp; IR2 == HIGH &amp;&amp; IR3 == HIGH)    {     Forward();    }  if (IR1 == LOW &amp;&amp; IR2 ==LOW &amp;&amp; IR3 == LOW)//Dead End    {     U_Turn();    }  if (IR1 == HIGH &amp;&amp; IR2 == HIGH &amp;&amp; IR3 == HIGH)    {     Left();    }  if (IR1 == HIGH &amp;&amp; IR2 == HIGH &amp;&amp; IR3 == HIGH)//End of Maze    {     Stop();    } }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471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714</Words>
  <Application>Microsoft Office PowerPoint</Application>
  <PresentationFormat>On-screen Show (16:9)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Arial Unicode MS</vt:lpstr>
      <vt:lpstr>Franklin Gothic Medium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JEET</cp:lastModifiedBy>
  <cp:revision>123</cp:revision>
  <dcterms:created xsi:type="dcterms:W3CDTF">2016-12-05T23:26:54Z</dcterms:created>
  <dcterms:modified xsi:type="dcterms:W3CDTF">2022-03-06T10:39:57Z</dcterms:modified>
</cp:coreProperties>
</file>