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72"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Eu1p9sgn8IGi48pvqxlRtZ9fK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52:42.00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52:53.79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52:56.6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22"/>
        <p:cNvGrpSpPr/>
        <p:nvPr/>
      </p:nvGrpSpPr>
      <p:grpSpPr>
        <a:xfrm>
          <a:off x="0" y="0"/>
          <a:ext cx="0" cy="0"/>
          <a:chOff x="0" y="0"/>
          <a:chExt cx="0" cy="0"/>
        </a:xfrm>
      </p:grpSpPr>
      <p:grpSp>
        <p:nvGrpSpPr>
          <p:cNvPr id="23" name="Google Shape;23;p18"/>
          <p:cNvGrpSpPr/>
          <p:nvPr/>
        </p:nvGrpSpPr>
        <p:grpSpPr>
          <a:xfrm>
            <a:off x="0" y="-6350"/>
            <a:ext cx="9144000" cy="5149850"/>
            <a:chOff x="0" y="-8467"/>
            <a:chExt cx="12192000" cy="6866467"/>
          </a:xfrm>
        </p:grpSpPr>
        <p:cxnSp>
          <p:nvCxnSpPr>
            <p:cNvPr id="24" name="Google Shape;24;p1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8"/>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8"/>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a:endParaRPr/>
          </a:p>
        </p:txBody>
      </p:sp>
      <p:sp>
        <p:nvSpPr>
          <p:cNvPr id="36" name="Google Shape;36;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a:spLocks noGrp="1"/>
          </p:cNvSpPr>
          <p:nvPr>
            <p:ph type="pic" idx="2"/>
          </p:nvPr>
        </p:nvSpPr>
        <p:spPr>
          <a:xfrm>
            <a:off x="508001" y="457200"/>
            <a:ext cx="6447501" cy="2884289"/>
          </a:xfrm>
          <a:prstGeom prst="rect">
            <a:avLst/>
          </a:prstGeom>
          <a:noFill/>
          <a:ln>
            <a:noFill/>
          </a:ln>
        </p:spPr>
      </p:sp>
      <p:sp>
        <p:nvSpPr>
          <p:cNvPr id="90" name="Google Shape;90;p27"/>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720"/>
              <a:buNone/>
              <a:defRPr sz="90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1" name="Google Shape;91;p2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キャプション">
  <p:cSld name="タイトルとキャプション">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8"/>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97" name="Google Shape;97;p2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引用 (キャプション付き)">
  <p:cSld name="引用 (キャプション付き)">
    <p:spTree>
      <p:nvGrpSpPr>
        <p:cNvPr id="1" name="Shape 100"/>
        <p:cNvGrpSpPr/>
        <p:nvPr/>
      </p:nvGrpSpPr>
      <p:grpSpPr>
        <a:xfrm>
          <a:off x="0" y="0"/>
          <a:ext cx="0" cy="0"/>
          <a:chOff x="0" y="0"/>
          <a:chExt cx="0" cy="0"/>
        </a:xfrm>
      </p:grpSpPr>
      <p:sp>
        <p:nvSpPr>
          <p:cNvPr id="101" name="Google Shape;101;p29"/>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960"/>
              <a:buFont typeface="Trebuchet MS"/>
              <a:buNone/>
              <a:defRPr sz="1200">
                <a:solidFill>
                  <a:srgbClr val="7F7F7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03" name="Google Shape;103;p29"/>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04" name="Google Shape;104;p2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
        <p:nvSpPr>
          <p:cNvPr id="107" name="Google Shape;107;p29"/>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a:p>
        </p:txBody>
      </p:sp>
      <p:sp>
        <p:nvSpPr>
          <p:cNvPr id="108" name="Google Shape;108;p29"/>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sz="105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名札">
  <p:cSld name="名札">
    <p:spTree>
      <p:nvGrpSpPr>
        <p:cNvPr id="1" name="Shape 109"/>
        <p:cNvGrpSpPr/>
        <p:nvPr/>
      </p:nvGrpSpPr>
      <p:grpSpPr>
        <a:xfrm>
          <a:off x="0" y="0"/>
          <a:ext cx="0" cy="0"/>
          <a:chOff x="0" y="0"/>
          <a:chExt cx="0" cy="0"/>
        </a:xfrm>
      </p:grpSpPr>
      <p:sp>
        <p:nvSpPr>
          <p:cNvPr id="110" name="Google Shape;110;p30"/>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12" name="Google Shape;112;p3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引用付きの名札">
  <p:cSld name="引用付きの名札">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rgbClr val="3F3F3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18" name="Google Shape;118;p31"/>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19" name="Google Shape;119;p3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
        <p:nvSpPr>
          <p:cNvPr id="122" name="Google Shape;122;p31"/>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a:p>
        </p:txBody>
      </p:sp>
      <p:sp>
        <p:nvSpPr>
          <p:cNvPr id="123" name="Google Shape;123;p31"/>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真または偽">
  <p:cSld name="真または偽">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2"/>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chemeClr val="accent1"/>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27" name="Google Shape;127;p32"/>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28" name="Google Shape;128;p3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131"/>
        <p:cNvGrpSpPr/>
        <p:nvPr/>
      </p:nvGrpSpPr>
      <p:grpSpPr>
        <a:xfrm>
          <a:off x="0" y="0"/>
          <a:ext cx="0" cy="0"/>
          <a:chOff x="0" y="0"/>
          <a:chExt cx="0" cy="0"/>
        </a:xfrm>
      </p:grpSpPr>
      <p:sp>
        <p:nvSpPr>
          <p:cNvPr id="132" name="Google Shape;132;p33"/>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34" name="Google Shape;134;p3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137"/>
        <p:cNvGrpSpPr/>
        <p:nvPr/>
      </p:nvGrpSpPr>
      <p:grpSpPr>
        <a:xfrm>
          <a:off x="0" y="0"/>
          <a:ext cx="0" cy="0"/>
          <a:chOff x="0" y="0"/>
          <a:chExt cx="0" cy="0"/>
        </a:xfrm>
      </p:grpSpPr>
      <p:sp>
        <p:nvSpPr>
          <p:cNvPr id="138" name="Google Shape;138;p34"/>
          <p:cNvSpPr txBox="1">
            <a:spLocks noGrp="1"/>
          </p:cNvSpPr>
          <p:nvPr>
            <p:ph type="title"/>
          </p:nvPr>
        </p:nvSpPr>
        <p:spPr>
          <a:xfrm rot="5400000">
            <a:off x="4495739" y="1937216"/>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4"/>
          <p:cNvSpPr txBox="1">
            <a:spLocks noGrp="1"/>
          </p:cNvSpPr>
          <p:nvPr>
            <p:ph type="body" idx="1"/>
          </p:nvPr>
        </p:nvSpPr>
        <p:spPr>
          <a:xfrm rot="5400000">
            <a:off x="1186264" y="-221062"/>
            <a:ext cx="3938588" cy="5295113"/>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40" name="Google Shape;140;p3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a:endParaRPr/>
          </a:p>
        </p:txBody>
      </p:sp>
      <p:sp>
        <p:nvSpPr>
          <p:cNvPr id="41" name="Google Shape;41;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spcBef>
                <a:spcPts val="0"/>
              </a:spcBef>
              <a:spcAft>
                <a:spcPts val="0"/>
              </a:spcAft>
              <a:buSzPts val="1400"/>
              <a:buChar char="■"/>
              <a:defRPr/>
            </a:lvl6pPr>
            <a:lvl7pPr marL="3200400" lvl="6" indent="-317500" algn="l">
              <a:spcBef>
                <a:spcPts val="0"/>
              </a:spcBef>
              <a:spcAft>
                <a:spcPts val="0"/>
              </a:spcAft>
              <a:buSzPts val="1400"/>
              <a:buChar char="●"/>
              <a:defRPr/>
            </a:lvl7pPr>
            <a:lvl8pPr marL="3657600" lvl="7" indent="-317500" algn="l">
              <a:spcBef>
                <a:spcPts val="0"/>
              </a:spcBef>
              <a:spcAft>
                <a:spcPts val="0"/>
              </a:spcAft>
              <a:buSzPts val="1400"/>
              <a:buChar char="○"/>
              <a:defRPr/>
            </a:lvl8pPr>
            <a:lvl9pPr marL="4114800" lvl="8" indent="-317500" algn="l">
              <a:spcBef>
                <a:spcPts val="0"/>
              </a:spcBef>
              <a:spcAft>
                <a:spcPts val="0"/>
              </a:spcAft>
              <a:buSzPts val="1400"/>
              <a:buChar char="■"/>
              <a:defRPr/>
            </a:lvl9pPr>
          </a:lstStyle>
          <a:p>
            <a:endParaRPr/>
          </a:p>
        </p:txBody>
      </p:sp>
      <p:sp>
        <p:nvSpPr>
          <p:cNvPr id="42" name="Google Shape;4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1pPr>
            <a:lvl2pPr marL="0" marR="0" lvl="1"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2pPr>
            <a:lvl3pPr marL="0" marR="0" lvl="2"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3pPr>
            <a:lvl4pPr marL="0" marR="0" lvl="3"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4pPr>
            <a:lvl5pPr marL="0" marR="0" lvl="4"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5pPr>
            <a:lvl6pPr marL="0" marR="0" lvl="5"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6pPr>
            <a:lvl7pPr marL="0" marR="0" lvl="6"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7pPr>
            <a:lvl8pPr marL="0" marR="0" lvl="7"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8pPr>
            <a:lvl9pPr marL="0" marR="0" lvl="8"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46" name="Google Shape;46;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52" name="Google Shape;52;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58" name="Google Shape;58;p22"/>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59" name="Google Shape;59;p2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65" name="Google Shape;65;p23"/>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6" name="Google Shape;66;p23"/>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67" name="Google Shape;67;p23"/>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8" name="Google Shape;68;p2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76"/>
        <p:cNvGrpSpPr/>
        <p:nvPr/>
      </p:nvGrpSpPr>
      <p:grpSpPr>
        <a:xfrm>
          <a:off x="0" y="0"/>
          <a:ext cx="0" cy="0"/>
          <a:chOff x="0" y="0"/>
          <a:chExt cx="0" cy="0"/>
        </a:xfrm>
      </p:grpSpPr>
      <p:sp>
        <p:nvSpPr>
          <p:cNvPr id="77" name="Google Shape;77;p2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83" name="Google Shape;83;p26"/>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840"/>
              <a:buNone/>
              <a:defRPr sz="1050"/>
            </a:lvl2pPr>
            <a:lvl3pPr marL="1371600" lvl="2" indent="-228600" algn="l">
              <a:spcBef>
                <a:spcPts val="750"/>
              </a:spcBef>
              <a:spcAft>
                <a:spcPts val="0"/>
              </a:spcAft>
              <a:buSzPts val="720"/>
              <a:buNone/>
              <a:defRPr sz="900"/>
            </a:lvl3pPr>
            <a:lvl4pPr marL="1828800" lvl="3" indent="-228600" algn="l">
              <a:spcBef>
                <a:spcPts val="750"/>
              </a:spcBef>
              <a:spcAft>
                <a:spcPts val="0"/>
              </a:spcAft>
              <a:buSzPts val="600"/>
              <a:buNone/>
              <a:defRPr sz="750"/>
            </a:lvl4pPr>
            <a:lvl5pPr marL="2286000" lvl="4" indent="-228600" algn="l">
              <a:spcBef>
                <a:spcPts val="750"/>
              </a:spcBef>
              <a:spcAft>
                <a:spcPts val="0"/>
              </a:spcAft>
              <a:buSzPts val="600"/>
              <a:buNone/>
              <a:defRPr sz="750"/>
            </a:lvl5pPr>
            <a:lvl6pPr marL="2743200" lvl="5" indent="-228600" algn="l">
              <a:spcBef>
                <a:spcPts val="750"/>
              </a:spcBef>
              <a:spcAft>
                <a:spcPts val="0"/>
              </a:spcAft>
              <a:buSzPts val="600"/>
              <a:buNone/>
              <a:defRPr sz="750"/>
            </a:lvl6pPr>
            <a:lvl7pPr marL="3200400" lvl="6" indent="-228600" algn="l">
              <a:spcBef>
                <a:spcPts val="750"/>
              </a:spcBef>
              <a:spcAft>
                <a:spcPts val="0"/>
              </a:spcAft>
              <a:buSzPts val="600"/>
              <a:buNone/>
              <a:defRPr sz="750"/>
            </a:lvl7pPr>
            <a:lvl8pPr marL="3657600" lvl="7" indent="-228600" algn="l">
              <a:spcBef>
                <a:spcPts val="750"/>
              </a:spcBef>
              <a:spcAft>
                <a:spcPts val="0"/>
              </a:spcAft>
              <a:buSzPts val="600"/>
              <a:buNone/>
              <a:defRPr sz="750"/>
            </a:lvl8pPr>
            <a:lvl9pPr marL="4114800" lvl="8" indent="-228600" algn="l">
              <a:spcBef>
                <a:spcPts val="750"/>
              </a:spcBef>
              <a:spcAft>
                <a:spcPts val="0"/>
              </a:spcAft>
              <a:buSzPts val="600"/>
              <a:buNone/>
              <a:defRPr sz="750"/>
            </a:lvl9pPr>
          </a:lstStyle>
          <a:p>
            <a:endParaRPr/>
          </a:p>
        </p:txBody>
      </p:sp>
      <p:sp>
        <p:nvSpPr>
          <p:cNvPr id="84" name="Google Shape;84;p2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7"/>
          <p:cNvGrpSpPr/>
          <p:nvPr/>
        </p:nvGrpSpPr>
        <p:grpSpPr>
          <a:xfrm>
            <a:off x="0" y="-6350"/>
            <a:ext cx="9144000" cy="5149850"/>
            <a:chOff x="0" y="-8467"/>
            <a:chExt cx="12192000" cy="6866467"/>
          </a:xfrm>
        </p:grpSpPr>
        <p:cxnSp>
          <p:nvCxnSpPr>
            <p:cNvPr id="7" name="Google Shape;7;p1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7"/>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7"/>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7"/>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customXml" Target="../ink/ink3.xml"/><Relationship Id="rId4" Type="http://schemas.openxmlformats.org/officeDocument/2006/relationships/image" Target="../media/image8.png"/><Relationship Id="rId9"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pic>
        <p:nvPicPr>
          <p:cNvPr id="147" name="Google Shape;147;p1"/>
          <p:cNvPicPr preferRelativeResize="0"/>
          <p:nvPr/>
        </p:nvPicPr>
        <p:blipFill rotWithShape="1">
          <a:blip r:embed="rId3">
            <a:alphaModFix/>
          </a:blip>
          <a:srcRect l="32964" t="9091" r="9825" b="1"/>
          <a:stretch/>
        </p:blipFill>
        <p:spPr>
          <a:xfrm>
            <a:off x="20" y="10"/>
            <a:ext cx="4046200" cy="5143490"/>
          </a:xfrm>
          <a:custGeom>
            <a:avLst/>
            <a:gdLst/>
            <a:ahLst/>
            <a:cxnLst/>
            <a:rect l="l" t="t" r="r" b="b"/>
            <a:pathLst>
              <a:path w="5394960" h="6858000" extrusionOk="0">
                <a:moveTo>
                  <a:pt x="842596" y="0"/>
                </a:moveTo>
                <a:lnTo>
                  <a:pt x="5394960" y="0"/>
                </a:lnTo>
                <a:lnTo>
                  <a:pt x="5394960" y="21851"/>
                </a:lnTo>
                <a:lnTo>
                  <a:pt x="4365943" y="6858000"/>
                </a:lnTo>
                <a:lnTo>
                  <a:pt x="0" y="6858000"/>
                </a:lnTo>
                <a:lnTo>
                  <a:pt x="0" y="5666154"/>
                </a:lnTo>
                <a:close/>
              </a:path>
            </a:pathLst>
          </a:custGeom>
          <a:noFill/>
          <a:ln>
            <a:noFill/>
          </a:ln>
        </p:spPr>
      </p:pic>
      <p:sp>
        <p:nvSpPr>
          <p:cNvPr id="148" name="Google Shape;148;p1"/>
          <p:cNvSpPr txBox="1">
            <a:spLocks noGrp="1"/>
          </p:cNvSpPr>
          <p:nvPr>
            <p:ph type="ctrTitle"/>
          </p:nvPr>
        </p:nvSpPr>
        <p:spPr>
          <a:xfrm>
            <a:off x="3846901" y="906924"/>
            <a:ext cx="5031796" cy="1465154"/>
          </a:xfrm>
          <a:prstGeom prst="rect">
            <a:avLst/>
          </a:prstGeom>
          <a:noFill/>
          <a:ln>
            <a:noFill/>
          </a:ln>
        </p:spPr>
        <p:txBody>
          <a:bodyPr spcFirstLastPara="1" wrap="square" lIns="91425" tIns="91425" rIns="91425" bIns="91425" anchor="b" anchorCtr="0">
            <a:normAutofit/>
          </a:bodyPr>
          <a:lstStyle/>
          <a:p>
            <a:pPr marL="0" lvl="0" indent="0" algn="ctr" rtl="0">
              <a:lnSpc>
                <a:spcPct val="90000"/>
              </a:lnSpc>
              <a:spcBef>
                <a:spcPts val="0"/>
              </a:spcBef>
              <a:spcAft>
                <a:spcPts val="0"/>
              </a:spcAft>
              <a:buClr>
                <a:srgbClr val="0C0C0C"/>
              </a:buClr>
              <a:buSzPts val="3400"/>
              <a:buFont typeface="Trebuchet MS"/>
              <a:buNone/>
            </a:pPr>
            <a:r>
              <a:rPr lang="ja" sz="3400" dirty="0">
                <a:solidFill>
                  <a:srgbClr val="0C0C0C"/>
                </a:solidFill>
              </a:rPr>
              <a:t>結び目クロスキャップ数</a:t>
            </a:r>
            <a:endParaRPr dirty="0"/>
          </a:p>
          <a:p>
            <a:pPr marL="0" lvl="0" indent="0" algn="ctr" rtl="0">
              <a:lnSpc>
                <a:spcPct val="90000"/>
              </a:lnSpc>
              <a:spcBef>
                <a:spcPts val="0"/>
              </a:spcBef>
              <a:spcAft>
                <a:spcPts val="0"/>
              </a:spcAft>
              <a:buClr>
                <a:srgbClr val="0C0C0C"/>
              </a:buClr>
              <a:buSzPts val="3400"/>
              <a:buFont typeface="Trebuchet MS"/>
              <a:buNone/>
            </a:pPr>
            <a:r>
              <a:rPr lang="ja" sz="3400" dirty="0">
                <a:solidFill>
                  <a:srgbClr val="0C0C0C"/>
                </a:solidFill>
              </a:rPr>
              <a:t>の計算の自動化</a:t>
            </a:r>
            <a:endParaRPr dirty="0"/>
          </a:p>
        </p:txBody>
      </p:sp>
      <p:sp>
        <p:nvSpPr>
          <p:cNvPr id="149" name="Google Shape;149;p1"/>
          <p:cNvSpPr txBox="1">
            <a:spLocks noGrp="1"/>
          </p:cNvSpPr>
          <p:nvPr>
            <p:ph type="subTitle" idx="1"/>
          </p:nvPr>
        </p:nvSpPr>
        <p:spPr>
          <a:xfrm>
            <a:off x="4949823" y="3344194"/>
            <a:ext cx="2920080" cy="822675"/>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SzPts val="1040"/>
              <a:buNone/>
            </a:pPr>
            <a:r>
              <a:rPr lang="en-US" altLang="ja" dirty="0"/>
              <a:t> </a:t>
            </a:r>
            <a:r>
              <a:rPr lang="ja" dirty="0"/>
              <a:t>山田海音</a:t>
            </a:r>
            <a:r>
              <a:rPr lang="en-US" altLang="ja" dirty="0"/>
              <a:t>(2018191)</a:t>
            </a:r>
          </a:p>
          <a:p>
            <a:pPr marL="0" lvl="0" indent="0" algn="ctr" rtl="0">
              <a:spcBef>
                <a:spcPts val="0"/>
              </a:spcBef>
              <a:spcAft>
                <a:spcPts val="0"/>
              </a:spcAft>
              <a:buSzPts val="1040"/>
              <a:buNone/>
            </a:pPr>
            <a:r>
              <a:rPr lang="ja-JP" altLang="en-US" dirty="0"/>
              <a:t>主査 伊藤昇</a:t>
            </a:r>
            <a:endParaRPr lang="en-US" altLang="ja-JP" dirty="0"/>
          </a:p>
          <a:p>
            <a:pPr marL="0" lvl="0" indent="0" algn="ctr" rtl="0">
              <a:spcBef>
                <a:spcPts val="0"/>
              </a:spcBef>
              <a:spcAft>
                <a:spcPts val="0"/>
              </a:spcAft>
              <a:buSzPts val="1040"/>
              <a:buNone/>
            </a:pPr>
            <a:r>
              <a:rPr lang="ja-JP" altLang="en-US" dirty="0"/>
              <a:t>副査 岡本修</a:t>
            </a:r>
            <a:endParaRPr dirty="0"/>
          </a:p>
        </p:txBody>
      </p:sp>
      <p:sp>
        <p:nvSpPr>
          <p:cNvPr id="150" name="Google Shape;150;p1"/>
          <p:cNvSpPr txBox="1"/>
          <p:nvPr/>
        </p:nvSpPr>
        <p:spPr>
          <a:xfrm>
            <a:off x="4339699" y="377125"/>
            <a:ext cx="4046200" cy="2769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altLang="en-US" sz="1200" dirty="0">
                <a:solidFill>
                  <a:schemeClr val="dk1"/>
                </a:solidFill>
                <a:latin typeface="Trebuchet MS"/>
                <a:ea typeface="Trebuchet MS"/>
                <a:cs typeface="Trebuchet MS"/>
                <a:sym typeface="Trebuchet MS"/>
              </a:rPr>
              <a:t>機械制御系　卒業研究発表</a:t>
            </a:r>
            <a:endParaRPr sz="12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311700" y="3266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ja" sz="3100"/>
              <a:t>6. 今回のアルゴリズムの図示</a:t>
            </a:r>
            <a:endParaRPr sz="3100"/>
          </a:p>
          <a:p>
            <a:pPr marL="0" lvl="0" indent="0" algn="l" rtl="0">
              <a:spcBef>
                <a:spcPts val="0"/>
              </a:spcBef>
              <a:spcAft>
                <a:spcPts val="0"/>
              </a:spcAft>
              <a:buClr>
                <a:schemeClr val="accent1"/>
              </a:buClr>
              <a:buSzPct val="111111"/>
              <a:buFont typeface="Trebuchet MS"/>
              <a:buNone/>
            </a:pPr>
            <a:endParaRPr sz="2800"/>
          </a:p>
        </p:txBody>
      </p:sp>
      <p:sp>
        <p:nvSpPr>
          <p:cNvPr id="216" name="Google Shape;216;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a:t>KEGに対するS+のアルゴリズムについて、KEGの状態遷移として図示する。</a:t>
            </a:r>
            <a:endParaRPr/>
          </a:p>
          <a:p>
            <a:pPr marL="0" lvl="0" indent="0" algn="l" rtl="0">
              <a:spcBef>
                <a:spcPts val="1200"/>
              </a:spcBef>
              <a:spcAft>
                <a:spcPts val="0"/>
              </a:spcAft>
              <a:buSzPts val="1800"/>
              <a:buNone/>
            </a:pPr>
            <a:r>
              <a:rPr lang="ja"/>
              <a:t>step1→e_s, e_gに丸を付ける→そこ対象にOddを追加→間の辺の逆転</a:t>
            </a:r>
            <a:endParaRPr/>
          </a:p>
          <a:p>
            <a:pPr marL="0" lvl="0" indent="0" algn="l" rtl="0">
              <a:spcBef>
                <a:spcPts val="1200"/>
              </a:spcBef>
              <a:spcAft>
                <a:spcPts val="1200"/>
              </a:spcAft>
              <a:buSzPts val="1800"/>
              <a:buNone/>
            </a:pPr>
            <a:r>
              <a:rPr lang="ja"/>
              <a:t>の順で図示する</a:t>
            </a:r>
            <a:endParaRPr/>
          </a:p>
        </p:txBody>
      </p:sp>
      <p:pic>
        <p:nvPicPr>
          <p:cNvPr id="217" name="Google Shape;217;p11"/>
          <p:cNvPicPr preferRelativeResize="0"/>
          <p:nvPr/>
        </p:nvPicPr>
        <p:blipFill rotWithShape="1">
          <a:blip r:embed="rId3">
            <a:alphaModFix/>
          </a:blip>
          <a:srcRect/>
          <a:stretch/>
        </p:blipFill>
        <p:spPr>
          <a:xfrm>
            <a:off x="1474412" y="2304686"/>
            <a:ext cx="4681894" cy="2211746"/>
          </a:xfrm>
          <a:prstGeom prst="rect">
            <a:avLst/>
          </a:prstGeom>
          <a:noFill/>
          <a:ln>
            <a:noFill/>
          </a:ln>
        </p:spPr>
      </p:pic>
      <p:pic>
        <p:nvPicPr>
          <p:cNvPr id="218" name="Google Shape;218;p11"/>
          <p:cNvPicPr preferRelativeResize="0"/>
          <p:nvPr/>
        </p:nvPicPr>
        <p:blipFill rotWithShape="1">
          <a:blip r:embed="rId4">
            <a:alphaModFix/>
          </a:blip>
          <a:srcRect/>
          <a:stretch/>
        </p:blipFill>
        <p:spPr>
          <a:xfrm>
            <a:off x="1474412" y="2285568"/>
            <a:ext cx="4681894" cy="2209187"/>
          </a:xfrm>
          <a:prstGeom prst="rect">
            <a:avLst/>
          </a:prstGeom>
          <a:noFill/>
          <a:ln>
            <a:noFill/>
          </a:ln>
        </p:spPr>
      </p:pic>
      <p:pic>
        <p:nvPicPr>
          <p:cNvPr id="219" name="Google Shape;219;p11"/>
          <p:cNvPicPr preferRelativeResize="0"/>
          <p:nvPr/>
        </p:nvPicPr>
        <p:blipFill rotWithShape="1">
          <a:blip r:embed="rId5">
            <a:alphaModFix/>
          </a:blip>
          <a:srcRect/>
          <a:stretch/>
        </p:blipFill>
        <p:spPr>
          <a:xfrm>
            <a:off x="1468493" y="2339306"/>
            <a:ext cx="4687813" cy="2194948"/>
          </a:xfrm>
          <a:prstGeom prst="rect">
            <a:avLst/>
          </a:prstGeom>
          <a:noFill/>
          <a:ln>
            <a:noFill/>
          </a:ln>
        </p:spPr>
      </p:pic>
      <p:pic>
        <p:nvPicPr>
          <p:cNvPr id="220" name="Google Shape;220;p11"/>
          <p:cNvPicPr preferRelativeResize="0"/>
          <p:nvPr/>
        </p:nvPicPr>
        <p:blipFill rotWithShape="1">
          <a:blip r:embed="rId6">
            <a:alphaModFix/>
          </a:blip>
          <a:srcRect/>
          <a:stretch/>
        </p:blipFill>
        <p:spPr>
          <a:xfrm>
            <a:off x="1468493" y="2307273"/>
            <a:ext cx="4616296" cy="2165776"/>
          </a:xfrm>
          <a:prstGeom prst="rect">
            <a:avLst/>
          </a:prstGeom>
          <a:noFill/>
          <a:ln>
            <a:noFill/>
          </a:ln>
        </p:spPr>
      </p:pic>
      <mc:AlternateContent xmlns:mc="http://schemas.openxmlformats.org/markup-compatibility/2006" xmlns:p14="http://schemas.microsoft.com/office/powerpoint/2010/main">
        <mc:Choice Requires="p14">
          <p:contentPart p14:bwMode="auto" r:id="rId7">
            <p14:nvContentPartPr>
              <p14:cNvPr id="2" name="インク 1">
                <a:extLst>
                  <a:ext uri="{FF2B5EF4-FFF2-40B4-BE49-F238E27FC236}">
                    <a16:creationId xmlns:a16="http://schemas.microsoft.com/office/drawing/2014/main" id="{7B32D5F8-832F-F887-08F9-E13675985F00}"/>
                  </a:ext>
                </a:extLst>
              </p14:cNvPr>
              <p14:cNvContentPartPr/>
              <p14:nvPr/>
            </p14:nvContentPartPr>
            <p14:xfrm>
              <a:off x="5331420" y="1088809"/>
              <a:ext cx="360" cy="360"/>
            </p14:xfrm>
          </p:contentPart>
        </mc:Choice>
        <mc:Fallback xmlns="">
          <p:pic>
            <p:nvPicPr>
              <p:cNvPr id="2" name="インク 1">
                <a:extLst>
                  <a:ext uri="{FF2B5EF4-FFF2-40B4-BE49-F238E27FC236}">
                    <a16:creationId xmlns:a16="http://schemas.microsoft.com/office/drawing/2014/main" id="{7B32D5F8-832F-F887-08F9-E13675985F00}"/>
                  </a:ext>
                </a:extLst>
              </p:cNvPr>
              <p:cNvPicPr/>
              <p:nvPr/>
            </p:nvPicPr>
            <p:blipFill>
              <a:blip r:embed="rId8"/>
              <a:stretch>
                <a:fillRect/>
              </a:stretch>
            </p:blipFill>
            <p:spPr>
              <a:xfrm>
                <a:off x="5322420" y="10801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インク 2">
                <a:extLst>
                  <a:ext uri="{FF2B5EF4-FFF2-40B4-BE49-F238E27FC236}">
                    <a16:creationId xmlns:a16="http://schemas.microsoft.com/office/drawing/2014/main" id="{FA833B74-B44B-AB16-40F7-4B760F360557}"/>
                  </a:ext>
                </a:extLst>
              </p14:cNvPr>
              <p14:cNvContentPartPr/>
              <p14:nvPr/>
            </p14:nvContentPartPr>
            <p14:xfrm>
              <a:off x="7745220" y="1398049"/>
              <a:ext cx="360" cy="360"/>
            </p14:xfrm>
          </p:contentPart>
        </mc:Choice>
        <mc:Fallback xmlns="">
          <p:pic>
            <p:nvPicPr>
              <p:cNvPr id="3" name="インク 2">
                <a:extLst>
                  <a:ext uri="{FF2B5EF4-FFF2-40B4-BE49-F238E27FC236}">
                    <a16:creationId xmlns:a16="http://schemas.microsoft.com/office/drawing/2014/main" id="{FA833B74-B44B-AB16-40F7-4B760F360557}"/>
                  </a:ext>
                </a:extLst>
              </p:cNvPr>
              <p:cNvPicPr/>
              <p:nvPr/>
            </p:nvPicPr>
            <p:blipFill>
              <a:blip r:embed="rId8"/>
              <a:stretch>
                <a:fillRect/>
              </a:stretch>
            </p:blipFill>
            <p:spPr>
              <a:xfrm>
                <a:off x="7736580" y="13894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インク 3">
                <a:extLst>
                  <a:ext uri="{FF2B5EF4-FFF2-40B4-BE49-F238E27FC236}">
                    <a16:creationId xmlns:a16="http://schemas.microsoft.com/office/drawing/2014/main" id="{9293A03F-C2E3-2C80-FC8B-865BA8E67D92}"/>
                  </a:ext>
                </a:extLst>
              </p14:cNvPr>
              <p14:cNvContentPartPr/>
              <p14:nvPr/>
            </p14:nvContentPartPr>
            <p14:xfrm>
              <a:off x="369540" y="2447089"/>
              <a:ext cx="360" cy="360"/>
            </p14:xfrm>
          </p:contentPart>
        </mc:Choice>
        <mc:Fallback xmlns="">
          <p:pic>
            <p:nvPicPr>
              <p:cNvPr id="4" name="インク 3">
                <a:extLst>
                  <a:ext uri="{FF2B5EF4-FFF2-40B4-BE49-F238E27FC236}">
                    <a16:creationId xmlns:a16="http://schemas.microsoft.com/office/drawing/2014/main" id="{9293A03F-C2E3-2C80-FC8B-865BA8E67D92}"/>
                  </a:ext>
                </a:extLst>
              </p:cNvPr>
              <p:cNvPicPr/>
              <p:nvPr/>
            </p:nvPicPr>
            <p:blipFill>
              <a:blip r:embed="rId8"/>
              <a:stretch>
                <a:fillRect/>
              </a:stretch>
            </p:blipFill>
            <p:spPr>
              <a:xfrm>
                <a:off x="360540" y="2438449"/>
                <a:ext cx="18000" cy="18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2800"/>
              <a:buFont typeface="Trebuchet MS"/>
              <a:buNone/>
            </a:pPr>
            <a:r>
              <a:rPr lang="ja" sz="2800"/>
              <a:t>7. アルゴリズムの実装(Python3)</a:t>
            </a:r>
            <a:endParaRPr sz="2800"/>
          </a:p>
        </p:txBody>
      </p:sp>
      <p:sp>
        <p:nvSpPr>
          <p:cNvPr id="226" name="Google Shape;226;p12"/>
          <p:cNvSpPr txBox="1">
            <a:spLocks noGrp="1"/>
          </p:cNvSpPr>
          <p:nvPr>
            <p:ph type="body" idx="1"/>
          </p:nvPr>
        </p:nvSpPr>
        <p:spPr>
          <a:xfrm>
            <a:off x="311700" y="11746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a:t>step nの結び目を列挙するプログラム例</a:t>
            </a: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p:txBody>
      </p:sp>
      <p:pic>
        <p:nvPicPr>
          <p:cNvPr id="227" name="Google Shape;227;p12" descr="QR コード&#10;&#10;自動的に生成された説明"/>
          <p:cNvPicPr preferRelativeResize="0"/>
          <p:nvPr/>
        </p:nvPicPr>
        <p:blipFill rotWithShape="1">
          <a:blip r:embed="rId3">
            <a:alphaModFix/>
          </a:blip>
          <a:srcRect/>
          <a:stretch/>
        </p:blipFill>
        <p:spPr>
          <a:xfrm>
            <a:off x="5068259" y="2147645"/>
            <a:ext cx="1809855" cy="1809855"/>
          </a:xfrm>
          <a:prstGeom prst="rect">
            <a:avLst/>
          </a:prstGeom>
          <a:noFill/>
          <a:ln>
            <a:noFill/>
          </a:ln>
        </p:spPr>
      </p:pic>
      <p:pic>
        <p:nvPicPr>
          <p:cNvPr id="228" name="Google Shape;228;p12"/>
          <p:cNvPicPr preferRelativeResize="0"/>
          <p:nvPr/>
        </p:nvPicPr>
        <p:blipFill rotWithShape="1">
          <a:blip r:embed="rId4">
            <a:alphaModFix/>
          </a:blip>
          <a:srcRect/>
          <a:stretch/>
        </p:blipFill>
        <p:spPr>
          <a:xfrm>
            <a:off x="311700" y="1514071"/>
            <a:ext cx="3610479" cy="30770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2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481563" y="286313"/>
            <a:ext cx="6447600"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ja" sz="2800" dirty="0"/>
              <a:t>8. S+の計算量の比較</a:t>
            </a:r>
            <a:endParaRPr sz="2800" dirty="0"/>
          </a:p>
        </p:txBody>
      </p:sp>
      <p:sp>
        <p:nvSpPr>
          <p:cNvPr id="234" name="Google Shape;234;p13"/>
          <p:cNvSpPr txBox="1">
            <a:spLocks noGrp="1"/>
          </p:cNvSpPr>
          <p:nvPr>
            <p:ph type="body" idx="1"/>
          </p:nvPr>
        </p:nvSpPr>
        <p:spPr>
          <a:xfrm>
            <a:off x="521069" y="1170292"/>
            <a:ext cx="6447600" cy="2910600"/>
          </a:xfrm>
          <a:prstGeom prst="rect">
            <a:avLst/>
          </a:prstGeom>
          <a:blipFill rotWithShape="1">
            <a:blip r:embed="rId3">
              <a:alphaModFix/>
            </a:blip>
            <a:stretch>
              <a:fillRect l="-1133" t="-2305"/>
            </a:stretch>
          </a:blipFill>
          <a:ln>
            <a:noFill/>
          </a:ln>
        </p:spPr>
        <p:txBody>
          <a:bodyPr spcFirstLastPara="1" wrap="square" lIns="91425" tIns="45700" rIns="91425" bIns="45700" anchor="t" anchorCtr="0">
            <a:normAutofit/>
          </a:bodyPr>
          <a:lstStyle/>
          <a:p>
            <a:pPr marL="257175" lvl="0" indent="-257175" algn="l" rtl="0">
              <a:spcBef>
                <a:spcPts val="0"/>
              </a:spcBef>
              <a:spcAft>
                <a:spcPts val="0"/>
              </a:spcAft>
              <a:buSzPts val="1040"/>
              <a:buChar char="►"/>
            </a:pPr>
            <a:r>
              <a:rPr lang="ja" dirty="0"/>
              <a:t> </a:t>
            </a:r>
            <a:endParaRPr dirty="0"/>
          </a:p>
        </p:txBody>
      </p:sp>
      <p:pic>
        <p:nvPicPr>
          <p:cNvPr id="235" name="Google Shape;235;p13"/>
          <p:cNvPicPr preferRelativeResize="0"/>
          <p:nvPr/>
        </p:nvPicPr>
        <p:blipFill rotWithShape="1">
          <a:blip r:embed="rId4">
            <a:alphaModFix/>
          </a:blip>
          <a:srcRect/>
          <a:stretch/>
        </p:blipFill>
        <p:spPr>
          <a:xfrm>
            <a:off x="481556" y="1827394"/>
            <a:ext cx="4948069" cy="32377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1DA3F5-9687-DF44-24BD-946975DDD4B6}"/>
              </a:ext>
            </a:extLst>
          </p:cNvPr>
          <p:cNvSpPr>
            <a:spLocks noGrp="1"/>
          </p:cNvSpPr>
          <p:nvPr>
            <p:ph type="title"/>
          </p:nvPr>
        </p:nvSpPr>
        <p:spPr/>
        <p:txBody>
          <a:bodyPr/>
          <a:lstStyle/>
          <a:p>
            <a:r>
              <a:rPr kumimoji="1" lang="en-US" altLang="ja-JP" dirty="0"/>
              <a:t>9. S+</a:t>
            </a:r>
            <a:r>
              <a:rPr kumimoji="1" lang="ja-JP" altLang="en-US" dirty="0"/>
              <a:t>の計算量の比較</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3C2D35BF-71CA-E8A2-7D70-A778BE3E5EC1}"/>
                  </a:ext>
                </a:extLst>
              </p:cNvPr>
              <p:cNvSpPr>
                <a:spLocks noGrp="1"/>
              </p:cNvSpPr>
              <p:nvPr>
                <p:ph type="body" idx="1"/>
              </p:nvPr>
            </p:nvSpPr>
            <p:spPr/>
            <p:txBody>
              <a:bodyPr/>
              <a:lstStyle/>
              <a:p>
                <a:pPr marL="137160" indent="0">
                  <a:buNone/>
                </a:pPr>
                <a:r>
                  <a:rPr kumimoji="1" lang="ja-JP" altLang="en-US" sz="1800" dirty="0"/>
                  <a:t>現在の世界最高記録はクロスキャップ数</a:t>
                </a:r>
                <a:r>
                  <a:rPr kumimoji="1" lang="en-US" altLang="ja-JP" sz="1800" dirty="0"/>
                  <a:t>=3</a:t>
                </a:r>
                <a:r>
                  <a:rPr kumimoji="1" lang="ja-JP" altLang="en-US" sz="1800" dirty="0"/>
                  <a:t>→最大で</a:t>
                </a:r>
                <a:r>
                  <a:rPr kumimoji="1" lang="en-US" altLang="ja-JP" sz="1800" dirty="0"/>
                  <a:t>5</a:t>
                </a:r>
                <a:r>
                  <a:rPr kumimoji="1" lang="ja-JP" altLang="en-US" sz="1800" dirty="0"/>
                  <a:t>頂点</a:t>
                </a:r>
                <a:endParaRPr kumimoji="1" lang="en-US" altLang="ja-JP" sz="1800" dirty="0"/>
              </a:p>
              <a:p>
                <a:pPr marL="137160" indent="0">
                  <a:buNone/>
                </a:pPr>
                <a:endParaRPr kumimoji="1" lang="en-US" altLang="ja-JP" sz="1800" dirty="0"/>
              </a:p>
              <a:p>
                <a:pPr marL="137160" indent="0">
                  <a:buNone/>
                </a:pPr>
                <a:r>
                  <a:rPr kumimoji="1" lang="ja-JP" altLang="en-US" sz="1800" dirty="0"/>
                  <a:t>従来の方式では</a:t>
                </a:r>
                <a:r>
                  <a:rPr kumimoji="1" lang="en-US" altLang="ja-JP" sz="1800" dirty="0"/>
                  <a:t>102</a:t>
                </a:r>
                <a:r>
                  <a:rPr kumimoji="1" lang="ja-JP" altLang="en-US" sz="1800" dirty="0"/>
                  <a:t>頂点の時の富岳での計算時間は</a:t>
                </a:r>
                <a:r>
                  <a:rPr kumimoji="1" lang="en-US" altLang="ja-JP" sz="1800" dirty="0">
                    <a:solidFill>
                      <a:srgbClr val="FF0000"/>
                    </a:solidFill>
                  </a:rPr>
                  <a:t>200</a:t>
                </a:r>
                <a:r>
                  <a:rPr kumimoji="1" lang="ja-JP" altLang="en-US" sz="1800" dirty="0">
                    <a:solidFill>
                      <a:srgbClr val="FF0000"/>
                    </a:solidFill>
                  </a:rPr>
                  <a:t>億年</a:t>
                </a:r>
                <a:r>
                  <a:rPr kumimoji="1" lang="en-US" altLang="ja-JP" sz="1800" dirty="0">
                    <a:solidFill>
                      <a:schemeClr val="bg2"/>
                    </a:solidFill>
                  </a:rPr>
                  <a:t>(</a:t>
                </a:r>
                <a:r>
                  <a:rPr kumimoji="1" lang="ja-JP" altLang="en-US" sz="1800" dirty="0">
                    <a:solidFill>
                      <a:schemeClr val="bg2"/>
                    </a:solidFill>
                  </a:rPr>
                  <a:t>宇宙は</a:t>
                </a:r>
                <a:r>
                  <a:rPr kumimoji="1" lang="en-US" altLang="ja-JP" sz="1800" dirty="0">
                    <a:solidFill>
                      <a:schemeClr val="bg2"/>
                    </a:solidFill>
                  </a:rPr>
                  <a:t>137</a:t>
                </a:r>
                <a:r>
                  <a:rPr kumimoji="1" lang="ja-JP" altLang="en-US" sz="1800" dirty="0">
                    <a:solidFill>
                      <a:schemeClr val="bg2"/>
                    </a:solidFill>
                  </a:rPr>
                  <a:t>億歳</a:t>
                </a:r>
                <a:r>
                  <a:rPr kumimoji="1" lang="en-US" altLang="ja-JP" sz="1800" dirty="0">
                    <a:solidFill>
                      <a:schemeClr val="bg2"/>
                    </a:solidFill>
                  </a:rPr>
                  <a:t>)</a:t>
                </a:r>
              </a:p>
              <a:p>
                <a:pPr marL="137160" indent="0">
                  <a:buNone/>
                </a:pPr>
                <a:r>
                  <a:rPr kumimoji="1" lang="ja-JP" altLang="en-US" sz="1800" dirty="0"/>
                  <a:t>→今回提案するアルゴリズムを使うと</a:t>
                </a:r>
                <a14:m>
                  <m:oMath xmlns:m="http://schemas.openxmlformats.org/officeDocument/2006/math">
                    <m:sSup>
                      <m:sSupPr>
                        <m:ctrlPr>
                          <a:rPr kumimoji="1" lang="en-US" altLang="ja-JP" sz="1800" b="0" i="1" smtClean="0">
                            <a:solidFill>
                              <a:srgbClr val="FF0000"/>
                            </a:solidFill>
                            <a:latin typeface="Cambria Math" panose="02040503050406030204" pitchFamily="18" charset="0"/>
                          </a:rPr>
                        </m:ctrlPr>
                      </m:sSupPr>
                      <m:e>
                        <m:r>
                          <a:rPr kumimoji="1" lang="en-US" altLang="ja-JP" sz="1800" b="0" i="1" smtClean="0">
                            <a:solidFill>
                              <a:srgbClr val="FF0000"/>
                            </a:solidFill>
                            <a:latin typeface="Cambria Math" panose="02040503050406030204" pitchFamily="18" charset="0"/>
                          </a:rPr>
                          <m:t>10</m:t>
                        </m:r>
                      </m:e>
                      <m:sup>
                        <m:r>
                          <a:rPr kumimoji="1" lang="en-US" altLang="ja-JP" sz="1800" b="0" i="1" smtClean="0">
                            <a:solidFill>
                              <a:srgbClr val="FF0000"/>
                            </a:solidFill>
                            <a:latin typeface="Cambria Math" panose="02040503050406030204" pitchFamily="18" charset="0"/>
                          </a:rPr>
                          <m:t>−10</m:t>
                        </m:r>
                      </m:sup>
                    </m:sSup>
                  </m:oMath>
                </a14:m>
                <a:r>
                  <a:rPr kumimoji="1" lang="ja-JP" altLang="en-US" sz="1800" dirty="0">
                    <a:solidFill>
                      <a:srgbClr val="FF0000"/>
                    </a:solidFill>
                  </a:rPr>
                  <a:t>秒</a:t>
                </a:r>
                <a:endParaRPr kumimoji="1" lang="en-US" altLang="ja-JP" sz="1800" dirty="0">
                  <a:solidFill>
                    <a:srgbClr val="FF0000"/>
                  </a:solidFill>
                </a:endParaRPr>
              </a:p>
              <a:p>
                <a:pPr marL="137160" indent="0">
                  <a:buNone/>
                </a:pPr>
                <a:endParaRPr kumimoji="1" lang="en-US" altLang="ja-JP" sz="1800" dirty="0">
                  <a:solidFill>
                    <a:srgbClr val="FF0000"/>
                  </a:solidFill>
                </a:endParaRPr>
              </a:p>
              <a:p>
                <a:pPr marL="137160" indent="0">
                  <a:buNone/>
                </a:pPr>
                <a:r>
                  <a:rPr kumimoji="1" lang="ja-JP" altLang="en-US" sz="1800" dirty="0">
                    <a:solidFill>
                      <a:schemeClr val="bg2"/>
                    </a:solidFill>
                  </a:rPr>
                  <a:t>富岳を使うと</a:t>
                </a:r>
                <a:r>
                  <a:rPr kumimoji="1" lang="en-US" altLang="ja-JP" sz="1800" dirty="0">
                    <a:solidFill>
                      <a:schemeClr val="bg2"/>
                    </a:solidFill>
                  </a:rPr>
                  <a:t>100000</a:t>
                </a:r>
                <a:r>
                  <a:rPr kumimoji="1" lang="ja-JP" altLang="en-US" sz="1800" dirty="0">
                    <a:solidFill>
                      <a:schemeClr val="bg2"/>
                    </a:solidFill>
                  </a:rPr>
                  <a:t>頂点の場合までは数秒で終了</a:t>
                </a:r>
                <a:endParaRPr kumimoji="1" lang="en-US" altLang="ja-JP" sz="1800" dirty="0">
                  <a:solidFill>
                    <a:schemeClr val="bg2"/>
                  </a:solidFill>
                </a:endParaRPr>
              </a:p>
              <a:p>
                <a:pPr marL="137160" indent="0">
                  <a:buNone/>
                </a:pPr>
                <a:endParaRPr kumimoji="1" lang="ja-JP" altLang="en-US" dirty="0"/>
              </a:p>
            </p:txBody>
          </p:sp>
        </mc:Choice>
        <mc:Fallback xmlns="">
          <p:sp>
            <p:nvSpPr>
              <p:cNvPr id="3" name="テキスト プレースホルダー 2">
                <a:extLst>
                  <a:ext uri="{FF2B5EF4-FFF2-40B4-BE49-F238E27FC236}">
                    <a16:creationId xmlns:a16="http://schemas.microsoft.com/office/drawing/2014/main" id="{3C2D35BF-71CA-E8A2-7D70-A778BE3E5EC1}"/>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5033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311700" y="338439"/>
            <a:ext cx="75057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accent1"/>
              </a:buClr>
              <a:buSzPts val="2800"/>
              <a:buFont typeface="Trebuchet MS"/>
              <a:buNone/>
            </a:pPr>
            <a:r>
              <a:rPr lang="ja" sz="2800"/>
              <a:t>10. 総括</a:t>
            </a:r>
            <a:endParaRPr sz="2800"/>
          </a:p>
        </p:txBody>
      </p:sp>
      <p:sp>
        <p:nvSpPr>
          <p:cNvPr id="247" name="Google Shape;247;p15"/>
          <p:cNvSpPr txBox="1">
            <a:spLocks noGrp="1"/>
          </p:cNvSpPr>
          <p:nvPr>
            <p:ph type="body" idx="1"/>
          </p:nvPr>
        </p:nvSpPr>
        <p:spPr>
          <a:xfrm>
            <a:off x="311700" y="1152475"/>
            <a:ext cx="87987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sz="1800" dirty="0"/>
              <a:t>・KEGを導入することで、結び目をPC上で扱えるようにした</a:t>
            </a:r>
            <a:endParaRPr sz="1800" dirty="0"/>
          </a:p>
          <a:p>
            <a:pPr marL="0" lvl="0" indent="0" algn="l" rtl="0">
              <a:spcBef>
                <a:spcPts val="1200"/>
              </a:spcBef>
              <a:spcAft>
                <a:spcPts val="0"/>
              </a:spcAft>
              <a:buSzPts val="1800"/>
              <a:buNone/>
            </a:pPr>
            <a:r>
              <a:rPr lang="ja" sz="1800" dirty="0">
                <a:solidFill>
                  <a:srgbClr val="FF0000"/>
                </a:solidFill>
              </a:rPr>
              <a:t>[手計算 ⇒ プログラム]</a:t>
            </a:r>
            <a:endParaRPr sz="1800" dirty="0">
              <a:solidFill>
                <a:srgbClr val="FF0000"/>
              </a:solidFill>
            </a:endParaRPr>
          </a:p>
          <a:p>
            <a:pPr marL="0" lvl="0" indent="0" algn="l" rtl="0">
              <a:spcBef>
                <a:spcPts val="1200"/>
              </a:spcBef>
              <a:spcAft>
                <a:spcPts val="0"/>
              </a:spcAft>
              <a:buSzPts val="1800"/>
              <a:buNone/>
            </a:pPr>
            <a:r>
              <a:rPr lang="ja" sz="1800" dirty="0"/>
              <a:t>・KEGに対する高速なアルゴリズムを考案し、S+の計算量を飛躍的に改善した</a:t>
            </a:r>
            <a:endParaRPr sz="1800" dirty="0"/>
          </a:p>
          <a:p>
            <a:pPr marL="0" lvl="0" indent="0" algn="l" rtl="0">
              <a:spcBef>
                <a:spcPts val="1200"/>
              </a:spcBef>
              <a:spcAft>
                <a:spcPts val="0"/>
              </a:spcAft>
              <a:buSzPts val="1800"/>
              <a:buNone/>
            </a:pPr>
            <a:r>
              <a:rPr lang="ja" sz="1800" dirty="0">
                <a:solidFill>
                  <a:srgbClr val="FF0000"/>
                </a:solidFill>
              </a:rPr>
              <a:t>[C(K)=3 ⇒ 100000]</a:t>
            </a:r>
            <a:endParaRPr sz="1800" dirty="0">
              <a:solidFill>
                <a:srgbClr val="FF0000"/>
              </a:solidFill>
            </a:endParaRPr>
          </a:p>
          <a:p>
            <a:pPr marL="0" lvl="0" indent="0" algn="l" rtl="0">
              <a:spcBef>
                <a:spcPts val="1200"/>
              </a:spcBef>
              <a:spcAft>
                <a:spcPts val="0"/>
              </a:spcAft>
              <a:buSzPts val="1800"/>
              <a:buNone/>
            </a:pPr>
            <a:r>
              <a:rPr lang="ja" sz="1800" dirty="0"/>
              <a:t>・S+のアルゴリズムについて数学的な方面から正当性を証明した</a:t>
            </a:r>
            <a:endParaRPr sz="1800" dirty="0"/>
          </a:p>
          <a:p>
            <a:pPr marL="0" lvl="0" indent="0" algn="l" rtl="0">
              <a:spcBef>
                <a:spcPts val="1200"/>
              </a:spcBef>
              <a:spcAft>
                <a:spcPts val="1200"/>
              </a:spcAft>
              <a:buSzPts val="1800"/>
              <a:buNone/>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508001" y="457200"/>
            <a:ext cx="6447600" cy="990675"/>
          </a:xfrm>
          <a:prstGeom prst="rect">
            <a:avLst/>
          </a:prstGeom>
          <a:noFill/>
          <a:ln>
            <a:noFill/>
          </a:ln>
        </p:spPr>
        <p:txBody>
          <a:bodyPr spcFirstLastPara="1" wrap="square" lIns="68550" tIns="34275" rIns="68550" bIns="34275" anchor="t" anchorCtr="0">
            <a:normAutofit/>
          </a:bodyPr>
          <a:lstStyle/>
          <a:p>
            <a:pPr marL="0" lvl="0" indent="0" algn="l" rtl="0">
              <a:spcBef>
                <a:spcPts val="0"/>
              </a:spcBef>
              <a:spcAft>
                <a:spcPts val="0"/>
              </a:spcAft>
              <a:buClr>
                <a:schemeClr val="accent1"/>
              </a:buClr>
              <a:buSzPts val="2800"/>
              <a:buFont typeface="Trebuchet MS"/>
              <a:buNone/>
            </a:pPr>
            <a:r>
              <a:rPr lang="ja" altLang="ja-JP" sz="2800" dirty="0"/>
              <a:t>本研究の位置づけと</a:t>
            </a:r>
            <a:br>
              <a:rPr lang="en-US" altLang="ja" sz="2800" dirty="0"/>
            </a:br>
            <a:r>
              <a:rPr lang="ja" sz="2800" dirty="0"/>
              <a:t>応用例</a:t>
            </a:r>
            <a:r>
              <a:rPr lang="en-US" altLang="ja" sz="2800" dirty="0"/>
              <a:t>1</a:t>
            </a:r>
            <a:r>
              <a:rPr lang="ja" sz="2800" dirty="0"/>
              <a:t>：粒子の軌道解析</a:t>
            </a:r>
            <a:endParaRPr sz="2800" dirty="0"/>
          </a:p>
        </p:txBody>
      </p:sp>
      <p:sp>
        <p:nvSpPr>
          <p:cNvPr id="168" name="Google Shape;168;p4"/>
          <p:cNvSpPr txBox="1">
            <a:spLocks noGrp="1"/>
          </p:cNvSpPr>
          <p:nvPr>
            <p:ph type="body" idx="1"/>
          </p:nvPr>
        </p:nvSpPr>
        <p:spPr>
          <a:xfrm>
            <a:off x="507993" y="1447875"/>
            <a:ext cx="7055550" cy="2910600"/>
          </a:xfrm>
          <a:prstGeom prst="rect">
            <a:avLst/>
          </a:prstGeom>
          <a:noFill/>
          <a:ln>
            <a:noFill/>
          </a:ln>
        </p:spPr>
        <p:txBody>
          <a:bodyPr spcFirstLastPara="1" wrap="square" lIns="68550" tIns="34275" rIns="68550" bIns="34275" anchor="t" anchorCtr="0">
            <a:normAutofit/>
          </a:bodyPr>
          <a:lstStyle/>
          <a:p>
            <a:pPr marL="0" lvl="0" indent="0" algn="l" rtl="0">
              <a:spcBef>
                <a:spcPts val="750"/>
              </a:spcBef>
              <a:spcAft>
                <a:spcPts val="0"/>
              </a:spcAft>
              <a:buSzPts val="1440"/>
              <a:buNone/>
            </a:pPr>
            <a:r>
              <a:rPr lang="ja" sz="1800" dirty="0"/>
              <a:t>目的：空間内の粒子の軌道解析</a:t>
            </a:r>
            <a:endParaRPr sz="1800" dirty="0"/>
          </a:p>
          <a:p>
            <a:pPr marL="0" lvl="0" indent="0" algn="l" rtl="0">
              <a:spcBef>
                <a:spcPts val="750"/>
              </a:spcBef>
              <a:spcAft>
                <a:spcPts val="0"/>
              </a:spcAft>
              <a:buSzPts val="1440"/>
              <a:buNone/>
            </a:pPr>
            <a:endParaRPr sz="1800" dirty="0"/>
          </a:p>
          <a:p>
            <a:pPr marL="0" lvl="0" indent="0" algn="l" rtl="0">
              <a:spcBef>
                <a:spcPts val="750"/>
              </a:spcBef>
              <a:spcAft>
                <a:spcPts val="0"/>
              </a:spcAft>
              <a:buSzPts val="1440"/>
              <a:buNone/>
            </a:pPr>
            <a:r>
              <a:rPr lang="ja" sz="1800" dirty="0"/>
              <a:t>空間を移動する粒子の軌道は紐と対応しているため、結び目のクロスキャップ数を計算することで粒子の軌道が計算できる。医療工学、材料工学など他分野に応用できる。</a:t>
            </a:r>
            <a:endParaRPr sz="1800" dirty="0"/>
          </a:p>
          <a:p>
            <a:pPr marL="0" lvl="0" indent="0" algn="l" rtl="0">
              <a:spcBef>
                <a:spcPts val="750"/>
              </a:spcBef>
              <a:spcAft>
                <a:spcPts val="0"/>
              </a:spcAft>
              <a:buSzPts val="1440"/>
              <a:buNone/>
            </a:pPr>
            <a:r>
              <a:rPr lang="ja" sz="1800" dirty="0"/>
              <a:t>→複雑な軌道を高速に計算するために</a:t>
            </a:r>
            <a:r>
              <a:rPr lang="ja" sz="1800" dirty="0">
                <a:solidFill>
                  <a:srgbClr val="FF0000"/>
                </a:solidFill>
              </a:rPr>
              <a:t>クロスキャップ数</a:t>
            </a:r>
            <a:r>
              <a:rPr lang="ja" sz="1800" dirty="0"/>
              <a:t>を求める。</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a:spLocks noGrp="1"/>
          </p:cNvSpPr>
          <p:nvPr>
            <p:ph type="title"/>
          </p:nvPr>
        </p:nvSpPr>
        <p:spPr>
          <a:xfrm>
            <a:off x="508001" y="435975"/>
            <a:ext cx="6447600" cy="990675"/>
          </a:xfrm>
          <a:prstGeom prst="rect">
            <a:avLst/>
          </a:prstGeom>
          <a:noFill/>
          <a:ln>
            <a:noFill/>
          </a:ln>
        </p:spPr>
        <p:txBody>
          <a:bodyPr spcFirstLastPara="1" wrap="square" lIns="68550" tIns="34275" rIns="68550" bIns="34275" anchor="t" anchorCtr="0">
            <a:normAutofit/>
          </a:bodyPr>
          <a:lstStyle/>
          <a:p>
            <a:pPr marL="0" lvl="0" indent="0" algn="l" rtl="0">
              <a:spcBef>
                <a:spcPts val="0"/>
              </a:spcBef>
              <a:spcAft>
                <a:spcPts val="0"/>
              </a:spcAft>
              <a:buClr>
                <a:schemeClr val="accent1"/>
              </a:buClr>
              <a:buSzPts val="2800"/>
              <a:buFont typeface="Trebuchet MS"/>
              <a:buNone/>
            </a:pPr>
            <a:r>
              <a:rPr lang="ja" sz="2800" dirty="0"/>
              <a:t>本研究の位置づけと</a:t>
            </a:r>
            <a:endParaRPr sz="2800" dirty="0"/>
          </a:p>
          <a:p>
            <a:pPr marL="0" lvl="0" indent="0" algn="l" rtl="0">
              <a:spcBef>
                <a:spcPts val="0"/>
              </a:spcBef>
              <a:spcAft>
                <a:spcPts val="0"/>
              </a:spcAft>
              <a:buClr>
                <a:schemeClr val="accent1"/>
              </a:buClr>
              <a:buSzPts val="2800"/>
              <a:buFont typeface="Trebuchet MS"/>
              <a:buNone/>
            </a:pPr>
            <a:r>
              <a:rPr lang="ja" sz="2800" dirty="0"/>
              <a:t>応用例</a:t>
            </a:r>
            <a:r>
              <a:rPr lang="en-US" altLang="ja" sz="2800" dirty="0"/>
              <a:t>2</a:t>
            </a:r>
            <a:r>
              <a:rPr lang="ja" sz="2800" dirty="0"/>
              <a:t>：量子誤り訂正</a:t>
            </a:r>
            <a:endParaRPr sz="2800" dirty="0"/>
          </a:p>
        </p:txBody>
      </p:sp>
      <p:sp>
        <p:nvSpPr>
          <p:cNvPr id="162" name="Google Shape;162;p3"/>
          <p:cNvSpPr txBox="1">
            <a:spLocks noGrp="1"/>
          </p:cNvSpPr>
          <p:nvPr>
            <p:ph type="body" idx="1"/>
          </p:nvPr>
        </p:nvSpPr>
        <p:spPr>
          <a:xfrm>
            <a:off x="508001" y="1426650"/>
            <a:ext cx="7107300" cy="2910600"/>
          </a:xfrm>
          <a:prstGeom prst="rect">
            <a:avLst/>
          </a:prstGeom>
          <a:noFill/>
          <a:ln>
            <a:noFill/>
          </a:ln>
        </p:spPr>
        <p:txBody>
          <a:bodyPr spcFirstLastPara="1" wrap="square" lIns="68550" tIns="34275" rIns="68550" bIns="34275" anchor="t" anchorCtr="0">
            <a:normAutofit/>
          </a:bodyPr>
          <a:lstStyle/>
          <a:p>
            <a:pPr marL="0" lvl="0" indent="0" algn="l" rtl="0">
              <a:spcBef>
                <a:spcPts val="750"/>
              </a:spcBef>
              <a:spcAft>
                <a:spcPts val="0"/>
              </a:spcAft>
              <a:buSzPts val="1440"/>
              <a:buNone/>
            </a:pPr>
            <a:r>
              <a:rPr lang="ja" sz="1800" dirty="0"/>
              <a:t>目的：</a:t>
            </a:r>
            <a:r>
              <a:rPr lang="ja-JP" altLang="en-US" sz="1800" dirty="0"/>
              <a:t>トポロジカル</a:t>
            </a:r>
            <a:r>
              <a:rPr lang="ja" sz="1800" dirty="0"/>
              <a:t>量子計算におけるエラー検出(</a:t>
            </a:r>
            <a:r>
              <a:rPr lang="ja" sz="1800" dirty="0">
                <a:solidFill>
                  <a:srgbClr val="FF0000"/>
                </a:solidFill>
              </a:rPr>
              <a:t>量子誤り訂正</a:t>
            </a:r>
            <a:r>
              <a:rPr lang="ja" sz="1800" dirty="0"/>
              <a:t>)</a:t>
            </a:r>
            <a:endParaRPr sz="1800" dirty="0"/>
          </a:p>
          <a:p>
            <a:pPr marL="0" lvl="0" indent="0" algn="l" rtl="0">
              <a:spcBef>
                <a:spcPts val="750"/>
              </a:spcBef>
              <a:spcAft>
                <a:spcPts val="0"/>
              </a:spcAft>
              <a:buSzPts val="1440"/>
              <a:buNone/>
            </a:pPr>
            <a:endParaRPr lang="en-US" sz="1800" dirty="0"/>
          </a:p>
          <a:p>
            <a:pPr marL="0" lvl="0" indent="0" algn="l" rtl="0">
              <a:spcBef>
                <a:spcPts val="750"/>
              </a:spcBef>
              <a:spcAft>
                <a:spcPts val="0"/>
              </a:spcAft>
              <a:buSzPts val="1440"/>
              <a:buNone/>
            </a:pPr>
            <a:r>
              <a:rPr lang="ja-JP" altLang="en-US" sz="1800" dirty="0"/>
              <a:t>量子ビットの基本演算を結び目を絡まらせる操作に対応付けると、トポロジカルに安定になる。</a:t>
            </a:r>
            <a:endParaRPr lang="en-US" altLang="ja-JP" sz="1800" dirty="0"/>
          </a:p>
          <a:p>
            <a:pPr marL="0" lvl="0" indent="0" algn="l" rtl="0">
              <a:spcBef>
                <a:spcPts val="750"/>
              </a:spcBef>
              <a:spcAft>
                <a:spcPts val="0"/>
              </a:spcAft>
              <a:buSzPts val="1440"/>
              <a:buNone/>
            </a:pPr>
            <a:r>
              <a:rPr lang="ja-JP" altLang="en-US" sz="1800" dirty="0"/>
              <a:t>→結び目の</a:t>
            </a:r>
            <a:r>
              <a:rPr lang="ja-JP" altLang="en-US" sz="1800" dirty="0">
                <a:solidFill>
                  <a:srgbClr val="FF0000"/>
                </a:solidFill>
              </a:rPr>
              <a:t>同値性</a:t>
            </a:r>
            <a:r>
              <a:rPr lang="ja-JP" altLang="en-US" sz="1800" dirty="0"/>
              <a:t>や、結び目に対する操作が応用できる</a:t>
            </a:r>
            <a:endParaRPr lang="en-US" altLang="ja-JP"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508001" y="457200"/>
            <a:ext cx="6447501"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800"/>
              <a:buFont typeface="Trebuchet MS"/>
              <a:buNone/>
            </a:pPr>
            <a:r>
              <a:rPr lang="ja" sz="2800"/>
              <a:t>2. クロスキャップ数とは</a:t>
            </a:r>
            <a:endParaRPr sz="2800"/>
          </a:p>
        </p:txBody>
      </p:sp>
      <p:pic>
        <p:nvPicPr>
          <p:cNvPr id="174" name="Google Shape;174;p5"/>
          <p:cNvPicPr preferRelativeResize="0"/>
          <p:nvPr/>
        </p:nvPicPr>
        <p:blipFill rotWithShape="1">
          <a:blip r:embed="rId3">
            <a:alphaModFix/>
          </a:blip>
          <a:srcRect/>
          <a:stretch/>
        </p:blipFill>
        <p:spPr>
          <a:xfrm>
            <a:off x="900960" y="2120241"/>
            <a:ext cx="5661581" cy="1946438"/>
          </a:xfrm>
          <a:prstGeom prst="rect">
            <a:avLst/>
          </a:prstGeom>
          <a:noFill/>
          <a:ln>
            <a:noFill/>
          </a:ln>
        </p:spPr>
      </p:pic>
      <p:sp>
        <p:nvSpPr>
          <p:cNvPr id="175" name="Google Shape;175;p5"/>
          <p:cNvSpPr txBox="1"/>
          <p:nvPr/>
        </p:nvSpPr>
        <p:spPr>
          <a:xfrm>
            <a:off x="620850" y="4066679"/>
            <a:ext cx="7902300" cy="692487"/>
          </a:xfrm>
          <a:prstGeom prst="rect">
            <a:avLst/>
          </a:prstGeom>
          <a:noFill/>
          <a:ln>
            <a:noFill/>
          </a:ln>
        </p:spPr>
        <p:txBody>
          <a:bodyPr spcFirstLastPara="1" wrap="square" lIns="68575" tIns="68575" rIns="68575" bIns="68575" anchor="t" anchorCtr="0">
            <a:spAutoFit/>
          </a:bodyPr>
          <a:lstStyle/>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結び目のツイスト(赤丸の部分)の数と</a:t>
            </a:r>
            <a:r>
              <a:rPr lang="ja-JP" altLang="en-US" sz="1800" dirty="0">
                <a:solidFill>
                  <a:schemeClr val="dk1"/>
                </a:solidFill>
                <a:latin typeface="Trebuchet MS"/>
                <a:ea typeface="Trebuchet MS"/>
                <a:cs typeface="Trebuchet MS"/>
                <a:sym typeface="Trebuchet MS"/>
              </a:rPr>
              <a:t>「</a:t>
            </a:r>
            <a:r>
              <a:rPr lang="ja" sz="1800" dirty="0">
                <a:solidFill>
                  <a:schemeClr val="dk1"/>
                </a:solidFill>
                <a:latin typeface="Trebuchet MS"/>
                <a:ea typeface="Trebuchet MS"/>
                <a:cs typeface="Trebuchet MS"/>
                <a:sym typeface="Trebuchet MS"/>
              </a:rPr>
              <a:t>ほぼ</a:t>
            </a:r>
            <a:r>
              <a:rPr lang="ja-JP" altLang="en-US" sz="1800" dirty="0">
                <a:solidFill>
                  <a:schemeClr val="dk1"/>
                </a:solidFill>
                <a:latin typeface="Trebuchet MS"/>
                <a:ea typeface="Trebuchet MS"/>
                <a:cs typeface="Trebuchet MS"/>
                <a:sym typeface="Trebuchet MS"/>
              </a:rPr>
              <a:t>」</a:t>
            </a:r>
            <a:r>
              <a:rPr lang="ja" sz="1800" dirty="0">
                <a:solidFill>
                  <a:schemeClr val="dk1"/>
                </a:solidFill>
                <a:latin typeface="Trebuchet MS"/>
                <a:ea typeface="Trebuchet MS"/>
                <a:cs typeface="Trebuchet MS"/>
                <a:sym typeface="Trebuchet MS"/>
              </a:rPr>
              <a:t>対応している。</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今回の目的は</a:t>
            </a:r>
            <a:r>
              <a:rPr lang="ja" sz="1800" dirty="0">
                <a:solidFill>
                  <a:srgbClr val="FF0000"/>
                </a:solidFill>
                <a:latin typeface="Trebuchet MS"/>
                <a:ea typeface="Trebuchet MS"/>
                <a:cs typeface="Trebuchet MS"/>
                <a:sym typeface="Trebuchet MS"/>
              </a:rPr>
              <a:t>「</a:t>
            </a:r>
            <a:r>
              <a:rPr lang="ja-JP" altLang="en-US" sz="1800" dirty="0">
                <a:solidFill>
                  <a:srgbClr val="FF0000"/>
                </a:solidFill>
                <a:latin typeface="Trebuchet MS"/>
                <a:ea typeface="Trebuchet MS"/>
                <a:cs typeface="Trebuchet MS"/>
                <a:sym typeface="Trebuchet MS"/>
              </a:rPr>
              <a:t>クロスキャップ数</a:t>
            </a:r>
            <a:r>
              <a:rPr lang="en-US" altLang="ja-JP" sz="1800" dirty="0">
                <a:solidFill>
                  <a:srgbClr val="FF0000"/>
                </a:solidFill>
                <a:latin typeface="Trebuchet MS"/>
                <a:ea typeface="Trebuchet MS"/>
                <a:cs typeface="Trebuchet MS"/>
                <a:sym typeface="Trebuchet MS"/>
              </a:rPr>
              <a:t>n</a:t>
            </a:r>
            <a:r>
              <a:rPr lang="ja-JP" altLang="en-US" sz="1800" dirty="0">
                <a:solidFill>
                  <a:srgbClr val="FF0000"/>
                </a:solidFill>
                <a:latin typeface="Trebuchet MS"/>
                <a:ea typeface="Trebuchet MS"/>
                <a:cs typeface="Trebuchet MS"/>
                <a:sym typeface="Trebuchet MS"/>
              </a:rPr>
              <a:t>の交代結び目の列挙</a:t>
            </a:r>
            <a:r>
              <a:rPr lang="ja" sz="1800" dirty="0">
                <a:solidFill>
                  <a:srgbClr val="FF0000"/>
                </a:solidFill>
                <a:latin typeface="Trebuchet MS"/>
                <a:ea typeface="Trebuchet MS"/>
                <a:cs typeface="Trebuchet MS"/>
                <a:sym typeface="Trebuchet MS"/>
              </a:rPr>
              <a:t>」</a:t>
            </a:r>
            <a:endParaRPr sz="1800" dirty="0">
              <a:solidFill>
                <a:srgbClr val="FF0000"/>
              </a:solidFill>
              <a:latin typeface="Trebuchet MS"/>
              <a:ea typeface="Trebuchet MS"/>
              <a:cs typeface="Trebuchet MS"/>
              <a:sym typeface="Trebuchet MS"/>
            </a:endParaRPr>
          </a:p>
        </p:txBody>
      </p:sp>
      <p:sp>
        <p:nvSpPr>
          <p:cNvPr id="2" name="テキスト ボックス 1">
            <a:extLst>
              <a:ext uri="{FF2B5EF4-FFF2-40B4-BE49-F238E27FC236}">
                <a16:creationId xmlns:a16="http://schemas.microsoft.com/office/drawing/2014/main" id="{C5792B8B-9BB8-5DDB-F177-355A5DEF1687}"/>
              </a:ext>
            </a:extLst>
          </p:cNvPr>
          <p:cNvSpPr txBox="1"/>
          <p:nvPr/>
        </p:nvSpPr>
        <p:spPr>
          <a:xfrm>
            <a:off x="508001" y="1178505"/>
            <a:ext cx="7086600" cy="523220"/>
          </a:xfrm>
          <a:prstGeom prst="rect">
            <a:avLst/>
          </a:prstGeom>
          <a:noFill/>
        </p:spPr>
        <p:txBody>
          <a:bodyPr wrap="square" rtlCol="0">
            <a:spAutoFit/>
          </a:bodyPr>
          <a:lstStyle/>
          <a:p>
            <a:r>
              <a:rPr lang="ja-JP" altLang="en-US" b="0" dirty="0">
                <a:solidFill>
                  <a:schemeClr val="bg2"/>
                </a:solidFill>
                <a:effectLst/>
                <a:latin typeface="Consolas" panose="020B0609020204030204" pitchFamily="49" charset="0"/>
              </a:rPr>
              <a:t>結び目を境界とする曲面が最大のオイラー数を持つ時、</a:t>
            </a:r>
            <a:r>
              <a:rPr lang="en-US" altLang="ja-JP" b="0" dirty="0">
                <a:solidFill>
                  <a:schemeClr val="bg2"/>
                </a:solidFill>
                <a:effectLst/>
                <a:latin typeface="Consolas" panose="020B0609020204030204" pitchFamily="49" charset="0"/>
              </a:rPr>
              <a:t>1</a:t>
            </a:r>
            <a:r>
              <a:rPr lang="ja-JP" altLang="en-US" b="0" dirty="0">
                <a:solidFill>
                  <a:schemeClr val="bg2"/>
                </a:solidFill>
                <a:effectLst/>
                <a:latin typeface="Consolas" panose="020B0609020204030204" pitchFamily="49" charset="0"/>
              </a:rPr>
              <a:t>からオイラー数を引いたもの</a:t>
            </a:r>
          </a:p>
          <a:p>
            <a:endParaRPr kumimoji="1" lang="ja-JP" altLang="en-US"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381000" y="380925"/>
            <a:ext cx="4835700" cy="7431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3000"/>
              <a:buFont typeface="Trebuchet MS"/>
              <a:buNone/>
            </a:pPr>
            <a:r>
              <a:rPr lang="ja" sz="2800"/>
              <a:t>3. KEGとは</a:t>
            </a:r>
            <a:endParaRPr sz="2800"/>
          </a:p>
        </p:txBody>
      </p:sp>
      <p:sp>
        <p:nvSpPr>
          <p:cNvPr id="181" name="Google Shape;181;p6"/>
          <p:cNvSpPr txBox="1">
            <a:spLocks noGrp="1"/>
          </p:cNvSpPr>
          <p:nvPr>
            <p:ph type="body" idx="1"/>
          </p:nvPr>
        </p:nvSpPr>
        <p:spPr>
          <a:xfrm>
            <a:off x="381000" y="1215331"/>
            <a:ext cx="4835700" cy="21828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SzPts val="1400"/>
              <a:buNone/>
            </a:pPr>
            <a:r>
              <a:rPr lang="ja" sz="1800">
                <a:latin typeface="MS Gothic"/>
                <a:ea typeface="MS Gothic"/>
                <a:cs typeface="MS Gothic"/>
                <a:sym typeface="MS Gothic"/>
              </a:rPr>
              <a:t>目的：結び目をデータ構造として定義し、プログラム上で操作できるようにする。</a:t>
            </a:r>
            <a:endParaRPr sz="1500">
              <a:latin typeface="MS Gothic"/>
              <a:ea typeface="MS Gothic"/>
              <a:cs typeface="MS Gothic"/>
              <a:sym typeface="MS Gothic"/>
            </a:endParaRPr>
          </a:p>
          <a:p>
            <a:pPr marL="0" lvl="0" indent="0" algn="l" rtl="0">
              <a:spcBef>
                <a:spcPts val="800"/>
              </a:spcBef>
              <a:spcAft>
                <a:spcPts val="0"/>
              </a:spcAft>
              <a:buSzPts val="1200"/>
              <a:buNone/>
            </a:pPr>
            <a:endParaRPr sz="1500">
              <a:latin typeface="MS Gothic"/>
              <a:ea typeface="MS Gothic"/>
              <a:cs typeface="MS Gothic"/>
              <a:sym typeface="MS Gothic"/>
            </a:endParaRPr>
          </a:p>
          <a:p>
            <a:pPr marL="0" lvl="0" indent="0" algn="l" rtl="0">
              <a:spcBef>
                <a:spcPts val="800"/>
              </a:spcBef>
              <a:spcAft>
                <a:spcPts val="0"/>
              </a:spcAft>
              <a:buSzPts val="1400"/>
              <a:buNone/>
            </a:pPr>
            <a:r>
              <a:rPr lang="ja" sz="1800">
                <a:latin typeface="MS Gothic"/>
                <a:ea typeface="MS Gothic"/>
                <a:cs typeface="MS Gothic"/>
                <a:sym typeface="MS Gothic"/>
              </a:rPr>
              <a:t>→</a:t>
            </a:r>
            <a:r>
              <a:rPr lang="ja" sz="1800">
                <a:solidFill>
                  <a:srgbClr val="6D9EEB"/>
                </a:solidFill>
                <a:latin typeface="MS Gothic"/>
                <a:ea typeface="MS Gothic"/>
                <a:cs typeface="MS Gothic"/>
                <a:sym typeface="MS Gothic"/>
              </a:rPr>
              <a:t>ツイスト</a:t>
            </a:r>
            <a:r>
              <a:rPr lang="ja" sz="1800">
                <a:latin typeface="MS Gothic"/>
                <a:ea typeface="MS Gothic"/>
                <a:cs typeface="MS Gothic"/>
                <a:sym typeface="MS Gothic"/>
              </a:rPr>
              <a:t>を</a:t>
            </a:r>
            <a:r>
              <a:rPr lang="ja" sz="1800">
                <a:solidFill>
                  <a:srgbClr val="FF0000"/>
                </a:solidFill>
                <a:latin typeface="MS Gothic"/>
                <a:ea typeface="MS Gothic"/>
                <a:cs typeface="MS Gothic"/>
                <a:sym typeface="MS Gothic"/>
              </a:rPr>
              <a:t>頂点</a:t>
            </a:r>
            <a:r>
              <a:rPr lang="ja" sz="1800">
                <a:latin typeface="MS Gothic"/>
                <a:ea typeface="MS Gothic"/>
                <a:cs typeface="MS Gothic"/>
                <a:sym typeface="MS Gothic"/>
              </a:rPr>
              <a:t>に変換したグラフとして表現</a:t>
            </a:r>
            <a:endParaRPr sz="1800">
              <a:latin typeface="MS Gothic"/>
              <a:ea typeface="MS Gothic"/>
              <a:cs typeface="MS Gothic"/>
              <a:sym typeface="MS Gothic"/>
            </a:endParaRPr>
          </a:p>
        </p:txBody>
      </p:sp>
      <p:pic>
        <p:nvPicPr>
          <p:cNvPr id="182" name="Google Shape;182;p6"/>
          <p:cNvPicPr preferRelativeResize="0"/>
          <p:nvPr/>
        </p:nvPicPr>
        <p:blipFill rotWithShape="1">
          <a:blip r:embed="rId3">
            <a:alphaModFix/>
          </a:blip>
          <a:srcRect/>
          <a:stretch/>
        </p:blipFill>
        <p:spPr>
          <a:xfrm>
            <a:off x="668920" y="2998694"/>
            <a:ext cx="6525256" cy="15066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381000" y="342900"/>
            <a:ext cx="4835700" cy="7431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3000"/>
              <a:buFont typeface="Trebuchet MS"/>
              <a:buNone/>
            </a:pPr>
            <a:r>
              <a:rPr lang="ja" sz="3000"/>
              <a:t>Knot -&gt; KEGの例</a:t>
            </a:r>
            <a:endParaRPr/>
          </a:p>
        </p:txBody>
      </p:sp>
      <p:pic>
        <p:nvPicPr>
          <p:cNvPr id="188" name="Google Shape;188;p7"/>
          <p:cNvPicPr preferRelativeResize="0"/>
          <p:nvPr/>
        </p:nvPicPr>
        <p:blipFill rotWithShape="1">
          <a:blip r:embed="rId3">
            <a:alphaModFix/>
          </a:blip>
          <a:srcRect/>
          <a:stretch/>
        </p:blipFill>
        <p:spPr>
          <a:xfrm>
            <a:off x="2188499" y="952500"/>
            <a:ext cx="3514725" cy="3693319"/>
          </a:xfrm>
          <a:prstGeom prst="rect">
            <a:avLst/>
          </a:prstGeom>
          <a:noFill/>
          <a:ln>
            <a:noFill/>
          </a:ln>
        </p:spPr>
      </p:pic>
      <p:sp>
        <p:nvSpPr>
          <p:cNvPr id="189" name="Google Shape;189;p7"/>
          <p:cNvSpPr/>
          <p:nvPr/>
        </p:nvSpPr>
        <p:spPr>
          <a:xfrm rot="5400000">
            <a:off x="4936143" y="1245131"/>
            <a:ext cx="933600" cy="9336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190" name="Google Shape;190;p7"/>
          <p:cNvSpPr/>
          <p:nvPr/>
        </p:nvSpPr>
        <p:spPr>
          <a:xfrm rot="-10798639" flipH="1">
            <a:off x="1658606" y="1311881"/>
            <a:ext cx="757500" cy="29133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374775" y="153302"/>
            <a:ext cx="6447600"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ja"/>
              <a:t>4. S+とは</a:t>
            </a:r>
            <a:endParaRPr/>
          </a:p>
        </p:txBody>
      </p:sp>
      <p:pic>
        <p:nvPicPr>
          <p:cNvPr id="196" name="Google Shape;196;p8"/>
          <p:cNvPicPr preferRelativeResize="0"/>
          <p:nvPr/>
        </p:nvPicPr>
        <p:blipFill rotWithShape="1">
          <a:blip r:embed="rId3">
            <a:alphaModFix/>
          </a:blip>
          <a:srcRect/>
          <a:stretch/>
        </p:blipFill>
        <p:spPr>
          <a:xfrm>
            <a:off x="3535806" y="486578"/>
            <a:ext cx="2738435" cy="4510744"/>
          </a:xfrm>
          <a:prstGeom prst="rect">
            <a:avLst/>
          </a:prstGeom>
          <a:noFill/>
          <a:ln>
            <a:noFill/>
          </a:ln>
        </p:spPr>
      </p:pic>
      <p:sp>
        <p:nvSpPr>
          <p:cNvPr id="197" name="Google Shape;197;p8"/>
          <p:cNvSpPr txBox="1"/>
          <p:nvPr/>
        </p:nvSpPr>
        <p:spPr>
          <a:xfrm>
            <a:off x="290063" y="2695575"/>
            <a:ext cx="3877200" cy="1246485"/>
          </a:xfrm>
          <a:prstGeom prst="rect">
            <a:avLst/>
          </a:prstGeom>
          <a:noFill/>
          <a:ln>
            <a:noFill/>
          </a:ln>
        </p:spPr>
        <p:txBody>
          <a:bodyPr spcFirstLastPara="1" wrap="square" lIns="68575" tIns="68575" rIns="68575" bIns="68575" anchor="t" anchorCtr="0">
            <a:spAutoFit/>
          </a:bodyPr>
          <a:lstStyle/>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a:t>
            </a:r>
            <a:r>
              <a:rPr lang="ja" sz="1800" dirty="0">
                <a:solidFill>
                  <a:srgbClr val="FF0000"/>
                </a:solidFill>
                <a:latin typeface="Trebuchet MS"/>
                <a:ea typeface="Trebuchet MS"/>
                <a:cs typeface="Trebuchet MS"/>
                <a:sym typeface="Trebuchet MS"/>
              </a:rPr>
              <a:t>クロスキャップ数を増やす</a:t>
            </a:r>
            <a:r>
              <a:rPr lang="ja" sz="1800" dirty="0">
                <a:solidFill>
                  <a:schemeClr val="dk1"/>
                </a:solidFill>
                <a:latin typeface="Trebuchet MS"/>
                <a:ea typeface="Trebuchet MS"/>
                <a:cs typeface="Trebuchet MS"/>
                <a:sym typeface="Trebuchet MS"/>
              </a:rPr>
              <a:t>」操作</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a:t>
            </a:r>
            <a:r>
              <a:rPr lang="ja" sz="1800" dirty="0">
                <a:solidFill>
                  <a:srgbClr val="FF0000"/>
                </a:solidFill>
                <a:latin typeface="Trebuchet MS"/>
                <a:ea typeface="Trebuchet MS"/>
                <a:cs typeface="Trebuchet MS"/>
                <a:sym typeface="Trebuchet MS"/>
              </a:rPr>
              <a:t>ツイストの数が1増える</a:t>
            </a:r>
            <a:r>
              <a:rPr lang="ja" sz="1800" dirty="0">
                <a:solidFill>
                  <a:schemeClr val="dk1"/>
                </a:solidFill>
                <a:latin typeface="Trebuchet MS"/>
                <a:ea typeface="Trebuchet MS"/>
                <a:cs typeface="Trebuchet MS"/>
                <a:sym typeface="Trebuchet MS"/>
              </a:rPr>
              <a:t>」</a:t>
            </a:r>
            <a:endParaRPr lang="en-US" altLang="ja"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r>
              <a:rPr lang="en-US" sz="1800" dirty="0">
                <a:solidFill>
                  <a:schemeClr val="dk1"/>
                </a:solidFill>
                <a:latin typeface="Trebuchet MS"/>
                <a:ea typeface="Trebuchet MS"/>
                <a:cs typeface="Trebuchet MS"/>
                <a:sym typeface="Trebuchet MS"/>
              </a:rPr>
              <a:t>(</a:t>
            </a:r>
            <a:r>
              <a:rPr lang="ja-JP" altLang="en-US" sz="1800" dirty="0">
                <a:solidFill>
                  <a:schemeClr val="dk1"/>
                </a:solidFill>
                <a:latin typeface="Trebuchet MS"/>
                <a:ea typeface="Trebuchet MS"/>
                <a:cs typeface="Trebuchet MS"/>
                <a:sym typeface="Trebuchet MS"/>
              </a:rPr>
              <a:t>特定のケースでは</a:t>
            </a:r>
            <a:r>
              <a:rPr lang="en-US" altLang="ja-JP" sz="1800" dirty="0">
                <a:solidFill>
                  <a:schemeClr val="dk1"/>
                </a:solidFill>
                <a:latin typeface="Trebuchet MS"/>
                <a:ea typeface="Trebuchet MS"/>
                <a:cs typeface="Trebuchet MS"/>
                <a:sym typeface="Trebuchet MS"/>
              </a:rPr>
              <a:t>2</a:t>
            </a:r>
            <a:r>
              <a:rPr lang="ja-JP" altLang="en-US" sz="1800" dirty="0">
                <a:solidFill>
                  <a:schemeClr val="dk1"/>
                </a:solidFill>
                <a:latin typeface="Trebuchet MS"/>
                <a:ea typeface="Trebuchet MS"/>
                <a:cs typeface="Trebuchet MS"/>
                <a:sym typeface="Trebuchet MS"/>
              </a:rPr>
              <a:t>増える</a:t>
            </a:r>
            <a:r>
              <a:rPr lang="en-US" sz="1800" dirty="0">
                <a:solidFill>
                  <a:schemeClr val="dk1"/>
                </a:solidFill>
                <a:latin typeface="Trebuchet MS"/>
                <a:ea typeface="Trebuchet MS"/>
                <a:cs typeface="Trebuchet MS"/>
                <a:sym typeface="Trebuchet MS"/>
              </a:rPr>
              <a:t>)</a:t>
            </a: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311700" y="27480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2800"/>
              <a:buFont typeface="Trebuchet MS"/>
              <a:buNone/>
            </a:pPr>
            <a:r>
              <a:rPr lang="ja" sz="2800" dirty="0"/>
              <a:t>S+を取り巻く現状</a:t>
            </a:r>
            <a:endParaRPr sz="2800" dirty="0"/>
          </a:p>
        </p:txBody>
      </p:sp>
      <p:sp>
        <p:nvSpPr>
          <p:cNvPr id="203" name="Google Shape;203;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sz="1600" dirty="0"/>
              <a:t>従来: S+を行いうる全ての領域に対して手計算で網羅し、出てきた結び目のうち重複</a:t>
            </a:r>
            <a:endParaRPr sz="1600" dirty="0"/>
          </a:p>
          <a:p>
            <a:pPr marL="0" lvl="0" indent="0" algn="l" rtl="0">
              <a:spcBef>
                <a:spcPts val="0"/>
              </a:spcBef>
              <a:spcAft>
                <a:spcPts val="0"/>
              </a:spcAft>
              <a:buSzPts val="1800"/>
              <a:buNone/>
            </a:pPr>
            <a:r>
              <a:rPr lang="ja" sz="1600" dirty="0"/>
              <a:t>したものを整理している。この結び目を計算的に列挙する手法は</a:t>
            </a:r>
            <a:r>
              <a:rPr lang="ja" sz="1600" dirty="0">
                <a:solidFill>
                  <a:srgbClr val="FF0000"/>
                </a:solidFill>
              </a:rPr>
              <a:t>60年以上の未解決問題</a:t>
            </a:r>
            <a:r>
              <a:rPr lang="ja" sz="1600" dirty="0">
                <a:solidFill>
                  <a:schemeClr val="dk1"/>
                </a:solidFill>
              </a:rPr>
              <a:t>。</a:t>
            </a:r>
            <a:endParaRPr sz="1600" dirty="0">
              <a:solidFill>
                <a:schemeClr val="dk1"/>
              </a:solidFill>
            </a:endParaRPr>
          </a:p>
          <a:p>
            <a:pPr marL="0" lvl="0" indent="0" algn="l" rtl="0">
              <a:spcBef>
                <a:spcPts val="1200"/>
              </a:spcBef>
              <a:spcAft>
                <a:spcPts val="0"/>
              </a:spcAft>
              <a:buSzPts val="1800"/>
              <a:buNone/>
            </a:pPr>
            <a:r>
              <a:rPr lang="ja" sz="1600" dirty="0"/>
              <a:t>→2022年に出た最新の成果は</a:t>
            </a:r>
            <a:r>
              <a:rPr lang="ja" sz="1600" dirty="0">
                <a:solidFill>
                  <a:srgbClr val="FF0000"/>
                </a:solidFill>
              </a:rPr>
              <a:t>C(K)=3 </a:t>
            </a:r>
            <a:r>
              <a:rPr lang="ja" sz="1600" dirty="0">
                <a:solidFill>
                  <a:srgbClr val="000000"/>
                </a:solidFill>
              </a:rPr>
              <a:t>(step3)の</a:t>
            </a:r>
            <a:r>
              <a:rPr lang="ja-JP" altLang="en-US" sz="1600" dirty="0">
                <a:solidFill>
                  <a:srgbClr val="000000"/>
                </a:solidFill>
              </a:rPr>
              <a:t>交代</a:t>
            </a:r>
            <a:r>
              <a:rPr lang="ja" sz="1600" dirty="0">
                <a:solidFill>
                  <a:srgbClr val="000000"/>
                </a:solidFill>
              </a:rPr>
              <a:t>結び目のリスト</a:t>
            </a:r>
            <a:endParaRPr sz="1600" dirty="0">
              <a:solidFill>
                <a:srgbClr val="000000"/>
              </a:solidFill>
            </a:endParaRPr>
          </a:p>
          <a:p>
            <a:pPr marL="0" lvl="0" indent="0" algn="l" rtl="0">
              <a:spcBef>
                <a:spcPts val="1200"/>
              </a:spcBef>
              <a:spcAft>
                <a:spcPts val="0"/>
              </a:spcAft>
              <a:buSzPts val="1800"/>
              <a:buNone/>
            </a:pPr>
            <a:endParaRPr sz="1600" dirty="0">
              <a:solidFill>
                <a:srgbClr val="000000"/>
              </a:solidFill>
            </a:endParaRPr>
          </a:p>
          <a:p>
            <a:pPr marL="0" lvl="0" indent="0" algn="l" rtl="0">
              <a:spcBef>
                <a:spcPts val="1200"/>
              </a:spcBef>
              <a:spcAft>
                <a:spcPts val="0"/>
              </a:spcAft>
              <a:buSzPts val="1800"/>
              <a:buNone/>
            </a:pPr>
            <a:r>
              <a:rPr lang="ja" sz="1600" dirty="0">
                <a:solidFill>
                  <a:srgbClr val="000000"/>
                </a:solidFill>
              </a:rPr>
              <a:t>今回考案したデータ構造アルゴリズムを用いることで「S+を行った結果の列挙」と</a:t>
            </a:r>
            <a:endParaRPr sz="1600" dirty="0">
              <a:solidFill>
                <a:srgbClr val="000000"/>
              </a:solidFill>
            </a:endParaRPr>
          </a:p>
          <a:p>
            <a:pPr marL="0" lvl="0" indent="0" algn="l" rtl="0">
              <a:spcBef>
                <a:spcPts val="1200"/>
              </a:spcBef>
              <a:spcAft>
                <a:spcPts val="0"/>
              </a:spcAft>
              <a:buSzPts val="1800"/>
              <a:buNone/>
            </a:pPr>
            <a:r>
              <a:rPr lang="ja" sz="1600" dirty="0">
                <a:solidFill>
                  <a:srgbClr val="000000"/>
                </a:solidFill>
              </a:rPr>
              <a:t>「結び目の重複の削除」を高速に行うことができる。</a:t>
            </a:r>
            <a:endParaRPr sz="1600" dirty="0">
              <a:solidFill>
                <a:srgbClr val="000000"/>
              </a:solidFill>
            </a:endParaRPr>
          </a:p>
          <a:p>
            <a:pPr marL="0" lvl="0" indent="0" algn="l" rtl="0">
              <a:spcBef>
                <a:spcPts val="1200"/>
              </a:spcBef>
              <a:spcAft>
                <a:spcPts val="1200"/>
              </a:spcAft>
              <a:buSzPts val="1800"/>
              <a:buNone/>
            </a:pPr>
            <a:r>
              <a:rPr lang="ja" sz="1600" dirty="0">
                <a:solidFill>
                  <a:srgbClr val="000000"/>
                </a:solidFill>
              </a:rPr>
              <a:t>→</a:t>
            </a:r>
            <a:r>
              <a:rPr lang="ja" sz="1600" dirty="0">
                <a:solidFill>
                  <a:srgbClr val="FF0000"/>
                </a:solidFill>
              </a:rPr>
              <a:t>C(K)=10000 </a:t>
            </a:r>
            <a:r>
              <a:rPr lang="ja" sz="1600" dirty="0">
                <a:solidFill>
                  <a:schemeClr val="dk1"/>
                </a:solidFill>
              </a:rPr>
              <a:t>までのリストは瞬時に計算できる</a:t>
            </a:r>
            <a:endParaRPr sz="16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a:spLocks noGrp="1"/>
          </p:cNvSpPr>
          <p:nvPr>
            <p:ph type="title"/>
          </p:nvPr>
        </p:nvSpPr>
        <p:spPr>
          <a:xfrm>
            <a:off x="381000" y="342900"/>
            <a:ext cx="4835700" cy="7431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ja"/>
              <a:t>5. </a:t>
            </a:r>
            <a:r>
              <a:rPr lang="ja" sz="2600"/>
              <a:t>S+のアルゴリズム</a:t>
            </a:r>
            <a:endParaRPr sz="2600"/>
          </a:p>
        </p:txBody>
      </p:sp>
      <p:sp>
        <p:nvSpPr>
          <p:cNvPr id="209" name="Google Shape;209;p10"/>
          <p:cNvSpPr txBox="1">
            <a:spLocks noGrp="1"/>
          </p:cNvSpPr>
          <p:nvPr>
            <p:ph type="body" idx="1"/>
          </p:nvPr>
        </p:nvSpPr>
        <p:spPr>
          <a:xfrm>
            <a:off x="381000" y="1215331"/>
            <a:ext cx="4835700" cy="21828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SzPts val="1100"/>
              <a:buNone/>
            </a:pPr>
            <a:r>
              <a:rPr lang="ja" sz="1800"/>
              <a:t>大まかな説明</a:t>
            </a:r>
            <a:endParaRPr sz="1800"/>
          </a:p>
          <a:p>
            <a:pPr marL="0" lvl="0" indent="0" algn="l" rtl="0">
              <a:spcBef>
                <a:spcPts val="800"/>
              </a:spcBef>
              <a:spcAft>
                <a:spcPts val="0"/>
              </a:spcAft>
              <a:buSzPts val="1100"/>
              <a:buNone/>
            </a:pPr>
            <a:r>
              <a:rPr lang="ja" sz="1800"/>
              <a:t>1. 対象となる2辺を選ぶ</a:t>
            </a:r>
            <a:endParaRPr sz="1800"/>
          </a:p>
          <a:p>
            <a:pPr marL="0" lvl="0" indent="0" algn="l" rtl="0">
              <a:spcBef>
                <a:spcPts val="800"/>
              </a:spcBef>
              <a:spcAft>
                <a:spcPts val="0"/>
              </a:spcAft>
              <a:buSzPts val="1100"/>
              <a:buNone/>
            </a:pPr>
            <a:r>
              <a:rPr lang="ja" sz="1800"/>
              <a:t>2. Odd頂点を追加する</a:t>
            </a:r>
            <a:endParaRPr sz="1800"/>
          </a:p>
          <a:p>
            <a:pPr marL="0" lvl="0" indent="0" algn="l" rtl="0">
              <a:spcBef>
                <a:spcPts val="800"/>
              </a:spcBef>
              <a:spcAft>
                <a:spcPts val="0"/>
              </a:spcAft>
              <a:buSzPts val="1100"/>
              <a:buNone/>
            </a:pPr>
            <a:r>
              <a:rPr lang="ja" sz="1800"/>
              <a:t>3. Oddに対して辺を繋ぐ</a:t>
            </a:r>
            <a:endParaRPr sz="1800"/>
          </a:p>
          <a:p>
            <a:pPr marL="0" lvl="0" indent="0" algn="l" rtl="0">
              <a:spcBef>
                <a:spcPts val="800"/>
              </a:spcBef>
              <a:spcAft>
                <a:spcPts val="0"/>
              </a:spcAft>
              <a:buSzPts val="1100"/>
              <a:buNone/>
            </a:pPr>
            <a:r>
              <a:rPr lang="ja" sz="1800"/>
              <a:t>4. 2辺の間の辺を反転させる </a:t>
            </a:r>
            <a:endParaRPr/>
          </a:p>
        </p:txBody>
      </p:sp>
      <p:pic>
        <p:nvPicPr>
          <p:cNvPr id="210" name="Google Shape;210;p10"/>
          <p:cNvPicPr preferRelativeResize="0"/>
          <p:nvPr/>
        </p:nvPicPr>
        <p:blipFill rotWithShape="1">
          <a:blip r:embed="rId3">
            <a:alphaModFix/>
          </a:blip>
          <a:srcRect/>
          <a:stretch/>
        </p:blipFill>
        <p:spPr>
          <a:xfrm>
            <a:off x="636984" y="3298031"/>
            <a:ext cx="6313933" cy="1216818"/>
          </a:xfrm>
          <a:prstGeom prst="rect">
            <a:avLst/>
          </a:prstGeom>
          <a:noFill/>
          <a:ln>
            <a:noFill/>
          </a:ln>
        </p:spPr>
      </p:pic>
    </p:spTree>
  </p:cSld>
  <p:clrMapOvr>
    <a:masterClrMapping/>
  </p:clrMapOvr>
</p:sld>
</file>

<file path=ppt/theme/theme1.xml><?xml version="1.0" encoding="utf-8"?>
<a:theme xmlns:a="http://schemas.openxmlformats.org/drawingml/2006/main" name="ファセット">
  <a:themeElements>
    <a:clrScheme name="ファセット">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671</Words>
  <Application>Microsoft Office PowerPoint</Application>
  <PresentationFormat>画面に合わせる (16:9)</PresentationFormat>
  <Paragraphs>69</Paragraphs>
  <Slides>14</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MS Gothic</vt:lpstr>
      <vt:lpstr>Noto Sans Symbols</vt:lpstr>
      <vt:lpstr>Arial</vt:lpstr>
      <vt:lpstr>Cambria Math</vt:lpstr>
      <vt:lpstr>Consolas</vt:lpstr>
      <vt:lpstr>Trebuchet MS</vt:lpstr>
      <vt:lpstr>ファセット</vt:lpstr>
      <vt:lpstr>結び目クロスキャップ数 の計算の自動化</vt:lpstr>
      <vt:lpstr>本研究の位置づけと 応用例1：粒子の軌道解析</vt:lpstr>
      <vt:lpstr>本研究の位置づけと 応用例2：量子誤り訂正</vt:lpstr>
      <vt:lpstr>2. クロスキャップ数とは</vt:lpstr>
      <vt:lpstr>3. KEGとは</vt:lpstr>
      <vt:lpstr>Knot -&gt; KEGの例</vt:lpstr>
      <vt:lpstr>4. S+とは</vt:lpstr>
      <vt:lpstr>S+を取り巻く現状</vt:lpstr>
      <vt:lpstr>5. S+のアルゴリズム</vt:lpstr>
      <vt:lpstr>6. 今回のアルゴリズムの図示 </vt:lpstr>
      <vt:lpstr>7. アルゴリズムの実装(Python3)</vt:lpstr>
      <vt:lpstr>8. S+の計算量の比較</vt:lpstr>
      <vt:lpstr>9. S+の計算量の比較</vt:lpstr>
      <vt:lpstr>10. 総括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結び目クロスキャップ数 の計算の自動化</dc:title>
  <cp:lastModifiedBy>st18191ki_茨城</cp:lastModifiedBy>
  <cp:revision>31</cp:revision>
  <dcterms:modified xsi:type="dcterms:W3CDTF">2023-02-27T16:03:40Z</dcterms:modified>
</cp:coreProperties>
</file>