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17" r:id="rId5"/>
    <p:sldId id="307" r:id="rId6"/>
    <p:sldId id="309" r:id="rId7"/>
    <p:sldId id="318" r:id="rId8"/>
    <p:sldId id="319" r:id="rId9"/>
    <p:sldId id="321" r:id="rId10"/>
    <p:sldId id="320" r:id="rId11"/>
    <p:sldId id="322"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405" autoAdjust="0"/>
  </p:normalViewPr>
  <p:slideViewPr>
    <p:cSldViewPr snapToGrid="0">
      <p:cViewPr varScale="1">
        <p:scale>
          <a:sx n="70" d="100"/>
          <a:sy n="70" d="100"/>
        </p:scale>
        <p:origin x="45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1/8/2025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A7DCC-CD4D-C400-FC8D-3C96494EAA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08110-0F3C-F684-6C87-E2542F8A44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2B7D9B-AD9D-6194-8EB2-809A26F0AC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7160A5-41B0-1946-0482-AAF2B6ABD9E9}"/>
              </a:ext>
            </a:extLst>
          </p:cNvPr>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900657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CD276-249C-22C9-1A88-C2E25C58E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2D416A-FD0D-2545-B411-488B33F0B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E53ACF-C135-7E25-BDA7-1591DED802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3BCA14-8B67-6C1B-975E-F7CBC77CACDB}"/>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080734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3DECA-5F9C-F69A-F5F2-43AEF2F3E3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2830F0-CA4A-14BD-DBBC-16B366F09A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9C2CD3-170E-05F3-DFA5-DE4A93FE40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15B78B-3F48-E8FA-4DDF-1DEE87249BF0}"/>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969036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F03E0-D35A-FB2B-C29B-A794156576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5B0526-E71F-28D9-01CB-12CBB092C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ED8142-6DBB-ED60-5A73-E3C711A26B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DBD98C-9D54-2314-52C7-9494A9103CC9}"/>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263731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4D164-A7CA-9B11-F95A-7FF4AB3931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2AC889-EE82-54C8-C228-1B9D3EF820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E4E0D-76DB-4924-9BCA-B6B7B25126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0B4DAF-AC2C-2FC9-D3A2-B858F292F988}"/>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246526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1043145" y="2697479"/>
            <a:ext cx="10360152" cy="731521"/>
          </a:xfrm>
        </p:spPr>
        <p:txBody>
          <a:bodyPr anchor="ctr"/>
          <a:lstStyle/>
          <a:p>
            <a:r>
              <a:rPr lang="en-US" b="1" dirty="0">
                <a:latin typeface="Centaur" panose="02030504050205020304" pitchFamily="18" charset="0"/>
              </a:rPr>
              <a:t>Real-Time Voting Application</a:t>
            </a:r>
          </a:p>
        </p:txBody>
      </p:sp>
      <p:sp>
        <p:nvSpPr>
          <p:cNvPr id="2" name="TextBox 1">
            <a:extLst>
              <a:ext uri="{FF2B5EF4-FFF2-40B4-BE49-F238E27FC236}">
                <a16:creationId xmlns:a16="http://schemas.microsoft.com/office/drawing/2014/main" id="{294AA6F2-47CE-AA02-7699-9AA6FA9A0F17}"/>
              </a:ext>
            </a:extLst>
          </p:cNvPr>
          <p:cNvSpPr txBox="1"/>
          <p:nvPr/>
        </p:nvSpPr>
        <p:spPr>
          <a:xfrm>
            <a:off x="3890175" y="3333585"/>
            <a:ext cx="4666091" cy="369332"/>
          </a:xfrm>
          <a:prstGeom prst="rect">
            <a:avLst/>
          </a:prstGeom>
          <a:noFill/>
        </p:spPr>
        <p:txBody>
          <a:bodyPr wrap="square" rtlCol="0">
            <a:spAutoFit/>
          </a:bodyPr>
          <a:lstStyle/>
          <a:p>
            <a:r>
              <a:rPr lang="en-US" b="1" dirty="0">
                <a:latin typeface="Centaur" panose="02030504050205020304" pitchFamily="18" charset="0"/>
              </a:rPr>
              <a:t>Course</a:t>
            </a:r>
            <a:r>
              <a:rPr lang="en-US" dirty="0">
                <a:latin typeface="Centaur" panose="02030504050205020304" pitchFamily="18" charset="0"/>
              </a:rPr>
              <a:t>: Advanced Object-Oriented Programming</a:t>
            </a:r>
            <a:endParaRPr lang="en-IN" dirty="0">
              <a:latin typeface="Centaur" panose="02030504050205020304" pitchFamily="18" charset="0"/>
            </a:endParaRPr>
          </a:p>
        </p:txBody>
      </p:sp>
      <p:sp>
        <p:nvSpPr>
          <p:cNvPr id="4" name="TextBox 3">
            <a:extLst>
              <a:ext uri="{FF2B5EF4-FFF2-40B4-BE49-F238E27FC236}">
                <a16:creationId xmlns:a16="http://schemas.microsoft.com/office/drawing/2014/main" id="{8F711A99-2D0B-A863-6080-18B30B227ABD}"/>
              </a:ext>
            </a:extLst>
          </p:cNvPr>
          <p:cNvSpPr txBox="1"/>
          <p:nvPr/>
        </p:nvSpPr>
        <p:spPr>
          <a:xfrm>
            <a:off x="8857753" y="5239909"/>
            <a:ext cx="2902226" cy="1477328"/>
          </a:xfrm>
          <a:prstGeom prst="rect">
            <a:avLst/>
          </a:prstGeom>
          <a:noFill/>
        </p:spPr>
        <p:txBody>
          <a:bodyPr wrap="square" rtlCol="0">
            <a:spAutoFit/>
          </a:bodyPr>
          <a:lstStyle/>
          <a:p>
            <a:r>
              <a:rPr lang="en-US" b="1" dirty="0"/>
              <a:t>Presented By-</a:t>
            </a:r>
          </a:p>
          <a:p>
            <a:r>
              <a:rPr lang="en-US" b="1" dirty="0"/>
              <a:t>2310030032 - K. Pramodh</a:t>
            </a:r>
          </a:p>
          <a:p>
            <a:r>
              <a:rPr lang="en-US" b="1" dirty="0"/>
              <a:t>2310030065 - C. Sreeneel</a:t>
            </a:r>
          </a:p>
          <a:p>
            <a:r>
              <a:rPr lang="en-US" b="1" dirty="0"/>
              <a:t>2310030092 - N. Mohit</a:t>
            </a:r>
          </a:p>
          <a:p>
            <a:r>
              <a:rPr lang="en-US" b="1" dirty="0"/>
              <a:t>2310030190 – N. Rishi</a:t>
            </a:r>
            <a:endParaRPr lang="en-IN" b="1"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967628992"/>
              </p:ext>
            </p:extLst>
          </p:nvPr>
        </p:nvGraphicFramePr>
        <p:xfrm>
          <a:off x="7496721" y="493794"/>
          <a:ext cx="4106547" cy="5531864"/>
        </p:xfrm>
        <a:graphic>
          <a:graphicData uri="http://schemas.openxmlformats.org/drawingml/2006/table">
            <a:tbl>
              <a:tblPr firstRow="1" bandRow="1"/>
              <a:tblGrid>
                <a:gridCol w="4106547">
                  <a:extLst>
                    <a:ext uri="{9D8B030D-6E8A-4147-A177-3AD203B41FA5}">
                      <a16:colId xmlns:a16="http://schemas.microsoft.com/office/drawing/2014/main" val="1563570424"/>
                    </a:ext>
                  </a:extLst>
                </a:gridCol>
              </a:tblGrid>
              <a:tr h="87054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Centaur" panose="02030504050205020304" pitchFamily="18" charset="0"/>
                          <a:cs typeface="Gill Sans Light" panose="020B0302020104020203" pitchFamily="34" charset="-79"/>
                        </a:rPr>
                        <a:t>INTRODUCTION</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35614">
                <a:tc>
                  <a:txBody>
                    <a:bodyPr/>
                    <a:lstStyle/>
                    <a:p>
                      <a:pPr algn="r"/>
                      <a:r>
                        <a:rPr lang="en-US" sz="2400" b="1" kern="1200" dirty="0">
                          <a:solidFill>
                            <a:schemeClr val="tx1"/>
                          </a:solidFill>
                          <a:latin typeface="Centaur" panose="02030504050205020304" pitchFamily="18" charset="0"/>
                          <a:ea typeface="+mn-ea"/>
                          <a:cs typeface="+mn-cs"/>
                        </a:rPr>
                        <a:t>OBJECTIVES</a:t>
                      </a:r>
                    </a:p>
                    <a:p>
                      <a:pPr algn="r"/>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56748">
                <a:tc>
                  <a:txBody>
                    <a:bodyPr/>
                    <a:lstStyle/>
                    <a:p>
                      <a:pPr algn="r"/>
                      <a:r>
                        <a:rPr lang="en-US" sz="2400" b="1" dirty="0">
                          <a:latin typeface="Centaur" panose="02030504050205020304" pitchFamily="18" charset="0"/>
                        </a:rPr>
                        <a:t>FEATURES</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1447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Centaur" panose="02030504050205020304" pitchFamily="18" charset="0"/>
                          <a:cs typeface="Gill Sans Light" panose="020B0302020104020203" pitchFamily="34" charset="-79"/>
                        </a:rPr>
                        <a:t>TECHNOLOGY &amp;  TOOLS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Centaur" panose="02030504050205020304" pitchFamily="18" charset="0"/>
                          <a:cs typeface="Gill Sans Light" panose="020B0302020104020203" pitchFamily="34" charset="-79"/>
                        </a:rPr>
                        <a:t>6</a:t>
                      </a:r>
                      <a:r>
                        <a:rPr lang="en-US" sz="2400" b="0" kern="1200" dirty="0">
                          <a:solidFill>
                            <a:schemeClr val="tx1"/>
                          </a:solidFill>
                          <a:latin typeface="+mj-lt"/>
                          <a:ea typeface="+mn-ea"/>
                          <a:cs typeface="+mn-cs"/>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042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Centaur" panose="02030504050205020304" pitchFamily="18" charset="0"/>
                          <a:cs typeface="Gill Sans Light" panose="020B0302020104020203" pitchFamily="34" charset="-79"/>
                        </a:rPr>
                        <a:t>SYSTEM DESIGN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Centaur" panose="02030504050205020304" pitchFamily="18" charset="0"/>
                          <a:cs typeface="Gill Sans Light" panose="020B0302020104020203" pitchFamily="34" charset="-79"/>
                        </a:rPr>
                        <a:t>7</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Centaur" panose="02030504050205020304" pitchFamily="18" charset="0"/>
                          <a:cs typeface="Gill Sans Light" panose="020B0302020104020203" pitchFamily="34" charset="-79"/>
                        </a:rPr>
                        <a:t>CONCLUSION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Centaur" panose="02030504050205020304" pitchFamily="18" charset="0"/>
                          <a:cs typeface="Gill Sans Light" panose="020B0302020104020203" pitchFamily="34" charset="-79"/>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cxnSp>
        <p:nvCxnSpPr>
          <p:cNvPr id="4" name="Straight Connector 3">
            <a:extLst>
              <a:ext uri="{FF2B5EF4-FFF2-40B4-BE49-F238E27FC236}">
                <a16:creationId xmlns:a16="http://schemas.microsoft.com/office/drawing/2014/main" id="{5D855331-8F35-A505-6BB3-07A9C58CA324}"/>
              </a:ext>
            </a:extLst>
          </p:cNvPr>
          <p:cNvCxnSpPr/>
          <p:nvPr/>
        </p:nvCxnSpPr>
        <p:spPr>
          <a:xfrm>
            <a:off x="7496721" y="5287618"/>
            <a:ext cx="4118776" cy="0"/>
          </a:xfrm>
          <a:prstGeom prst="line">
            <a:avLst/>
          </a:prstGeom>
          <a:ln>
            <a:solidFill>
              <a:schemeClr val="accent6">
                <a:lumMod val="1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691763" y="63611"/>
            <a:ext cx="3641698" cy="914400"/>
          </a:xfrm>
        </p:spPr>
        <p:txBody>
          <a:bodyPr/>
          <a:lstStyle/>
          <a:p>
            <a:r>
              <a:rPr lang="en-US" b="1" dirty="0"/>
              <a:t>INTRODUCTION</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007165" y="1196486"/>
            <a:ext cx="10177670" cy="4683318"/>
          </a:xfrm>
        </p:spPr>
        <p:txBody>
          <a:bodyPr>
            <a:normAutofit fontScale="62500" lnSpcReduction="20000"/>
          </a:bodyPr>
          <a:lstStyle/>
          <a:p>
            <a:r>
              <a:rPr lang="en-US" sz="3600" dirty="0">
                <a:latin typeface="Centaur" panose="02030504050205020304" pitchFamily="18" charset="0"/>
              </a:rPr>
              <a:t>This project focuses on developing a </a:t>
            </a:r>
            <a:r>
              <a:rPr lang="en-US" sz="3600" b="1" dirty="0">
                <a:latin typeface="Centaur" panose="02030504050205020304" pitchFamily="18" charset="0"/>
              </a:rPr>
              <a:t>Real-Time Voting Application</a:t>
            </a:r>
            <a:r>
              <a:rPr lang="en-US" sz="3600" dirty="0">
                <a:latin typeface="Centaur" panose="02030504050205020304" pitchFamily="18" charset="0"/>
              </a:rPr>
              <a:t>, a system that allows users to cast and track votes instantly through a web or mobile interface. By leveraging real-time processing, the application ensures that results are updated dynamically as votes are cast.</a:t>
            </a:r>
          </a:p>
          <a:p>
            <a:r>
              <a:rPr lang="en-US" sz="3600" dirty="0">
                <a:latin typeface="Centaur" panose="02030504050205020304" pitchFamily="18" charset="0"/>
              </a:rPr>
              <a:t>A </a:t>
            </a:r>
            <a:r>
              <a:rPr lang="en-US" sz="3600" b="1" dirty="0">
                <a:latin typeface="Centaur" panose="02030504050205020304" pitchFamily="18" charset="0"/>
              </a:rPr>
              <a:t>Real-Time Voting Application</a:t>
            </a:r>
            <a:r>
              <a:rPr lang="en-US" sz="3600" dirty="0">
                <a:latin typeface="Centaur" panose="02030504050205020304" pitchFamily="18" charset="0"/>
              </a:rPr>
              <a:t> is a digital platform designed to facilitate quick and seamless voting processes. It enables participants to cast their votes, view live updates of results, and ensures transparency and accuracy through immediate data synchronization. Such applications are commonly used in events, surveys, elections, and polls.</a:t>
            </a:r>
          </a:p>
          <a:p>
            <a:r>
              <a:rPr lang="en-US" sz="3600" b="1" dirty="0">
                <a:latin typeface="Centaur" panose="02030504050205020304" pitchFamily="18" charset="0"/>
              </a:rPr>
              <a:t>Purpose and Significance of the Application:</a:t>
            </a:r>
            <a:endParaRPr lang="en-US" sz="3600" dirty="0">
              <a:latin typeface="Centaur" panose="02030504050205020304" pitchFamily="18" charset="0"/>
            </a:endParaRPr>
          </a:p>
          <a:p>
            <a:pPr>
              <a:buFont typeface="Arial" panose="020B0604020202020204" pitchFamily="34" charset="0"/>
              <a:buChar char="•"/>
            </a:pPr>
            <a:r>
              <a:rPr lang="en-US" sz="3600" dirty="0">
                <a:latin typeface="Centaur" panose="02030504050205020304" pitchFamily="18" charset="0"/>
              </a:rPr>
              <a:t>To streamline the voting process, making it more efficient and user-friendly.</a:t>
            </a:r>
          </a:p>
          <a:p>
            <a:pPr>
              <a:buFont typeface="Arial" panose="020B0604020202020204" pitchFamily="34" charset="0"/>
              <a:buChar char="•"/>
            </a:pPr>
            <a:r>
              <a:rPr lang="en-US" sz="3600" dirty="0">
                <a:latin typeface="Centaur" panose="02030504050205020304" pitchFamily="18" charset="0"/>
              </a:rPr>
              <a:t>To eliminate delays in vote counting and result declaration.</a:t>
            </a:r>
          </a:p>
          <a:p>
            <a:pPr>
              <a:buFont typeface="Arial" panose="020B0604020202020204" pitchFamily="34" charset="0"/>
              <a:buChar char="•"/>
            </a:pPr>
            <a:r>
              <a:rPr lang="en-US" sz="3600" dirty="0">
                <a:latin typeface="Centaur" panose="02030504050205020304" pitchFamily="18" charset="0"/>
              </a:rPr>
              <a:t>To enhance transparency and trust by providing real-time updates and reducing the risk of tampering or errors.</a:t>
            </a:r>
          </a:p>
          <a:p>
            <a:pPr>
              <a:buFont typeface="Arial" panose="020B0604020202020204" pitchFamily="34" charset="0"/>
              <a:buChar char="•"/>
            </a:pPr>
            <a:r>
              <a:rPr lang="en-US" sz="3600" dirty="0">
                <a:latin typeface="Centaur" panose="02030504050205020304" pitchFamily="18" charset="0"/>
              </a:rPr>
              <a:t>To cater to diverse use cases, from organizational decision-making to large-scale public elections.</a:t>
            </a:r>
          </a:p>
          <a:p>
            <a:endParaRPr lang="en-US" dirty="0">
              <a:latin typeface="Centaur" panose="02030504050205020304" pitchFamily="18"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487EF-6ED2-B186-B5FF-9233458E0221}"/>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0C52A433-F34F-2EEC-9719-B48956A03475}"/>
              </a:ext>
            </a:extLst>
          </p:cNvPr>
          <p:cNvSpPr>
            <a:spLocks noGrp="1"/>
          </p:cNvSpPr>
          <p:nvPr>
            <p:ph type="title"/>
          </p:nvPr>
        </p:nvSpPr>
        <p:spPr>
          <a:xfrm>
            <a:off x="691763" y="63611"/>
            <a:ext cx="3641698" cy="914400"/>
          </a:xfrm>
        </p:spPr>
        <p:txBody>
          <a:bodyPr/>
          <a:lstStyle/>
          <a:p>
            <a:r>
              <a:rPr lang="en-US" b="1" dirty="0"/>
              <a:t>OBJECTIVES</a:t>
            </a:r>
          </a:p>
        </p:txBody>
      </p:sp>
      <p:sp>
        <p:nvSpPr>
          <p:cNvPr id="8" name="Content Placeholder 7">
            <a:extLst>
              <a:ext uri="{FF2B5EF4-FFF2-40B4-BE49-F238E27FC236}">
                <a16:creationId xmlns:a16="http://schemas.microsoft.com/office/drawing/2014/main" id="{CC57B8B0-3C7D-7543-E4CF-3523F08F6B8A}"/>
              </a:ext>
            </a:extLst>
          </p:cNvPr>
          <p:cNvSpPr>
            <a:spLocks noGrp="1"/>
          </p:cNvSpPr>
          <p:nvPr>
            <p:ph sz="quarter" idx="10"/>
          </p:nvPr>
        </p:nvSpPr>
        <p:spPr>
          <a:xfrm>
            <a:off x="1007164" y="1196486"/>
            <a:ext cx="10346635" cy="4899514"/>
          </a:xfrm>
        </p:spPr>
        <p:txBody>
          <a:bodyPr>
            <a:normAutofit/>
          </a:bodyPr>
          <a:lstStyle/>
          <a:p>
            <a:r>
              <a:rPr lang="en-US" b="1" dirty="0">
                <a:latin typeface="Centaur" panose="02030504050205020304" pitchFamily="18" charset="0"/>
              </a:rPr>
              <a:t>Enable Real-Time Voting and Result Tracking:</a:t>
            </a:r>
            <a:br>
              <a:rPr lang="en-US" dirty="0">
                <a:latin typeface="Centaur" panose="02030504050205020304" pitchFamily="18" charset="0"/>
              </a:rPr>
            </a:br>
            <a:r>
              <a:rPr lang="en-US" dirty="0">
                <a:latin typeface="Centaur" panose="02030504050205020304" pitchFamily="18" charset="0"/>
              </a:rPr>
              <a:t>  Develop a system that allows users to cast their votes and view results instantly, ensuring immediate updates and enhancing the voting experience.</a:t>
            </a:r>
          </a:p>
          <a:p>
            <a:pPr marL="0" indent="0">
              <a:buNone/>
            </a:pPr>
            <a:endParaRPr lang="en-US" dirty="0">
              <a:latin typeface="Centaur" panose="02030504050205020304" pitchFamily="18" charset="0"/>
            </a:endParaRPr>
          </a:p>
          <a:p>
            <a:r>
              <a:rPr lang="en-US" b="1" dirty="0">
                <a:latin typeface="Centaur" panose="02030504050205020304" pitchFamily="18" charset="0"/>
              </a:rPr>
              <a:t>Ensure Data Security and Integrity Using OOP Principles: </a:t>
            </a:r>
            <a:br>
              <a:rPr lang="en-US" dirty="0">
                <a:latin typeface="Centaur" panose="02030504050205020304" pitchFamily="18" charset="0"/>
              </a:rPr>
            </a:br>
            <a:r>
              <a:rPr lang="en-US" dirty="0">
                <a:latin typeface="Centaur" panose="02030504050205020304" pitchFamily="18" charset="0"/>
              </a:rPr>
              <a:t>  Implement robust </a:t>
            </a:r>
            <a:r>
              <a:rPr lang="en-US" b="1" dirty="0">
                <a:latin typeface="Centaur" panose="02030504050205020304" pitchFamily="18" charset="0"/>
              </a:rPr>
              <a:t>object-oriented programming </a:t>
            </a:r>
            <a:r>
              <a:rPr lang="en-US" dirty="0">
                <a:latin typeface="Centaur" panose="02030504050205020304" pitchFamily="18" charset="0"/>
              </a:rPr>
              <a:t>(OOP) methodologies to safeguard sensitive                     voting data, maintain system integrity, and prevent unauthorized access or tampering.</a:t>
            </a:r>
          </a:p>
          <a:p>
            <a:endParaRPr lang="en-US" dirty="0">
              <a:latin typeface="Centaur" panose="02030504050205020304" pitchFamily="18" charset="0"/>
            </a:endParaRPr>
          </a:p>
          <a:p>
            <a:r>
              <a:rPr lang="en-IN" b="1" dirty="0">
                <a:latin typeface="Centaur" panose="02030504050205020304" pitchFamily="18" charset="0"/>
              </a:rPr>
              <a:t>Provide a User-Friendly Interface:</a:t>
            </a:r>
            <a:br>
              <a:rPr lang="en-IN" b="1" dirty="0">
                <a:latin typeface="Centaur" panose="02030504050205020304" pitchFamily="18" charset="0"/>
              </a:rPr>
            </a:br>
            <a:r>
              <a:rPr lang="en-US" b="1" dirty="0">
                <a:latin typeface="Centaur" panose="02030504050205020304" pitchFamily="18" charset="0"/>
              </a:rPr>
              <a:t>  </a:t>
            </a:r>
            <a:r>
              <a:rPr lang="en-US" dirty="0">
                <a:latin typeface="Centaur" panose="02030504050205020304" pitchFamily="18" charset="0"/>
              </a:rPr>
              <a:t>Design an intuitive and accessible interface that simplifies the voting process, ensuring ease of use for all participants, regardless of technical expertise.</a:t>
            </a:r>
            <a:endParaRPr lang="en-IN" b="1" dirty="0">
              <a:latin typeface="Centaur" panose="02030504050205020304" pitchFamily="18" charset="0"/>
            </a:endParaRPr>
          </a:p>
        </p:txBody>
      </p:sp>
      <p:sp>
        <p:nvSpPr>
          <p:cNvPr id="3" name="Slide Number Placeholder 2">
            <a:extLst>
              <a:ext uri="{FF2B5EF4-FFF2-40B4-BE49-F238E27FC236}">
                <a16:creationId xmlns:a16="http://schemas.microsoft.com/office/drawing/2014/main" id="{2E6B3294-49E2-269A-0AB2-3E40C80CC4E0}"/>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243442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27FE6-E94F-C0A7-5001-11B4BC37BBF0}"/>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9D9AABA2-2273-76D8-5E71-A7247725D6BC}"/>
              </a:ext>
            </a:extLst>
          </p:cNvPr>
          <p:cNvSpPr>
            <a:spLocks noGrp="1"/>
          </p:cNvSpPr>
          <p:nvPr>
            <p:ph type="title"/>
          </p:nvPr>
        </p:nvSpPr>
        <p:spPr>
          <a:xfrm>
            <a:off x="691763" y="421419"/>
            <a:ext cx="2568272" cy="556592"/>
          </a:xfrm>
        </p:spPr>
        <p:txBody>
          <a:bodyPr/>
          <a:lstStyle/>
          <a:p>
            <a:r>
              <a:rPr lang="en-US" b="1" dirty="0"/>
              <a:t>FEATURES</a:t>
            </a:r>
          </a:p>
        </p:txBody>
      </p:sp>
      <p:sp>
        <p:nvSpPr>
          <p:cNvPr id="8" name="Content Placeholder 7">
            <a:extLst>
              <a:ext uri="{FF2B5EF4-FFF2-40B4-BE49-F238E27FC236}">
                <a16:creationId xmlns:a16="http://schemas.microsoft.com/office/drawing/2014/main" id="{5C453E5A-89BD-4497-CD9D-5D7D4C8BEDE5}"/>
              </a:ext>
            </a:extLst>
          </p:cNvPr>
          <p:cNvSpPr>
            <a:spLocks noGrp="1"/>
          </p:cNvSpPr>
          <p:nvPr>
            <p:ph sz="quarter" idx="10"/>
          </p:nvPr>
        </p:nvSpPr>
        <p:spPr>
          <a:xfrm>
            <a:off x="1007164" y="1196486"/>
            <a:ext cx="10346635" cy="4899514"/>
          </a:xfrm>
        </p:spPr>
        <p:txBody>
          <a:bodyPr>
            <a:normAutofit fontScale="92500" lnSpcReduction="10000"/>
          </a:bodyPr>
          <a:lstStyle/>
          <a:p>
            <a:r>
              <a:rPr lang="en-IN" b="1" dirty="0">
                <a:latin typeface="Centaur" panose="02030504050205020304" pitchFamily="18" charset="0"/>
              </a:rPr>
              <a:t>User Registration and Authentication:</a:t>
            </a:r>
            <a:br>
              <a:rPr lang="en-IN" b="1" dirty="0">
                <a:latin typeface="Centaur" panose="02030504050205020304" pitchFamily="18" charset="0"/>
              </a:rPr>
            </a:br>
            <a:r>
              <a:rPr lang="en-US" dirty="0">
                <a:latin typeface="Centaur" panose="02030504050205020304" pitchFamily="18" charset="0"/>
              </a:rPr>
              <a:t>The application ensures a secure onboarding process by allowing users to register with unique credentials. Authentication mechanisms, such as passwords or OTP verification, protect user accounts and ensure only authorized individuals can participate in the voting process.</a:t>
            </a:r>
          </a:p>
          <a:p>
            <a:endParaRPr lang="en-US" b="1" dirty="0">
              <a:latin typeface="Centaur" panose="02030504050205020304" pitchFamily="18" charset="0"/>
            </a:endParaRPr>
          </a:p>
          <a:p>
            <a:r>
              <a:rPr lang="en-IN" b="1" dirty="0">
                <a:latin typeface="Centaur" panose="02030504050205020304" pitchFamily="18" charset="0"/>
              </a:rPr>
              <a:t>Casting and Recording Votes:</a:t>
            </a:r>
            <a:br>
              <a:rPr lang="en-IN" b="1" dirty="0">
                <a:latin typeface="Centaur" panose="02030504050205020304" pitchFamily="18" charset="0"/>
              </a:rPr>
            </a:br>
            <a:r>
              <a:rPr lang="en-US" dirty="0">
                <a:latin typeface="Centaur" panose="02030504050205020304" pitchFamily="18" charset="0"/>
              </a:rPr>
              <a:t>The system provides an intuitive interface for users to cast their votes seamlessly. Once submitted, votes are securely recorded in the database, ensuring accuracy and transparency while maintaining voter anonymity.</a:t>
            </a:r>
          </a:p>
          <a:p>
            <a:endParaRPr lang="en-US" b="1" dirty="0">
              <a:latin typeface="Centaur" panose="02030504050205020304" pitchFamily="18" charset="0"/>
            </a:endParaRPr>
          </a:p>
          <a:p>
            <a:r>
              <a:rPr lang="en-IN" b="1" dirty="0">
                <a:latin typeface="Centaur" panose="02030504050205020304" pitchFamily="18" charset="0"/>
              </a:rPr>
              <a:t>Displaying Real-Time Results: </a:t>
            </a:r>
            <a:br>
              <a:rPr lang="en-IN" b="1" dirty="0">
                <a:latin typeface="Centaur" panose="02030504050205020304" pitchFamily="18" charset="0"/>
              </a:rPr>
            </a:br>
            <a:r>
              <a:rPr lang="en-US" dirty="0">
                <a:latin typeface="Centaur" panose="02030504050205020304" pitchFamily="18" charset="0"/>
              </a:rPr>
              <a:t>The application dynamically updates and displays voting results in real-time. This feature enables participants to track the progress instantly, fostering transparency and reducing delays in result announcements.</a:t>
            </a:r>
          </a:p>
          <a:p>
            <a:endParaRPr lang="en-US" b="1" dirty="0">
              <a:latin typeface="Centaur" panose="02030504050205020304" pitchFamily="18" charset="0"/>
            </a:endParaRPr>
          </a:p>
          <a:p>
            <a:r>
              <a:rPr lang="en-IN" b="1" dirty="0">
                <a:latin typeface="Centaur" panose="02030504050205020304" pitchFamily="18" charset="0"/>
              </a:rPr>
              <a:t>Preventing Duplicate Voting:</a:t>
            </a:r>
            <a:br>
              <a:rPr lang="en-IN" b="1" dirty="0">
                <a:latin typeface="Centaur" panose="02030504050205020304" pitchFamily="18" charset="0"/>
              </a:rPr>
            </a:br>
            <a:r>
              <a:rPr lang="en-US" dirty="0">
                <a:latin typeface="Centaur" panose="02030504050205020304" pitchFamily="18" charset="0"/>
              </a:rPr>
              <a:t>Robust algorithms and unique user identification mechanisms ensure that each user can vote only once. This prevents fraud and maintains the integrity of the voting process.</a:t>
            </a:r>
            <a:endParaRPr lang="en-IN" b="1" dirty="0">
              <a:latin typeface="Centaur" panose="02030504050205020304" pitchFamily="18" charset="0"/>
            </a:endParaRPr>
          </a:p>
        </p:txBody>
      </p:sp>
      <p:sp>
        <p:nvSpPr>
          <p:cNvPr id="3" name="Slide Number Placeholder 2">
            <a:extLst>
              <a:ext uri="{FF2B5EF4-FFF2-40B4-BE49-F238E27FC236}">
                <a16:creationId xmlns:a16="http://schemas.microsoft.com/office/drawing/2014/main" id="{05819F98-4CFF-42EF-59BE-5E2F10D369D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98811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41267-DA43-C915-0ADA-724A2543EE34}"/>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45037C1-2668-5B2D-9DE2-04493647D575}"/>
              </a:ext>
            </a:extLst>
          </p:cNvPr>
          <p:cNvSpPr>
            <a:spLocks noGrp="1"/>
          </p:cNvSpPr>
          <p:nvPr>
            <p:ph type="title"/>
          </p:nvPr>
        </p:nvSpPr>
        <p:spPr>
          <a:xfrm>
            <a:off x="500932" y="421419"/>
            <a:ext cx="9955034" cy="556592"/>
          </a:xfrm>
        </p:spPr>
        <p:txBody>
          <a:bodyPr/>
          <a:lstStyle/>
          <a:p>
            <a:r>
              <a:rPr lang="en-US" b="1" dirty="0"/>
              <a:t>TECHNOLOGY &amp; TOOLS</a:t>
            </a:r>
          </a:p>
        </p:txBody>
      </p:sp>
      <p:sp>
        <p:nvSpPr>
          <p:cNvPr id="8" name="Content Placeholder 7">
            <a:extLst>
              <a:ext uri="{FF2B5EF4-FFF2-40B4-BE49-F238E27FC236}">
                <a16:creationId xmlns:a16="http://schemas.microsoft.com/office/drawing/2014/main" id="{ACB9CE94-A016-09DD-660C-1AD4E123C4B6}"/>
              </a:ext>
            </a:extLst>
          </p:cNvPr>
          <p:cNvSpPr>
            <a:spLocks noGrp="1"/>
          </p:cNvSpPr>
          <p:nvPr>
            <p:ph sz="quarter" idx="10"/>
          </p:nvPr>
        </p:nvSpPr>
        <p:spPr>
          <a:xfrm>
            <a:off x="1007164" y="1196486"/>
            <a:ext cx="10346635" cy="4899514"/>
          </a:xfrm>
        </p:spPr>
        <p:txBody>
          <a:bodyPr>
            <a:normAutofit/>
          </a:bodyPr>
          <a:lstStyle/>
          <a:p>
            <a:r>
              <a:rPr lang="en-IN" b="1" dirty="0">
                <a:latin typeface="Centaur" panose="02030504050205020304" pitchFamily="18" charset="0"/>
              </a:rPr>
              <a:t>Language: Java </a:t>
            </a:r>
            <a:br>
              <a:rPr lang="en-IN" dirty="0">
                <a:latin typeface="Centaur" panose="02030504050205020304" pitchFamily="18" charset="0"/>
              </a:rPr>
            </a:br>
            <a:r>
              <a:rPr lang="en-US" dirty="0">
                <a:latin typeface="Centaur" panose="02030504050205020304" pitchFamily="18" charset="0"/>
              </a:rPr>
              <a:t>Java ensures the application is scalable, secure, and efficient, leveraging its robust object-oriented features.</a:t>
            </a:r>
          </a:p>
          <a:p>
            <a:endParaRPr lang="en-US" b="1" dirty="0">
              <a:latin typeface="Centaur" panose="02030504050205020304" pitchFamily="18" charset="0"/>
            </a:endParaRPr>
          </a:p>
          <a:p>
            <a:r>
              <a:rPr lang="en-US" b="1" dirty="0">
                <a:latin typeface="Centaur" panose="02030504050205020304" pitchFamily="18" charset="0"/>
              </a:rPr>
              <a:t>Data Structures: HashMap and List </a:t>
            </a:r>
            <a:br>
              <a:rPr lang="en-US" dirty="0">
                <a:latin typeface="Centaur" panose="02030504050205020304" pitchFamily="18" charset="0"/>
              </a:rPr>
            </a:br>
            <a:r>
              <a:rPr lang="en-US" b="1" dirty="0">
                <a:latin typeface="Centaur" panose="02030504050205020304" pitchFamily="18" charset="0"/>
              </a:rPr>
              <a:t>HashMap</a:t>
            </a:r>
            <a:r>
              <a:rPr lang="en-US" dirty="0">
                <a:latin typeface="Centaur" panose="02030504050205020304" pitchFamily="18" charset="0"/>
              </a:rPr>
              <a:t>: For fast access to voting data and prevention of duplicate votes. </a:t>
            </a:r>
            <a:br>
              <a:rPr lang="en-US" dirty="0">
                <a:latin typeface="Centaur" panose="02030504050205020304" pitchFamily="18" charset="0"/>
              </a:rPr>
            </a:br>
            <a:r>
              <a:rPr lang="en-US" b="1" dirty="0">
                <a:latin typeface="Centaur" panose="02030504050205020304" pitchFamily="18" charset="0"/>
              </a:rPr>
              <a:t>List</a:t>
            </a:r>
            <a:r>
              <a:rPr lang="en-US" dirty="0">
                <a:latin typeface="Centaur" panose="02030504050205020304" pitchFamily="18" charset="0"/>
              </a:rPr>
              <a:t>: For maintaining ordered collections like user or vote records.</a:t>
            </a:r>
          </a:p>
          <a:p>
            <a:endParaRPr lang="en-US" b="1" dirty="0">
              <a:latin typeface="Centaur" panose="02030504050205020304" pitchFamily="18" charset="0"/>
            </a:endParaRPr>
          </a:p>
          <a:p>
            <a:r>
              <a:rPr lang="en-IN" b="1" dirty="0">
                <a:latin typeface="Centaur" panose="02030504050205020304" pitchFamily="18" charset="0"/>
              </a:rPr>
              <a:t>IDE/Compiler: Eclipse</a:t>
            </a:r>
          </a:p>
          <a:p>
            <a:endParaRPr lang="en-IN" b="1" dirty="0">
              <a:latin typeface="Centaur" panose="02030504050205020304" pitchFamily="18" charset="0"/>
            </a:endParaRPr>
          </a:p>
          <a:p>
            <a:r>
              <a:rPr lang="en-US" b="1" dirty="0">
                <a:latin typeface="Centaur" panose="02030504050205020304" pitchFamily="18" charset="0"/>
              </a:rPr>
              <a:t>Other Tools: </a:t>
            </a:r>
            <a:br>
              <a:rPr lang="en-US" b="1" dirty="0">
                <a:latin typeface="Centaur" panose="02030504050205020304" pitchFamily="18" charset="0"/>
              </a:rPr>
            </a:br>
            <a:r>
              <a:rPr lang="en-US" b="1" dirty="0">
                <a:latin typeface="Centaur" panose="02030504050205020304" pitchFamily="18" charset="0"/>
              </a:rPr>
              <a:t>GUI Libraries: </a:t>
            </a:r>
            <a:r>
              <a:rPr lang="en-US" dirty="0">
                <a:latin typeface="Centaur" panose="02030504050205020304" pitchFamily="18" charset="0"/>
              </a:rPr>
              <a:t>For a clean, intuitive user interface.</a:t>
            </a:r>
          </a:p>
          <a:p>
            <a:endParaRPr lang="en-IN" b="1" dirty="0">
              <a:latin typeface="Centaur" panose="02030504050205020304" pitchFamily="18" charset="0"/>
            </a:endParaRPr>
          </a:p>
        </p:txBody>
      </p:sp>
      <p:sp>
        <p:nvSpPr>
          <p:cNvPr id="3" name="Slide Number Placeholder 2">
            <a:extLst>
              <a:ext uri="{FF2B5EF4-FFF2-40B4-BE49-F238E27FC236}">
                <a16:creationId xmlns:a16="http://schemas.microsoft.com/office/drawing/2014/main" id="{1F8EB63D-AE5C-C3FE-665E-38B2AD6A426C}"/>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247436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14FB3-2289-39B7-0B27-7E1216B8E088}"/>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8CFDED43-3226-CDA4-2C14-EB19A0061AE7}"/>
              </a:ext>
            </a:extLst>
          </p:cNvPr>
          <p:cNvSpPr>
            <a:spLocks noGrp="1"/>
          </p:cNvSpPr>
          <p:nvPr>
            <p:ph type="title"/>
          </p:nvPr>
        </p:nvSpPr>
        <p:spPr>
          <a:xfrm>
            <a:off x="691763" y="421419"/>
            <a:ext cx="4492488" cy="556592"/>
          </a:xfrm>
        </p:spPr>
        <p:txBody>
          <a:bodyPr/>
          <a:lstStyle/>
          <a:p>
            <a:r>
              <a:rPr lang="en-US" b="1" dirty="0"/>
              <a:t>SYSTEM DESIGN</a:t>
            </a:r>
          </a:p>
        </p:txBody>
      </p:sp>
      <p:sp>
        <p:nvSpPr>
          <p:cNvPr id="8" name="Content Placeholder 7">
            <a:extLst>
              <a:ext uri="{FF2B5EF4-FFF2-40B4-BE49-F238E27FC236}">
                <a16:creationId xmlns:a16="http://schemas.microsoft.com/office/drawing/2014/main" id="{6A467DA9-E27D-F157-D741-33155CFF1B74}"/>
              </a:ext>
            </a:extLst>
          </p:cNvPr>
          <p:cNvSpPr>
            <a:spLocks noGrp="1"/>
          </p:cNvSpPr>
          <p:nvPr>
            <p:ph sz="quarter" idx="10"/>
          </p:nvPr>
        </p:nvSpPr>
        <p:spPr>
          <a:xfrm>
            <a:off x="691763" y="699714"/>
            <a:ext cx="10745061" cy="5373539"/>
          </a:xfrm>
        </p:spPr>
        <p:txBody>
          <a:bodyPr>
            <a:noAutofit/>
          </a:bodyPr>
          <a:lstStyle/>
          <a:p>
            <a:pPr marL="0" indent="0">
              <a:buNone/>
            </a:pPr>
            <a:endParaRPr lang="en-GB" sz="1800" b="1" dirty="0">
              <a:latin typeface="Centaur" panose="02030504050205020304" pitchFamily="18" charset="0"/>
            </a:endParaRPr>
          </a:p>
          <a:p>
            <a:pPr marL="0" indent="0">
              <a:buNone/>
            </a:pPr>
            <a:r>
              <a:rPr lang="en-GB" sz="1800" dirty="0">
                <a:latin typeface="Centaur" panose="02030504050205020304" pitchFamily="18" charset="0"/>
              </a:rPr>
              <a:t>A modular approach ensures scalability, maintainability, and efficiency.</a:t>
            </a:r>
          </a:p>
          <a:p>
            <a:pPr marL="0" indent="0">
              <a:buNone/>
            </a:pPr>
            <a:r>
              <a:rPr lang="en-GB" sz="1800" dirty="0">
                <a:latin typeface="Centaur" panose="02030504050205020304" pitchFamily="18" charset="0"/>
              </a:rPr>
              <a:t>1. High-Level Architecture:</a:t>
            </a:r>
          </a:p>
          <a:p>
            <a:r>
              <a:rPr lang="en-GB" sz="1800" dirty="0">
                <a:latin typeface="Centaur" panose="02030504050205020304" pitchFamily="18" charset="0"/>
              </a:rPr>
              <a:t>Presentation Layer:  User interface for voter interaction.</a:t>
            </a:r>
          </a:p>
          <a:p>
            <a:r>
              <a:rPr lang="en-GB" sz="1800" dirty="0">
                <a:latin typeface="Centaur" panose="02030504050205020304" pitchFamily="18" charset="0"/>
              </a:rPr>
              <a:t>Logic Layer:  Processes votes, ensures validations, and updates results in real-time.</a:t>
            </a:r>
          </a:p>
          <a:p>
            <a:r>
              <a:rPr lang="en-GB" sz="1800" dirty="0">
                <a:latin typeface="Centaur" panose="02030504050205020304" pitchFamily="18" charset="0"/>
              </a:rPr>
              <a:t>Data Layer:  Manages data storage and retrieval with HashMap, List, or a database.</a:t>
            </a:r>
          </a:p>
          <a:p>
            <a:pPr marL="0" indent="0">
              <a:buNone/>
            </a:pPr>
            <a:endParaRPr lang="en-GB" sz="1800" dirty="0">
              <a:latin typeface="Centaur" panose="02030504050205020304" pitchFamily="18" charset="0"/>
            </a:endParaRPr>
          </a:p>
          <a:p>
            <a:pPr marL="0" indent="0">
              <a:buNone/>
            </a:pPr>
            <a:r>
              <a:rPr lang="en-GB" sz="1800" dirty="0">
                <a:latin typeface="Centaur" panose="02030504050205020304" pitchFamily="18" charset="0"/>
              </a:rPr>
              <a:t>2. Key Components:</a:t>
            </a:r>
          </a:p>
          <a:p>
            <a:r>
              <a:rPr lang="en-GB" sz="1800" dirty="0">
                <a:latin typeface="Centaur" panose="02030504050205020304" pitchFamily="18" charset="0"/>
              </a:rPr>
              <a:t>Voters:  Register, authenticate, and cast votes securely.</a:t>
            </a:r>
          </a:p>
          <a:p>
            <a:r>
              <a:rPr lang="en-GB" sz="1800" dirty="0">
                <a:latin typeface="Centaur" panose="02030504050205020304" pitchFamily="18" charset="0"/>
              </a:rPr>
              <a:t>Admin:  Oversees the voting process and resolves disputes.</a:t>
            </a:r>
          </a:p>
          <a:p>
            <a:r>
              <a:rPr lang="en-GB" sz="1800" dirty="0">
                <a:latin typeface="Centaur" panose="02030504050205020304" pitchFamily="18" charset="0"/>
              </a:rPr>
              <a:t>Voting Module:  Validates user credentials &amp; records votes while ensuring each user can vote only once.</a:t>
            </a:r>
          </a:p>
          <a:p>
            <a:r>
              <a:rPr lang="en-GB" sz="1800" dirty="0">
                <a:latin typeface="Centaur" panose="02030504050205020304" pitchFamily="18" charset="0"/>
              </a:rPr>
              <a:t>Results Module:  Updates and displays real-time results dynamically &amp; provides insights like voter</a:t>
            </a:r>
          </a:p>
          <a:p>
            <a:pPr marL="0" indent="0">
              <a:buNone/>
            </a:pPr>
            <a:r>
              <a:rPr lang="en-GB" sz="1800" dirty="0">
                <a:latin typeface="Centaur" panose="02030504050205020304" pitchFamily="18" charset="0"/>
              </a:rPr>
              <a:t>	              </a:t>
            </a:r>
            <a:r>
              <a:rPr lang="en-GB" sz="1600" dirty="0">
                <a:latin typeface="Centaur" panose="02030504050205020304" pitchFamily="18" charset="0"/>
              </a:rPr>
              <a:t>turnout and vote percentage breakdowns.</a:t>
            </a:r>
            <a:endParaRPr lang="en-IN" sz="1600" dirty="0">
              <a:latin typeface="Centaur" panose="02030504050205020304" pitchFamily="18" charset="0"/>
            </a:endParaRPr>
          </a:p>
        </p:txBody>
      </p:sp>
      <p:sp>
        <p:nvSpPr>
          <p:cNvPr id="3" name="Slide Number Placeholder 2">
            <a:extLst>
              <a:ext uri="{FF2B5EF4-FFF2-40B4-BE49-F238E27FC236}">
                <a16:creationId xmlns:a16="http://schemas.microsoft.com/office/drawing/2014/main" id="{1C23FB88-381C-0822-4D45-1D8319EB980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2309715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A6477-EBF2-EA99-AEB6-87A9D27C4711}"/>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36E66424-FD03-B215-EC7B-6BEA863B046D}"/>
              </a:ext>
            </a:extLst>
          </p:cNvPr>
          <p:cNvSpPr>
            <a:spLocks noGrp="1"/>
          </p:cNvSpPr>
          <p:nvPr>
            <p:ph type="title"/>
          </p:nvPr>
        </p:nvSpPr>
        <p:spPr>
          <a:xfrm>
            <a:off x="691763" y="421419"/>
            <a:ext cx="4492488" cy="556592"/>
          </a:xfrm>
        </p:spPr>
        <p:txBody>
          <a:bodyPr/>
          <a:lstStyle/>
          <a:p>
            <a:r>
              <a:rPr lang="en-US" b="1" dirty="0"/>
              <a:t>CONCLUSION</a:t>
            </a:r>
          </a:p>
        </p:txBody>
      </p:sp>
      <p:sp>
        <p:nvSpPr>
          <p:cNvPr id="8" name="Content Placeholder 7">
            <a:extLst>
              <a:ext uri="{FF2B5EF4-FFF2-40B4-BE49-F238E27FC236}">
                <a16:creationId xmlns:a16="http://schemas.microsoft.com/office/drawing/2014/main" id="{E46F026A-9121-449B-8532-79C5828D2D8D}"/>
              </a:ext>
            </a:extLst>
          </p:cNvPr>
          <p:cNvSpPr>
            <a:spLocks noGrp="1"/>
          </p:cNvSpPr>
          <p:nvPr>
            <p:ph sz="quarter" idx="10"/>
          </p:nvPr>
        </p:nvSpPr>
        <p:spPr>
          <a:xfrm>
            <a:off x="1007164" y="1196486"/>
            <a:ext cx="10346635" cy="4899514"/>
          </a:xfrm>
        </p:spPr>
        <p:txBody>
          <a:bodyPr>
            <a:normAutofit/>
          </a:bodyPr>
          <a:lstStyle/>
          <a:p>
            <a:r>
              <a:rPr lang="en-GB" dirty="0">
                <a:latin typeface="Centaur" panose="02030504050205020304" pitchFamily="18" charset="0"/>
              </a:rPr>
              <a:t>The Real-Time Voting Application successfully achieves its objectives of providing a secure, efficient, and user-friendly platform for voting. Through real-time updates, robust data handling, and seamless user interaction, it simplifies the voting process while ensuring transparency and accuracy.</a:t>
            </a:r>
          </a:p>
          <a:p>
            <a:endParaRPr lang="en-GB" dirty="0">
              <a:latin typeface="Centaur" panose="02030504050205020304" pitchFamily="18" charset="0"/>
            </a:endParaRPr>
          </a:p>
          <a:p>
            <a:r>
              <a:rPr lang="en-GB" dirty="0">
                <a:latin typeface="Centaur" panose="02030504050205020304" pitchFamily="18" charset="0"/>
              </a:rPr>
              <a:t>The use of Java and OOP principles ensures scalability, maintainability, and security.</a:t>
            </a:r>
          </a:p>
          <a:p>
            <a:pPr marL="0" indent="0">
              <a:buNone/>
            </a:pPr>
            <a:endParaRPr lang="en-GB" dirty="0">
              <a:latin typeface="Centaur" panose="02030504050205020304" pitchFamily="18" charset="0"/>
            </a:endParaRPr>
          </a:p>
          <a:p>
            <a:r>
              <a:rPr lang="en-GB" dirty="0">
                <a:latin typeface="Centaur" panose="02030504050205020304" pitchFamily="18" charset="0"/>
              </a:rPr>
              <a:t>Real-time result tracking enhances user trust and reduces delays.</a:t>
            </a:r>
          </a:p>
          <a:p>
            <a:pPr marL="0" indent="0">
              <a:buNone/>
            </a:pPr>
            <a:endParaRPr lang="en-GB" dirty="0">
              <a:latin typeface="Centaur" panose="02030504050205020304" pitchFamily="18" charset="0"/>
            </a:endParaRPr>
          </a:p>
          <a:p>
            <a:r>
              <a:rPr lang="en-GB" dirty="0">
                <a:latin typeface="Centaur" panose="02030504050205020304" pitchFamily="18" charset="0"/>
              </a:rPr>
              <a:t>The modular design, incorporating the User, Voting, and Results modules, ensures flexibility and efficiency.</a:t>
            </a:r>
          </a:p>
          <a:p>
            <a:endParaRPr lang="en-GB" dirty="0">
              <a:latin typeface="Centaur" panose="02030504050205020304" pitchFamily="18" charset="0"/>
            </a:endParaRPr>
          </a:p>
          <a:p>
            <a:r>
              <a:rPr lang="en-GB" dirty="0">
                <a:latin typeface="Centaur" panose="02030504050205020304" pitchFamily="18" charset="0"/>
              </a:rPr>
              <a:t>The Real-Time Voting Application paves the way for future innovations in digital voting systems.</a:t>
            </a:r>
            <a:endParaRPr lang="en-IN" dirty="0">
              <a:latin typeface="Centaur" panose="02030504050205020304" pitchFamily="18" charset="0"/>
            </a:endParaRPr>
          </a:p>
        </p:txBody>
      </p:sp>
      <p:sp>
        <p:nvSpPr>
          <p:cNvPr id="3" name="Slide Number Placeholder 2">
            <a:extLst>
              <a:ext uri="{FF2B5EF4-FFF2-40B4-BE49-F238E27FC236}">
                <a16:creationId xmlns:a16="http://schemas.microsoft.com/office/drawing/2014/main" id="{92CDF54B-B6F0-0787-8DDA-56D2BCA4CD7C}"/>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45192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271175" y="1733385"/>
            <a:ext cx="3649649" cy="2202511"/>
          </a:xfrm>
        </p:spPr>
        <p:txBody>
          <a:bodyPr/>
          <a:lstStyle/>
          <a:p>
            <a:r>
              <a:rPr lang="en-US" b="1" dirty="0">
                <a:latin typeface="Centaur" panose="02030504050205020304" pitchFamily="18" charset="0"/>
              </a:rPr>
              <a:t>THANK YOU</a:t>
            </a: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{18B8F63C-F853-4C70-8F85-267096892EB6}tf11964407_win32</Template>
  <TotalTime>92</TotalTime>
  <Words>796</Words>
  <Application>Microsoft Office PowerPoint</Application>
  <PresentationFormat>Widescreen</PresentationFormat>
  <Paragraphs>90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Centaur</vt:lpstr>
      <vt:lpstr>Courier New</vt:lpstr>
      <vt:lpstr>Gill Sans Nova Light</vt:lpstr>
      <vt:lpstr>Sagona Book</vt:lpstr>
      <vt:lpstr>Custom</vt:lpstr>
      <vt:lpstr>Real-Time Voting Application</vt:lpstr>
      <vt:lpstr>AGENDA</vt:lpstr>
      <vt:lpstr>INTRODUCTION</vt:lpstr>
      <vt:lpstr>OBJECTIVES</vt:lpstr>
      <vt:lpstr>FEATURES</vt:lpstr>
      <vt:lpstr>TECHNOLOGY &amp; TOOLS</vt:lpstr>
      <vt:lpstr>SYSTEM DESIGN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Sreeneel Chavidi</dc:creator>
  <cp:lastModifiedBy>PRAMODH KARRI</cp:lastModifiedBy>
  <cp:revision>5</cp:revision>
  <dcterms:created xsi:type="dcterms:W3CDTF">2025-01-07T11:38:13Z</dcterms:created>
  <dcterms:modified xsi:type="dcterms:W3CDTF">2025-01-08T05:29:52Z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