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21"/>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a:endParaRPr lang="zh-CN" altLang="en-US" dirty="0"/>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a:endParaRPr lang="zh-CN" altLang="en-US" dirty="0"/>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a:fld id="{9A0DB2DC-4C9A-4742-B13C-FB6460FD3503}" type="slidenum">
              <a:rPr lang="zh-CN" altLang="en-US" dirty="0"/>
            </a:fld>
            <a:endParaRPr lang="zh-CN" alt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zh-CN" altLang="en-US" dirty="0"/>
          </a:p>
        </p:txBody>
      </p:sp>
      <p:sp>
        <p:nvSpPr>
          <p:cNvPr id="5" name="Footer Placeholder 4"/>
          <p:cNvSpPr>
            <a:spLocks noGrp="1"/>
          </p:cNvSpPr>
          <p:nvPr>
            <p:ph type="ftr" sz="quarter" idx="11"/>
          </p:nvPr>
        </p:nvSpPr>
        <p:spPr/>
        <p:txBody>
          <a:bodyPr/>
          <a:p>
            <a:pPr lvl="0"/>
            <a:endParaRPr lang="zh-CN" altLang="en-US" dirty="0"/>
          </a:p>
        </p:txBody>
      </p:sp>
      <p:sp>
        <p:nvSpPr>
          <p:cNvPr id="6" name="Slide Number Placeholder 5"/>
          <p:cNvSpPr>
            <a:spLocks noGrp="1"/>
          </p:cNvSpPr>
          <p:nvPr>
            <p:ph type="sldNum" sz="quarter" idx="12"/>
          </p:nvPr>
        </p:nvSpPr>
        <p:spPr/>
        <p:txBody>
          <a:bodyPr/>
          <a:p>
            <a:pPr lvl="0"/>
            <a:fld id="{9A0DB2DC-4C9A-4742-B13C-FB6460FD3503}" type="slidenum">
              <a:rPr lang="zh-CN" altLang="en-US" dirty="0"/>
            </a:fld>
            <a:endParaRPr lang="zh-CN" alt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zh-CN" altLang="en-US" dirty="0"/>
          </a:p>
        </p:txBody>
      </p:sp>
      <p:sp>
        <p:nvSpPr>
          <p:cNvPr id="5" name="Footer Placeholder 4"/>
          <p:cNvSpPr>
            <a:spLocks noGrp="1"/>
          </p:cNvSpPr>
          <p:nvPr>
            <p:ph type="ftr" sz="quarter" idx="11"/>
          </p:nvPr>
        </p:nvSpPr>
        <p:spPr/>
        <p:txBody>
          <a:bodyPr/>
          <a:p>
            <a:pPr lvl="0"/>
            <a:endParaRPr lang="zh-CN" altLang="en-US" dirty="0"/>
          </a:p>
        </p:txBody>
      </p:sp>
      <p:sp>
        <p:nvSpPr>
          <p:cNvPr id="6" name="Slide Number Placeholder 5"/>
          <p:cNvSpPr>
            <a:spLocks noGrp="1"/>
          </p:cNvSpPr>
          <p:nvPr>
            <p:ph type="sldNum" sz="quarter" idx="12"/>
          </p:nvPr>
        </p:nvSpPr>
        <p:spPr/>
        <p:txBody>
          <a:bodyPr/>
          <a:p>
            <a:pPr lvl="0"/>
            <a:fld id="{9A0DB2DC-4C9A-4742-B13C-FB6460FD3503}" type="slidenum">
              <a:rPr lang="zh-CN" altLang="en-US" dirty="0"/>
            </a:fld>
            <a:endParaRPr lang="zh-CN" alt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zh-CN" altLang="en-US" dirty="0"/>
          </a:p>
        </p:txBody>
      </p:sp>
      <p:sp>
        <p:nvSpPr>
          <p:cNvPr id="5" name="Footer Placeholder 4"/>
          <p:cNvSpPr>
            <a:spLocks noGrp="1"/>
          </p:cNvSpPr>
          <p:nvPr>
            <p:ph type="ftr" sz="quarter" idx="11"/>
          </p:nvPr>
        </p:nvSpPr>
        <p:spPr/>
        <p:txBody>
          <a:bodyPr/>
          <a:p>
            <a:pPr lvl="0"/>
            <a:endParaRPr lang="zh-CN" altLang="en-US" dirty="0"/>
          </a:p>
        </p:txBody>
      </p:sp>
      <p:sp>
        <p:nvSpPr>
          <p:cNvPr id="6" name="Slide Number Placeholder 5"/>
          <p:cNvSpPr>
            <a:spLocks noGrp="1"/>
          </p:cNvSpPr>
          <p:nvPr>
            <p:ph type="sldNum" sz="quarter" idx="12"/>
          </p:nvPr>
        </p:nvSpPr>
        <p:spPr/>
        <p:txBody>
          <a:bodyPr/>
          <a:p>
            <a:pPr lvl="0"/>
            <a:fld id="{9A0DB2DC-4C9A-4742-B13C-FB6460FD3503}" type="slidenum">
              <a:rPr lang="zh-CN" altLang="en-US" dirty="0"/>
            </a:fld>
            <a:endParaRPr lang="zh-CN" alt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lvl="0"/>
            <a:endParaRPr lang="zh-CN" altLang="en-US" dirty="0"/>
          </a:p>
        </p:txBody>
      </p:sp>
      <p:sp>
        <p:nvSpPr>
          <p:cNvPr id="5" name="Footer Placeholder 4"/>
          <p:cNvSpPr>
            <a:spLocks noGrp="1"/>
          </p:cNvSpPr>
          <p:nvPr>
            <p:ph type="ftr" sz="quarter" idx="11"/>
          </p:nvPr>
        </p:nvSpPr>
        <p:spPr/>
        <p:txBody>
          <a:bodyPr/>
          <a:p>
            <a:pPr lvl="0"/>
            <a:endParaRPr lang="zh-CN" altLang="en-US" dirty="0"/>
          </a:p>
        </p:txBody>
      </p:sp>
      <p:sp>
        <p:nvSpPr>
          <p:cNvPr id="6" name="Slide Number Placeholder 5"/>
          <p:cNvSpPr>
            <a:spLocks noGrp="1"/>
          </p:cNvSpPr>
          <p:nvPr>
            <p:ph type="sldNum" sz="quarter" idx="12"/>
          </p:nvPr>
        </p:nvSpPr>
        <p:spPr/>
        <p:txBody>
          <a:bodyPr/>
          <a:p>
            <a:pPr lvl="0"/>
            <a:fld id="{9A0DB2DC-4C9A-4742-B13C-FB6460FD3503}" type="slidenum">
              <a:rPr lang="zh-CN" altLang="en-US" dirty="0"/>
            </a:fld>
            <a:endParaRPr lang="zh-CN" alt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lvl="0"/>
            <a:endParaRPr lang="zh-CN" altLang="en-US" dirty="0"/>
          </a:p>
        </p:txBody>
      </p:sp>
      <p:sp>
        <p:nvSpPr>
          <p:cNvPr id="6" name="Footer Placeholder 5"/>
          <p:cNvSpPr>
            <a:spLocks noGrp="1"/>
          </p:cNvSpPr>
          <p:nvPr>
            <p:ph type="ftr" sz="quarter" idx="11"/>
          </p:nvPr>
        </p:nvSpPr>
        <p:spPr/>
        <p:txBody>
          <a:bodyPr/>
          <a:p>
            <a:pPr lvl="0"/>
            <a:endParaRPr lang="zh-CN" altLang="en-US" dirty="0"/>
          </a:p>
        </p:txBody>
      </p:sp>
      <p:sp>
        <p:nvSpPr>
          <p:cNvPr id="7" name="Slide Number Placeholder 6"/>
          <p:cNvSpPr>
            <a:spLocks noGrp="1"/>
          </p:cNvSpPr>
          <p:nvPr>
            <p:ph type="sldNum" sz="quarter" idx="12"/>
          </p:nvPr>
        </p:nvSpPr>
        <p:spPr/>
        <p:txBody>
          <a:bodyPr/>
          <a:p>
            <a:pPr lvl="0"/>
            <a:fld id="{9A0DB2DC-4C9A-4742-B13C-FB6460FD3503}" type="slidenum">
              <a:rPr lang="zh-CN" altLang="en-US" dirty="0"/>
            </a:fld>
            <a:endParaRPr lang="zh-CN" alt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lvl="0"/>
            <a:endParaRPr lang="zh-CN" altLang="en-US" dirty="0"/>
          </a:p>
        </p:txBody>
      </p:sp>
      <p:sp>
        <p:nvSpPr>
          <p:cNvPr id="8" name="Footer Placeholder 7"/>
          <p:cNvSpPr>
            <a:spLocks noGrp="1"/>
          </p:cNvSpPr>
          <p:nvPr>
            <p:ph type="ftr" sz="quarter" idx="11"/>
          </p:nvPr>
        </p:nvSpPr>
        <p:spPr/>
        <p:txBody>
          <a:bodyPr/>
          <a:p>
            <a:pPr lvl="0"/>
            <a:endParaRPr lang="zh-CN" altLang="en-US" dirty="0"/>
          </a:p>
        </p:txBody>
      </p:sp>
      <p:sp>
        <p:nvSpPr>
          <p:cNvPr id="9" name="Slide Number Placeholder 8"/>
          <p:cNvSpPr>
            <a:spLocks noGrp="1"/>
          </p:cNvSpPr>
          <p:nvPr>
            <p:ph type="sldNum" sz="quarter" idx="12"/>
          </p:nvPr>
        </p:nvSpPr>
        <p:spPr/>
        <p:txBody>
          <a:bodyPr/>
          <a:p>
            <a:pPr lvl="0"/>
            <a:fld id="{9A0DB2DC-4C9A-4742-B13C-FB6460FD3503}" type="slidenum">
              <a:rPr lang="zh-CN" altLang="en-US" dirty="0"/>
            </a:fld>
            <a:endParaRPr lang="zh-CN" alt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lvl="0"/>
            <a:endParaRPr lang="zh-CN" altLang="en-US" dirty="0"/>
          </a:p>
        </p:txBody>
      </p:sp>
      <p:sp>
        <p:nvSpPr>
          <p:cNvPr id="4" name="Footer Placeholder 3"/>
          <p:cNvSpPr>
            <a:spLocks noGrp="1"/>
          </p:cNvSpPr>
          <p:nvPr>
            <p:ph type="ftr" sz="quarter" idx="11"/>
          </p:nvPr>
        </p:nvSpPr>
        <p:spPr/>
        <p:txBody>
          <a:bodyPr/>
          <a:p>
            <a:pPr lvl="0"/>
            <a:endParaRPr lang="zh-CN" altLang="en-US" dirty="0"/>
          </a:p>
        </p:txBody>
      </p:sp>
      <p:sp>
        <p:nvSpPr>
          <p:cNvPr id="5" name="Slide Number Placeholder 4"/>
          <p:cNvSpPr>
            <a:spLocks noGrp="1"/>
          </p:cNvSpPr>
          <p:nvPr>
            <p:ph type="sldNum" sz="quarter" idx="12"/>
          </p:nvPr>
        </p:nvSpPr>
        <p:spPr/>
        <p:txBody>
          <a:bodyPr/>
          <a:p>
            <a:pPr lvl="0"/>
            <a:fld id="{9A0DB2DC-4C9A-4742-B13C-FB6460FD3503}" type="slidenum">
              <a:rPr lang="zh-CN" altLang="en-US" dirty="0"/>
            </a:fld>
            <a:endParaRPr lang="zh-CN" alt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a:endParaRPr lang="zh-CN" altLang="en-US" dirty="0"/>
          </a:p>
        </p:txBody>
      </p:sp>
      <p:sp>
        <p:nvSpPr>
          <p:cNvPr id="3" name="Footer Placeholder 2"/>
          <p:cNvSpPr>
            <a:spLocks noGrp="1"/>
          </p:cNvSpPr>
          <p:nvPr>
            <p:ph type="ftr" sz="quarter" idx="11"/>
          </p:nvPr>
        </p:nvSpPr>
        <p:spPr/>
        <p:txBody>
          <a:bodyPr/>
          <a:p>
            <a:pPr lvl="0"/>
            <a:endParaRPr lang="zh-CN" altLang="en-US" dirty="0"/>
          </a:p>
        </p:txBody>
      </p:sp>
      <p:sp>
        <p:nvSpPr>
          <p:cNvPr id="4" name="Slide Number Placeholder 3"/>
          <p:cNvSpPr>
            <a:spLocks noGrp="1"/>
          </p:cNvSpPr>
          <p:nvPr>
            <p:ph type="sldNum" sz="quarter" idx="12"/>
          </p:nvPr>
        </p:nvSpPr>
        <p:spPr/>
        <p:txBody>
          <a:bodyPr/>
          <a:p>
            <a:pPr lvl="0"/>
            <a:fld id="{9A0DB2DC-4C9A-4742-B13C-FB6460FD3503}" type="slidenum">
              <a:rPr lang="zh-CN" altLang="en-US" dirty="0"/>
            </a:fld>
            <a:endParaRPr lang="zh-CN" alt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zh-CN" altLang="en-US" dirty="0"/>
          </a:p>
        </p:txBody>
      </p:sp>
      <p:sp>
        <p:nvSpPr>
          <p:cNvPr id="6" name="Footer Placeholder 5"/>
          <p:cNvSpPr>
            <a:spLocks noGrp="1"/>
          </p:cNvSpPr>
          <p:nvPr>
            <p:ph type="ftr" sz="quarter" idx="11"/>
          </p:nvPr>
        </p:nvSpPr>
        <p:spPr/>
        <p:txBody>
          <a:bodyPr/>
          <a:p>
            <a:pPr lvl="0"/>
            <a:endParaRPr lang="zh-CN" altLang="en-US" dirty="0"/>
          </a:p>
        </p:txBody>
      </p:sp>
      <p:sp>
        <p:nvSpPr>
          <p:cNvPr id="7" name="Slide Number Placeholder 6"/>
          <p:cNvSpPr>
            <a:spLocks noGrp="1"/>
          </p:cNvSpPr>
          <p:nvPr>
            <p:ph type="sldNum" sz="quarter" idx="12"/>
          </p:nvPr>
        </p:nvSpPr>
        <p:spPr/>
        <p:txBody>
          <a:bodyPr/>
          <a:p>
            <a:pPr lvl="0"/>
            <a:fld id="{9A0DB2DC-4C9A-4742-B13C-FB6460FD3503}" type="slidenum">
              <a:rPr lang="zh-CN" altLang="en-US" dirty="0"/>
            </a:fld>
            <a:endParaRPr lang="zh-CN" alt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zh-CN" altLang="en-US" dirty="0"/>
          </a:p>
        </p:txBody>
      </p:sp>
      <p:sp>
        <p:nvSpPr>
          <p:cNvPr id="6" name="Footer Placeholder 5"/>
          <p:cNvSpPr>
            <a:spLocks noGrp="1"/>
          </p:cNvSpPr>
          <p:nvPr>
            <p:ph type="ftr" sz="quarter" idx="11"/>
          </p:nvPr>
        </p:nvSpPr>
        <p:spPr/>
        <p:txBody>
          <a:bodyPr/>
          <a:p>
            <a:pPr lvl="0"/>
            <a:endParaRPr lang="zh-CN" altLang="en-US" dirty="0"/>
          </a:p>
        </p:txBody>
      </p:sp>
      <p:sp>
        <p:nvSpPr>
          <p:cNvPr id="7" name="Slide Number Placeholder 6"/>
          <p:cNvSpPr>
            <a:spLocks noGrp="1"/>
          </p:cNvSpPr>
          <p:nvPr>
            <p:ph type="sldNum" sz="quarter" idx="12"/>
          </p:nvPr>
        </p:nvSpPr>
        <p:spPr/>
        <p:txBody>
          <a:bodyPr/>
          <a:p>
            <a:pPr lvl="0"/>
            <a:fld id="{9A0DB2DC-4C9A-4742-B13C-FB6460FD3503}" type="slidenum">
              <a:rPr lang="zh-CN" altLang="en-US" dirty="0"/>
            </a:fld>
            <a:endParaRPr lang="zh-CN" alt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lvl="0"/>
            <a:endParaRPr lang="zh-CN" altLang="en-US" dirty="0"/>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lvl="0"/>
            <a:endParaRPr lang="zh-CN" altLang="en-US" dirty="0"/>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143000" y="1122680"/>
            <a:ext cx="6858000" cy="2082165"/>
          </a:xfrm>
        </p:spPr>
        <p:txBody>
          <a:bodyPr/>
          <a:p>
            <a:r>
              <a:rPr lang="en-US">
                <a:ln/>
                <a:solidFill>
                  <a:schemeClr val="tx1"/>
                </a:solidFill>
                <a:effectLst>
                  <a:outerShdw blurRad="38100" dist="19050" dir="2700000" algn="tl" rotWithShape="0">
                    <a:schemeClr val="dk1">
                      <a:alpha val="40000"/>
                    </a:schemeClr>
                  </a:outerShdw>
                </a:effectLst>
              </a:rPr>
              <a:t>Introduction to </a:t>
            </a:r>
            <a:br>
              <a:rPr lang="en-US">
                <a:ln/>
                <a:solidFill>
                  <a:schemeClr val="tx1"/>
                </a:solidFill>
                <a:effectLst>
                  <a:outerShdw blurRad="38100" dist="19050" dir="2700000" algn="tl" rotWithShape="0">
                    <a:schemeClr val="dk1">
                      <a:alpha val="40000"/>
                    </a:schemeClr>
                  </a:outerShdw>
                </a:effectLst>
              </a:rPr>
            </a:br>
            <a:r>
              <a:rPr lang="en-US">
                <a:ln/>
                <a:solidFill>
                  <a:schemeClr val="tx1"/>
                </a:solidFill>
                <a:effectLst>
                  <a:outerShdw blurRad="38100" dist="19050" dir="2700000" algn="tl" rotWithShape="0">
                    <a:schemeClr val="dk1">
                      <a:alpha val="40000"/>
                    </a:schemeClr>
                  </a:outerShdw>
                </a:effectLst>
              </a:rPr>
              <a:t>Network Pentesting</a:t>
            </a:r>
            <a:endParaRPr lang="en-US">
              <a:ln/>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478155" y="3602355"/>
            <a:ext cx="8475980" cy="3030855"/>
          </a:xfrm>
        </p:spPr>
        <p:txBody>
          <a:bodyPr/>
          <a:p>
            <a:endParaRPr lang="en-US"/>
          </a:p>
          <a:p>
            <a:endParaRPr lang="en-US"/>
          </a:p>
          <a:p>
            <a:r>
              <a:rPr lang="en-US"/>
              <a:t>				</a:t>
            </a:r>
            <a:endParaRPr lang="en-US"/>
          </a:p>
          <a:p>
            <a:r>
              <a:rPr lang="en-US"/>
              <a:t>				</a:t>
            </a:r>
            <a:r>
              <a:rPr lang="en-US">
                <a:ln/>
                <a:solidFill>
                  <a:schemeClr val="tx1"/>
                </a:solidFill>
                <a:effectLst>
                  <a:outerShdw blurRad="38100" dist="19050" dir="2700000" algn="tl" rotWithShape="0">
                    <a:schemeClr val="dk1">
                      <a:alpha val="40000"/>
                    </a:schemeClr>
                  </a:outerShdw>
                </a:effectLst>
              </a:rPr>
              <a:t>By</a:t>
            </a:r>
            <a:endParaRPr lang="en-US">
              <a:ln/>
              <a:solidFill>
                <a:schemeClr val="tx1"/>
              </a:solidFill>
              <a:effectLst>
                <a:outerShdw blurRad="38100" dist="19050" dir="2700000" algn="tl" rotWithShape="0">
                  <a:schemeClr val="dk1">
                    <a:alpha val="40000"/>
                  </a:schemeClr>
                </a:outerShdw>
              </a:effectLst>
            </a:endParaRPr>
          </a:p>
          <a:p>
            <a:r>
              <a:rPr lang="en-US">
                <a:ln/>
                <a:solidFill>
                  <a:schemeClr val="tx1"/>
                </a:solidFill>
                <a:effectLst>
                  <a:outerShdw blurRad="38100" dist="19050" dir="2700000" algn="tl" rotWithShape="0">
                    <a:schemeClr val="dk1">
                      <a:alpha val="40000"/>
                    </a:schemeClr>
                  </a:outerShdw>
                </a:effectLst>
              </a:rPr>
              <a:t>				P. Kuladeep Chowdary</a:t>
            </a:r>
            <a:endParaRPr lang="en-US">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190500"/>
            <a:ext cx="8229600" cy="959485"/>
          </a:xfrm>
        </p:spPr>
        <p:txBody>
          <a:bodyPr/>
          <a:p>
            <a:r>
              <a:rPr lang="en-US" sz="3200"/>
              <a:t>White box vs black box vs grey box pen testing:</a:t>
            </a:r>
            <a:endParaRPr lang="en-US" sz="3200"/>
          </a:p>
        </p:txBody>
      </p:sp>
      <p:sp>
        <p:nvSpPr>
          <p:cNvPr id="3" name="Content Placeholder 2"/>
          <p:cNvSpPr>
            <a:spLocks noGrp="1"/>
          </p:cNvSpPr>
          <p:nvPr>
            <p:ph idx="1"/>
          </p:nvPr>
        </p:nvSpPr>
        <p:spPr/>
        <p:txBody>
          <a:bodyPr/>
          <a:p>
            <a:pPr marL="0" indent="0" algn="just">
              <a:buNone/>
            </a:pPr>
            <a:r>
              <a:rPr lang="en-US" sz="2000"/>
              <a:t>The amount of information shared prior to an engagement can have a huge influence on its outcomes. Testing style is usually defined as either white box, black box or grey box penetration testing.</a:t>
            </a:r>
            <a:endParaRPr lang="en-US" sz="2000"/>
          </a:p>
          <a:p>
            <a:pPr marL="0" indent="0" algn="just">
              <a:buNone/>
            </a:pPr>
            <a:r>
              <a:rPr lang="en-US" sz="2000"/>
              <a:t>1. White box penetration testing:</a:t>
            </a:r>
            <a:endParaRPr lang="en-US" sz="2000"/>
          </a:p>
          <a:p>
            <a:pPr marL="0" indent="0" algn="just">
              <a:buNone/>
            </a:pPr>
            <a:r>
              <a:rPr lang="en-US" sz="2000"/>
              <a:t>	White box penetration testing, sometimes referred to as crystal or oblique box pen testing, involves sharing full network and system information with the tester, including network maps and credentials. This helps to save time and reduce the overall cost of an engagement. A white box penetration test is useful for simulating a targeted attack on a specific system utilising as many attack vectors as possible.</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298450"/>
            <a:ext cx="8229600" cy="6079490"/>
          </a:xfrm>
        </p:spPr>
        <p:txBody>
          <a:bodyPr/>
          <a:p>
            <a:pPr marL="0" indent="0" algn="just">
              <a:buNone/>
            </a:pPr>
            <a:r>
              <a:rPr lang="en-US" sz="2000"/>
              <a:t>2. Black box penetration testing:</a:t>
            </a:r>
            <a:endParaRPr lang="en-US" sz="2000"/>
          </a:p>
          <a:p>
            <a:pPr marL="0" indent="0" algn="just">
              <a:buNone/>
            </a:pPr>
            <a:r>
              <a:rPr lang="en-US" sz="2000"/>
              <a:t>	In a black box penetration test, no information is provided to the tester at all. The pen tester in this instance follows the approach of an unprivileged attacker, from initial access and execution through to exploitation. This scenario can be seen as the most authentic, demonstrating how an adversary with no inside knowledge would target and compromise an organisation. However, this typically makes it the costliest option too.</a:t>
            </a:r>
            <a:endParaRPr lang="en-US" sz="2000"/>
          </a:p>
          <a:p>
            <a:pPr marL="0" indent="0" algn="just">
              <a:buNone/>
            </a:pPr>
            <a:r>
              <a:rPr lang="en-US" sz="2000"/>
              <a:t>3. Grey box penetration testing:</a:t>
            </a:r>
            <a:endParaRPr lang="en-US" sz="2000"/>
          </a:p>
          <a:p>
            <a:pPr marL="0" indent="0" algn="just">
              <a:buNone/>
            </a:pPr>
            <a:r>
              <a:rPr lang="en-US" sz="2000"/>
              <a:t>	In a grey box penetration test, also known as a translucent box test, only limited information is shared with the tester. Usually this takes the form of login credentials. Grey box testing is useful to help understand the level of access a privileged user could gain and the potential damage they could cause. Grey box tests strike a balance between depth and efficiency and can be used to simulate either an insider threat or an attack that has breached the network perimeter.</a:t>
            </a: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184150"/>
            <a:ext cx="8229600" cy="5943600"/>
          </a:xfrm>
        </p:spPr>
        <p:txBody>
          <a:bodyPr/>
          <a:p>
            <a:pPr marL="0" indent="0">
              <a:buNone/>
            </a:pPr>
            <a:r>
              <a:rPr lang="en-US"/>
              <a:t>Conclusion:</a:t>
            </a:r>
            <a:endParaRPr lang="en-US"/>
          </a:p>
          <a:p>
            <a:pPr marL="0" indent="0">
              <a:buNone/>
            </a:pPr>
            <a:r>
              <a:rPr lang="en-US" sz="2800"/>
              <a:t>In conclusion, pentesting is a vital part of any business’ cybersecurity strategy. By identifying and fixing vulnerabilities before they can be exploited, you can reduce the risk of a data breach and protect your business from financial damages. If you’re not currently performing pentesting on your systems, now is the time to start!</a:t>
            </a:r>
            <a:endParaRPr 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pic>
        <p:nvPicPr>
          <p:cNvPr id="4" name="Content Placeholder 3" descr="images"/>
          <p:cNvPicPr>
            <a:picLocks noChangeAspect="1"/>
          </p:cNvPicPr>
          <p:nvPr>
            <p:ph idx="1"/>
          </p:nvPr>
        </p:nvPicPr>
        <p:blipFill>
          <a:blip r:embed="rId1"/>
          <a:stretch>
            <a:fillRect/>
          </a:stretch>
        </p:blipFill>
        <p:spPr>
          <a:xfrm>
            <a:off x="1187450" y="1125220"/>
            <a:ext cx="6517640" cy="48837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 About Network Pentesting:</a:t>
            </a:r>
            <a:endParaRPr lang="en-US"/>
          </a:p>
        </p:txBody>
      </p:sp>
      <p:sp>
        <p:nvSpPr>
          <p:cNvPr id="3" name="Content Placeholder 2"/>
          <p:cNvSpPr>
            <a:spLocks noGrp="1"/>
          </p:cNvSpPr>
          <p:nvPr>
            <p:ph idx="1"/>
          </p:nvPr>
        </p:nvSpPr>
        <p:spPr/>
        <p:txBody>
          <a:bodyPr/>
          <a:p>
            <a:pPr algn="just"/>
            <a:r>
              <a:rPr lang="en-US" sz="2000"/>
              <a:t>Penetration testing, or pen testing, involves simulating cyberattacks against your own systems to help identify any vulnerabilities that could be potentially exploited. Network penetration tests use various hacking techniques to identify security vulnerabilities in your networks. These tests use real methods and approaches that a hacker could use to access the system, providing critical information about the security of a network.</a:t>
            </a:r>
            <a:endParaRPr lang="en-US" sz="2000"/>
          </a:p>
          <a:p>
            <a:pPr marL="0" indent="0" algn="just">
              <a:buNone/>
            </a:pPr>
            <a:endParaRPr lang="en-US" sz="2000"/>
          </a:p>
          <a:p>
            <a:pPr marL="0" indent="0" algn="just">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does network pen testing work?</a:t>
            </a:r>
            <a:endParaRPr lang="en-US"/>
          </a:p>
        </p:txBody>
      </p:sp>
      <p:sp>
        <p:nvSpPr>
          <p:cNvPr id="3" name="Content Placeholder 2"/>
          <p:cNvSpPr>
            <a:spLocks noGrp="1"/>
          </p:cNvSpPr>
          <p:nvPr>
            <p:ph idx="1"/>
          </p:nvPr>
        </p:nvSpPr>
        <p:spPr/>
        <p:txBody>
          <a:bodyPr/>
          <a:p>
            <a:pPr algn="just"/>
            <a:r>
              <a:rPr lang="en-US" sz="2000"/>
              <a:t>In simplest terms, network pen testing works by simulating a real-life attack, providing critical information about potential weaknesses hackers could use as entry points to gain access to your network(s). “Ethical hackers” (likely security specialists on your team or a third-party vendor) use a variety of methods to attempt to compromise your network(s).</a:t>
            </a:r>
            <a:endParaRPr lang="en-US"/>
          </a:p>
          <a:p>
            <a:pPr algn="just"/>
            <a:r>
              <a:rPr lang="en-US" sz="2000"/>
              <a:t>A typical network pen testing approach involves the following steps:</a:t>
            </a:r>
            <a:endParaRPr lang="en-US" sz="2000"/>
          </a:p>
          <a:p>
            <a:pPr algn="just"/>
            <a:r>
              <a:rPr lang="en-US" sz="2000"/>
              <a:t>Planning. In the planning phase, ethical hackers discuss the scope and overall aim of the test with key stakeholders. Testing methods and success metrics are defined in this initial discussion phase. After a basic overview is decided upon, hackers start surveying all components of the businesses’ network.</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245110"/>
            <a:ext cx="8229600" cy="6440170"/>
          </a:xfrm>
        </p:spPr>
        <p:txBody>
          <a:bodyPr/>
          <a:p>
            <a:pPr algn="just"/>
            <a:r>
              <a:rPr lang="en-US" sz="2000">
                <a:sym typeface="+mn-ea"/>
              </a:rPr>
              <a:t>Testing. In this phase, hackers use either static or dynamic testing solutions to study and understand how the network responds to simulated attacks.</a:t>
            </a:r>
            <a:endParaRPr lang="en-US" sz="2000"/>
          </a:p>
          <a:p>
            <a:pPr algn="just"/>
            <a:r>
              <a:rPr lang="en-US" sz="2000">
                <a:sym typeface="+mn-ea"/>
              </a:rPr>
              <a:t>Accessing networks. After testing the network to understand its behavior, ethical hackers will perform a variety of attacks on the network, including web application attacks, SQL injections, etc. These attacks will help identify the target network’s vulnerabilities. If the ethical hackers identify vulnerabilities, they will attempt to actually exploit them, from attempting to steal data to escalating privileges to intercepting traffic. The idea here is to determine how much damage they can cause. After successfully gaining access, another metric of interest is to see how long the tester can maintain their access within the system. If hackers can maintain access to a system for a long period of time, this lends them more opportunity to wreak havoc and collect valuable sensitive data.</a:t>
            </a:r>
            <a:endParaRPr lang="en-US" sz="2000"/>
          </a:p>
          <a:p>
            <a:pPr algn="just"/>
            <a:r>
              <a:rPr lang="en-US" sz="2000">
                <a:sym typeface="+mn-ea"/>
              </a:rPr>
              <a:t>Analysis. After completing testing activities, pen testers will analyze their results and create a report showing their findings. This report will provide actionable insight into vulnerabilities, actual exploitability, and the chance for businesses to take necessary remediation action before a real hacker has the opportunity to exploit their system. </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190500"/>
            <a:ext cx="8229600" cy="1047750"/>
          </a:xfrm>
        </p:spPr>
        <p:txBody>
          <a:bodyPr/>
          <a:p>
            <a:r>
              <a:rPr lang="en-US"/>
              <a:t>What are the benefits of performing network penetration testing?</a:t>
            </a:r>
            <a:endParaRPr lang="en-US"/>
          </a:p>
        </p:txBody>
      </p:sp>
      <p:sp>
        <p:nvSpPr>
          <p:cNvPr id="3" name="Content Placeholder 2"/>
          <p:cNvSpPr>
            <a:spLocks noGrp="1"/>
          </p:cNvSpPr>
          <p:nvPr>
            <p:ph idx="1"/>
          </p:nvPr>
        </p:nvSpPr>
        <p:spPr>
          <a:xfrm>
            <a:off x="457200" y="1376045"/>
            <a:ext cx="8229600" cy="4751705"/>
          </a:xfrm>
        </p:spPr>
        <p:txBody>
          <a:bodyPr/>
          <a:p>
            <a:pPr marL="0" indent="0" algn="just">
              <a:buFont typeface="Arial" panose="020B0604020202020204" pitchFamily="34" charset="0"/>
              <a:buNone/>
            </a:pPr>
            <a:r>
              <a:rPr lang="en-US" sz="2000"/>
              <a:t>	The overarching benefit to implementing network pen testing is that it allows a business to gain valuable insight into its overall security posture and empowers it to take informed action to resolve problems before a malicious actor has the opportunity to exploit its systems.</a:t>
            </a:r>
            <a:endParaRPr lang="en-US" sz="2000"/>
          </a:p>
          <a:p>
            <a:pPr marL="0" indent="0" algn="just">
              <a:buFont typeface="Arial" panose="020B0604020202020204" pitchFamily="34" charset="0"/>
              <a:buNone/>
            </a:pPr>
            <a:endParaRPr lang="en-US" sz="2000"/>
          </a:p>
          <a:p>
            <a:pPr marL="0" indent="0" algn="just">
              <a:buNone/>
            </a:pPr>
            <a:r>
              <a:rPr lang="en-US" sz="2000"/>
              <a:t>More specifically, network pen testing provides the following:</a:t>
            </a:r>
            <a:endParaRPr lang="en-US" sz="2000"/>
          </a:p>
          <a:p>
            <a:pPr algn="just"/>
            <a:r>
              <a:rPr lang="en-US" sz="2000"/>
              <a:t>The ability to analyze and understand security posture and controls</a:t>
            </a:r>
            <a:endParaRPr lang="en-US" sz="2000"/>
          </a:p>
          <a:p>
            <a:pPr algn="just"/>
            <a:r>
              <a:rPr lang="en-US" sz="2000"/>
              <a:t>The ability to prevent breaches before they can happen</a:t>
            </a:r>
            <a:endParaRPr lang="en-US" sz="2000"/>
          </a:p>
          <a:p>
            <a:pPr algn="just"/>
            <a:r>
              <a:rPr lang="en-US" sz="2000"/>
              <a:t>Help in learning what to do in case of an actual attack by understanding how a system responds to hacking activities</a:t>
            </a:r>
            <a:endParaRPr lang="en-US" sz="2000"/>
          </a:p>
          <a:p>
            <a:pPr algn="just"/>
            <a:r>
              <a:rPr lang="en-US" sz="2000"/>
              <a:t>Less time and money spent fixing damage caused by preventable attacks</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network-pen-testing"/>
          <p:cNvPicPr>
            <a:picLocks noChangeAspect="1"/>
          </p:cNvPicPr>
          <p:nvPr>
            <p:ph idx="1"/>
          </p:nvPr>
        </p:nvPicPr>
        <p:blipFill>
          <a:blip r:embed="rId1">
            <a:extLst>
              <a:ext uri="{96DAC541-7B7A-43D3-8B79-37D633B846F1}">
                <asvg:svgBlip xmlns:asvg="http://schemas.microsoft.com/office/drawing/2016/SVG/main" r:embed="rId2"/>
              </a:ext>
            </a:extLst>
          </a:blip>
          <a:stretch>
            <a:fillRect/>
          </a:stretch>
        </p:blipFill>
        <p:spPr>
          <a:xfrm>
            <a:off x="899795" y="1052830"/>
            <a:ext cx="7620000" cy="4629150"/>
          </a:xfrm>
          <a:prstGeom prst="rect">
            <a:avLst/>
          </a:prstGeom>
        </p:spPr>
      </p:pic>
      <p:sp>
        <p:nvSpPr>
          <p:cNvPr id="5" name="Text Box 4"/>
          <p:cNvSpPr txBox="1"/>
          <p:nvPr/>
        </p:nvSpPr>
        <p:spPr>
          <a:xfrm>
            <a:off x="2720975" y="5517515"/>
            <a:ext cx="4819015" cy="368300"/>
          </a:xfrm>
          <a:prstGeom prst="rect">
            <a:avLst/>
          </a:prstGeom>
          <a:noFill/>
        </p:spPr>
        <p:txBody>
          <a:bodyPr wrap="square" rtlCol="0">
            <a:spAutoFit/>
          </a:bodyPr>
          <a:p>
            <a:r>
              <a:rPr lang="en-US"/>
              <a:t>Performaning network penetration testing</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Types of Network Pentesting:</a:t>
            </a:r>
            <a:endParaRPr lang="en-US"/>
          </a:p>
        </p:txBody>
      </p:sp>
      <p:sp>
        <p:nvSpPr>
          <p:cNvPr id="3" name="Content Placeholder 2"/>
          <p:cNvSpPr>
            <a:spLocks noGrp="1"/>
          </p:cNvSpPr>
          <p:nvPr>
            <p:ph idx="1"/>
          </p:nvPr>
        </p:nvSpPr>
        <p:spPr/>
        <p:txBody>
          <a:bodyPr/>
          <a:p>
            <a:pPr marL="0" indent="0" algn="just">
              <a:buNone/>
            </a:pPr>
            <a:r>
              <a:rPr lang="en-US" sz="2000"/>
              <a:t>1. Internal/External Infrastructure Penetration Testing:</a:t>
            </a:r>
            <a:endParaRPr lang="en-US" sz="2000"/>
          </a:p>
          <a:p>
            <a:pPr marL="0" indent="0" algn="just">
              <a:buNone/>
            </a:pPr>
            <a:r>
              <a:rPr lang="en-US" sz="2000"/>
              <a:t>	An assessment of on-premise and cloud network infrastructure, including firewalls, system hosts and devices such as routers and switches. Can be framed as either an internal penetration test, focusing on assets inside the corporate network, or an external penetration test, targeting internet-facing infrastructure. To scope a test, you will need to know the number of internal and external IPs to be tested, network subnet size and number of sites.</a:t>
            </a:r>
            <a:endParaRPr lang="en-US" sz="2000"/>
          </a:p>
          <a:p>
            <a:pPr marL="0" indent="0" algn="just">
              <a:buNone/>
            </a:pPr>
            <a:r>
              <a:rPr lang="en-US" sz="2000"/>
              <a:t>2. Wireless Penetration Testing:</a:t>
            </a:r>
            <a:endParaRPr lang="en-US" sz="2000"/>
          </a:p>
          <a:p>
            <a:pPr marL="0" indent="0" algn="just">
              <a:buNone/>
            </a:pPr>
            <a:r>
              <a:rPr lang="en-US" sz="2000"/>
              <a:t>	A test that specifically targets an organisation’s WLAN (wireless local area network), as well as wireless protocols including Bluetooth, ZigBee and Z-Wave. Helps to identify rogue access points, weaknesses in encryption and WPA vulnerabilities. To scope an engagement, testers will need to know the number of wireless and guest networks, locations and unique SSIDs to be assessed.</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224155"/>
            <a:ext cx="8229600" cy="6454775"/>
          </a:xfrm>
        </p:spPr>
        <p:txBody>
          <a:bodyPr/>
          <a:p>
            <a:pPr marL="0" indent="0" algn="just">
              <a:buNone/>
            </a:pPr>
            <a:r>
              <a:rPr lang="en-US" sz="2000"/>
              <a:t>3. Web Application Testing:</a:t>
            </a:r>
            <a:endParaRPr lang="en-US" sz="2000"/>
          </a:p>
          <a:p>
            <a:pPr marL="0" indent="0" algn="just">
              <a:buNone/>
            </a:pPr>
            <a:r>
              <a:rPr lang="en-US" sz="2000"/>
              <a:t>	An assessment of websites and custom applications delivered over the web, looking to uncover coding, design and development flaws that could be maliciously exploited. Before approaching a testing provider, it’s important to ascertain the number of apps that need testing, as well as the number of static pages, dynamic pages and input fields to be assessed.</a:t>
            </a:r>
            <a:endParaRPr lang="en-US" sz="2000"/>
          </a:p>
          <a:p>
            <a:pPr marL="0" indent="0" algn="just">
              <a:buNone/>
            </a:pPr>
            <a:r>
              <a:rPr lang="en-US" sz="2000"/>
              <a:t>4. Mobile Application Testing:</a:t>
            </a:r>
            <a:endParaRPr lang="en-US" sz="2000"/>
          </a:p>
          <a:p>
            <a:pPr marL="0" indent="0" algn="just">
              <a:buNone/>
            </a:pPr>
            <a:r>
              <a:rPr lang="en-US" sz="2000"/>
              <a:t>	The testing of mobile applications on operating systems including Android and iOS to identify authentication, authorisation, data leakage and session handling issues. To scope a test, providers will need to know the operating system types and versions they’d like an app to be tested on, number of API calls and requirements for jailbreaking and root detection.</a:t>
            </a:r>
            <a:endParaRPr lang="en-US" sz="2000"/>
          </a:p>
          <a:p>
            <a:pPr marL="0" indent="0" algn="just">
              <a:buNone/>
            </a:pPr>
            <a:r>
              <a:rPr lang="en-US" sz="2000"/>
              <a:t>5. Build and Configuration Review:</a:t>
            </a:r>
            <a:endParaRPr lang="en-US" sz="2000"/>
          </a:p>
          <a:p>
            <a:pPr marL="0" indent="0" algn="just">
              <a:buNone/>
            </a:pPr>
            <a:r>
              <a:rPr lang="en-US" sz="2000"/>
              <a:t>	Review of network builds and configurations to identify misconfigurations across web and app servers, routers and firewalls. The number of builds, operating systems and application servers to be reviewed during testing is crucial information to help scope this type of engagement.</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260985"/>
            <a:ext cx="8229600" cy="6316345"/>
          </a:xfrm>
        </p:spPr>
        <p:txBody>
          <a:bodyPr/>
          <a:p>
            <a:pPr marL="0" indent="0" algn="just">
              <a:buNone/>
            </a:pPr>
            <a:r>
              <a:rPr lang="en-US" sz="2000"/>
              <a:t>6. Social Engineering:</a:t>
            </a:r>
            <a:endParaRPr lang="en-US" sz="2000"/>
          </a:p>
          <a:p>
            <a:pPr marL="0" indent="0" algn="just">
              <a:buNone/>
            </a:pPr>
            <a:r>
              <a:rPr lang="en-US" sz="2000"/>
              <a:t>	An assessment of the ability of your systems and personnel to detect and respond to email phishing attacks. Gain precise insight into the potential risks through customised phishing, spear phishing and Business Email Compromise (BEC) attacks.</a:t>
            </a:r>
            <a:endParaRPr lang="en-US" sz="2000"/>
          </a:p>
          <a:p>
            <a:pPr marL="0" indent="0" algn="just">
              <a:buNone/>
            </a:pPr>
            <a:r>
              <a:rPr lang="en-US" sz="2000"/>
              <a:t>7. Cloud Penetration Testing:</a:t>
            </a:r>
            <a:endParaRPr lang="en-US" sz="2000"/>
          </a:p>
          <a:p>
            <a:pPr marL="0" indent="0" algn="just">
              <a:buNone/>
            </a:pPr>
            <a:r>
              <a:rPr lang="en-US" sz="2000"/>
              <a:t>	Custom cloud security assessments to help your organisation overcome shared responsibility challenges by uncovering and addressing vulnerabilities across cloud and hybrid environments that could leave critical assets exposed.</a:t>
            </a:r>
            <a:endParaRPr lang="en-US" sz="2000"/>
          </a:p>
          <a:p>
            <a:pPr marL="0" indent="0" algn="just">
              <a:buNone/>
            </a:pPr>
            <a:r>
              <a:rPr lang="en-US" sz="2000"/>
              <a:t>8. Agile Penetration Testing:</a:t>
            </a:r>
            <a:endParaRPr lang="en-US" sz="2000"/>
          </a:p>
          <a:p>
            <a:pPr marL="0" indent="0" algn="just">
              <a:buNone/>
            </a:pPr>
            <a:r>
              <a:rPr lang="en-US" sz="2000"/>
              <a:t>	Continuous, developer-centric security assessments designed to identify and remediate security vulnerabilities throughout the entire development cycle. This agile approach helps to ensure that every product release, whether it is a minor bug fix or a major feature, has been vetted from a security perspective.</a:t>
            </a:r>
            <a:endParaRPr lang="en-US" sz="20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8256</Words>
  <Application>WPS Presentation</Application>
  <PresentationFormat/>
  <Paragraphs>70</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SimSun</vt:lpstr>
      <vt:lpstr>Wingdings</vt:lpstr>
      <vt:lpstr>Arial Unicode MS</vt:lpstr>
      <vt:lpstr>Microsoft YaHei</vt:lpstr>
      <vt:lpstr>Calibri</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Network Pentesting</dc:title>
  <dc:creator>dimple chowdary</dc:creator>
  <cp:lastModifiedBy>dimpl</cp:lastModifiedBy>
  <cp:revision>1</cp:revision>
  <dcterms:created xsi:type="dcterms:W3CDTF">2023-07-23T14:00:13Z</dcterms:created>
  <dcterms:modified xsi:type="dcterms:W3CDTF">2023-07-23T14:00:14Z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3B82553665884B7EB10ADC48C5B1A770</vt:lpwstr>
  </property>
</Properties>
</file>