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56"/>
  </p:notesMasterIdLst>
  <p:sldIdLst>
    <p:sldId id="272" r:id="rId2"/>
    <p:sldId id="264" r:id="rId3"/>
    <p:sldId id="299" r:id="rId4"/>
    <p:sldId id="300" r:id="rId5"/>
    <p:sldId id="301" r:id="rId6"/>
    <p:sldId id="296" r:id="rId7"/>
    <p:sldId id="298" r:id="rId8"/>
    <p:sldId id="297" r:id="rId9"/>
    <p:sldId id="302" r:id="rId10"/>
    <p:sldId id="260" r:id="rId11"/>
    <p:sldId id="288" r:id="rId12"/>
    <p:sldId id="307" r:id="rId13"/>
    <p:sldId id="328" r:id="rId14"/>
    <p:sldId id="306" r:id="rId15"/>
    <p:sldId id="265" r:id="rId16"/>
    <p:sldId id="261" r:id="rId17"/>
    <p:sldId id="262" r:id="rId18"/>
    <p:sldId id="320" r:id="rId19"/>
    <p:sldId id="321" r:id="rId20"/>
    <p:sldId id="322" r:id="rId21"/>
    <p:sldId id="323" r:id="rId22"/>
    <p:sldId id="303" r:id="rId23"/>
    <p:sldId id="287" r:id="rId24"/>
    <p:sldId id="263" r:id="rId25"/>
    <p:sldId id="267" r:id="rId26"/>
    <p:sldId id="278" r:id="rId27"/>
    <p:sldId id="277" r:id="rId28"/>
    <p:sldId id="324" r:id="rId29"/>
    <p:sldId id="325" r:id="rId30"/>
    <p:sldId id="326" r:id="rId31"/>
    <p:sldId id="274" r:id="rId32"/>
    <p:sldId id="275" r:id="rId33"/>
    <p:sldId id="285" r:id="rId34"/>
    <p:sldId id="281" r:id="rId35"/>
    <p:sldId id="276" r:id="rId36"/>
    <p:sldId id="280" r:id="rId37"/>
    <p:sldId id="289" r:id="rId38"/>
    <p:sldId id="330" r:id="rId39"/>
    <p:sldId id="304" r:id="rId40"/>
    <p:sldId id="305" r:id="rId41"/>
    <p:sldId id="329" r:id="rId42"/>
    <p:sldId id="308" r:id="rId43"/>
    <p:sldId id="309" r:id="rId44"/>
    <p:sldId id="311" r:id="rId45"/>
    <p:sldId id="312" r:id="rId46"/>
    <p:sldId id="313" r:id="rId47"/>
    <p:sldId id="314" r:id="rId48"/>
    <p:sldId id="315" r:id="rId49"/>
    <p:sldId id="316" r:id="rId50"/>
    <p:sldId id="317" r:id="rId51"/>
    <p:sldId id="318" r:id="rId52"/>
    <p:sldId id="319" r:id="rId53"/>
    <p:sldId id="294" r:id="rId54"/>
    <p:sldId id="295"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2A33"/>
    <a:srgbClr val="0ABA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73442" autoAdjust="0"/>
  </p:normalViewPr>
  <p:slideViewPr>
    <p:cSldViewPr snapToGrid="0">
      <p:cViewPr varScale="1">
        <p:scale>
          <a:sx n="62" d="100"/>
          <a:sy n="62" d="100"/>
        </p:scale>
        <p:origin x="15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07/relationships/hdphoto" Target="../media/hdphoto1.wdp"/><Relationship Id="rId1" Type="http://schemas.openxmlformats.org/officeDocument/2006/relationships/image" Target="../media/image28.png"/><Relationship Id="rId5" Type="http://schemas.openxmlformats.org/officeDocument/2006/relationships/image" Target="../media/image31.png"/><Relationship Id="rId4" Type="http://schemas.openxmlformats.org/officeDocument/2006/relationships/image" Target="../media/image3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29.png"/><Relationship Id="rId2" Type="http://schemas.microsoft.com/office/2007/relationships/hdphoto" Target="../media/hdphoto1.wdp"/><Relationship Id="rId1" Type="http://schemas.openxmlformats.org/officeDocument/2006/relationships/image" Target="../media/image28.png"/><Relationship Id="rId5" Type="http://schemas.openxmlformats.org/officeDocument/2006/relationships/image" Target="../media/image31.png"/><Relationship Id="rId4" Type="http://schemas.openxmlformats.org/officeDocument/2006/relationships/image" Target="../media/image30.pn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6818A3-FE0A-4B33-9B38-37F248A58591}" type="doc">
      <dgm:prSet loTypeId="urn:microsoft.com/office/officeart/2005/8/layout/vList3" loCatId="list" qsTypeId="urn:microsoft.com/office/officeart/2005/8/quickstyle/simple4" qsCatId="simple" csTypeId="urn:microsoft.com/office/officeart/2005/8/colors/accent1_3" csCatId="accent1" phldr="1"/>
      <dgm:spPr/>
      <dgm:t>
        <a:bodyPr/>
        <a:lstStyle/>
        <a:p>
          <a:endParaRPr lang="en-US"/>
        </a:p>
      </dgm:t>
    </dgm:pt>
    <dgm:pt modelId="{5789C5DA-9DDF-4D11-ABC2-0A402CEB9944}">
      <dgm:prSet/>
      <dgm:spPr/>
      <dgm:t>
        <a:bodyPr/>
        <a:lstStyle/>
        <a:p>
          <a:pPr algn="l"/>
          <a:r>
            <a:rPr lang="en-US" dirty="0">
              <a:solidFill>
                <a:schemeClr val="tx1"/>
              </a:solidFill>
              <a:latin typeface="Graphik" panose="020B0503030202060203" pitchFamily="34" charset="0"/>
            </a:rPr>
            <a:t>Use of Role Based Permission (RBP) concept</a:t>
          </a:r>
        </a:p>
      </dgm:t>
    </dgm:pt>
    <dgm:pt modelId="{1D3C32AC-3184-479D-A6A1-AA8B6FDDCC16}" type="parTrans" cxnId="{4B32A695-ED8C-403D-86BC-471FC24E8EE0}">
      <dgm:prSet/>
      <dgm:spPr/>
      <dgm:t>
        <a:bodyPr/>
        <a:lstStyle/>
        <a:p>
          <a:pPr algn="l"/>
          <a:endParaRPr lang="en-US">
            <a:latin typeface="Graphik" panose="020B0503030202060203" pitchFamily="34" charset="0"/>
          </a:endParaRPr>
        </a:p>
      </dgm:t>
    </dgm:pt>
    <dgm:pt modelId="{C89FA0EB-EF4A-422C-864B-2CC18CAFD632}" type="sibTrans" cxnId="{4B32A695-ED8C-403D-86BC-471FC24E8EE0}">
      <dgm:prSet/>
      <dgm:spPr/>
      <dgm:t>
        <a:bodyPr/>
        <a:lstStyle/>
        <a:p>
          <a:pPr algn="l"/>
          <a:endParaRPr lang="en-US">
            <a:latin typeface="Graphik" panose="020B0503030202060203" pitchFamily="34" charset="0"/>
          </a:endParaRPr>
        </a:p>
      </dgm:t>
    </dgm:pt>
    <dgm:pt modelId="{D7949AA1-02CD-4154-A958-67094A571F6B}">
      <dgm:prSet/>
      <dgm:spPr/>
      <dgm:t>
        <a:bodyPr/>
        <a:lstStyle/>
        <a:p>
          <a:pPr algn="l"/>
          <a:r>
            <a:rPr lang="en-US" dirty="0">
              <a:solidFill>
                <a:schemeClr val="tx1"/>
              </a:solidFill>
              <a:latin typeface="Graphik" panose="020B0503030202060203" pitchFamily="34" charset="0"/>
            </a:rPr>
            <a:t>Concurrent user access with an extension platform to build your own UIs on top of Employee Central</a:t>
          </a:r>
        </a:p>
      </dgm:t>
    </dgm:pt>
    <dgm:pt modelId="{53BCFC4D-349E-467C-8065-7DF660E15558}" type="parTrans" cxnId="{9C7D3987-1BBD-48D9-A77B-985F88DD4B7C}">
      <dgm:prSet/>
      <dgm:spPr/>
      <dgm:t>
        <a:bodyPr/>
        <a:lstStyle/>
        <a:p>
          <a:pPr algn="l"/>
          <a:endParaRPr lang="en-US">
            <a:latin typeface="Graphik" panose="020B0503030202060203" pitchFamily="34" charset="0"/>
          </a:endParaRPr>
        </a:p>
      </dgm:t>
    </dgm:pt>
    <dgm:pt modelId="{700337C0-E583-4825-8A1E-3C1B5FF6ACC3}" type="sibTrans" cxnId="{9C7D3987-1BBD-48D9-A77B-985F88DD4B7C}">
      <dgm:prSet/>
      <dgm:spPr/>
      <dgm:t>
        <a:bodyPr/>
        <a:lstStyle/>
        <a:p>
          <a:pPr algn="l"/>
          <a:endParaRPr lang="en-US">
            <a:latin typeface="Graphik" panose="020B0503030202060203" pitchFamily="34" charset="0"/>
          </a:endParaRPr>
        </a:p>
      </dgm:t>
    </dgm:pt>
    <dgm:pt modelId="{3EAE3256-03AB-42BE-94C9-32C188671F68}">
      <dgm:prSet/>
      <dgm:spPr/>
      <dgm:t>
        <a:bodyPr/>
        <a:lstStyle/>
        <a:p>
          <a:pPr algn="l"/>
          <a:r>
            <a:rPr lang="en-US" dirty="0">
              <a:solidFill>
                <a:schemeClr val="tx1"/>
              </a:solidFill>
              <a:latin typeface="Graphik" panose="020B0503030202060203" pitchFamily="34" charset="0"/>
            </a:rPr>
            <a:t>MDF data access</a:t>
          </a:r>
        </a:p>
      </dgm:t>
    </dgm:pt>
    <dgm:pt modelId="{C69A8C31-009F-45EB-AF33-812A2AF49435}" type="parTrans" cxnId="{40B1B5A4-FB16-4947-8B1A-0519078716B7}">
      <dgm:prSet/>
      <dgm:spPr/>
      <dgm:t>
        <a:bodyPr/>
        <a:lstStyle/>
        <a:p>
          <a:pPr algn="l"/>
          <a:endParaRPr lang="en-US">
            <a:latin typeface="Graphik" panose="020B0503030202060203" pitchFamily="34" charset="0"/>
          </a:endParaRPr>
        </a:p>
      </dgm:t>
    </dgm:pt>
    <dgm:pt modelId="{3A414864-7FE5-4099-A0FD-173EF549EB39}" type="sibTrans" cxnId="{40B1B5A4-FB16-4947-8B1A-0519078716B7}">
      <dgm:prSet/>
      <dgm:spPr/>
      <dgm:t>
        <a:bodyPr/>
        <a:lstStyle/>
        <a:p>
          <a:pPr algn="l"/>
          <a:endParaRPr lang="en-US">
            <a:latin typeface="Graphik" panose="020B0503030202060203" pitchFamily="34" charset="0"/>
          </a:endParaRPr>
        </a:p>
      </dgm:t>
    </dgm:pt>
    <dgm:pt modelId="{AAF66D12-C48C-47F2-BBFC-A195DA86697C}">
      <dgm:prSet/>
      <dgm:spPr/>
      <dgm:t>
        <a:bodyPr/>
        <a:lstStyle/>
        <a:p>
          <a:pPr algn="l"/>
          <a:r>
            <a:rPr lang="en-US" dirty="0">
              <a:solidFill>
                <a:schemeClr val="tx1"/>
              </a:solidFill>
              <a:latin typeface="Graphik" panose="020B0503030202060203" pitchFamily="34" charset="0"/>
            </a:rPr>
            <a:t>Replicate data in Admin Mode for read and write operations. </a:t>
          </a:r>
          <a:r>
            <a:rPr lang="en-US" i="1" dirty="0">
              <a:solidFill>
                <a:schemeClr val="tx1"/>
              </a:solidFill>
              <a:latin typeface="Graphik" panose="020B0503030202060203" pitchFamily="34" charset="0"/>
            </a:rPr>
            <a:t>Admin Mode is used chiefly for technical integrations.</a:t>
          </a:r>
        </a:p>
      </dgm:t>
    </dgm:pt>
    <dgm:pt modelId="{30517CCE-D9FB-466F-8B0B-09616F8A09F7}" type="parTrans" cxnId="{C7D0F337-515A-434B-B5C4-C9EFB5E97D26}">
      <dgm:prSet/>
      <dgm:spPr/>
      <dgm:t>
        <a:bodyPr/>
        <a:lstStyle/>
        <a:p>
          <a:pPr algn="l"/>
          <a:endParaRPr lang="en-US">
            <a:latin typeface="Graphik" panose="020B0503030202060203" pitchFamily="34" charset="0"/>
          </a:endParaRPr>
        </a:p>
      </dgm:t>
    </dgm:pt>
    <dgm:pt modelId="{87D57E7D-1408-4F5F-8765-F81FA2BE841F}" type="sibTrans" cxnId="{C7D0F337-515A-434B-B5C4-C9EFB5E97D26}">
      <dgm:prSet/>
      <dgm:spPr/>
      <dgm:t>
        <a:bodyPr/>
        <a:lstStyle/>
        <a:p>
          <a:pPr algn="l"/>
          <a:endParaRPr lang="en-US">
            <a:latin typeface="Graphik" panose="020B0503030202060203" pitchFamily="34" charset="0"/>
          </a:endParaRPr>
        </a:p>
      </dgm:t>
    </dgm:pt>
    <dgm:pt modelId="{1E1A65E8-B7F3-4CD2-87CD-1B12F807D911}" type="pres">
      <dgm:prSet presAssocID="{B66818A3-FE0A-4B33-9B38-37F248A58591}" presName="linearFlow" presStyleCnt="0">
        <dgm:presLayoutVars>
          <dgm:dir/>
          <dgm:resizeHandles val="exact"/>
        </dgm:presLayoutVars>
      </dgm:prSet>
      <dgm:spPr/>
    </dgm:pt>
    <dgm:pt modelId="{F6F40CFB-ED4E-417D-9B1D-BA952DF48D17}" type="pres">
      <dgm:prSet presAssocID="{5789C5DA-9DDF-4D11-ABC2-0A402CEB9944}" presName="composite" presStyleCnt="0"/>
      <dgm:spPr/>
    </dgm:pt>
    <dgm:pt modelId="{6F25E7C4-3533-4985-96EA-EC02F5E098A4}" type="pres">
      <dgm:prSet presAssocID="{5789C5DA-9DDF-4D11-ABC2-0A402CEB9944}" presName="imgShp" presStyleLbl="fgImgPlace1" presStyleIdx="0" presStyleCnt="4"/>
      <dgm:spPr>
        <a:prstGeom prst="rect">
          <a:avLst/>
        </a:prstGeom>
        <a:blipFill>
          <a:blip xmlns:r="http://schemas.openxmlformats.org/officeDocument/2006/relationships" r:embed="rId1">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l="-8000" r="-8000"/>
          </a:stretch>
        </a:blipFill>
      </dgm:spPr>
    </dgm:pt>
    <dgm:pt modelId="{67E7AE47-EE24-47DB-90FA-D8FF45D94FC6}" type="pres">
      <dgm:prSet presAssocID="{5789C5DA-9DDF-4D11-ABC2-0A402CEB9944}" presName="txShp" presStyleLbl="node1" presStyleIdx="0" presStyleCnt="4">
        <dgm:presLayoutVars>
          <dgm:bulletEnabled val="1"/>
        </dgm:presLayoutVars>
      </dgm:prSet>
      <dgm:spPr/>
    </dgm:pt>
    <dgm:pt modelId="{5ED7BEF1-7440-4C89-89B5-2A5D8042A2AE}" type="pres">
      <dgm:prSet presAssocID="{C89FA0EB-EF4A-422C-864B-2CC18CAFD632}" presName="spacing" presStyleCnt="0"/>
      <dgm:spPr/>
    </dgm:pt>
    <dgm:pt modelId="{D2139A1E-E07C-4C8D-BF0A-DF1CB84D764B}" type="pres">
      <dgm:prSet presAssocID="{D7949AA1-02CD-4154-A958-67094A571F6B}" presName="composite" presStyleCnt="0"/>
      <dgm:spPr/>
    </dgm:pt>
    <dgm:pt modelId="{A16431D2-38C7-4B40-B4E5-B6E56B19A45A}" type="pres">
      <dgm:prSet presAssocID="{D7949AA1-02CD-4154-A958-67094A571F6B}" presName="imgShp" presStyleLbl="fgImgPlace1" presStyleIdx="1" presStyleCnt="4"/>
      <dgm:spPr>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7000" r="-27000"/>
          </a:stretch>
        </a:blipFill>
      </dgm:spPr>
    </dgm:pt>
    <dgm:pt modelId="{105FD034-BE44-4927-B2F1-84695B7A959C}" type="pres">
      <dgm:prSet presAssocID="{D7949AA1-02CD-4154-A958-67094A571F6B}" presName="txShp" presStyleLbl="node1" presStyleIdx="1" presStyleCnt="4">
        <dgm:presLayoutVars>
          <dgm:bulletEnabled val="1"/>
        </dgm:presLayoutVars>
      </dgm:prSet>
      <dgm:spPr/>
    </dgm:pt>
    <dgm:pt modelId="{C4E95B45-50EC-45E0-8864-8FCD50001336}" type="pres">
      <dgm:prSet presAssocID="{700337C0-E583-4825-8A1E-3C1B5FF6ACC3}" presName="spacing" presStyleCnt="0"/>
      <dgm:spPr/>
    </dgm:pt>
    <dgm:pt modelId="{7A6E2468-4A0D-43FE-9AA0-564CA2CDC573}" type="pres">
      <dgm:prSet presAssocID="{3EAE3256-03AB-42BE-94C9-32C188671F68}" presName="composite" presStyleCnt="0"/>
      <dgm:spPr/>
    </dgm:pt>
    <dgm:pt modelId="{1BAAD598-E22D-4881-A30B-AB92B359BB52}" type="pres">
      <dgm:prSet presAssocID="{3EAE3256-03AB-42BE-94C9-32C188671F68}" presName="imgShp" presStyleLbl="fgImgPlace1" presStyleIdx="2" presStyleCnt="4"/>
      <dgm:spPr>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 modelId="{08B91778-3B96-438C-AD94-EFCCDEFDA917}" type="pres">
      <dgm:prSet presAssocID="{3EAE3256-03AB-42BE-94C9-32C188671F68}" presName="txShp" presStyleLbl="node1" presStyleIdx="2" presStyleCnt="4">
        <dgm:presLayoutVars>
          <dgm:bulletEnabled val="1"/>
        </dgm:presLayoutVars>
      </dgm:prSet>
      <dgm:spPr/>
    </dgm:pt>
    <dgm:pt modelId="{A84D8ACC-F28B-43AD-AC5F-E7F001D00280}" type="pres">
      <dgm:prSet presAssocID="{3A414864-7FE5-4099-A0FD-173EF549EB39}" presName="spacing" presStyleCnt="0"/>
      <dgm:spPr/>
    </dgm:pt>
    <dgm:pt modelId="{D3269FB2-623D-4374-8E45-D22A8F7FCEB1}" type="pres">
      <dgm:prSet presAssocID="{AAF66D12-C48C-47F2-BBFC-A195DA86697C}" presName="composite" presStyleCnt="0"/>
      <dgm:spPr/>
    </dgm:pt>
    <dgm:pt modelId="{79860216-3646-4358-9523-4DA5C199946B}" type="pres">
      <dgm:prSet presAssocID="{AAF66D12-C48C-47F2-BBFC-A195DA86697C}" presName="imgShp" presStyleLbl="fgImgPlace1" presStyleIdx="3" presStyleCnt="4"/>
      <dgm:spPr>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dgm:spPr>
    </dgm:pt>
    <dgm:pt modelId="{94CB0417-246F-436A-848D-261E7877A6E1}" type="pres">
      <dgm:prSet presAssocID="{AAF66D12-C48C-47F2-BBFC-A195DA86697C}" presName="txShp" presStyleLbl="node1" presStyleIdx="3" presStyleCnt="4">
        <dgm:presLayoutVars>
          <dgm:bulletEnabled val="1"/>
        </dgm:presLayoutVars>
      </dgm:prSet>
      <dgm:spPr/>
    </dgm:pt>
  </dgm:ptLst>
  <dgm:cxnLst>
    <dgm:cxn modelId="{0E1FA80A-5E3D-49F5-AA2C-E69E9780903E}" type="presOf" srcId="{D7949AA1-02CD-4154-A958-67094A571F6B}" destId="{105FD034-BE44-4927-B2F1-84695B7A959C}" srcOrd="0" destOrd="0" presId="urn:microsoft.com/office/officeart/2005/8/layout/vList3"/>
    <dgm:cxn modelId="{13B39A25-43B9-4F6F-B781-22A3AE5F786B}" type="presOf" srcId="{B66818A3-FE0A-4B33-9B38-37F248A58591}" destId="{1E1A65E8-B7F3-4CD2-87CD-1B12F807D911}" srcOrd="0" destOrd="0" presId="urn:microsoft.com/office/officeart/2005/8/layout/vList3"/>
    <dgm:cxn modelId="{C7D0F337-515A-434B-B5C4-C9EFB5E97D26}" srcId="{B66818A3-FE0A-4B33-9B38-37F248A58591}" destId="{AAF66D12-C48C-47F2-BBFC-A195DA86697C}" srcOrd="3" destOrd="0" parTransId="{30517CCE-D9FB-466F-8B0B-09616F8A09F7}" sibTransId="{87D57E7D-1408-4F5F-8765-F81FA2BE841F}"/>
    <dgm:cxn modelId="{74CE977B-A2EE-4748-A474-4D65A510406A}" type="presOf" srcId="{AAF66D12-C48C-47F2-BBFC-A195DA86697C}" destId="{94CB0417-246F-436A-848D-261E7877A6E1}" srcOrd="0" destOrd="0" presId="urn:microsoft.com/office/officeart/2005/8/layout/vList3"/>
    <dgm:cxn modelId="{9C7D3987-1BBD-48D9-A77B-985F88DD4B7C}" srcId="{B66818A3-FE0A-4B33-9B38-37F248A58591}" destId="{D7949AA1-02CD-4154-A958-67094A571F6B}" srcOrd="1" destOrd="0" parTransId="{53BCFC4D-349E-467C-8065-7DF660E15558}" sibTransId="{700337C0-E583-4825-8A1E-3C1B5FF6ACC3}"/>
    <dgm:cxn modelId="{0429FD8C-8313-41C3-9C3E-2944C038CFC1}" type="presOf" srcId="{3EAE3256-03AB-42BE-94C9-32C188671F68}" destId="{08B91778-3B96-438C-AD94-EFCCDEFDA917}" srcOrd="0" destOrd="0" presId="urn:microsoft.com/office/officeart/2005/8/layout/vList3"/>
    <dgm:cxn modelId="{4B32A695-ED8C-403D-86BC-471FC24E8EE0}" srcId="{B66818A3-FE0A-4B33-9B38-37F248A58591}" destId="{5789C5DA-9DDF-4D11-ABC2-0A402CEB9944}" srcOrd="0" destOrd="0" parTransId="{1D3C32AC-3184-479D-A6A1-AA8B6FDDCC16}" sibTransId="{C89FA0EB-EF4A-422C-864B-2CC18CAFD632}"/>
    <dgm:cxn modelId="{40B1B5A4-FB16-4947-8B1A-0519078716B7}" srcId="{B66818A3-FE0A-4B33-9B38-37F248A58591}" destId="{3EAE3256-03AB-42BE-94C9-32C188671F68}" srcOrd="2" destOrd="0" parTransId="{C69A8C31-009F-45EB-AF33-812A2AF49435}" sibTransId="{3A414864-7FE5-4099-A0FD-173EF549EB39}"/>
    <dgm:cxn modelId="{4E5F8FB8-536D-41D5-B0DB-6DC5E54EEA7F}" type="presOf" srcId="{5789C5DA-9DDF-4D11-ABC2-0A402CEB9944}" destId="{67E7AE47-EE24-47DB-90FA-D8FF45D94FC6}" srcOrd="0" destOrd="0" presId="urn:microsoft.com/office/officeart/2005/8/layout/vList3"/>
    <dgm:cxn modelId="{31699A89-BD31-438B-B975-47F37F67084D}" type="presParOf" srcId="{1E1A65E8-B7F3-4CD2-87CD-1B12F807D911}" destId="{F6F40CFB-ED4E-417D-9B1D-BA952DF48D17}" srcOrd="0" destOrd="0" presId="urn:microsoft.com/office/officeart/2005/8/layout/vList3"/>
    <dgm:cxn modelId="{67855BF4-8B67-4B19-BF98-2F0CE8C4AA2F}" type="presParOf" srcId="{F6F40CFB-ED4E-417D-9B1D-BA952DF48D17}" destId="{6F25E7C4-3533-4985-96EA-EC02F5E098A4}" srcOrd="0" destOrd="0" presId="urn:microsoft.com/office/officeart/2005/8/layout/vList3"/>
    <dgm:cxn modelId="{D16368E7-6E6F-4A2C-989C-0BB75BEE283A}" type="presParOf" srcId="{F6F40CFB-ED4E-417D-9B1D-BA952DF48D17}" destId="{67E7AE47-EE24-47DB-90FA-D8FF45D94FC6}" srcOrd="1" destOrd="0" presId="urn:microsoft.com/office/officeart/2005/8/layout/vList3"/>
    <dgm:cxn modelId="{1B7158B7-F4A2-4905-9A7D-7550C3416004}" type="presParOf" srcId="{1E1A65E8-B7F3-4CD2-87CD-1B12F807D911}" destId="{5ED7BEF1-7440-4C89-89B5-2A5D8042A2AE}" srcOrd="1" destOrd="0" presId="urn:microsoft.com/office/officeart/2005/8/layout/vList3"/>
    <dgm:cxn modelId="{3B4FF068-A85E-4AB1-ACEA-455E169CC4AE}" type="presParOf" srcId="{1E1A65E8-B7F3-4CD2-87CD-1B12F807D911}" destId="{D2139A1E-E07C-4C8D-BF0A-DF1CB84D764B}" srcOrd="2" destOrd="0" presId="urn:microsoft.com/office/officeart/2005/8/layout/vList3"/>
    <dgm:cxn modelId="{2058C1C9-6532-4B34-89DC-3CC444FBCC93}" type="presParOf" srcId="{D2139A1E-E07C-4C8D-BF0A-DF1CB84D764B}" destId="{A16431D2-38C7-4B40-B4E5-B6E56B19A45A}" srcOrd="0" destOrd="0" presId="urn:microsoft.com/office/officeart/2005/8/layout/vList3"/>
    <dgm:cxn modelId="{BE6E922A-EDC4-456E-A175-A82B129D004D}" type="presParOf" srcId="{D2139A1E-E07C-4C8D-BF0A-DF1CB84D764B}" destId="{105FD034-BE44-4927-B2F1-84695B7A959C}" srcOrd="1" destOrd="0" presId="urn:microsoft.com/office/officeart/2005/8/layout/vList3"/>
    <dgm:cxn modelId="{BFA5F579-8607-4BCC-8452-FEF0449F7ED1}" type="presParOf" srcId="{1E1A65E8-B7F3-4CD2-87CD-1B12F807D911}" destId="{C4E95B45-50EC-45E0-8864-8FCD50001336}" srcOrd="3" destOrd="0" presId="urn:microsoft.com/office/officeart/2005/8/layout/vList3"/>
    <dgm:cxn modelId="{C60ED8CF-5C71-4FED-8884-C9C8C1645A75}" type="presParOf" srcId="{1E1A65E8-B7F3-4CD2-87CD-1B12F807D911}" destId="{7A6E2468-4A0D-43FE-9AA0-564CA2CDC573}" srcOrd="4" destOrd="0" presId="urn:microsoft.com/office/officeart/2005/8/layout/vList3"/>
    <dgm:cxn modelId="{45F57FAC-1250-4C63-8BF1-F79B8A84DE2D}" type="presParOf" srcId="{7A6E2468-4A0D-43FE-9AA0-564CA2CDC573}" destId="{1BAAD598-E22D-4881-A30B-AB92B359BB52}" srcOrd="0" destOrd="0" presId="urn:microsoft.com/office/officeart/2005/8/layout/vList3"/>
    <dgm:cxn modelId="{00C7F854-CC61-4F00-8AE2-D86703ECE579}" type="presParOf" srcId="{7A6E2468-4A0D-43FE-9AA0-564CA2CDC573}" destId="{08B91778-3B96-438C-AD94-EFCCDEFDA917}" srcOrd="1" destOrd="0" presId="urn:microsoft.com/office/officeart/2005/8/layout/vList3"/>
    <dgm:cxn modelId="{D79AD08A-DD02-410E-AAA7-6914F53D5421}" type="presParOf" srcId="{1E1A65E8-B7F3-4CD2-87CD-1B12F807D911}" destId="{A84D8ACC-F28B-43AD-AC5F-E7F001D00280}" srcOrd="5" destOrd="0" presId="urn:microsoft.com/office/officeart/2005/8/layout/vList3"/>
    <dgm:cxn modelId="{510F1D50-F0AA-40B9-BDF0-B22056565502}" type="presParOf" srcId="{1E1A65E8-B7F3-4CD2-87CD-1B12F807D911}" destId="{D3269FB2-623D-4374-8E45-D22A8F7FCEB1}" srcOrd="6" destOrd="0" presId="urn:microsoft.com/office/officeart/2005/8/layout/vList3"/>
    <dgm:cxn modelId="{6B367EDE-4AE1-419C-9065-39E801D576FD}" type="presParOf" srcId="{D3269FB2-623D-4374-8E45-D22A8F7FCEB1}" destId="{79860216-3646-4358-9523-4DA5C199946B}" srcOrd="0" destOrd="0" presId="urn:microsoft.com/office/officeart/2005/8/layout/vList3"/>
    <dgm:cxn modelId="{BB0292D3-1587-4F33-B429-E60A521B249A}" type="presParOf" srcId="{D3269FB2-623D-4374-8E45-D22A8F7FCEB1}" destId="{94CB0417-246F-436A-848D-261E7877A6E1}" srcOrd="1"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E7AE47-EE24-47DB-90FA-D8FF45D94FC6}">
      <dsp:nvSpPr>
        <dsp:cNvPr id="0" name=""/>
        <dsp:cNvSpPr/>
      </dsp:nvSpPr>
      <dsp:spPr>
        <a:xfrm rot="10800000">
          <a:off x="2027801" y="2874"/>
          <a:ext cx="7120613" cy="937053"/>
        </a:xfrm>
        <a:prstGeom prst="homePlate">
          <a:avLst/>
        </a:prstGeom>
        <a:gradFill rotWithShape="0">
          <a:gsLst>
            <a:gs pos="0">
              <a:schemeClr val="accent1">
                <a:shade val="80000"/>
                <a:hueOff val="0"/>
                <a:satOff val="0"/>
                <a:lumOff val="0"/>
                <a:alphaOff val="0"/>
                <a:tint val="96000"/>
                <a:lumMod val="102000"/>
              </a:schemeClr>
            </a:gs>
            <a:gs pos="100000">
              <a:schemeClr val="accent1">
                <a:shade val="80000"/>
                <a:hueOff val="0"/>
                <a:satOff val="0"/>
                <a:lumOff val="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13215" tIns="72390" rIns="135128" bIns="7239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latin typeface="Graphik" panose="020B0503030202060203" pitchFamily="34" charset="0"/>
            </a:rPr>
            <a:t>Use of Role Based Permission (RBP) concept</a:t>
          </a:r>
        </a:p>
      </dsp:txBody>
      <dsp:txXfrm rot="10800000">
        <a:off x="2262064" y="2874"/>
        <a:ext cx="6886350" cy="937053"/>
      </dsp:txXfrm>
    </dsp:sp>
    <dsp:sp modelId="{6F25E7C4-3533-4985-96EA-EC02F5E098A4}">
      <dsp:nvSpPr>
        <dsp:cNvPr id="0" name=""/>
        <dsp:cNvSpPr/>
      </dsp:nvSpPr>
      <dsp:spPr>
        <a:xfrm>
          <a:off x="1559274" y="2874"/>
          <a:ext cx="937053" cy="937053"/>
        </a:xfrm>
        <a:prstGeom prst="rect">
          <a:avLst/>
        </a:prstGeom>
        <a:blipFill>
          <a:blip xmlns:r="http://schemas.openxmlformats.org/officeDocument/2006/relationships" r:embed="rId1">
            <a:extLst>
              <a:ext uri="{BEBA8EAE-BF5A-486C-A8C5-ECC9F3942E4B}">
                <a14:imgProps xmlns:a14="http://schemas.microsoft.com/office/drawing/2010/main">
                  <a14:imgLayer r:embed="rId2">
                    <a14:imgEffect>
                      <a14:brightnessContrast bright="40000" contrast="-40000"/>
                    </a14:imgEffect>
                  </a14:imgLayer>
                </a14:imgProps>
              </a:ext>
              <a:ext uri="{28A0092B-C50C-407E-A947-70E740481C1C}">
                <a14:useLocalDpi xmlns:a14="http://schemas.microsoft.com/office/drawing/2010/main" val="0"/>
              </a:ext>
            </a:extLst>
          </a:blip>
          <a:srcRect/>
          <a:stretch>
            <a:fillRect l="-8000" r="-8000"/>
          </a:stretch>
        </a:blip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105FD034-BE44-4927-B2F1-84695B7A959C}">
      <dsp:nvSpPr>
        <dsp:cNvPr id="0" name=""/>
        <dsp:cNvSpPr/>
      </dsp:nvSpPr>
      <dsp:spPr>
        <a:xfrm rot="10800000">
          <a:off x="2027801" y="1219645"/>
          <a:ext cx="7120613" cy="937053"/>
        </a:xfrm>
        <a:prstGeom prst="homePlate">
          <a:avLst/>
        </a:prstGeom>
        <a:gradFill rotWithShape="0">
          <a:gsLst>
            <a:gs pos="0">
              <a:schemeClr val="accent1">
                <a:shade val="80000"/>
                <a:hueOff val="136769"/>
                <a:satOff val="3212"/>
                <a:lumOff val="9090"/>
                <a:alphaOff val="0"/>
                <a:tint val="96000"/>
                <a:lumMod val="102000"/>
              </a:schemeClr>
            </a:gs>
            <a:gs pos="100000">
              <a:schemeClr val="accent1">
                <a:shade val="80000"/>
                <a:hueOff val="136769"/>
                <a:satOff val="3212"/>
                <a:lumOff val="909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13215" tIns="72390" rIns="135128" bIns="7239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latin typeface="Graphik" panose="020B0503030202060203" pitchFamily="34" charset="0"/>
            </a:rPr>
            <a:t>Concurrent user access with an extension platform to build your own UIs on top of Employee Central</a:t>
          </a:r>
        </a:p>
      </dsp:txBody>
      <dsp:txXfrm rot="10800000">
        <a:off x="2262064" y="1219645"/>
        <a:ext cx="6886350" cy="937053"/>
      </dsp:txXfrm>
    </dsp:sp>
    <dsp:sp modelId="{A16431D2-38C7-4B40-B4E5-B6E56B19A45A}">
      <dsp:nvSpPr>
        <dsp:cNvPr id="0" name=""/>
        <dsp:cNvSpPr/>
      </dsp:nvSpPr>
      <dsp:spPr>
        <a:xfrm>
          <a:off x="1559274" y="1219645"/>
          <a:ext cx="937053" cy="937053"/>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27000" r="-27000"/>
          </a:stretch>
        </a:blip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08B91778-3B96-438C-AD94-EFCCDEFDA917}">
      <dsp:nvSpPr>
        <dsp:cNvPr id="0" name=""/>
        <dsp:cNvSpPr/>
      </dsp:nvSpPr>
      <dsp:spPr>
        <a:xfrm rot="10800000">
          <a:off x="2027801" y="2436416"/>
          <a:ext cx="7120613" cy="937053"/>
        </a:xfrm>
        <a:prstGeom prst="homePlate">
          <a:avLst/>
        </a:prstGeom>
        <a:gradFill rotWithShape="0">
          <a:gsLst>
            <a:gs pos="0">
              <a:schemeClr val="accent1">
                <a:shade val="80000"/>
                <a:hueOff val="273538"/>
                <a:satOff val="6423"/>
                <a:lumOff val="18180"/>
                <a:alphaOff val="0"/>
                <a:tint val="96000"/>
                <a:lumMod val="102000"/>
              </a:schemeClr>
            </a:gs>
            <a:gs pos="100000">
              <a:schemeClr val="accent1">
                <a:shade val="80000"/>
                <a:hueOff val="273538"/>
                <a:satOff val="6423"/>
                <a:lumOff val="1818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13215" tIns="72390" rIns="135128" bIns="7239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latin typeface="Graphik" panose="020B0503030202060203" pitchFamily="34" charset="0"/>
            </a:rPr>
            <a:t>MDF data access</a:t>
          </a:r>
        </a:p>
      </dsp:txBody>
      <dsp:txXfrm rot="10800000">
        <a:off x="2262064" y="2436416"/>
        <a:ext cx="6886350" cy="937053"/>
      </dsp:txXfrm>
    </dsp:sp>
    <dsp:sp modelId="{1BAAD598-E22D-4881-A30B-AB92B359BB52}">
      <dsp:nvSpPr>
        <dsp:cNvPr id="0" name=""/>
        <dsp:cNvSpPr/>
      </dsp:nvSpPr>
      <dsp:spPr>
        <a:xfrm>
          <a:off x="1559274" y="2436416"/>
          <a:ext cx="937053" cy="937053"/>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 modelId="{94CB0417-246F-436A-848D-261E7877A6E1}">
      <dsp:nvSpPr>
        <dsp:cNvPr id="0" name=""/>
        <dsp:cNvSpPr/>
      </dsp:nvSpPr>
      <dsp:spPr>
        <a:xfrm rot="10800000">
          <a:off x="2027801" y="3653187"/>
          <a:ext cx="7120613" cy="937053"/>
        </a:xfrm>
        <a:prstGeom prst="homePlate">
          <a:avLst/>
        </a:prstGeom>
        <a:gradFill rotWithShape="0">
          <a:gsLst>
            <a:gs pos="0">
              <a:schemeClr val="accent1">
                <a:shade val="80000"/>
                <a:hueOff val="410307"/>
                <a:satOff val="9635"/>
                <a:lumOff val="27270"/>
                <a:alphaOff val="0"/>
                <a:tint val="96000"/>
                <a:lumMod val="102000"/>
              </a:schemeClr>
            </a:gs>
            <a:gs pos="100000">
              <a:schemeClr val="accent1">
                <a:shade val="80000"/>
                <a:hueOff val="410307"/>
                <a:satOff val="9635"/>
                <a:lumOff val="27270"/>
                <a:alphaOff val="0"/>
                <a:shade val="88000"/>
                <a:lumMod val="94000"/>
              </a:schemeClr>
            </a:gs>
          </a:gsLst>
          <a:path path="circle">
            <a:fillToRect l="50000" t="100000" r="100000" b="50000"/>
          </a:path>
        </a:gradFill>
        <a:ln>
          <a:noFill/>
        </a:ln>
        <a:effectLst>
          <a:reflection blurRad="12700" stA="26000" endPos="32000" dist="12700" dir="5400000" sy="-100000" rotWithShape="0"/>
        </a:effectLst>
      </dsp:spPr>
      <dsp:style>
        <a:lnRef idx="0">
          <a:scrgbClr r="0" g="0" b="0"/>
        </a:lnRef>
        <a:fillRef idx="3">
          <a:scrgbClr r="0" g="0" b="0"/>
        </a:fillRef>
        <a:effectRef idx="2">
          <a:scrgbClr r="0" g="0" b="0"/>
        </a:effectRef>
        <a:fontRef idx="minor">
          <a:schemeClr val="lt1"/>
        </a:fontRef>
      </dsp:style>
      <dsp:txBody>
        <a:bodyPr spcFirstLastPara="0" vert="horz" wrap="square" lIns="413215" tIns="72390" rIns="135128" bIns="72390"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tx1"/>
              </a:solidFill>
              <a:latin typeface="Graphik" panose="020B0503030202060203" pitchFamily="34" charset="0"/>
            </a:rPr>
            <a:t>Replicate data in Admin Mode for read and write operations. </a:t>
          </a:r>
          <a:r>
            <a:rPr lang="en-US" sz="1900" i="1" kern="1200" dirty="0">
              <a:solidFill>
                <a:schemeClr val="tx1"/>
              </a:solidFill>
              <a:latin typeface="Graphik" panose="020B0503030202060203" pitchFamily="34" charset="0"/>
            </a:rPr>
            <a:t>Admin Mode is used chiefly for technical integrations.</a:t>
          </a:r>
        </a:p>
      </dsp:txBody>
      <dsp:txXfrm rot="10800000">
        <a:off x="2262064" y="3653187"/>
        <a:ext cx="6886350" cy="937053"/>
      </dsp:txXfrm>
    </dsp:sp>
    <dsp:sp modelId="{79860216-3646-4358-9523-4DA5C199946B}">
      <dsp:nvSpPr>
        <dsp:cNvPr id="0" name=""/>
        <dsp:cNvSpPr/>
      </dsp:nvSpPr>
      <dsp:spPr>
        <a:xfrm>
          <a:off x="1559274" y="3653187"/>
          <a:ext cx="937053" cy="937053"/>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a:effectLst>
          <a:reflection blurRad="12700" stA="26000" endPos="32000" dist="12700" dir="5400000" sy="-100000" rotWithShape="0"/>
        </a:effectLst>
      </dsp:spPr>
      <dsp:style>
        <a:lnRef idx="0">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39C3BA-EC82-4222-9457-A2BD4C507AB9}" type="datetimeFigureOut">
              <a:rPr lang="en-US" smtClean="0"/>
              <a:t>04/10/2018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A526E-B4E1-4201-9B08-3D674E812470}" type="slidenum">
              <a:rPr lang="en-US" smtClean="0"/>
              <a:t>‹#›</a:t>
            </a:fld>
            <a:endParaRPr lang="en-US"/>
          </a:p>
        </p:txBody>
      </p:sp>
    </p:spTree>
    <p:extLst>
      <p:ext uri="{BB962C8B-B14F-4D97-AF65-F5344CB8AC3E}">
        <p14:creationId xmlns:p14="http://schemas.microsoft.com/office/powerpoint/2010/main" val="192776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6A526E-B4E1-4201-9B08-3D674E812470}" type="slidenum">
              <a:rPr lang="en-US" smtClean="0"/>
              <a:t>4</a:t>
            </a:fld>
            <a:endParaRPr lang="en-US"/>
          </a:p>
        </p:txBody>
      </p:sp>
    </p:spTree>
    <p:extLst>
      <p:ext uri="{BB962C8B-B14F-4D97-AF65-F5344CB8AC3E}">
        <p14:creationId xmlns:p14="http://schemas.microsoft.com/office/powerpoint/2010/main" val="2595903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6A526E-B4E1-4201-9B08-3D674E812470}" type="slidenum">
              <a:rPr lang="en-US" smtClean="0"/>
              <a:t>35</a:t>
            </a:fld>
            <a:endParaRPr lang="en-US"/>
          </a:p>
        </p:txBody>
      </p:sp>
    </p:spTree>
    <p:extLst>
      <p:ext uri="{BB962C8B-B14F-4D97-AF65-F5344CB8AC3E}">
        <p14:creationId xmlns:p14="http://schemas.microsoft.com/office/powerpoint/2010/main" val="3360344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6A526E-B4E1-4201-9B08-3D674E812470}" type="slidenum">
              <a:rPr lang="en-US" smtClean="0"/>
              <a:t>37</a:t>
            </a:fld>
            <a:endParaRPr lang="en-US"/>
          </a:p>
        </p:txBody>
      </p:sp>
    </p:spTree>
    <p:extLst>
      <p:ext uri="{BB962C8B-B14F-4D97-AF65-F5344CB8AC3E}">
        <p14:creationId xmlns:p14="http://schemas.microsoft.com/office/powerpoint/2010/main" val="3810107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6A526E-B4E1-4201-9B08-3D674E812470}" type="slidenum">
              <a:rPr lang="en-US" smtClean="0"/>
              <a:t>38</a:t>
            </a:fld>
            <a:endParaRPr lang="en-US"/>
          </a:p>
        </p:txBody>
      </p:sp>
    </p:spTree>
    <p:extLst>
      <p:ext uri="{BB962C8B-B14F-4D97-AF65-F5344CB8AC3E}">
        <p14:creationId xmlns:p14="http://schemas.microsoft.com/office/powerpoint/2010/main" val="2480339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6A526E-B4E1-4201-9B08-3D674E812470}" type="slidenum">
              <a:rPr lang="en-US" smtClean="0"/>
              <a:t>14</a:t>
            </a:fld>
            <a:endParaRPr lang="en-US"/>
          </a:p>
        </p:txBody>
      </p:sp>
    </p:spTree>
    <p:extLst>
      <p:ext uri="{BB962C8B-B14F-4D97-AF65-F5344CB8AC3E}">
        <p14:creationId xmlns:p14="http://schemas.microsoft.com/office/powerpoint/2010/main" val="346537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6A526E-B4E1-4201-9B08-3D674E812470}" type="slidenum">
              <a:rPr lang="en-US" smtClean="0"/>
              <a:t>16</a:t>
            </a:fld>
            <a:endParaRPr lang="en-US"/>
          </a:p>
        </p:txBody>
      </p:sp>
    </p:spTree>
    <p:extLst>
      <p:ext uri="{BB962C8B-B14F-4D97-AF65-F5344CB8AC3E}">
        <p14:creationId xmlns:p14="http://schemas.microsoft.com/office/powerpoint/2010/main" val="1062455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6A526E-B4E1-4201-9B08-3D674E812470}" type="slidenum">
              <a:rPr lang="en-US" smtClean="0"/>
              <a:t>17</a:t>
            </a:fld>
            <a:endParaRPr lang="en-US"/>
          </a:p>
        </p:txBody>
      </p:sp>
    </p:spTree>
    <p:extLst>
      <p:ext uri="{BB962C8B-B14F-4D97-AF65-F5344CB8AC3E}">
        <p14:creationId xmlns:p14="http://schemas.microsoft.com/office/powerpoint/2010/main" val="2899559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6A526E-B4E1-4201-9B08-3D674E812470}" type="slidenum">
              <a:rPr lang="en-US" smtClean="0"/>
              <a:t>18</a:t>
            </a:fld>
            <a:endParaRPr lang="en-US"/>
          </a:p>
        </p:txBody>
      </p:sp>
    </p:spTree>
    <p:extLst>
      <p:ext uri="{BB962C8B-B14F-4D97-AF65-F5344CB8AC3E}">
        <p14:creationId xmlns:p14="http://schemas.microsoft.com/office/powerpoint/2010/main" val="4173816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6A526E-B4E1-4201-9B08-3D674E812470}" type="slidenum">
              <a:rPr lang="en-US" smtClean="0"/>
              <a:t>23</a:t>
            </a:fld>
            <a:endParaRPr lang="en-US"/>
          </a:p>
        </p:txBody>
      </p:sp>
    </p:spTree>
    <p:extLst>
      <p:ext uri="{BB962C8B-B14F-4D97-AF65-F5344CB8AC3E}">
        <p14:creationId xmlns:p14="http://schemas.microsoft.com/office/powerpoint/2010/main" val="1578010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6A526E-B4E1-4201-9B08-3D674E812470}" type="slidenum">
              <a:rPr lang="en-US" smtClean="0"/>
              <a:t>25</a:t>
            </a:fld>
            <a:endParaRPr lang="en-US"/>
          </a:p>
        </p:txBody>
      </p:sp>
    </p:spTree>
    <p:extLst>
      <p:ext uri="{BB962C8B-B14F-4D97-AF65-F5344CB8AC3E}">
        <p14:creationId xmlns:p14="http://schemas.microsoft.com/office/powerpoint/2010/main" val="556268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6A526E-B4E1-4201-9B08-3D674E812470}" type="slidenum">
              <a:rPr lang="en-US" smtClean="0"/>
              <a:t>29</a:t>
            </a:fld>
            <a:endParaRPr lang="en-US"/>
          </a:p>
        </p:txBody>
      </p:sp>
    </p:spTree>
    <p:extLst>
      <p:ext uri="{BB962C8B-B14F-4D97-AF65-F5344CB8AC3E}">
        <p14:creationId xmlns:p14="http://schemas.microsoft.com/office/powerpoint/2010/main" val="581108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26A526E-B4E1-4201-9B08-3D674E812470}" type="slidenum">
              <a:rPr lang="en-US" smtClean="0"/>
              <a:t>32</a:t>
            </a:fld>
            <a:endParaRPr lang="en-US"/>
          </a:p>
        </p:txBody>
      </p:sp>
    </p:spTree>
    <p:extLst>
      <p:ext uri="{BB962C8B-B14F-4D97-AF65-F5344CB8AC3E}">
        <p14:creationId xmlns:p14="http://schemas.microsoft.com/office/powerpoint/2010/main" val="31142187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t="-31000" b="-31000"/>
          </a:stretch>
        </a:blipFill>
        <a:effectLst/>
      </p:bgPr>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F2549D54-9325-436F-BB7F-8860B8650554}"/>
              </a:ext>
            </a:extLst>
          </p:cNvPr>
          <p:cNvGrpSpPr>
            <a:grpSpLocks noChangeAspect="1"/>
          </p:cNvGrpSpPr>
          <p:nvPr/>
        </p:nvGrpSpPr>
        <p:grpSpPr>
          <a:xfrm>
            <a:off x="3324839" y="-1096018"/>
            <a:ext cx="4696690" cy="4982099"/>
            <a:chOff x="3494539" y="1675327"/>
            <a:chExt cx="1371600" cy="1454950"/>
          </a:xfrm>
        </p:grpSpPr>
        <p:sp>
          <p:nvSpPr>
            <p:cNvPr id="17" name="Freeform 5">
              <a:extLst>
                <a:ext uri="{FF2B5EF4-FFF2-40B4-BE49-F238E27FC236}">
                  <a16:creationId xmlns:a16="http://schemas.microsoft.com/office/drawing/2014/main" id="{7B181ACA-9883-4C3D-86FA-8EAC087F3771}"/>
                </a:ext>
              </a:extLst>
            </p:cNvPr>
            <p:cNvSpPr>
              <a:spLocks/>
            </p:cNvSpPr>
            <p:nvPr/>
          </p:nvSpPr>
          <p:spPr bwMode="auto">
            <a:xfrm>
              <a:off x="3494910" y="2243896"/>
              <a:ext cx="1371229" cy="886381"/>
            </a:xfrm>
            <a:custGeom>
              <a:avLst/>
              <a:gdLst>
                <a:gd name="T0" fmla="*/ 3374 w 3374"/>
                <a:gd name="T1" fmla="*/ 0 h 2181"/>
                <a:gd name="T2" fmla="*/ 0 w 3374"/>
                <a:gd name="T3" fmla="*/ 1398 h 2181"/>
                <a:gd name="T4" fmla="*/ 0 w 3374"/>
                <a:gd name="T5" fmla="*/ 2181 h 2181"/>
                <a:gd name="T6" fmla="*/ 3374 w 3374"/>
                <a:gd name="T7" fmla="*/ 782 h 2181"/>
                <a:gd name="T8" fmla="*/ 3374 w 3374"/>
                <a:gd name="T9" fmla="*/ 0 h 2181"/>
              </a:gdLst>
              <a:ahLst/>
              <a:cxnLst>
                <a:cxn ang="0">
                  <a:pos x="T0" y="T1"/>
                </a:cxn>
                <a:cxn ang="0">
                  <a:pos x="T2" y="T3"/>
                </a:cxn>
                <a:cxn ang="0">
                  <a:pos x="T4" y="T5"/>
                </a:cxn>
                <a:cxn ang="0">
                  <a:pos x="T6" y="T7"/>
                </a:cxn>
                <a:cxn ang="0">
                  <a:pos x="T8" y="T9"/>
                </a:cxn>
              </a:cxnLst>
              <a:rect l="0" t="0" r="r" b="b"/>
              <a:pathLst>
                <a:path w="3374" h="2181">
                  <a:moveTo>
                    <a:pt x="3374" y="0"/>
                  </a:moveTo>
                  <a:lnTo>
                    <a:pt x="0" y="1398"/>
                  </a:lnTo>
                  <a:lnTo>
                    <a:pt x="0" y="2181"/>
                  </a:lnTo>
                  <a:lnTo>
                    <a:pt x="3374" y="782"/>
                  </a:lnTo>
                  <a:lnTo>
                    <a:pt x="3374" y="0"/>
                  </a:lnTo>
                  <a:close/>
                </a:path>
              </a:pathLst>
            </a:custGeom>
            <a:gradFill>
              <a:gsLst>
                <a:gs pos="7000">
                  <a:srgbClr val="00FF00"/>
                </a:gs>
                <a:gs pos="100000">
                  <a:srgbClr val="00530A"/>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latin typeface="Arial" panose="020B0604020202020204" pitchFamily="34" charset="0"/>
                <a:cs typeface="Arial" panose="020B0604020202020204" pitchFamily="34" charset="0"/>
              </a:endParaRPr>
            </a:p>
          </p:txBody>
        </p:sp>
        <p:sp>
          <p:nvSpPr>
            <p:cNvPr id="18" name="Freeform 6">
              <a:extLst>
                <a:ext uri="{FF2B5EF4-FFF2-40B4-BE49-F238E27FC236}">
                  <a16:creationId xmlns:a16="http://schemas.microsoft.com/office/drawing/2014/main" id="{032F9BB3-D17D-48F9-9F96-2CC1F6403AE5}"/>
                </a:ext>
              </a:extLst>
            </p:cNvPr>
            <p:cNvSpPr>
              <a:spLocks/>
            </p:cNvSpPr>
            <p:nvPr/>
          </p:nvSpPr>
          <p:spPr bwMode="auto">
            <a:xfrm>
              <a:off x="3494539" y="1675327"/>
              <a:ext cx="1371229" cy="886381"/>
            </a:xfrm>
            <a:custGeom>
              <a:avLst/>
              <a:gdLst>
                <a:gd name="T0" fmla="*/ 3374 w 3374"/>
                <a:gd name="T1" fmla="*/ 2181 h 2181"/>
                <a:gd name="T2" fmla="*/ 0 w 3374"/>
                <a:gd name="T3" fmla="*/ 782 h 2181"/>
                <a:gd name="T4" fmla="*/ 0 w 3374"/>
                <a:gd name="T5" fmla="*/ 0 h 2181"/>
                <a:gd name="T6" fmla="*/ 3374 w 3374"/>
                <a:gd name="T7" fmla="*/ 1399 h 2181"/>
                <a:gd name="T8" fmla="*/ 3374 w 3374"/>
                <a:gd name="T9" fmla="*/ 2181 h 2181"/>
              </a:gdLst>
              <a:ahLst/>
              <a:cxnLst>
                <a:cxn ang="0">
                  <a:pos x="T0" y="T1"/>
                </a:cxn>
                <a:cxn ang="0">
                  <a:pos x="T2" y="T3"/>
                </a:cxn>
                <a:cxn ang="0">
                  <a:pos x="T4" y="T5"/>
                </a:cxn>
                <a:cxn ang="0">
                  <a:pos x="T6" y="T7"/>
                </a:cxn>
                <a:cxn ang="0">
                  <a:pos x="T8" y="T9"/>
                </a:cxn>
              </a:cxnLst>
              <a:rect l="0" t="0" r="r" b="b"/>
              <a:pathLst>
                <a:path w="3374" h="2181">
                  <a:moveTo>
                    <a:pt x="3374" y="2181"/>
                  </a:moveTo>
                  <a:lnTo>
                    <a:pt x="0" y="782"/>
                  </a:lnTo>
                  <a:lnTo>
                    <a:pt x="0" y="0"/>
                  </a:lnTo>
                  <a:lnTo>
                    <a:pt x="3374" y="1399"/>
                  </a:lnTo>
                  <a:lnTo>
                    <a:pt x="3374" y="2181"/>
                  </a:lnTo>
                  <a:close/>
                </a:path>
              </a:pathLst>
            </a:custGeom>
            <a:solidFill>
              <a:srgbClr val="00FF00"/>
            </a:solidFill>
            <a:ln w="65088" cap="rnd">
              <a:noFill/>
              <a:prstDash val="solid"/>
              <a:round/>
              <a:headEnd/>
              <a:tailEnd/>
            </a:ln>
            <a:effec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20" name="Title 1">
            <a:extLst>
              <a:ext uri="{FF2B5EF4-FFF2-40B4-BE49-F238E27FC236}">
                <a16:creationId xmlns:a16="http://schemas.microsoft.com/office/drawing/2014/main" id="{B887A458-C67C-4F61-8C1B-D82B2A780588}"/>
              </a:ext>
            </a:extLst>
          </p:cNvPr>
          <p:cNvSpPr txBox="1">
            <a:spLocks/>
          </p:cNvSpPr>
          <p:nvPr/>
        </p:nvSpPr>
        <p:spPr>
          <a:xfrm>
            <a:off x="483344" y="1539995"/>
            <a:ext cx="10379681" cy="1442417"/>
          </a:xfrm>
          <a:prstGeom prst="rect">
            <a:avLst/>
          </a:prstGeom>
          <a:effectLst>
            <a:glow rad="63500">
              <a:schemeClr val="accent3">
                <a:satMod val="175000"/>
                <a:alpha val="40000"/>
              </a:schemeClr>
            </a:glow>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Graphik" panose="020B0503030202060203"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SAP Cloud Platform Bootcamp</a:t>
            </a:r>
          </a:p>
        </p:txBody>
      </p:sp>
      <p:sp>
        <p:nvSpPr>
          <p:cNvPr id="8" name="Text Placeholder 7">
            <a:extLst>
              <a:ext uri="{FF2B5EF4-FFF2-40B4-BE49-F238E27FC236}">
                <a16:creationId xmlns:a16="http://schemas.microsoft.com/office/drawing/2014/main" id="{FEA6146F-4C10-45E2-BC7B-1605627D126F}"/>
              </a:ext>
            </a:extLst>
          </p:cNvPr>
          <p:cNvSpPr>
            <a:spLocks noGrp="1"/>
          </p:cNvSpPr>
          <p:nvPr>
            <p:ph type="body" sz="quarter" idx="10"/>
          </p:nvPr>
        </p:nvSpPr>
        <p:spPr>
          <a:xfrm>
            <a:off x="483344" y="2967091"/>
            <a:ext cx="5133363" cy="1190108"/>
          </a:xfrm>
        </p:spPr>
        <p:txBody>
          <a:bodyPr/>
          <a:lstStyle>
            <a:lvl1pPr marL="0" indent="0">
              <a:buNone/>
              <a:defRPr b="1" cap="none" spc="0">
                <a:ln w="9525">
                  <a:solidFill>
                    <a:schemeClr val="bg1"/>
                  </a:solidFill>
                  <a:prstDash val="solid"/>
                </a:ln>
                <a:solidFill>
                  <a:schemeClr val="tx1"/>
                </a:solidFill>
                <a:effectLst>
                  <a:outerShdw blurRad="12700" dist="38100" dir="2700000" algn="tl" rotWithShape="0">
                    <a:schemeClr val="bg1">
                      <a:lumMod val="50000"/>
                    </a:schemeClr>
                  </a:outerShdw>
                </a:effectLst>
              </a:defRPr>
            </a:lvl1pPr>
            <a:lvl2pPr marL="457200" indent="0">
              <a:buNone/>
              <a:defRPr b="1" cap="none" spc="0">
                <a:ln w="9525">
                  <a:solidFill>
                    <a:schemeClr val="bg1"/>
                  </a:solidFill>
                  <a:prstDash val="solid"/>
                </a:ln>
                <a:solidFill>
                  <a:schemeClr val="tx1"/>
                </a:solidFill>
                <a:effectLst>
                  <a:outerShdw blurRad="12700" dist="38100" dir="2700000" algn="tl" rotWithShape="0">
                    <a:schemeClr val="bg1">
                      <a:lumMod val="50000"/>
                    </a:schemeClr>
                  </a:outerShdw>
                </a:effectLst>
              </a:defRPr>
            </a:lvl2pPr>
            <a:lvl3pPr marL="914400" indent="0">
              <a:buNone/>
              <a:defRPr b="1" cap="none" spc="0">
                <a:ln w="9525">
                  <a:solidFill>
                    <a:schemeClr val="bg1"/>
                  </a:solidFill>
                  <a:prstDash val="solid"/>
                </a:ln>
                <a:solidFill>
                  <a:schemeClr val="tx1"/>
                </a:solidFill>
                <a:effectLst>
                  <a:outerShdw blurRad="12700" dist="38100" dir="2700000" algn="tl" rotWithShape="0">
                    <a:schemeClr val="bg1">
                      <a:lumMod val="50000"/>
                    </a:schemeClr>
                  </a:outerShdw>
                </a:effectLst>
              </a:defRPr>
            </a:lvl3pPr>
            <a:lvl4pPr marL="1371600" indent="0">
              <a:buNone/>
              <a:defRPr b="1" cap="none" spc="0">
                <a:ln w="9525">
                  <a:solidFill>
                    <a:schemeClr val="bg1"/>
                  </a:solidFill>
                  <a:prstDash val="solid"/>
                </a:ln>
                <a:solidFill>
                  <a:schemeClr val="tx1"/>
                </a:solidFill>
                <a:effectLst>
                  <a:outerShdw blurRad="12700" dist="38100" dir="2700000" algn="tl" rotWithShape="0">
                    <a:schemeClr val="bg1">
                      <a:lumMod val="50000"/>
                    </a:schemeClr>
                  </a:outerShdw>
                </a:effectLst>
              </a:defRPr>
            </a:lvl4pPr>
            <a:lvl5pPr marL="1828800" indent="0">
              <a:buNone/>
              <a:defRPr b="1" cap="none" spc="0">
                <a:ln w="9525">
                  <a:solidFill>
                    <a:schemeClr val="bg1"/>
                  </a:solidFill>
                  <a:prstDash val="solid"/>
                </a:ln>
                <a:solidFill>
                  <a:schemeClr val="tx1"/>
                </a:solidFill>
                <a:effectLst>
                  <a:outerShdw blurRad="12700" dist="38100" dir="2700000" algn="tl" rotWithShape="0">
                    <a:schemeClr val="bg1">
                      <a:lumMod val="50000"/>
                    </a:schemeClr>
                  </a:outerShdw>
                </a:effectLs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Picture 2">
            <a:extLst>
              <a:ext uri="{FF2B5EF4-FFF2-40B4-BE49-F238E27FC236}">
                <a16:creationId xmlns:a16="http://schemas.microsoft.com/office/drawing/2014/main" id="{12AC28A5-6847-465D-BB2D-6CC94EDAE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1128" y="6522094"/>
            <a:ext cx="4075821" cy="167109"/>
          </a:xfrm>
          <a:prstGeom prst="rect">
            <a:avLst/>
          </a:prstGeom>
        </p:spPr>
      </p:pic>
      <p:pic>
        <p:nvPicPr>
          <p:cNvPr id="5" name="Picture 4">
            <a:extLst>
              <a:ext uri="{FF2B5EF4-FFF2-40B4-BE49-F238E27FC236}">
                <a16:creationId xmlns:a16="http://schemas.microsoft.com/office/drawing/2014/main" id="{57FE68F8-FAAF-43EF-A685-67DDE9237B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344" y="6270085"/>
            <a:ext cx="1563873" cy="419118"/>
          </a:xfrm>
          <a:prstGeom prst="rect">
            <a:avLst/>
          </a:prstGeom>
        </p:spPr>
      </p:pic>
    </p:spTree>
    <p:extLst>
      <p:ext uri="{BB962C8B-B14F-4D97-AF65-F5344CB8AC3E}">
        <p14:creationId xmlns:p14="http://schemas.microsoft.com/office/powerpoint/2010/main" val="1540500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Autofit/>
          </a:bodyPr>
          <a:lstStyle>
            <a:lvl1pPr algn="ctr">
              <a:defRPr sz="4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Autofit/>
          </a:bodyPr>
          <a:lstStyle>
            <a:lvl1pPr marL="0" indent="0" algn="ctr">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Footer Placeholder 4">
            <a:extLst>
              <a:ext uri="{FF2B5EF4-FFF2-40B4-BE49-F238E27FC236}">
                <a16:creationId xmlns:a16="http://schemas.microsoft.com/office/drawing/2014/main" id="{384928D8-557A-4E19-B421-463D1895F2F5}"/>
              </a:ext>
            </a:extLst>
          </p:cNvPr>
          <p:cNvSpPr>
            <a:spLocks noGrp="1"/>
          </p:cNvSpPr>
          <p:nvPr>
            <p:ph type="ftr" sz="quarter" idx="3"/>
          </p:nvPr>
        </p:nvSpPr>
        <p:spPr>
          <a:xfrm>
            <a:off x="2486289" y="6540500"/>
            <a:ext cx="7084177" cy="365125"/>
          </a:xfrm>
          <a:prstGeom prst="rect">
            <a:avLst/>
          </a:prstGeom>
        </p:spPr>
        <p:txBody>
          <a:bodyPr/>
          <a:lstStyle>
            <a:lvl1pPr>
              <a:defRPr sz="1000">
                <a:latin typeface="Graphik" panose="020B0503030202060203" pitchFamily="34" charset="0"/>
              </a:defRPr>
            </a:lvl1pPr>
          </a:lstStyle>
          <a:p>
            <a:endParaRPr lang="en-US"/>
          </a:p>
        </p:txBody>
      </p:sp>
      <p:sp>
        <p:nvSpPr>
          <p:cNvPr id="9" name="Slide Number Placeholder 5">
            <a:extLst>
              <a:ext uri="{FF2B5EF4-FFF2-40B4-BE49-F238E27FC236}">
                <a16:creationId xmlns:a16="http://schemas.microsoft.com/office/drawing/2014/main" id="{0031DD70-56EA-447A-8AAA-E8BB297D99B4}"/>
              </a:ext>
            </a:extLst>
          </p:cNvPr>
          <p:cNvSpPr>
            <a:spLocks noGrp="1"/>
          </p:cNvSpPr>
          <p:nvPr>
            <p:ph type="sldNum" sz="quarter" idx="4"/>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a:p>
        </p:txBody>
      </p:sp>
    </p:spTree>
    <p:extLst>
      <p:ext uri="{BB962C8B-B14F-4D97-AF65-F5344CB8AC3E}">
        <p14:creationId xmlns:p14="http://schemas.microsoft.com/office/powerpoint/2010/main" val="3971881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Footer Placeholder 4">
            <a:extLst>
              <a:ext uri="{FF2B5EF4-FFF2-40B4-BE49-F238E27FC236}">
                <a16:creationId xmlns:a16="http://schemas.microsoft.com/office/drawing/2014/main" id="{C5C13212-C90A-44B0-B4FC-BEF43B33F3ED}"/>
              </a:ext>
            </a:extLst>
          </p:cNvPr>
          <p:cNvSpPr>
            <a:spLocks noGrp="1"/>
          </p:cNvSpPr>
          <p:nvPr>
            <p:ph type="ftr" sz="quarter" idx="3"/>
          </p:nvPr>
        </p:nvSpPr>
        <p:spPr>
          <a:xfrm>
            <a:off x="2486289" y="6540500"/>
            <a:ext cx="7084177" cy="365125"/>
          </a:xfrm>
          <a:prstGeom prst="rect">
            <a:avLst/>
          </a:prstGeom>
        </p:spPr>
        <p:txBody>
          <a:bodyPr/>
          <a:lstStyle>
            <a:lvl1pPr>
              <a:defRPr sz="1000">
                <a:latin typeface="Graphik" panose="020B0503030202060203" pitchFamily="34" charset="0"/>
              </a:defRPr>
            </a:lvl1pPr>
          </a:lstStyle>
          <a:p>
            <a:endParaRPr lang="en-US"/>
          </a:p>
        </p:txBody>
      </p:sp>
      <p:sp>
        <p:nvSpPr>
          <p:cNvPr id="8" name="Slide Number Placeholder 5">
            <a:extLst>
              <a:ext uri="{FF2B5EF4-FFF2-40B4-BE49-F238E27FC236}">
                <a16:creationId xmlns:a16="http://schemas.microsoft.com/office/drawing/2014/main" id="{FEE5BA31-2268-4136-B54F-749D6090EAB5}"/>
              </a:ext>
            </a:extLst>
          </p:cNvPr>
          <p:cNvSpPr>
            <a:spLocks noGrp="1"/>
          </p:cNvSpPr>
          <p:nvPr>
            <p:ph type="sldNum" sz="quarter" idx="4"/>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a:p>
        </p:txBody>
      </p:sp>
    </p:spTree>
    <p:extLst>
      <p:ext uri="{BB962C8B-B14F-4D97-AF65-F5344CB8AC3E}">
        <p14:creationId xmlns:p14="http://schemas.microsoft.com/office/powerpoint/2010/main" val="3940263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Autofit/>
          </a:bodyPr>
          <a:lstStyle>
            <a:lvl1pPr marL="0" indent="0">
              <a:buFontTx/>
              <a:buNone/>
              <a:defRPr sz="2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1" name="Footer Placeholder 4">
            <a:extLst>
              <a:ext uri="{FF2B5EF4-FFF2-40B4-BE49-F238E27FC236}">
                <a16:creationId xmlns:a16="http://schemas.microsoft.com/office/drawing/2014/main" id="{C4769824-B220-417F-BDBF-B00A7D53B5BA}"/>
              </a:ext>
            </a:extLst>
          </p:cNvPr>
          <p:cNvSpPr>
            <a:spLocks noGrp="1"/>
          </p:cNvSpPr>
          <p:nvPr>
            <p:ph type="ftr" sz="quarter" idx="3"/>
          </p:nvPr>
        </p:nvSpPr>
        <p:spPr>
          <a:xfrm>
            <a:off x="2486289" y="6540500"/>
            <a:ext cx="7084177" cy="365125"/>
          </a:xfrm>
          <a:prstGeom prst="rect">
            <a:avLst/>
          </a:prstGeom>
        </p:spPr>
        <p:txBody>
          <a:bodyPr/>
          <a:lstStyle>
            <a:lvl1pPr>
              <a:defRPr sz="1000">
                <a:latin typeface="Graphik" panose="020B0503030202060203" pitchFamily="34" charset="0"/>
              </a:defRPr>
            </a:lvl1pPr>
          </a:lstStyle>
          <a:p>
            <a:endParaRPr lang="en-US"/>
          </a:p>
        </p:txBody>
      </p:sp>
      <p:sp>
        <p:nvSpPr>
          <p:cNvPr id="12" name="Slide Number Placeholder 5">
            <a:extLst>
              <a:ext uri="{FF2B5EF4-FFF2-40B4-BE49-F238E27FC236}">
                <a16:creationId xmlns:a16="http://schemas.microsoft.com/office/drawing/2014/main" id="{A0000B99-83D0-46A0-ABA0-64A5C14D32C7}"/>
              </a:ext>
            </a:extLst>
          </p:cNvPr>
          <p:cNvSpPr>
            <a:spLocks noGrp="1"/>
          </p:cNvSpPr>
          <p:nvPr>
            <p:ph type="sldNum" sz="quarter" idx="4"/>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a:p>
        </p:txBody>
      </p:sp>
    </p:spTree>
    <p:extLst>
      <p:ext uri="{BB962C8B-B14F-4D97-AF65-F5344CB8AC3E}">
        <p14:creationId xmlns:p14="http://schemas.microsoft.com/office/powerpoint/2010/main" val="21532295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36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Footer Placeholder 4">
            <a:extLst>
              <a:ext uri="{FF2B5EF4-FFF2-40B4-BE49-F238E27FC236}">
                <a16:creationId xmlns:a16="http://schemas.microsoft.com/office/drawing/2014/main" id="{ED72CE87-0A59-4A12-AB80-3B82DC891545}"/>
              </a:ext>
            </a:extLst>
          </p:cNvPr>
          <p:cNvSpPr>
            <a:spLocks noGrp="1"/>
          </p:cNvSpPr>
          <p:nvPr>
            <p:ph type="ftr" sz="quarter" idx="3"/>
          </p:nvPr>
        </p:nvSpPr>
        <p:spPr>
          <a:xfrm>
            <a:off x="2486289" y="6540500"/>
            <a:ext cx="7084177" cy="365125"/>
          </a:xfrm>
          <a:prstGeom prst="rect">
            <a:avLst/>
          </a:prstGeom>
        </p:spPr>
        <p:txBody>
          <a:bodyPr/>
          <a:lstStyle>
            <a:lvl1pPr>
              <a:defRPr sz="1000">
                <a:latin typeface="Graphik" panose="020B0503030202060203" pitchFamily="34" charset="0"/>
              </a:defRPr>
            </a:lvl1pPr>
          </a:lstStyle>
          <a:p>
            <a:endParaRPr lang="en-US"/>
          </a:p>
        </p:txBody>
      </p:sp>
      <p:sp>
        <p:nvSpPr>
          <p:cNvPr id="8" name="Slide Number Placeholder 5">
            <a:extLst>
              <a:ext uri="{FF2B5EF4-FFF2-40B4-BE49-F238E27FC236}">
                <a16:creationId xmlns:a16="http://schemas.microsoft.com/office/drawing/2014/main" id="{8D1F6FD0-7185-4E33-AAFD-54F59C52777A}"/>
              </a:ext>
            </a:extLst>
          </p:cNvPr>
          <p:cNvSpPr>
            <a:spLocks noGrp="1"/>
          </p:cNvSpPr>
          <p:nvPr>
            <p:ph type="sldNum" sz="quarter" idx="4"/>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a:p>
        </p:txBody>
      </p:sp>
    </p:spTree>
    <p:extLst>
      <p:ext uri="{BB962C8B-B14F-4D97-AF65-F5344CB8AC3E}">
        <p14:creationId xmlns:p14="http://schemas.microsoft.com/office/powerpoint/2010/main" val="45067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40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3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1" name="Footer Placeholder 4">
            <a:extLst>
              <a:ext uri="{FF2B5EF4-FFF2-40B4-BE49-F238E27FC236}">
                <a16:creationId xmlns:a16="http://schemas.microsoft.com/office/drawing/2014/main" id="{F83690CD-AA69-4754-B0AE-5BBE13A45432}"/>
              </a:ext>
            </a:extLst>
          </p:cNvPr>
          <p:cNvSpPr>
            <a:spLocks noGrp="1"/>
          </p:cNvSpPr>
          <p:nvPr>
            <p:ph type="ftr" sz="quarter" idx="3"/>
          </p:nvPr>
        </p:nvSpPr>
        <p:spPr>
          <a:xfrm>
            <a:off x="2486289" y="6540500"/>
            <a:ext cx="7084177" cy="365125"/>
          </a:xfrm>
          <a:prstGeom prst="rect">
            <a:avLst/>
          </a:prstGeom>
        </p:spPr>
        <p:txBody>
          <a:bodyPr/>
          <a:lstStyle>
            <a:lvl1pPr>
              <a:defRPr sz="1000">
                <a:latin typeface="Graphik" panose="020B0503030202060203" pitchFamily="34" charset="0"/>
              </a:defRPr>
            </a:lvl1pPr>
          </a:lstStyle>
          <a:p>
            <a:endParaRPr lang="en-US"/>
          </a:p>
        </p:txBody>
      </p:sp>
      <p:sp>
        <p:nvSpPr>
          <p:cNvPr id="12" name="Slide Number Placeholder 5">
            <a:extLst>
              <a:ext uri="{FF2B5EF4-FFF2-40B4-BE49-F238E27FC236}">
                <a16:creationId xmlns:a16="http://schemas.microsoft.com/office/drawing/2014/main" id="{BAF9B185-73F9-429D-B8F9-1859B9FCC2AA}"/>
              </a:ext>
            </a:extLst>
          </p:cNvPr>
          <p:cNvSpPr>
            <a:spLocks noGrp="1"/>
          </p:cNvSpPr>
          <p:nvPr>
            <p:ph type="sldNum" sz="quarter" idx="4"/>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a:p>
        </p:txBody>
      </p:sp>
    </p:spTree>
    <p:extLst>
      <p:ext uri="{BB962C8B-B14F-4D97-AF65-F5344CB8AC3E}">
        <p14:creationId xmlns:p14="http://schemas.microsoft.com/office/powerpoint/2010/main" val="4651389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sz="54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36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8" name="Footer Placeholder 4">
            <a:extLst>
              <a:ext uri="{FF2B5EF4-FFF2-40B4-BE49-F238E27FC236}">
                <a16:creationId xmlns:a16="http://schemas.microsoft.com/office/drawing/2014/main" id="{220B4FE3-820C-49A0-B3D0-E1B53B50DD03}"/>
              </a:ext>
            </a:extLst>
          </p:cNvPr>
          <p:cNvSpPr>
            <a:spLocks noGrp="1"/>
          </p:cNvSpPr>
          <p:nvPr>
            <p:ph type="ftr" sz="quarter" idx="3"/>
          </p:nvPr>
        </p:nvSpPr>
        <p:spPr>
          <a:xfrm>
            <a:off x="2486289" y="6540500"/>
            <a:ext cx="7084177" cy="365125"/>
          </a:xfrm>
          <a:prstGeom prst="rect">
            <a:avLst/>
          </a:prstGeom>
        </p:spPr>
        <p:txBody>
          <a:bodyPr/>
          <a:lstStyle>
            <a:lvl1pPr>
              <a:defRPr sz="1000">
                <a:latin typeface="Graphik" panose="020B0503030202060203" pitchFamily="34" charset="0"/>
              </a:defRPr>
            </a:lvl1pPr>
          </a:lstStyle>
          <a:p>
            <a:endParaRPr lang="en-US"/>
          </a:p>
        </p:txBody>
      </p:sp>
      <p:sp>
        <p:nvSpPr>
          <p:cNvPr id="9" name="Slide Number Placeholder 5">
            <a:extLst>
              <a:ext uri="{FF2B5EF4-FFF2-40B4-BE49-F238E27FC236}">
                <a16:creationId xmlns:a16="http://schemas.microsoft.com/office/drawing/2014/main" id="{7F03B383-E41E-4EEB-947E-4DB79BE89A47}"/>
              </a:ext>
            </a:extLst>
          </p:cNvPr>
          <p:cNvSpPr>
            <a:spLocks noGrp="1"/>
          </p:cNvSpPr>
          <p:nvPr>
            <p:ph type="sldNum" sz="quarter" idx="4"/>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a:p>
        </p:txBody>
      </p:sp>
    </p:spTree>
    <p:extLst>
      <p:ext uri="{BB962C8B-B14F-4D97-AF65-F5344CB8AC3E}">
        <p14:creationId xmlns:p14="http://schemas.microsoft.com/office/powerpoint/2010/main" val="6566036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8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ormAutofit/>
          </a:bodyPr>
          <a:lstStyle>
            <a:lvl1pPr>
              <a:defRPr sz="3600"/>
            </a:lvl1pPr>
            <a:lvl2pPr>
              <a:defRPr sz="3200"/>
            </a:lvl2pPr>
            <a:lvl3pPr>
              <a:defRPr sz="2800"/>
            </a:lvl3pPr>
            <a:lvl4pPr>
              <a:defRPr sz="24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7BDE508D-B3CB-490D-9C04-1C1676804BB5}"/>
              </a:ext>
            </a:extLst>
          </p:cNvPr>
          <p:cNvSpPr>
            <a:spLocks noGrp="1"/>
          </p:cNvSpPr>
          <p:nvPr>
            <p:ph type="ftr" sz="quarter" idx="3"/>
          </p:nvPr>
        </p:nvSpPr>
        <p:spPr>
          <a:xfrm>
            <a:off x="2486289" y="6540500"/>
            <a:ext cx="7084177" cy="365125"/>
          </a:xfrm>
          <a:prstGeom prst="rect">
            <a:avLst/>
          </a:prstGeom>
        </p:spPr>
        <p:txBody>
          <a:bodyPr/>
          <a:lstStyle>
            <a:lvl1pPr>
              <a:defRPr sz="1000">
                <a:latin typeface="Graphik" panose="020B0503030202060203" pitchFamily="34" charset="0"/>
              </a:defRPr>
            </a:lvl1pPr>
          </a:lstStyle>
          <a:p>
            <a:endParaRPr lang="en-US"/>
          </a:p>
        </p:txBody>
      </p:sp>
      <p:sp>
        <p:nvSpPr>
          <p:cNvPr id="8" name="Slide Number Placeholder 5">
            <a:extLst>
              <a:ext uri="{FF2B5EF4-FFF2-40B4-BE49-F238E27FC236}">
                <a16:creationId xmlns:a16="http://schemas.microsoft.com/office/drawing/2014/main" id="{16E7435F-A5AC-4B52-B9F8-584B43F4DBCB}"/>
              </a:ext>
            </a:extLst>
          </p:cNvPr>
          <p:cNvSpPr>
            <a:spLocks noGrp="1"/>
          </p:cNvSpPr>
          <p:nvPr>
            <p:ph type="sldNum" sz="quarter" idx="4"/>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a:p>
        </p:txBody>
      </p:sp>
    </p:spTree>
    <p:extLst>
      <p:ext uri="{BB962C8B-B14F-4D97-AF65-F5344CB8AC3E}">
        <p14:creationId xmlns:p14="http://schemas.microsoft.com/office/powerpoint/2010/main" val="813411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normAutofit/>
          </a:bodyPr>
          <a:lstStyle>
            <a:lvl1pPr>
              <a:defRPr sz="4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normAutofit/>
          </a:bodyPr>
          <a:lstStyle>
            <a:lvl1pPr>
              <a:defRPr sz="3600"/>
            </a:lvl1pPr>
            <a:lvl2pPr>
              <a:defRPr sz="3200"/>
            </a:lvl2pPr>
            <a:lvl3pPr>
              <a:defRPr sz="2800"/>
            </a:lvl3pPr>
            <a:lvl4pPr>
              <a:defRPr sz="24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85BBE08E-800C-42F2-B4AC-AD6F481F2197}"/>
              </a:ext>
            </a:extLst>
          </p:cNvPr>
          <p:cNvSpPr>
            <a:spLocks noGrp="1"/>
          </p:cNvSpPr>
          <p:nvPr>
            <p:ph type="ftr" sz="quarter" idx="3"/>
          </p:nvPr>
        </p:nvSpPr>
        <p:spPr>
          <a:xfrm>
            <a:off x="2486289" y="6540500"/>
            <a:ext cx="7084177" cy="365125"/>
          </a:xfrm>
          <a:prstGeom prst="rect">
            <a:avLst/>
          </a:prstGeom>
        </p:spPr>
        <p:txBody>
          <a:bodyPr/>
          <a:lstStyle>
            <a:lvl1pPr>
              <a:defRPr sz="1000">
                <a:latin typeface="Graphik" panose="020B0503030202060203" pitchFamily="34" charset="0"/>
              </a:defRPr>
            </a:lvl1pPr>
          </a:lstStyle>
          <a:p>
            <a:endParaRPr lang="en-US"/>
          </a:p>
        </p:txBody>
      </p:sp>
      <p:sp>
        <p:nvSpPr>
          <p:cNvPr id="8" name="Slide Number Placeholder 5">
            <a:extLst>
              <a:ext uri="{FF2B5EF4-FFF2-40B4-BE49-F238E27FC236}">
                <a16:creationId xmlns:a16="http://schemas.microsoft.com/office/drawing/2014/main" id="{F2EDF6E8-69D2-4966-94C3-FD1113661F1A}"/>
              </a:ext>
            </a:extLst>
          </p:cNvPr>
          <p:cNvSpPr>
            <a:spLocks noGrp="1"/>
          </p:cNvSpPr>
          <p:nvPr>
            <p:ph type="sldNum" sz="quarter" idx="4"/>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a:p>
        </p:txBody>
      </p:sp>
    </p:spTree>
    <p:extLst>
      <p:ext uri="{BB962C8B-B14F-4D97-AF65-F5344CB8AC3E}">
        <p14:creationId xmlns:p14="http://schemas.microsoft.com/office/powerpoint/2010/main" val="3324848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1_Title Slide">
    <p:bg>
      <p:bgPr>
        <a:blipFill dpi="0" rotWithShape="1">
          <a:blip r:embed="rId2">
            <a:alphaModFix amt="58000"/>
            <a:lum/>
          </a:blip>
          <a:srcRect/>
          <a:stretch>
            <a:fillRect t="-31000" b="-31000"/>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BD60BD-EAC1-4EEA-B7A7-6CD6125DAC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344" y="6268579"/>
            <a:ext cx="1569493" cy="420624"/>
          </a:xfrm>
          <a:prstGeom prst="rect">
            <a:avLst/>
          </a:prstGeom>
        </p:spPr>
      </p:pic>
      <p:pic>
        <p:nvPicPr>
          <p:cNvPr id="7" name="Picture 6">
            <a:extLst>
              <a:ext uri="{FF2B5EF4-FFF2-40B4-BE49-F238E27FC236}">
                <a16:creationId xmlns:a16="http://schemas.microsoft.com/office/drawing/2014/main" id="{F23F0443-5F93-4164-B251-927A0E586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259" y="6524611"/>
            <a:ext cx="4014439" cy="164592"/>
          </a:xfrm>
          <a:prstGeom prst="rect">
            <a:avLst/>
          </a:prstGeom>
        </p:spPr>
      </p:pic>
      <p:sp>
        <p:nvSpPr>
          <p:cNvPr id="13" name="Title 1">
            <a:extLst>
              <a:ext uri="{FF2B5EF4-FFF2-40B4-BE49-F238E27FC236}">
                <a16:creationId xmlns:a16="http://schemas.microsoft.com/office/drawing/2014/main" id="{B6430176-4F3E-4A9F-B65C-AE1619D548BB}"/>
              </a:ext>
            </a:extLst>
          </p:cNvPr>
          <p:cNvSpPr txBox="1">
            <a:spLocks/>
          </p:cNvSpPr>
          <p:nvPr/>
        </p:nvSpPr>
        <p:spPr>
          <a:xfrm>
            <a:off x="1" y="2753348"/>
            <a:ext cx="12191999" cy="1314388"/>
          </a:xfrm>
          <a:prstGeom prst="rect">
            <a:avLst/>
          </a:prstGeom>
        </p:spPr>
        <p:txBody>
          <a:bodyPr vert="horz" lIns="91440" tIns="45720" rIns="91440" bIns="45720" rtlCol="0" anchor="ctr">
            <a:normAutofit/>
          </a:bodyPr>
          <a:lstStyle>
            <a:lvl1pPr lvl="0" indent="0">
              <a:spcBef>
                <a:spcPct val="20000"/>
              </a:spcBef>
              <a:spcAft>
                <a:spcPts val="600"/>
              </a:spcAft>
              <a:buClr>
                <a:schemeClr val="accent1">
                  <a:lumMod val="75000"/>
                </a:schemeClr>
              </a:buClr>
              <a:buSzPct val="145000"/>
              <a:buFont typeface="Arial"/>
              <a:buNone/>
              <a:defRPr sz="2400" b="1" cap="none">
                <a:effectLst/>
                <a:latin typeface="Graphik" panose="020B0503030202060203" pitchFamily="34" charset="0"/>
              </a:defRPr>
            </a:lvl1pPr>
            <a:lvl2pPr indent="0">
              <a:spcBef>
                <a:spcPct val="20000"/>
              </a:spcBef>
              <a:spcAft>
                <a:spcPts val="600"/>
              </a:spcAft>
              <a:buClr>
                <a:schemeClr val="accent1">
                  <a:lumMod val="75000"/>
                </a:schemeClr>
              </a:buClr>
              <a:buSzPct val="145000"/>
              <a:buFont typeface="Arial"/>
              <a:buNone/>
              <a:defRPr sz="2000" b="1" cap="none">
                <a:solidFill>
                  <a:schemeClr val="bg1"/>
                </a:solidFill>
                <a:effectLst/>
                <a:latin typeface="Graphik" panose="020B0503030202060203" pitchFamily="34" charset="0"/>
              </a:defRPr>
            </a:lvl2pPr>
            <a:lvl3pPr indent="0">
              <a:spcBef>
                <a:spcPct val="20000"/>
              </a:spcBef>
              <a:spcAft>
                <a:spcPts val="600"/>
              </a:spcAft>
              <a:buClr>
                <a:schemeClr val="accent1">
                  <a:lumMod val="75000"/>
                </a:schemeClr>
              </a:buClr>
              <a:buSzPct val="145000"/>
              <a:buFont typeface="Arial"/>
              <a:buNone/>
              <a:defRPr b="1" cap="none">
                <a:solidFill>
                  <a:schemeClr val="bg1"/>
                </a:solidFill>
                <a:effectLst/>
                <a:latin typeface="Graphik" panose="020B0503030202060203" pitchFamily="34" charset="0"/>
              </a:defRPr>
            </a:lvl3pPr>
            <a:lvl4pPr indent="0">
              <a:spcBef>
                <a:spcPct val="20000"/>
              </a:spcBef>
              <a:spcAft>
                <a:spcPts val="600"/>
              </a:spcAft>
              <a:buClr>
                <a:schemeClr val="accent1">
                  <a:lumMod val="75000"/>
                </a:schemeClr>
              </a:buClr>
              <a:buSzPct val="145000"/>
              <a:buFont typeface="Arial"/>
              <a:buNone/>
              <a:defRPr sz="1600" b="1" cap="none">
                <a:solidFill>
                  <a:schemeClr val="bg1"/>
                </a:solidFill>
                <a:effectLst/>
                <a:latin typeface="Graphik" panose="020B0503030202060203" pitchFamily="34" charset="0"/>
              </a:defRPr>
            </a:lvl4pPr>
            <a:lvl5pPr indent="0">
              <a:spcBef>
                <a:spcPct val="20000"/>
              </a:spcBef>
              <a:spcAft>
                <a:spcPts val="600"/>
              </a:spcAft>
              <a:buClr>
                <a:schemeClr val="accent1">
                  <a:lumMod val="75000"/>
                </a:schemeClr>
              </a:buClr>
              <a:buSzPct val="145000"/>
              <a:buFont typeface="Arial"/>
              <a:buNone/>
              <a:defRPr sz="1400" b="1" cap="none">
                <a:solidFill>
                  <a:schemeClr val="bg1"/>
                </a:solidFill>
                <a:effectLst/>
                <a:latin typeface="Graphik" panose="020B0503030202060203" pitchFamily="34" charset="0"/>
              </a:defRPr>
            </a:lvl5pPr>
            <a:lvl6pPr marL="2514600" indent="-228600">
              <a:spcBef>
                <a:spcPct val="20000"/>
              </a:spcBef>
              <a:spcAft>
                <a:spcPts val="600"/>
              </a:spcAft>
              <a:buClr>
                <a:schemeClr val="accent1">
                  <a:lumMod val="75000"/>
                </a:schemeClr>
              </a:buClr>
              <a:buSzPct val="145000"/>
              <a:buFont typeface="Arial"/>
              <a:buChar char="•"/>
              <a:defRPr sz="1400" cap="none">
                <a:effectLst/>
              </a:defRPr>
            </a:lvl6pPr>
            <a:lvl7pPr marL="2971800" indent="-228600">
              <a:spcBef>
                <a:spcPct val="20000"/>
              </a:spcBef>
              <a:spcAft>
                <a:spcPts val="600"/>
              </a:spcAft>
              <a:buClr>
                <a:schemeClr val="accent1">
                  <a:lumMod val="75000"/>
                </a:schemeClr>
              </a:buClr>
              <a:buSzPct val="145000"/>
              <a:buFont typeface="Arial"/>
              <a:buChar char="•"/>
              <a:defRPr sz="1400" cap="none">
                <a:effectLst/>
              </a:defRPr>
            </a:lvl7pPr>
            <a:lvl8pPr marL="3429000" indent="-228600">
              <a:spcBef>
                <a:spcPct val="20000"/>
              </a:spcBef>
              <a:spcAft>
                <a:spcPts val="600"/>
              </a:spcAft>
              <a:buClr>
                <a:schemeClr val="accent1">
                  <a:lumMod val="75000"/>
                </a:schemeClr>
              </a:buClr>
              <a:buSzPct val="145000"/>
              <a:buFont typeface="Arial"/>
              <a:buChar char="•"/>
              <a:defRPr sz="1400" cap="none">
                <a:effectLst/>
              </a:defRPr>
            </a:lvl8pPr>
            <a:lvl9pPr marL="3886200" indent="-228600">
              <a:spcBef>
                <a:spcPct val="20000"/>
              </a:spcBef>
              <a:spcAft>
                <a:spcPts val="600"/>
              </a:spcAft>
              <a:buClr>
                <a:schemeClr val="accent1">
                  <a:lumMod val="75000"/>
                </a:schemeClr>
              </a:buClr>
              <a:buSzPct val="145000"/>
              <a:buFont typeface="Arial"/>
              <a:buChar char="•"/>
              <a:defRPr sz="1400" cap="none">
                <a:effectLst/>
              </a:defRPr>
            </a:lvl9pPr>
          </a:lstStyle>
          <a:p>
            <a:pPr lvl="0" algn="ctr"/>
            <a:r>
              <a:rPr lang="en-US" sz="4000" dirty="0"/>
              <a:t>Thank you!</a:t>
            </a:r>
            <a:endParaRPr lang="en-US" sz="3200" dirty="0"/>
          </a:p>
        </p:txBody>
      </p:sp>
    </p:spTree>
    <p:extLst>
      <p:ext uri="{BB962C8B-B14F-4D97-AF65-F5344CB8AC3E}">
        <p14:creationId xmlns:p14="http://schemas.microsoft.com/office/powerpoint/2010/main" val="3360618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1484310" y="1862768"/>
            <a:ext cx="10018713" cy="4593116"/>
          </a:xfrm>
        </p:spPr>
        <p:txBody>
          <a:bodyPr anchor="ctr">
            <a:normAutofit/>
          </a:bodyPr>
          <a:lstStyle>
            <a:lvl1pPr>
              <a:defRPr sz="3600"/>
            </a:lvl1pPr>
            <a:lvl2pPr>
              <a:defRPr sz="3200"/>
            </a:lvl2pPr>
            <a:lvl3pPr>
              <a:defRPr sz="2800"/>
            </a:lvl3pPr>
            <a:lvl4pPr>
              <a:defRPr sz="24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5">
            <a:extLst>
              <a:ext uri="{FF2B5EF4-FFF2-40B4-BE49-F238E27FC236}">
                <a16:creationId xmlns:a16="http://schemas.microsoft.com/office/drawing/2014/main" id="{105E0D67-32AE-495E-9EEB-D84512DDE59F}"/>
              </a:ext>
            </a:extLst>
          </p:cNvPr>
          <p:cNvSpPr>
            <a:spLocks noGrp="1"/>
          </p:cNvSpPr>
          <p:nvPr>
            <p:ph type="sldNum" sz="quarter" idx="4"/>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dirty="0"/>
          </a:p>
        </p:txBody>
      </p:sp>
    </p:spTree>
    <p:extLst>
      <p:ext uri="{BB962C8B-B14F-4D97-AF65-F5344CB8AC3E}">
        <p14:creationId xmlns:p14="http://schemas.microsoft.com/office/powerpoint/2010/main" val="111651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normAutofit/>
          </a:bodyPr>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36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Footer Placeholder 4">
            <a:extLst>
              <a:ext uri="{FF2B5EF4-FFF2-40B4-BE49-F238E27FC236}">
                <a16:creationId xmlns:a16="http://schemas.microsoft.com/office/drawing/2014/main" id="{94DF7E4B-07B3-4307-8C96-43F0FA961B62}"/>
              </a:ext>
            </a:extLst>
          </p:cNvPr>
          <p:cNvSpPr>
            <a:spLocks noGrp="1"/>
          </p:cNvSpPr>
          <p:nvPr>
            <p:ph type="ftr" sz="quarter" idx="3"/>
          </p:nvPr>
        </p:nvSpPr>
        <p:spPr>
          <a:xfrm>
            <a:off x="2486289" y="6540500"/>
            <a:ext cx="7084177" cy="365125"/>
          </a:xfrm>
          <a:prstGeom prst="rect">
            <a:avLst/>
          </a:prstGeom>
        </p:spPr>
        <p:txBody>
          <a:bodyPr/>
          <a:lstStyle>
            <a:lvl1pPr>
              <a:defRPr sz="1000">
                <a:latin typeface="Graphik" panose="020B0503030202060203" pitchFamily="34" charset="0"/>
              </a:defRPr>
            </a:lvl1pPr>
          </a:lstStyle>
          <a:p>
            <a:endParaRPr lang="en-US"/>
          </a:p>
        </p:txBody>
      </p:sp>
      <p:sp>
        <p:nvSpPr>
          <p:cNvPr id="10" name="Slide Number Placeholder 5">
            <a:extLst>
              <a:ext uri="{FF2B5EF4-FFF2-40B4-BE49-F238E27FC236}">
                <a16:creationId xmlns:a16="http://schemas.microsoft.com/office/drawing/2014/main" id="{DD04451F-1956-4E02-9ED3-9C16932F05DC}"/>
              </a:ext>
            </a:extLst>
          </p:cNvPr>
          <p:cNvSpPr>
            <a:spLocks noGrp="1"/>
          </p:cNvSpPr>
          <p:nvPr>
            <p:ph type="sldNum" sz="quarter" idx="4"/>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a:p>
        </p:txBody>
      </p:sp>
    </p:spTree>
    <p:extLst>
      <p:ext uri="{BB962C8B-B14F-4D97-AF65-F5344CB8AC3E}">
        <p14:creationId xmlns:p14="http://schemas.microsoft.com/office/powerpoint/2010/main" val="2201951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lvl1pPr>
              <a:defRPr sz="4800"/>
            </a:lvl1pPr>
          </a:lstStyle>
          <a:p>
            <a:r>
              <a:rPr lang="en-US"/>
              <a:t>Click to edit Master title style</a:t>
            </a:r>
            <a:endParaRPr lang="en-US" dirty="0"/>
          </a:p>
        </p:txBody>
      </p:sp>
      <p:sp>
        <p:nvSpPr>
          <p:cNvPr id="3" name="Content Placeholder 2"/>
          <p:cNvSpPr>
            <a:spLocks noGrp="1"/>
          </p:cNvSpPr>
          <p:nvPr>
            <p:ph sz="half" idx="1"/>
          </p:nvPr>
        </p:nvSpPr>
        <p:spPr>
          <a:xfrm>
            <a:off x="1484312" y="1883885"/>
            <a:ext cx="4895055" cy="4505898"/>
          </a:xfrm>
        </p:spPr>
        <p:txBody>
          <a:bodyPr>
            <a:noAutofit/>
          </a:bodyPr>
          <a:lstStyle>
            <a:lvl1pPr>
              <a:defRPr sz="3600"/>
            </a:lvl1pPr>
            <a:lvl2pPr>
              <a:defRPr sz="3200"/>
            </a:lvl2pPr>
            <a:lvl3pPr>
              <a:defRPr sz="2800"/>
            </a:lvl3pPr>
            <a:lvl4pPr>
              <a:defRPr sz="2400"/>
            </a:lvl4pPr>
            <a:lvl5pPr>
              <a:defRPr sz="24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1883885"/>
            <a:ext cx="4895056" cy="4505898"/>
          </a:xfrm>
        </p:spPr>
        <p:txBody>
          <a:bodyPr>
            <a:noAutofit/>
          </a:bodyPr>
          <a:lstStyle>
            <a:lvl1pPr>
              <a:defRPr sz="3600"/>
            </a:lvl1pPr>
            <a:lvl2pPr>
              <a:defRPr sz="3200"/>
            </a:lvl2pPr>
            <a:lvl3pPr>
              <a:defRPr sz="2800"/>
            </a:lvl3pPr>
            <a:lvl4pPr>
              <a:defRPr sz="2400"/>
            </a:lvl4pPr>
            <a:lvl5pPr>
              <a:defRPr sz="24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4">
            <a:extLst>
              <a:ext uri="{FF2B5EF4-FFF2-40B4-BE49-F238E27FC236}">
                <a16:creationId xmlns:a16="http://schemas.microsoft.com/office/drawing/2014/main" id="{6B9684F8-BA39-4D70-8CE3-8BC55BB3E273}"/>
              </a:ext>
            </a:extLst>
          </p:cNvPr>
          <p:cNvSpPr>
            <a:spLocks noGrp="1"/>
          </p:cNvSpPr>
          <p:nvPr>
            <p:ph type="ftr" sz="quarter" idx="3"/>
          </p:nvPr>
        </p:nvSpPr>
        <p:spPr>
          <a:xfrm>
            <a:off x="2486289" y="6540500"/>
            <a:ext cx="7084177" cy="365125"/>
          </a:xfrm>
          <a:prstGeom prst="rect">
            <a:avLst/>
          </a:prstGeom>
        </p:spPr>
        <p:txBody>
          <a:bodyPr/>
          <a:lstStyle>
            <a:lvl1pPr>
              <a:defRPr sz="1000">
                <a:latin typeface="Graphik" panose="020B0503030202060203" pitchFamily="34" charset="0"/>
              </a:defRPr>
            </a:lvl1pPr>
          </a:lstStyle>
          <a:p>
            <a:endParaRPr lang="en-US"/>
          </a:p>
        </p:txBody>
      </p:sp>
      <p:sp>
        <p:nvSpPr>
          <p:cNvPr id="9" name="Slide Number Placeholder 5">
            <a:extLst>
              <a:ext uri="{FF2B5EF4-FFF2-40B4-BE49-F238E27FC236}">
                <a16:creationId xmlns:a16="http://schemas.microsoft.com/office/drawing/2014/main" id="{C5D2662B-A026-4641-856D-4F1C107AF950}"/>
              </a:ext>
            </a:extLst>
          </p:cNvPr>
          <p:cNvSpPr>
            <a:spLocks noGrp="1"/>
          </p:cNvSpPr>
          <p:nvPr>
            <p:ph type="sldNum" sz="quarter" idx="4"/>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a:p>
        </p:txBody>
      </p:sp>
    </p:spTree>
    <p:extLst>
      <p:ext uri="{BB962C8B-B14F-4D97-AF65-F5344CB8AC3E}">
        <p14:creationId xmlns:p14="http://schemas.microsoft.com/office/powerpoint/2010/main" val="1047848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4310" y="0"/>
            <a:ext cx="10018713" cy="1752599"/>
          </a:xfrm>
        </p:spPr>
        <p:txBody>
          <a:bodyPr>
            <a:normAutofit/>
          </a:bodyPr>
          <a:lstStyle>
            <a:lvl1pPr>
              <a:defRPr sz="4800"/>
            </a:lvl1pPr>
          </a:lstStyle>
          <a:p>
            <a:r>
              <a:rPr lang="en-US"/>
              <a:t>Click to edit Master title style</a:t>
            </a:r>
            <a:endParaRPr lang="en-US" dirty="0"/>
          </a:p>
        </p:txBody>
      </p:sp>
      <p:sp>
        <p:nvSpPr>
          <p:cNvPr id="3" name="Text Placeholder 2"/>
          <p:cNvSpPr>
            <a:spLocks noGrp="1"/>
          </p:cNvSpPr>
          <p:nvPr>
            <p:ph type="body" idx="1"/>
          </p:nvPr>
        </p:nvSpPr>
        <p:spPr>
          <a:xfrm>
            <a:off x="1628245" y="1851098"/>
            <a:ext cx="4607188" cy="576262"/>
          </a:xfrm>
        </p:spPr>
        <p:txBody>
          <a:bodyPr anchor="b">
            <a:noAutofit/>
          </a:bodyPr>
          <a:lstStyle>
            <a:lvl1pPr marL="0" indent="0">
              <a:buNone/>
              <a:defRPr sz="32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584070" y="2581238"/>
            <a:ext cx="4895056" cy="3841596"/>
          </a:xfrm>
        </p:spPr>
        <p:txBody>
          <a:bodyPr anchor="t">
            <a:normAutofit/>
          </a:bodyPr>
          <a:lstStyle>
            <a:lvl1pPr>
              <a:defRPr sz="3200"/>
            </a:lvl1pPr>
            <a:lvl2pPr>
              <a:defRPr sz="2800"/>
            </a:lvl2pPr>
            <a:lvl3pPr>
              <a:defRPr sz="2400"/>
            </a:lvl3pPr>
            <a:lvl4pPr>
              <a:defRPr sz="2000"/>
            </a:lvl4pPr>
            <a:lvl5pPr>
              <a:defRPr sz="20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6" y="1852016"/>
            <a:ext cx="4622537" cy="576262"/>
          </a:xfrm>
        </p:spPr>
        <p:txBody>
          <a:bodyPr anchor="b">
            <a:noAutofit/>
          </a:bodyPr>
          <a:lstStyle>
            <a:lvl1pPr marL="0" indent="0">
              <a:buNone/>
              <a:defRPr sz="32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2581238"/>
            <a:ext cx="4895056" cy="3841596"/>
          </a:xfrm>
        </p:spPr>
        <p:txBody>
          <a:bodyPr anchor="t">
            <a:normAutofit/>
          </a:bodyPr>
          <a:lstStyle>
            <a:lvl1pPr>
              <a:defRPr sz="3200"/>
            </a:lvl1pPr>
            <a:lvl2pPr>
              <a:defRPr sz="2800"/>
            </a:lvl2pPr>
            <a:lvl3pPr>
              <a:defRPr sz="2400"/>
            </a:lvl3pPr>
            <a:lvl4pPr>
              <a:defRPr sz="2000"/>
            </a:lvl4pPr>
            <a:lvl5pPr>
              <a:defRPr sz="20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4">
            <a:extLst>
              <a:ext uri="{FF2B5EF4-FFF2-40B4-BE49-F238E27FC236}">
                <a16:creationId xmlns:a16="http://schemas.microsoft.com/office/drawing/2014/main" id="{3EF0EADA-08BD-424C-9B2F-06A6D7344F0D}"/>
              </a:ext>
            </a:extLst>
          </p:cNvPr>
          <p:cNvSpPr>
            <a:spLocks noGrp="1"/>
          </p:cNvSpPr>
          <p:nvPr>
            <p:ph type="ftr" sz="quarter" idx="10"/>
          </p:nvPr>
        </p:nvSpPr>
        <p:spPr>
          <a:xfrm>
            <a:off x="2486289" y="6540500"/>
            <a:ext cx="7084177" cy="365125"/>
          </a:xfrm>
          <a:prstGeom prst="rect">
            <a:avLst/>
          </a:prstGeom>
        </p:spPr>
        <p:txBody>
          <a:bodyPr/>
          <a:lstStyle>
            <a:lvl1pPr>
              <a:defRPr sz="1000">
                <a:latin typeface="Graphik" panose="020B0503030202060203" pitchFamily="34" charset="0"/>
              </a:defRPr>
            </a:lvl1pPr>
          </a:lstStyle>
          <a:p>
            <a:endParaRPr lang="en-US"/>
          </a:p>
        </p:txBody>
      </p:sp>
      <p:sp>
        <p:nvSpPr>
          <p:cNvPr id="11" name="Slide Number Placeholder 5">
            <a:extLst>
              <a:ext uri="{FF2B5EF4-FFF2-40B4-BE49-F238E27FC236}">
                <a16:creationId xmlns:a16="http://schemas.microsoft.com/office/drawing/2014/main" id="{AE7C60F5-EC42-4FEC-BC9E-EC5071F25D62}"/>
              </a:ext>
            </a:extLst>
          </p:cNvPr>
          <p:cNvSpPr>
            <a:spLocks noGrp="1"/>
          </p:cNvSpPr>
          <p:nvPr>
            <p:ph type="sldNum" sz="quarter" idx="11"/>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a:p>
        </p:txBody>
      </p:sp>
    </p:spTree>
    <p:extLst>
      <p:ext uri="{BB962C8B-B14F-4D97-AF65-F5344CB8AC3E}">
        <p14:creationId xmlns:p14="http://schemas.microsoft.com/office/powerpoint/2010/main" val="190828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84310" y="2754"/>
            <a:ext cx="10018713" cy="1752599"/>
          </a:xfrm>
        </p:spPr>
        <p:txBody>
          <a:bodyPr>
            <a:normAutofit/>
          </a:bodyPr>
          <a:lstStyle>
            <a:lvl1pPr>
              <a:defRPr sz="4800"/>
            </a:lvl1pPr>
          </a:lstStyle>
          <a:p>
            <a:r>
              <a:rPr lang="en-US"/>
              <a:t>Click to edit Master title style</a:t>
            </a:r>
            <a:endParaRPr lang="en-US" dirty="0"/>
          </a:p>
        </p:txBody>
      </p:sp>
      <p:sp>
        <p:nvSpPr>
          <p:cNvPr id="6" name="Footer Placeholder 4">
            <a:extLst>
              <a:ext uri="{FF2B5EF4-FFF2-40B4-BE49-F238E27FC236}">
                <a16:creationId xmlns:a16="http://schemas.microsoft.com/office/drawing/2014/main" id="{D126FC8D-A41E-415A-A283-C420BB5EBB79}"/>
              </a:ext>
            </a:extLst>
          </p:cNvPr>
          <p:cNvSpPr>
            <a:spLocks noGrp="1"/>
          </p:cNvSpPr>
          <p:nvPr>
            <p:ph type="ftr" sz="quarter" idx="3"/>
          </p:nvPr>
        </p:nvSpPr>
        <p:spPr>
          <a:xfrm>
            <a:off x="2486289" y="6540500"/>
            <a:ext cx="7084177" cy="365125"/>
          </a:xfrm>
          <a:prstGeom prst="rect">
            <a:avLst/>
          </a:prstGeom>
        </p:spPr>
        <p:txBody>
          <a:bodyPr/>
          <a:lstStyle>
            <a:lvl1pPr>
              <a:defRPr sz="1000">
                <a:latin typeface="Graphik" panose="020B0503030202060203" pitchFamily="34" charset="0"/>
              </a:defRPr>
            </a:lvl1pPr>
          </a:lstStyle>
          <a:p>
            <a:endParaRPr lang="en-US"/>
          </a:p>
        </p:txBody>
      </p:sp>
      <p:sp>
        <p:nvSpPr>
          <p:cNvPr id="7" name="Slide Number Placeholder 5">
            <a:extLst>
              <a:ext uri="{FF2B5EF4-FFF2-40B4-BE49-F238E27FC236}">
                <a16:creationId xmlns:a16="http://schemas.microsoft.com/office/drawing/2014/main" id="{BE7030E8-D880-4D4A-9D09-C4F142754EC8}"/>
              </a:ext>
            </a:extLst>
          </p:cNvPr>
          <p:cNvSpPr>
            <a:spLocks noGrp="1"/>
          </p:cNvSpPr>
          <p:nvPr>
            <p:ph type="sldNum" sz="quarter" idx="4"/>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a:p>
        </p:txBody>
      </p:sp>
    </p:spTree>
    <p:extLst>
      <p:ext uri="{BB962C8B-B14F-4D97-AF65-F5344CB8AC3E}">
        <p14:creationId xmlns:p14="http://schemas.microsoft.com/office/powerpoint/2010/main" val="4209851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74A81E04-76C6-4E08-86B8-5459E9B9D5BC}"/>
              </a:ext>
            </a:extLst>
          </p:cNvPr>
          <p:cNvSpPr>
            <a:spLocks noGrp="1"/>
          </p:cNvSpPr>
          <p:nvPr>
            <p:ph type="ftr" sz="quarter" idx="3"/>
          </p:nvPr>
        </p:nvSpPr>
        <p:spPr>
          <a:xfrm>
            <a:off x="2486289" y="6540500"/>
            <a:ext cx="7084177" cy="365125"/>
          </a:xfrm>
          <a:prstGeom prst="rect">
            <a:avLst/>
          </a:prstGeom>
        </p:spPr>
        <p:txBody>
          <a:bodyPr/>
          <a:lstStyle>
            <a:lvl1pPr>
              <a:defRPr sz="1000">
                <a:latin typeface="Graphik" panose="020B0503030202060203" pitchFamily="34" charset="0"/>
              </a:defRPr>
            </a:lvl1pPr>
          </a:lstStyle>
          <a:p>
            <a:endParaRPr lang="en-US"/>
          </a:p>
        </p:txBody>
      </p:sp>
      <p:sp>
        <p:nvSpPr>
          <p:cNvPr id="6" name="Slide Number Placeholder 5">
            <a:extLst>
              <a:ext uri="{FF2B5EF4-FFF2-40B4-BE49-F238E27FC236}">
                <a16:creationId xmlns:a16="http://schemas.microsoft.com/office/drawing/2014/main" id="{B6DE1F5A-459C-4B73-A80A-5EBB1A8E293F}"/>
              </a:ext>
            </a:extLst>
          </p:cNvPr>
          <p:cNvSpPr>
            <a:spLocks noGrp="1"/>
          </p:cNvSpPr>
          <p:nvPr>
            <p:ph type="sldNum" sz="quarter" idx="4"/>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a:p>
        </p:txBody>
      </p:sp>
    </p:spTree>
    <p:extLst>
      <p:ext uri="{BB962C8B-B14F-4D97-AF65-F5344CB8AC3E}">
        <p14:creationId xmlns:p14="http://schemas.microsoft.com/office/powerpoint/2010/main" val="97070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32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3600"/>
            </a:lvl1pPr>
            <a:lvl2pPr>
              <a:defRPr sz="3200"/>
            </a:lvl2pPr>
            <a:lvl3pPr>
              <a:defRPr sz="2800"/>
            </a:lvl3pPr>
            <a:lvl4pPr>
              <a:defRPr sz="2400"/>
            </a:lvl4pPr>
            <a:lvl5pPr>
              <a:defRPr sz="2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2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Footer Placeholder 4">
            <a:extLst>
              <a:ext uri="{FF2B5EF4-FFF2-40B4-BE49-F238E27FC236}">
                <a16:creationId xmlns:a16="http://schemas.microsoft.com/office/drawing/2014/main" id="{A44E0E38-26B3-491D-948E-7F32696200FB}"/>
              </a:ext>
            </a:extLst>
          </p:cNvPr>
          <p:cNvSpPr>
            <a:spLocks noGrp="1"/>
          </p:cNvSpPr>
          <p:nvPr>
            <p:ph type="ftr" sz="quarter" idx="3"/>
          </p:nvPr>
        </p:nvSpPr>
        <p:spPr>
          <a:xfrm>
            <a:off x="2486289" y="6540500"/>
            <a:ext cx="7084177" cy="365125"/>
          </a:xfrm>
          <a:prstGeom prst="rect">
            <a:avLst/>
          </a:prstGeom>
        </p:spPr>
        <p:txBody>
          <a:bodyPr/>
          <a:lstStyle>
            <a:lvl1pPr>
              <a:defRPr sz="1000">
                <a:latin typeface="Graphik" panose="020B0503030202060203" pitchFamily="34" charset="0"/>
              </a:defRPr>
            </a:lvl1pPr>
          </a:lstStyle>
          <a:p>
            <a:endParaRPr lang="en-US"/>
          </a:p>
        </p:txBody>
      </p:sp>
      <p:sp>
        <p:nvSpPr>
          <p:cNvPr id="9" name="Slide Number Placeholder 5">
            <a:extLst>
              <a:ext uri="{FF2B5EF4-FFF2-40B4-BE49-F238E27FC236}">
                <a16:creationId xmlns:a16="http://schemas.microsoft.com/office/drawing/2014/main" id="{30627942-7FC1-4E13-A9EE-93E2FBF41186}"/>
              </a:ext>
            </a:extLst>
          </p:cNvPr>
          <p:cNvSpPr>
            <a:spLocks noGrp="1"/>
          </p:cNvSpPr>
          <p:nvPr>
            <p:ph type="sldNum" sz="quarter" idx="4"/>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a:p>
        </p:txBody>
      </p:sp>
    </p:spTree>
    <p:extLst>
      <p:ext uri="{BB962C8B-B14F-4D97-AF65-F5344CB8AC3E}">
        <p14:creationId xmlns:p14="http://schemas.microsoft.com/office/powerpoint/2010/main" val="735152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40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Footer Placeholder 4">
            <a:extLst>
              <a:ext uri="{FF2B5EF4-FFF2-40B4-BE49-F238E27FC236}">
                <a16:creationId xmlns:a16="http://schemas.microsoft.com/office/drawing/2014/main" id="{A611B07B-6500-409B-A3FF-C313DEE8346A}"/>
              </a:ext>
            </a:extLst>
          </p:cNvPr>
          <p:cNvSpPr>
            <a:spLocks noGrp="1"/>
          </p:cNvSpPr>
          <p:nvPr>
            <p:ph type="ftr" sz="quarter" idx="3"/>
          </p:nvPr>
        </p:nvSpPr>
        <p:spPr>
          <a:xfrm>
            <a:off x="2486289" y="6540500"/>
            <a:ext cx="7084177" cy="365125"/>
          </a:xfrm>
          <a:prstGeom prst="rect">
            <a:avLst/>
          </a:prstGeom>
        </p:spPr>
        <p:txBody>
          <a:bodyPr/>
          <a:lstStyle>
            <a:lvl1pPr>
              <a:defRPr sz="1000">
                <a:latin typeface="Graphik" panose="020B0503030202060203" pitchFamily="34" charset="0"/>
              </a:defRPr>
            </a:lvl1pPr>
          </a:lstStyle>
          <a:p>
            <a:endParaRPr lang="en-US"/>
          </a:p>
        </p:txBody>
      </p:sp>
      <p:sp>
        <p:nvSpPr>
          <p:cNvPr id="9" name="Slide Number Placeholder 5">
            <a:extLst>
              <a:ext uri="{FF2B5EF4-FFF2-40B4-BE49-F238E27FC236}">
                <a16:creationId xmlns:a16="http://schemas.microsoft.com/office/drawing/2014/main" id="{4C32D8E5-DA9A-411F-8825-595D2F9FDDE8}"/>
              </a:ext>
            </a:extLst>
          </p:cNvPr>
          <p:cNvSpPr>
            <a:spLocks noGrp="1"/>
          </p:cNvSpPr>
          <p:nvPr>
            <p:ph type="sldNum" sz="quarter" idx="4"/>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a:p>
        </p:txBody>
      </p:sp>
    </p:spTree>
    <p:extLst>
      <p:ext uri="{BB962C8B-B14F-4D97-AF65-F5344CB8AC3E}">
        <p14:creationId xmlns:p14="http://schemas.microsoft.com/office/powerpoint/2010/main" val="3556149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4">
            <a:extLst>
              <a:ext uri="{FF2B5EF4-FFF2-40B4-BE49-F238E27FC236}">
                <a16:creationId xmlns:a16="http://schemas.microsoft.com/office/drawing/2014/main" id="{AF7C6DC6-4433-43A0-B794-71102000F165}"/>
              </a:ext>
            </a:extLst>
          </p:cNvPr>
          <p:cNvSpPr>
            <a:spLocks noGrp="1"/>
          </p:cNvSpPr>
          <p:nvPr>
            <p:ph type="ftr" sz="quarter" idx="3"/>
          </p:nvPr>
        </p:nvSpPr>
        <p:spPr>
          <a:xfrm>
            <a:off x="2486289" y="6540500"/>
            <a:ext cx="7084177" cy="365125"/>
          </a:xfrm>
          <a:prstGeom prst="rect">
            <a:avLst/>
          </a:prstGeom>
        </p:spPr>
        <p:txBody>
          <a:bodyPr/>
          <a:lstStyle>
            <a:lvl1pPr>
              <a:defRPr sz="1000">
                <a:latin typeface="Graphik" panose="020B0503030202060203" pitchFamily="34" charset="0"/>
              </a:defRPr>
            </a:lvl1pPr>
          </a:lstStyle>
          <a:p>
            <a:endParaRPr lang="en-US"/>
          </a:p>
        </p:txBody>
      </p:sp>
      <p:sp>
        <p:nvSpPr>
          <p:cNvPr id="15" name="Slide Number Placeholder 5">
            <a:extLst>
              <a:ext uri="{FF2B5EF4-FFF2-40B4-BE49-F238E27FC236}">
                <a16:creationId xmlns:a16="http://schemas.microsoft.com/office/drawing/2014/main" id="{4F13FC99-8CE9-4D57-A7B0-9F848DA0CA42}"/>
              </a:ext>
            </a:extLst>
          </p:cNvPr>
          <p:cNvSpPr>
            <a:spLocks noGrp="1"/>
          </p:cNvSpPr>
          <p:nvPr>
            <p:ph type="sldNum" sz="quarter" idx="4"/>
          </p:nvPr>
        </p:nvSpPr>
        <p:spPr>
          <a:xfrm>
            <a:off x="10951856" y="6540500"/>
            <a:ext cx="551167" cy="365125"/>
          </a:xfrm>
          <a:prstGeom prst="rect">
            <a:avLst/>
          </a:prstGeom>
        </p:spPr>
        <p:txBody>
          <a:bodyPr/>
          <a:lstStyle>
            <a:lvl1pPr>
              <a:defRPr sz="1000">
                <a:latin typeface="Graphik" panose="020B0503030202060203" pitchFamily="34" charset="0"/>
              </a:defRPr>
            </a:lvl1pPr>
          </a:lstStyle>
          <a:p>
            <a:fld id="{77D90DC3-E96B-410E-91F9-576C473C0794}" type="slidenum">
              <a:rPr lang="en-US" smtClean="0"/>
              <a:t>‹#›</a:t>
            </a:fld>
            <a:endParaRPr lang="en-US"/>
          </a:p>
        </p:txBody>
      </p:sp>
      <p:sp>
        <p:nvSpPr>
          <p:cNvPr id="16" name="Footer Placeholder 3">
            <a:extLst>
              <a:ext uri="{FF2B5EF4-FFF2-40B4-BE49-F238E27FC236}">
                <a16:creationId xmlns:a16="http://schemas.microsoft.com/office/drawing/2014/main" id="{ED8D45D9-0836-49C5-95A7-2C23BDC187B7}"/>
              </a:ext>
            </a:extLst>
          </p:cNvPr>
          <p:cNvSpPr txBox="1">
            <a:spLocks/>
          </p:cNvSpPr>
          <p:nvPr userDrawn="1"/>
        </p:nvSpPr>
        <p:spPr>
          <a:xfrm>
            <a:off x="2486289" y="6540500"/>
            <a:ext cx="3308582"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t>Copyright © 2018 Accenture. All Rights Reserved.</a:t>
            </a:r>
          </a:p>
        </p:txBody>
      </p:sp>
    </p:spTree>
    <p:extLst>
      <p:ext uri="{BB962C8B-B14F-4D97-AF65-F5344CB8AC3E}">
        <p14:creationId xmlns:p14="http://schemas.microsoft.com/office/powerpoint/2010/main" val="214231748"/>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Graphik" panose="020B0503030202060203"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Graphik" panose="020B0503030202060203" pitchFamily="34" charset="0"/>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Graphik" panose="020B0503030202060203" pitchFamily="34" charset="0"/>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Graphik" panose="020B0503030202060203" pitchFamily="34" charset="0"/>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Graphik" panose="020B0503030202060203" pitchFamily="34" charset="0"/>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Graphik" panose="020B0503030202060203" pitchFamily="34" charset="0"/>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DCE587-6E07-4384-A723-41478E348C82}"/>
              </a:ext>
            </a:extLst>
          </p:cNvPr>
          <p:cNvSpPr>
            <a:spLocks noGrp="1"/>
          </p:cNvSpPr>
          <p:nvPr>
            <p:ph type="body" sz="quarter" idx="10"/>
          </p:nvPr>
        </p:nvSpPr>
        <p:spPr>
          <a:xfrm>
            <a:off x="483344" y="2967091"/>
            <a:ext cx="7377956" cy="1190108"/>
          </a:xfrm>
        </p:spPr>
        <p:txBody>
          <a:bodyPr>
            <a:normAutofit fontScale="92500"/>
          </a:bodyPr>
          <a:lstStyle/>
          <a:p>
            <a:r>
              <a:rPr lang="en-US" dirty="0"/>
              <a:t>Unit 1 – Introduction to SuccessFactors Integration</a:t>
            </a:r>
          </a:p>
          <a:p>
            <a:r>
              <a:rPr lang="en-US" dirty="0"/>
              <a:t>Leslie Jane Fajutagana</a:t>
            </a:r>
          </a:p>
        </p:txBody>
      </p:sp>
    </p:spTree>
    <p:extLst>
      <p:ext uri="{BB962C8B-B14F-4D97-AF65-F5344CB8AC3E}">
        <p14:creationId xmlns:p14="http://schemas.microsoft.com/office/powerpoint/2010/main" val="3003228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1207-4F87-4E93-9313-359DAA3D72A5}"/>
              </a:ext>
            </a:extLst>
          </p:cNvPr>
          <p:cNvSpPr>
            <a:spLocks noGrp="1"/>
          </p:cNvSpPr>
          <p:nvPr>
            <p:ph type="title"/>
          </p:nvPr>
        </p:nvSpPr>
        <p:spPr>
          <a:xfrm>
            <a:off x="1484310" y="0"/>
            <a:ext cx="10018713" cy="1752599"/>
          </a:xfrm>
        </p:spPr>
        <p:txBody>
          <a:bodyPr/>
          <a:lstStyle/>
          <a:p>
            <a:pPr algn="r"/>
            <a:r>
              <a:rPr lang="en-US" b="1" dirty="0"/>
              <a:t>Employee Central</a:t>
            </a:r>
          </a:p>
        </p:txBody>
      </p:sp>
      <p:sp>
        <p:nvSpPr>
          <p:cNvPr id="3" name="Content Placeholder 2">
            <a:extLst>
              <a:ext uri="{FF2B5EF4-FFF2-40B4-BE49-F238E27FC236}">
                <a16:creationId xmlns:a16="http://schemas.microsoft.com/office/drawing/2014/main" id="{3E3C1AAC-AD7A-4BBF-BB18-6CD4CD98F100}"/>
              </a:ext>
            </a:extLst>
          </p:cNvPr>
          <p:cNvSpPr>
            <a:spLocks noGrp="1"/>
          </p:cNvSpPr>
          <p:nvPr>
            <p:ph idx="1"/>
          </p:nvPr>
        </p:nvSpPr>
        <p:spPr>
          <a:xfrm>
            <a:off x="1484310" y="1333501"/>
            <a:ext cx="10018713" cy="4457700"/>
          </a:xfrm>
        </p:spPr>
        <p:txBody>
          <a:bodyPr>
            <a:normAutofit fontScale="70000" lnSpcReduction="20000"/>
          </a:bodyPr>
          <a:lstStyle/>
          <a:p>
            <a:r>
              <a:rPr lang="en-US" b="1" dirty="0">
                <a:solidFill>
                  <a:schemeClr val="accent1"/>
                </a:solidFill>
              </a:rPr>
              <a:t>Employee Objects</a:t>
            </a:r>
          </a:p>
          <a:p>
            <a:pPr marL="0" indent="0">
              <a:buNone/>
            </a:pPr>
            <a:r>
              <a:rPr lang="en-US" dirty="0"/>
              <a:t>	Comprises personal and employment details for employees, 	referred to as Person Objects and Employment Objects</a:t>
            </a:r>
          </a:p>
          <a:p>
            <a:r>
              <a:rPr lang="en-US" b="1" dirty="0">
                <a:solidFill>
                  <a:schemeClr val="accent1"/>
                </a:solidFill>
              </a:rPr>
              <a:t>Foundation Objects</a:t>
            </a:r>
          </a:p>
          <a:p>
            <a:pPr marL="0" indent="0">
              <a:buNone/>
            </a:pPr>
            <a:r>
              <a:rPr lang="en-US" dirty="0"/>
              <a:t>	Comprises organization, pay and job structure details.</a:t>
            </a:r>
          </a:p>
          <a:p>
            <a:r>
              <a:rPr lang="en-US" b="1" dirty="0">
                <a:solidFill>
                  <a:schemeClr val="accent1"/>
                </a:solidFill>
              </a:rPr>
              <a:t>Metadata Framework (MDF) Objects</a:t>
            </a:r>
          </a:p>
          <a:p>
            <a:pPr marL="520700" indent="-520700">
              <a:buNone/>
            </a:pPr>
            <a:r>
              <a:rPr lang="en-US" dirty="0"/>
              <a:t>	Web-based software that gives SuccessFactors users the ability to create and maintain custom objects, screens and business rules to extend the platform’s functionality. </a:t>
            </a:r>
          </a:p>
        </p:txBody>
      </p:sp>
      <p:sp>
        <p:nvSpPr>
          <p:cNvPr id="4" name="Slide Number Placeholder 3">
            <a:extLst>
              <a:ext uri="{FF2B5EF4-FFF2-40B4-BE49-F238E27FC236}">
                <a16:creationId xmlns:a16="http://schemas.microsoft.com/office/drawing/2014/main" id="{F5675CF5-40A9-4DCD-8933-AF804A4D7834}"/>
              </a:ext>
            </a:extLst>
          </p:cNvPr>
          <p:cNvSpPr>
            <a:spLocks noGrp="1"/>
          </p:cNvSpPr>
          <p:nvPr>
            <p:ph type="sldNum" sz="quarter" idx="4"/>
          </p:nvPr>
        </p:nvSpPr>
        <p:spPr/>
        <p:txBody>
          <a:bodyPr/>
          <a:lstStyle/>
          <a:p>
            <a:fld id="{77D90DC3-E96B-410E-91F9-576C473C0794}" type="slidenum">
              <a:rPr lang="en-US" smtClean="0"/>
              <a:t>10</a:t>
            </a:fld>
            <a:endParaRPr lang="en-US" dirty="0"/>
          </a:p>
        </p:txBody>
      </p:sp>
    </p:spTree>
    <p:extLst>
      <p:ext uri="{BB962C8B-B14F-4D97-AF65-F5344CB8AC3E}">
        <p14:creationId xmlns:p14="http://schemas.microsoft.com/office/powerpoint/2010/main" val="37789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762D7-52DB-4DDF-82A1-7B5233433BDA}"/>
              </a:ext>
            </a:extLst>
          </p:cNvPr>
          <p:cNvSpPr>
            <a:spLocks noGrp="1"/>
          </p:cNvSpPr>
          <p:nvPr>
            <p:ph type="title"/>
          </p:nvPr>
        </p:nvSpPr>
        <p:spPr/>
        <p:txBody>
          <a:bodyPr/>
          <a:lstStyle/>
          <a:p>
            <a:pPr algn="r"/>
            <a:r>
              <a:rPr lang="en-US" b="1" dirty="0"/>
              <a:t>Business Rules</a:t>
            </a:r>
          </a:p>
        </p:txBody>
      </p:sp>
      <p:sp>
        <p:nvSpPr>
          <p:cNvPr id="3" name="Content Placeholder 2">
            <a:extLst>
              <a:ext uri="{FF2B5EF4-FFF2-40B4-BE49-F238E27FC236}">
                <a16:creationId xmlns:a16="http://schemas.microsoft.com/office/drawing/2014/main" id="{4BE10034-8AA6-46FF-BD53-D78E864DD914}"/>
              </a:ext>
            </a:extLst>
          </p:cNvPr>
          <p:cNvSpPr>
            <a:spLocks noGrp="1"/>
          </p:cNvSpPr>
          <p:nvPr>
            <p:ph idx="1"/>
          </p:nvPr>
        </p:nvSpPr>
        <p:spPr>
          <a:xfrm>
            <a:off x="1484310" y="1604323"/>
            <a:ext cx="10286980" cy="4936177"/>
          </a:xfrm>
        </p:spPr>
        <p:txBody>
          <a:bodyPr>
            <a:normAutofit fontScale="62500" lnSpcReduction="20000"/>
          </a:bodyPr>
          <a:lstStyle/>
          <a:p>
            <a:pPr marL="0" indent="0">
              <a:buNone/>
            </a:pPr>
            <a:r>
              <a:rPr lang="en-US" dirty="0"/>
              <a:t>		</a:t>
            </a:r>
            <a:r>
              <a:rPr lang="en-US" dirty="0">
                <a:solidFill>
                  <a:schemeClr val="accent1"/>
                </a:solidFill>
              </a:rPr>
              <a:t>Business Rules </a:t>
            </a:r>
            <a:r>
              <a:rPr lang="en-US" dirty="0"/>
              <a:t>provide a rich and easy to use graphical interface to implement simple business logic. </a:t>
            </a:r>
          </a:p>
          <a:p>
            <a:pPr marL="0" indent="0">
              <a:buNone/>
            </a:pPr>
            <a:r>
              <a:rPr lang="en-US" dirty="0"/>
              <a:t>		The Rules Engine allows you create rules using </a:t>
            </a:r>
            <a:r>
              <a:rPr lang="en-US" b="1" dirty="0"/>
              <a:t>If </a:t>
            </a:r>
            <a:r>
              <a:rPr lang="en-US" dirty="0"/>
              <a:t>and </a:t>
            </a:r>
            <a:r>
              <a:rPr lang="en-US" b="1" dirty="0"/>
              <a:t>Then</a:t>
            </a:r>
            <a:r>
              <a:rPr lang="en-US" dirty="0"/>
              <a:t> logic. These rules can be attached to objects and can provide business logic or validation of data input.</a:t>
            </a:r>
          </a:p>
          <a:p>
            <a:pPr marL="0" indent="0">
              <a:buNone/>
            </a:pPr>
            <a:endParaRPr lang="en-US" dirty="0"/>
          </a:p>
          <a:p>
            <a:r>
              <a:rPr lang="en-US" dirty="0"/>
              <a:t>Initializing the default value for field(s) within an object</a:t>
            </a:r>
          </a:p>
          <a:p>
            <a:r>
              <a:rPr lang="en-US" dirty="0"/>
              <a:t>Changing the value of field(s) based on the selection of a value in another field</a:t>
            </a:r>
          </a:p>
          <a:p>
            <a:r>
              <a:rPr lang="en-US" dirty="0"/>
              <a:t>Validating the set of values in the fields before saving an object instance and firing off a validation message in case of an error</a:t>
            </a:r>
          </a:p>
          <a:p>
            <a:r>
              <a:rPr lang="en-US" dirty="0"/>
              <a:t>Creating Dynamic UI Behavior: for example, hiding or showing a field or a group of fields </a:t>
            </a:r>
          </a:p>
        </p:txBody>
      </p:sp>
      <p:sp>
        <p:nvSpPr>
          <p:cNvPr id="4" name="Slide Number Placeholder 3">
            <a:extLst>
              <a:ext uri="{FF2B5EF4-FFF2-40B4-BE49-F238E27FC236}">
                <a16:creationId xmlns:a16="http://schemas.microsoft.com/office/drawing/2014/main" id="{32FE5E92-726F-4A1D-BE39-7C679177CBC8}"/>
              </a:ext>
            </a:extLst>
          </p:cNvPr>
          <p:cNvSpPr>
            <a:spLocks noGrp="1"/>
          </p:cNvSpPr>
          <p:nvPr>
            <p:ph type="sldNum" sz="quarter" idx="4"/>
          </p:nvPr>
        </p:nvSpPr>
        <p:spPr/>
        <p:txBody>
          <a:bodyPr/>
          <a:lstStyle/>
          <a:p>
            <a:fld id="{77D90DC3-E96B-410E-91F9-576C473C0794}" type="slidenum">
              <a:rPr lang="en-US" smtClean="0"/>
              <a:t>11</a:t>
            </a:fld>
            <a:endParaRPr lang="en-US" dirty="0"/>
          </a:p>
        </p:txBody>
      </p:sp>
    </p:spTree>
    <p:extLst>
      <p:ext uri="{BB962C8B-B14F-4D97-AF65-F5344CB8AC3E}">
        <p14:creationId xmlns:p14="http://schemas.microsoft.com/office/powerpoint/2010/main" val="1847311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95045-8E81-4CF6-98A0-E0A22E880E29}"/>
              </a:ext>
            </a:extLst>
          </p:cNvPr>
          <p:cNvSpPr>
            <a:spLocks noGrp="1"/>
          </p:cNvSpPr>
          <p:nvPr>
            <p:ph type="title"/>
          </p:nvPr>
        </p:nvSpPr>
        <p:spPr/>
        <p:txBody>
          <a:bodyPr/>
          <a:lstStyle/>
          <a:p>
            <a:r>
              <a:rPr lang="en-US" b="1" dirty="0">
                <a:solidFill>
                  <a:schemeClr val="accent2"/>
                </a:solidFill>
              </a:rPr>
              <a:t>Rule</a:t>
            </a:r>
            <a:r>
              <a:rPr lang="en-US" b="1" dirty="0"/>
              <a:t> Trigger Operations </a:t>
            </a:r>
          </a:p>
        </p:txBody>
      </p:sp>
      <p:sp>
        <p:nvSpPr>
          <p:cNvPr id="3" name="Content Placeholder 2">
            <a:extLst>
              <a:ext uri="{FF2B5EF4-FFF2-40B4-BE49-F238E27FC236}">
                <a16:creationId xmlns:a16="http://schemas.microsoft.com/office/drawing/2014/main" id="{B9797138-C749-4306-B6E1-618BE8510B6E}"/>
              </a:ext>
            </a:extLst>
          </p:cNvPr>
          <p:cNvSpPr>
            <a:spLocks noGrp="1"/>
          </p:cNvSpPr>
          <p:nvPr>
            <p:ph idx="1"/>
          </p:nvPr>
        </p:nvSpPr>
        <p:spPr/>
        <p:txBody>
          <a:bodyPr/>
          <a:lstStyle/>
          <a:p>
            <a:r>
              <a:rPr lang="en-US" dirty="0"/>
              <a:t>Initialize</a:t>
            </a:r>
          </a:p>
          <a:p>
            <a:r>
              <a:rPr lang="en-US" dirty="0"/>
              <a:t>Change</a:t>
            </a:r>
          </a:p>
          <a:p>
            <a:r>
              <a:rPr lang="en-US" dirty="0"/>
              <a:t>Validate</a:t>
            </a:r>
          </a:p>
          <a:p>
            <a:r>
              <a:rPr lang="en-US" dirty="0"/>
              <a:t>Calculate</a:t>
            </a:r>
          </a:p>
          <a:p>
            <a:endParaRPr lang="en-US" dirty="0"/>
          </a:p>
        </p:txBody>
      </p:sp>
      <p:sp>
        <p:nvSpPr>
          <p:cNvPr id="4" name="Slide Number Placeholder 3">
            <a:extLst>
              <a:ext uri="{FF2B5EF4-FFF2-40B4-BE49-F238E27FC236}">
                <a16:creationId xmlns:a16="http://schemas.microsoft.com/office/drawing/2014/main" id="{84CE1CBA-1F3D-4EDD-81E9-0CBEFC9EB9EE}"/>
              </a:ext>
            </a:extLst>
          </p:cNvPr>
          <p:cNvSpPr>
            <a:spLocks noGrp="1"/>
          </p:cNvSpPr>
          <p:nvPr>
            <p:ph type="sldNum" sz="quarter" idx="4"/>
          </p:nvPr>
        </p:nvSpPr>
        <p:spPr/>
        <p:txBody>
          <a:bodyPr/>
          <a:lstStyle/>
          <a:p>
            <a:fld id="{77D90DC3-E96B-410E-91F9-576C473C0794}" type="slidenum">
              <a:rPr lang="en-US" smtClean="0"/>
              <a:t>12</a:t>
            </a:fld>
            <a:endParaRPr lang="en-US" dirty="0"/>
          </a:p>
        </p:txBody>
      </p:sp>
    </p:spTree>
    <p:extLst>
      <p:ext uri="{BB962C8B-B14F-4D97-AF65-F5344CB8AC3E}">
        <p14:creationId xmlns:p14="http://schemas.microsoft.com/office/powerpoint/2010/main" val="1174312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C776F73-0FBA-4D12-86C9-6D4DBD4100D2}"/>
              </a:ext>
            </a:extLst>
          </p:cNvPr>
          <p:cNvSpPr>
            <a:spLocks noGrp="1"/>
          </p:cNvSpPr>
          <p:nvPr>
            <p:ph type="sldNum" sz="quarter" idx="4"/>
          </p:nvPr>
        </p:nvSpPr>
        <p:spPr/>
        <p:txBody>
          <a:bodyPr/>
          <a:lstStyle/>
          <a:p>
            <a:fld id="{77D90DC3-E96B-410E-91F9-576C473C0794}" type="slidenum">
              <a:rPr lang="en-US" smtClean="0"/>
              <a:t>13</a:t>
            </a:fld>
            <a:endParaRPr lang="en-US" dirty="0"/>
          </a:p>
        </p:txBody>
      </p:sp>
      <p:pic>
        <p:nvPicPr>
          <p:cNvPr id="5" name="Picture 4">
            <a:extLst>
              <a:ext uri="{FF2B5EF4-FFF2-40B4-BE49-F238E27FC236}">
                <a16:creationId xmlns:a16="http://schemas.microsoft.com/office/drawing/2014/main" id="{30ABFF36-7B20-4D34-AA62-7FA9287CAD99}"/>
              </a:ext>
            </a:extLst>
          </p:cNvPr>
          <p:cNvPicPr>
            <a:picLocks noChangeAspect="1"/>
          </p:cNvPicPr>
          <p:nvPr/>
        </p:nvPicPr>
        <p:blipFill>
          <a:blip r:embed="rId2"/>
          <a:stretch>
            <a:fillRect/>
          </a:stretch>
        </p:blipFill>
        <p:spPr>
          <a:xfrm>
            <a:off x="4510775" y="851050"/>
            <a:ext cx="7681225" cy="5044054"/>
          </a:xfrm>
          <a:prstGeom prst="rect">
            <a:avLst/>
          </a:prstGeom>
        </p:spPr>
      </p:pic>
      <p:pic>
        <p:nvPicPr>
          <p:cNvPr id="6" name="Picture 5">
            <a:extLst>
              <a:ext uri="{FF2B5EF4-FFF2-40B4-BE49-F238E27FC236}">
                <a16:creationId xmlns:a16="http://schemas.microsoft.com/office/drawing/2014/main" id="{E833D2D2-FD94-44CB-9492-2F792303A9E7}"/>
              </a:ext>
            </a:extLst>
          </p:cNvPr>
          <p:cNvPicPr>
            <a:picLocks noChangeAspect="1"/>
          </p:cNvPicPr>
          <p:nvPr/>
        </p:nvPicPr>
        <p:blipFill>
          <a:blip r:embed="rId3"/>
          <a:stretch>
            <a:fillRect/>
          </a:stretch>
        </p:blipFill>
        <p:spPr>
          <a:xfrm>
            <a:off x="231102" y="410802"/>
            <a:ext cx="4105275" cy="5924550"/>
          </a:xfrm>
          <a:prstGeom prst="rect">
            <a:avLst/>
          </a:prstGeom>
        </p:spPr>
      </p:pic>
      <p:sp>
        <p:nvSpPr>
          <p:cNvPr id="7" name="Rectangle 6">
            <a:extLst>
              <a:ext uri="{FF2B5EF4-FFF2-40B4-BE49-F238E27FC236}">
                <a16:creationId xmlns:a16="http://schemas.microsoft.com/office/drawing/2014/main" id="{7BF808F4-4EEC-4858-A965-A25C99DB9E9A}"/>
              </a:ext>
            </a:extLst>
          </p:cNvPr>
          <p:cNvSpPr/>
          <p:nvPr/>
        </p:nvSpPr>
        <p:spPr>
          <a:xfrm>
            <a:off x="1470078" y="6094288"/>
            <a:ext cx="1534333" cy="241064"/>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4160079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9F6DD-4B33-4C19-8CFB-FC3C3CDC2A6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520691-4815-424E-AFDD-6AA99DAF9ED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EB37D48-16F2-4FBB-9D50-E855A15B127F}"/>
              </a:ext>
            </a:extLst>
          </p:cNvPr>
          <p:cNvSpPr>
            <a:spLocks noGrp="1"/>
          </p:cNvSpPr>
          <p:nvPr>
            <p:ph type="sldNum" sz="quarter" idx="4"/>
          </p:nvPr>
        </p:nvSpPr>
        <p:spPr/>
        <p:txBody>
          <a:bodyPr/>
          <a:lstStyle/>
          <a:p>
            <a:fld id="{77D90DC3-E96B-410E-91F9-576C473C0794}" type="slidenum">
              <a:rPr lang="en-US" smtClean="0"/>
              <a:t>14</a:t>
            </a:fld>
            <a:endParaRPr lang="en-US" dirty="0"/>
          </a:p>
        </p:txBody>
      </p:sp>
      <p:pic>
        <p:nvPicPr>
          <p:cNvPr id="7" name="Picture 6">
            <a:extLst>
              <a:ext uri="{FF2B5EF4-FFF2-40B4-BE49-F238E27FC236}">
                <a16:creationId xmlns:a16="http://schemas.microsoft.com/office/drawing/2014/main" id="{A49E0C22-0463-4DD4-B38A-3A063035F2C5}"/>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58530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4AB41-0A26-4EEC-BAC1-60D4DF0F6DA8}"/>
              </a:ext>
            </a:extLst>
          </p:cNvPr>
          <p:cNvSpPr>
            <a:spLocks noGrp="1"/>
          </p:cNvSpPr>
          <p:nvPr>
            <p:ph type="title"/>
          </p:nvPr>
        </p:nvSpPr>
        <p:spPr/>
        <p:txBody>
          <a:bodyPr>
            <a:normAutofit/>
          </a:bodyPr>
          <a:lstStyle/>
          <a:p>
            <a:pPr algn="r"/>
            <a:r>
              <a:rPr lang="en-US" b="1" dirty="0">
                <a:solidFill>
                  <a:schemeClr val="accent2"/>
                </a:solidFill>
              </a:rPr>
              <a:t>Foundation</a:t>
            </a:r>
            <a:r>
              <a:rPr lang="en-US" b="1" dirty="0"/>
              <a:t>, </a:t>
            </a:r>
            <a:r>
              <a:rPr lang="en-US" b="1" dirty="0">
                <a:solidFill>
                  <a:schemeClr val="accent2"/>
                </a:solidFill>
              </a:rPr>
              <a:t>Personal</a:t>
            </a:r>
            <a:r>
              <a:rPr lang="en-US" b="1" dirty="0"/>
              <a:t> and </a:t>
            </a:r>
            <a:r>
              <a:rPr lang="en-US" b="1" dirty="0">
                <a:solidFill>
                  <a:schemeClr val="accent2"/>
                </a:solidFill>
              </a:rPr>
              <a:t>Employment</a:t>
            </a:r>
            <a:r>
              <a:rPr lang="en-US" b="1" dirty="0"/>
              <a:t> Objects</a:t>
            </a:r>
          </a:p>
        </p:txBody>
      </p:sp>
      <p:sp>
        <p:nvSpPr>
          <p:cNvPr id="3" name="Content Placeholder 2">
            <a:extLst>
              <a:ext uri="{FF2B5EF4-FFF2-40B4-BE49-F238E27FC236}">
                <a16:creationId xmlns:a16="http://schemas.microsoft.com/office/drawing/2014/main" id="{8C752B2D-2993-493A-BCEB-13BF00F5FB30}"/>
              </a:ext>
            </a:extLst>
          </p:cNvPr>
          <p:cNvSpPr>
            <a:spLocks noGrp="1"/>
          </p:cNvSpPr>
          <p:nvPr>
            <p:ph idx="1"/>
          </p:nvPr>
        </p:nvSpPr>
        <p:spPr>
          <a:xfrm>
            <a:off x="1979610" y="1849991"/>
            <a:ext cx="10018713" cy="4593116"/>
          </a:xfrm>
        </p:spPr>
        <p:txBody>
          <a:bodyPr>
            <a:normAutofit fontScale="47500" lnSpcReduction="20000"/>
          </a:bodyPr>
          <a:lstStyle/>
          <a:p>
            <a:pPr marL="0" indent="0">
              <a:buNone/>
            </a:pPr>
            <a:r>
              <a:rPr lang="en-US" dirty="0"/>
              <a:t>The Employee Central OData API supports metadata query, entity query and </a:t>
            </a:r>
            <a:r>
              <a:rPr lang="en-US" dirty="0" err="1"/>
              <a:t>upsert</a:t>
            </a:r>
            <a:r>
              <a:rPr lang="en-US" dirty="0"/>
              <a:t> query for these objects.</a:t>
            </a:r>
          </a:p>
          <a:p>
            <a:pPr marL="0" indent="0">
              <a:buNone/>
            </a:pPr>
            <a:endParaRPr lang="en-US" dirty="0"/>
          </a:p>
          <a:p>
            <a:pPr marL="0" indent="0">
              <a:buNone/>
            </a:pPr>
            <a:r>
              <a:rPr lang="en-US" b="1" dirty="0"/>
              <a:t>Metadata Query</a:t>
            </a:r>
          </a:p>
          <a:p>
            <a:pPr marL="0" indent="0">
              <a:buNone/>
            </a:pPr>
            <a:r>
              <a:rPr lang="en-US" dirty="0"/>
              <a:t>All users belonging to a company will get the same metadata query results. Results are not determined by the RBP permissions for EC entities.</a:t>
            </a:r>
          </a:p>
          <a:p>
            <a:pPr marL="0" indent="0">
              <a:buNone/>
            </a:pPr>
            <a:r>
              <a:rPr lang="en-US" dirty="0"/>
              <a:t>	</a:t>
            </a:r>
            <a:r>
              <a:rPr lang="en-US" dirty="0">
                <a:highlight>
                  <a:srgbClr val="FFFF00"/>
                </a:highlight>
              </a:rPr>
              <a:t>https://&lt;hostname&gt;/odata/v2/$metadata</a:t>
            </a:r>
          </a:p>
          <a:p>
            <a:pPr marL="0" indent="0">
              <a:buNone/>
            </a:pPr>
            <a:r>
              <a:rPr lang="en-US" b="1" dirty="0"/>
              <a:t>Entity Query (Operation GET)</a:t>
            </a:r>
          </a:p>
          <a:p>
            <a:pPr marL="0" indent="0">
              <a:buNone/>
            </a:pPr>
            <a:r>
              <a:rPr lang="en-US" dirty="0"/>
              <a:t>Most FO objects and person/employment related entities support OData query. For details, check the OData API dictionary or the results of the metadata operation.</a:t>
            </a:r>
          </a:p>
          <a:p>
            <a:pPr marL="0" indent="0">
              <a:buNone/>
            </a:pPr>
            <a:r>
              <a:rPr lang="en-US" b="1" dirty="0"/>
              <a:t>Entity </a:t>
            </a:r>
            <a:r>
              <a:rPr lang="en-US" b="1" dirty="0" err="1"/>
              <a:t>Upsert</a:t>
            </a:r>
            <a:r>
              <a:rPr lang="en-US" b="1" dirty="0"/>
              <a:t> (Operation UPSERT)</a:t>
            </a:r>
          </a:p>
          <a:p>
            <a:pPr marL="0" indent="0">
              <a:buNone/>
            </a:pPr>
            <a:r>
              <a:rPr lang="en-US" dirty="0"/>
              <a:t>Most Employee Central entities support the </a:t>
            </a:r>
            <a:r>
              <a:rPr lang="en-US" dirty="0" err="1"/>
              <a:t>upsert</a:t>
            </a:r>
            <a:r>
              <a:rPr lang="en-US" dirty="0"/>
              <a:t> operation which is based on the Employee Central import. This means the restrictions that apply to the Employee Central Import also apply to the entity </a:t>
            </a:r>
            <a:r>
              <a:rPr lang="en-US" dirty="0" err="1"/>
              <a:t>upsert</a:t>
            </a:r>
            <a:r>
              <a:rPr lang="en-US" dirty="0"/>
              <a:t>. For example, field level permissions are not supported. Additional information can be found in Administrator Guide, </a:t>
            </a:r>
            <a:r>
              <a:rPr lang="en-US" i="1" dirty="0"/>
              <a:t>Employee Central Imports</a:t>
            </a:r>
            <a:r>
              <a:rPr lang="en-US" dirty="0"/>
              <a:t>.</a:t>
            </a:r>
          </a:p>
        </p:txBody>
      </p:sp>
      <p:sp>
        <p:nvSpPr>
          <p:cNvPr id="4" name="Slide Number Placeholder 3">
            <a:extLst>
              <a:ext uri="{FF2B5EF4-FFF2-40B4-BE49-F238E27FC236}">
                <a16:creationId xmlns:a16="http://schemas.microsoft.com/office/drawing/2014/main" id="{503CD506-F8A4-4946-BF6A-8F684DB3A271}"/>
              </a:ext>
            </a:extLst>
          </p:cNvPr>
          <p:cNvSpPr>
            <a:spLocks noGrp="1"/>
          </p:cNvSpPr>
          <p:nvPr>
            <p:ph type="sldNum" sz="quarter" idx="4"/>
          </p:nvPr>
        </p:nvSpPr>
        <p:spPr/>
        <p:txBody>
          <a:bodyPr/>
          <a:lstStyle/>
          <a:p>
            <a:fld id="{77D90DC3-E96B-410E-91F9-576C473C0794}" type="slidenum">
              <a:rPr lang="en-US" smtClean="0"/>
              <a:t>15</a:t>
            </a:fld>
            <a:endParaRPr lang="en-US" dirty="0"/>
          </a:p>
        </p:txBody>
      </p:sp>
    </p:spTree>
    <p:extLst>
      <p:ext uri="{BB962C8B-B14F-4D97-AF65-F5344CB8AC3E}">
        <p14:creationId xmlns:p14="http://schemas.microsoft.com/office/powerpoint/2010/main" val="2456718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566B1-4A5B-4438-BC8A-E22DD6B4984E}"/>
              </a:ext>
            </a:extLst>
          </p:cNvPr>
          <p:cNvSpPr>
            <a:spLocks noGrp="1"/>
          </p:cNvSpPr>
          <p:nvPr>
            <p:ph type="title"/>
          </p:nvPr>
        </p:nvSpPr>
        <p:spPr/>
        <p:txBody>
          <a:bodyPr/>
          <a:lstStyle/>
          <a:p>
            <a:pPr algn="r"/>
            <a:r>
              <a:rPr lang="en-US" b="1" dirty="0"/>
              <a:t>Entity</a:t>
            </a:r>
          </a:p>
        </p:txBody>
      </p:sp>
      <p:sp>
        <p:nvSpPr>
          <p:cNvPr id="3" name="Content Placeholder 2">
            <a:extLst>
              <a:ext uri="{FF2B5EF4-FFF2-40B4-BE49-F238E27FC236}">
                <a16:creationId xmlns:a16="http://schemas.microsoft.com/office/drawing/2014/main" id="{06D803CC-D407-40EC-9EDD-FD2517C4D497}"/>
              </a:ext>
            </a:extLst>
          </p:cNvPr>
          <p:cNvSpPr>
            <a:spLocks noGrp="1"/>
          </p:cNvSpPr>
          <p:nvPr>
            <p:ph idx="1"/>
          </p:nvPr>
        </p:nvSpPr>
        <p:spPr>
          <a:xfrm>
            <a:off x="1484310" y="1616584"/>
            <a:ext cx="10018713" cy="4593116"/>
          </a:xfrm>
        </p:spPr>
        <p:txBody>
          <a:bodyPr>
            <a:normAutofit fontScale="70000" lnSpcReduction="20000"/>
          </a:bodyPr>
          <a:lstStyle/>
          <a:p>
            <a:pPr marL="0" indent="0">
              <a:buNone/>
            </a:pPr>
            <a:r>
              <a:rPr lang="en-US" dirty="0"/>
              <a:t>– Fields in table structures</a:t>
            </a:r>
          </a:p>
          <a:p>
            <a:pPr marL="0" indent="0">
              <a:buNone/>
            </a:pPr>
            <a:r>
              <a:rPr lang="en-US" dirty="0"/>
              <a:t>– Allows the creation, manipulation of employee data, and navigation of entity associated between entities</a:t>
            </a:r>
          </a:p>
          <a:p>
            <a:pPr marL="0" indent="0">
              <a:buNone/>
            </a:pPr>
            <a:endParaRPr lang="en-US" dirty="0"/>
          </a:p>
          <a:p>
            <a:pPr marL="0" indent="0">
              <a:buNone/>
            </a:pPr>
            <a:r>
              <a:rPr lang="en-US" b="1" dirty="0"/>
              <a:t>Employee Objects</a:t>
            </a:r>
          </a:p>
          <a:p>
            <a:pPr marL="514350" indent="-514350">
              <a:buFont typeface="+mj-lt"/>
              <a:buAutoNum type="arabicPeriod"/>
            </a:pPr>
            <a:r>
              <a:rPr lang="en-US" dirty="0"/>
              <a:t>Person Objects – entities starting with Per*</a:t>
            </a:r>
          </a:p>
          <a:p>
            <a:pPr marL="514350" indent="-514350">
              <a:buFont typeface="+mj-lt"/>
              <a:buAutoNum type="arabicPeriod"/>
            </a:pPr>
            <a:r>
              <a:rPr lang="en-US" dirty="0"/>
              <a:t>Employment Objects – entities starting with </a:t>
            </a:r>
            <a:r>
              <a:rPr lang="en-US" dirty="0" err="1"/>
              <a:t>Emp</a:t>
            </a:r>
            <a:r>
              <a:rPr lang="en-US" dirty="0"/>
              <a:t>*</a:t>
            </a:r>
          </a:p>
          <a:p>
            <a:pPr marL="0" indent="0">
              <a:buNone/>
            </a:pPr>
            <a:endParaRPr lang="en-US" dirty="0"/>
          </a:p>
          <a:p>
            <a:pPr marL="0" indent="0">
              <a:buNone/>
            </a:pPr>
            <a:r>
              <a:rPr lang="en-US" b="1" dirty="0"/>
              <a:t>Foundation Objects</a:t>
            </a:r>
          </a:p>
          <a:p>
            <a:pPr marL="0" indent="0">
              <a:buNone/>
            </a:pPr>
            <a:r>
              <a:rPr lang="en-US" dirty="0"/>
              <a:t>– Entities beginning with FO*</a:t>
            </a:r>
          </a:p>
        </p:txBody>
      </p:sp>
      <p:sp>
        <p:nvSpPr>
          <p:cNvPr id="4" name="Slide Number Placeholder 3">
            <a:extLst>
              <a:ext uri="{FF2B5EF4-FFF2-40B4-BE49-F238E27FC236}">
                <a16:creationId xmlns:a16="http://schemas.microsoft.com/office/drawing/2014/main" id="{B3694DDF-106D-4322-8929-79F757C1AE78}"/>
              </a:ext>
            </a:extLst>
          </p:cNvPr>
          <p:cNvSpPr>
            <a:spLocks noGrp="1"/>
          </p:cNvSpPr>
          <p:nvPr>
            <p:ph type="sldNum" sz="quarter" idx="4"/>
          </p:nvPr>
        </p:nvSpPr>
        <p:spPr/>
        <p:txBody>
          <a:bodyPr/>
          <a:lstStyle/>
          <a:p>
            <a:fld id="{77D90DC3-E96B-410E-91F9-576C473C0794}" type="slidenum">
              <a:rPr lang="en-US" smtClean="0"/>
              <a:t>16</a:t>
            </a:fld>
            <a:endParaRPr lang="en-US" dirty="0"/>
          </a:p>
        </p:txBody>
      </p:sp>
    </p:spTree>
    <p:extLst>
      <p:ext uri="{BB962C8B-B14F-4D97-AF65-F5344CB8AC3E}">
        <p14:creationId xmlns:p14="http://schemas.microsoft.com/office/powerpoint/2010/main" val="1919921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F680D-437C-4C13-975D-B90DBAD05984}"/>
              </a:ext>
            </a:extLst>
          </p:cNvPr>
          <p:cNvSpPr>
            <a:spLocks noGrp="1"/>
          </p:cNvSpPr>
          <p:nvPr>
            <p:ph type="title"/>
          </p:nvPr>
        </p:nvSpPr>
        <p:spPr/>
        <p:txBody>
          <a:bodyPr/>
          <a:lstStyle/>
          <a:p>
            <a:pPr algn="r"/>
            <a:r>
              <a:rPr lang="en-US" b="1" dirty="0"/>
              <a:t>Properties of </a:t>
            </a:r>
            <a:r>
              <a:rPr lang="en-US" b="1" dirty="0">
                <a:solidFill>
                  <a:schemeClr val="accent2"/>
                </a:solidFill>
              </a:rPr>
              <a:t>Entity</a:t>
            </a:r>
          </a:p>
        </p:txBody>
      </p:sp>
      <p:sp>
        <p:nvSpPr>
          <p:cNvPr id="3" name="Content Placeholder 2">
            <a:extLst>
              <a:ext uri="{FF2B5EF4-FFF2-40B4-BE49-F238E27FC236}">
                <a16:creationId xmlns:a16="http://schemas.microsoft.com/office/drawing/2014/main" id="{1C92A4BA-9731-4665-855D-779FB229DBAC}"/>
              </a:ext>
            </a:extLst>
          </p:cNvPr>
          <p:cNvSpPr>
            <a:spLocks noGrp="1"/>
          </p:cNvSpPr>
          <p:nvPr>
            <p:ph idx="1"/>
          </p:nvPr>
        </p:nvSpPr>
        <p:spPr>
          <a:xfrm>
            <a:off x="2652268" y="3916079"/>
            <a:ext cx="4169223" cy="2116422"/>
          </a:xfrm>
        </p:spPr>
        <p:txBody>
          <a:bodyPr>
            <a:noAutofit/>
          </a:bodyPr>
          <a:lstStyle/>
          <a:p>
            <a:pPr marL="0" indent="0">
              <a:buNone/>
            </a:pPr>
            <a:r>
              <a:rPr lang="en-US" sz="2400" b="1" dirty="0">
                <a:solidFill>
                  <a:srgbClr val="0070C0"/>
                </a:solidFill>
              </a:rPr>
              <a:t>Required/nullable attribute</a:t>
            </a:r>
          </a:p>
          <a:p>
            <a:pPr marL="0" indent="0">
              <a:buNone/>
            </a:pPr>
            <a:r>
              <a:rPr lang="en-US" sz="2400" dirty="0"/>
              <a:t>Attribute set by the data model. For business keys, Required is always set to TRUE.</a:t>
            </a:r>
          </a:p>
        </p:txBody>
      </p:sp>
      <p:sp>
        <p:nvSpPr>
          <p:cNvPr id="4" name="Slide Number Placeholder 3">
            <a:extLst>
              <a:ext uri="{FF2B5EF4-FFF2-40B4-BE49-F238E27FC236}">
                <a16:creationId xmlns:a16="http://schemas.microsoft.com/office/drawing/2014/main" id="{C804C465-07C3-424A-B70D-2DB2805AA4CF}"/>
              </a:ext>
            </a:extLst>
          </p:cNvPr>
          <p:cNvSpPr>
            <a:spLocks noGrp="1"/>
          </p:cNvSpPr>
          <p:nvPr>
            <p:ph type="sldNum" sz="quarter" idx="4"/>
          </p:nvPr>
        </p:nvSpPr>
        <p:spPr>
          <a:xfrm>
            <a:off x="10951856" y="6184900"/>
            <a:ext cx="551167" cy="365125"/>
          </a:xfrm>
        </p:spPr>
        <p:txBody>
          <a:bodyPr/>
          <a:lstStyle/>
          <a:p>
            <a:fld id="{77D90DC3-E96B-410E-91F9-576C473C0794}" type="slidenum">
              <a:rPr lang="en-US" smtClean="0"/>
              <a:t>17</a:t>
            </a:fld>
            <a:endParaRPr lang="en-US" dirty="0"/>
          </a:p>
        </p:txBody>
      </p:sp>
      <p:pic>
        <p:nvPicPr>
          <p:cNvPr id="2050" name="Picture 2" descr="Image result for processing symbol png">
            <a:extLst>
              <a:ext uri="{FF2B5EF4-FFF2-40B4-BE49-F238E27FC236}">
                <a16:creationId xmlns:a16="http://schemas.microsoft.com/office/drawing/2014/main" id="{B8069259-4B4E-4207-A484-4B81BA5F6B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2295" y="3657619"/>
            <a:ext cx="889000" cy="889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80D6E79-D0B8-4AB3-8C24-A00F2747660E}"/>
              </a:ext>
            </a:extLst>
          </p:cNvPr>
          <p:cNvSpPr/>
          <p:nvPr/>
        </p:nvSpPr>
        <p:spPr>
          <a:xfrm>
            <a:off x="7912099" y="3760455"/>
            <a:ext cx="3937000" cy="2089803"/>
          </a:xfrm>
          <a:prstGeom prst="rect">
            <a:avLst/>
          </a:prstGeom>
        </p:spPr>
        <p:txBody>
          <a:bodyPr wrap="square">
            <a:spAutoFit/>
          </a:bodyPr>
          <a:lstStyle/>
          <a:p>
            <a:pPr defTabSz="457200">
              <a:spcBef>
                <a:spcPct val="20000"/>
              </a:spcBef>
              <a:spcAft>
                <a:spcPts val="600"/>
              </a:spcAft>
              <a:buClr>
                <a:schemeClr val="accent1">
                  <a:lumMod val="75000"/>
                </a:schemeClr>
              </a:buClr>
              <a:buSzPct val="145000"/>
            </a:pPr>
            <a:r>
              <a:rPr lang="en-US" sz="2400" b="1" dirty="0">
                <a:solidFill>
                  <a:srgbClr val="0070C0"/>
                </a:solidFill>
                <a:latin typeface="Graphik" panose="020B0503030202060203" pitchFamily="34" charset="0"/>
              </a:rPr>
              <a:t>Processing parameters for </a:t>
            </a:r>
            <a:r>
              <a:rPr lang="en-US" sz="2400" b="1" dirty="0" err="1">
                <a:solidFill>
                  <a:srgbClr val="0070C0"/>
                </a:solidFill>
                <a:latin typeface="Graphik" panose="020B0503030202060203" pitchFamily="34" charset="0"/>
              </a:rPr>
              <a:t>upsert</a:t>
            </a:r>
            <a:endParaRPr lang="en-US" sz="2400" b="1" dirty="0">
              <a:solidFill>
                <a:srgbClr val="0070C0"/>
              </a:solidFill>
              <a:latin typeface="Graphik" panose="020B0503030202060203" pitchFamily="34" charset="0"/>
            </a:endParaRPr>
          </a:p>
          <a:p>
            <a:pPr defTabSz="457200">
              <a:spcBef>
                <a:spcPct val="20000"/>
              </a:spcBef>
              <a:spcAft>
                <a:spcPts val="600"/>
              </a:spcAft>
              <a:buClr>
                <a:schemeClr val="accent1">
                  <a:lumMod val="75000"/>
                </a:schemeClr>
              </a:buClr>
              <a:buSzPct val="145000"/>
            </a:pPr>
            <a:r>
              <a:rPr lang="en-US" sz="2400" dirty="0">
                <a:latin typeface="Graphik" panose="020B0503030202060203" pitchFamily="34" charset="0"/>
              </a:rPr>
              <a:t>Both full purge and incremental purge are supported.</a:t>
            </a:r>
          </a:p>
        </p:txBody>
      </p:sp>
      <p:pic>
        <p:nvPicPr>
          <p:cNvPr id="2052" name="Picture 4" descr="Image result for magnifying png">
            <a:extLst>
              <a:ext uri="{FF2B5EF4-FFF2-40B4-BE49-F238E27FC236}">
                <a16:creationId xmlns:a16="http://schemas.microsoft.com/office/drawing/2014/main" id="{D86F8ACA-9C24-4F79-8944-FEB1A9DDBA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8801" y="1916043"/>
            <a:ext cx="886968" cy="88696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63453E43-2EA5-4386-A7EA-71BD6442B791}"/>
              </a:ext>
            </a:extLst>
          </p:cNvPr>
          <p:cNvSpPr/>
          <p:nvPr/>
        </p:nvSpPr>
        <p:spPr>
          <a:xfrm>
            <a:off x="7811295" y="2077766"/>
            <a:ext cx="6096000" cy="981807"/>
          </a:xfrm>
          <a:prstGeom prst="rect">
            <a:avLst/>
          </a:prstGeom>
        </p:spPr>
        <p:txBody>
          <a:bodyPr wrap="square">
            <a:spAutoFit/>
          </a:bodyPr>
          <a:lstStyle/>
          <a:p>
            <a:pPr defTabSz="457200">
              <a:spcBef>
                <a:spcPct val="20000"/>
              </a:spcBef>
              <a:spcAft>
                <a:spcPts val="600"/>
              </a:spcAft>
              <a:buClr>
                <a:schemeClr val="accent1">
                  <a:lumMod val="75000"/>
                </a:schemeClr>
              </a:buClr>
              <a:buSzPct val="145000"/>
            </a:pPr>
            <a:r>
              <a:rPr lang="en-US" sz="2400" b="1" dirty="0">
                <a:solidFill>
                  <a:srgbClr val="0070C0"/>
                </a:solidFill>
                <a:latin typeface="Graphik" panose="020B0503030202060203" pitchFamily="34" charset="0"/>
              </a:rPr>
              <a:t>Business Keys</a:t>
            </a:r>
          </a:p>
          <a:p>
            <a:pPr defTabSz="457200">
              <a:spcBef>
                <a:spcPct val="20000"/>
              </a:spcBef>
              <a:spcAft>
                <a:spcPts val="600"/>
              </a:spcAft>
              <a:buClr>
                <a:schemeClr val="accent1">
                  <a:lumMod val="75000"/>
                </a:schemeClr>
              </a:buClr>
              <a:buSzPct val="145000"/>
            </a:pPr>
            <a:r>
              <a:rPr lang="en-US" sz="2400" dirty="0">
                <a:latin typeface="Graphik" panose="020B0503030202060203" pitchFamily="34" charset="0"/>
              </a:rPr>
              <a:t>Uniquely identifies an entity</a:t>
            </a:r>
          </a:p>
        </p:txBody>
      </p:sp>
      <p:pic>
        <p:nvPicPr>
          <p:cNvPr id="2054" name="Picture 6" descr="Image result for calendar png">
            <a:extLst>
              <a:ext uri="{FF2B5EF4-FFF2-40B4-BE49-F238E27FC236}">
                <a16:creationId xmlns:a16="http://schemas.microsoft.com/office/drawing/2014/main" id="{020B81F4-08D6-4C7A-B4CC-37559CC987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5300" y="1944410"/>
            <a:ext cx="886968" cy="88696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5A36E7-F899-4197-A81B-673E5C4623CE}"/>
              </a:ext>
            </a:extLst>
          </p:cNvPr>
          <p:cNvSpPr/>
          <p:nvPr/>
        </p:nvSpPr>
        <p:spPr>
          <a:xfrm>
            <a:off x="2750345" y="2077766"/>
            <a:ext cx="3840955" cy="1720471"/>
          </a:xfrm>
          <a:prstGeom prst="rect">
            <a:avLst/>
          </a:prstGeom>
        </p:spPr>
        <p:txBody>
          <a:bodyPr wrap="square">
            <a:spAutoFit/>
          </a:bodyPr>
          <a:lstStyle/>
          <a:p>
            <a:pPr defTabSz="457200">
              <a:spcBef>
                <a:spcPct val="20000"/>
              </a:spcBef>
              <a:spcAft>
                <a:spcPts val="600"/>
              </a:spcAft>
              <a:buClr>
                <a:schemeClr val="accent1">
                  <a:lumMod val="75000"/>
                </a:schemeClr>
              </a:buClr>
              <a:buSzPct val="145000"/>
            </a:pPr>
            <a:r>
              <a:rPr lang="en-US" sz="2400" b="1" dirty="0">
                <a:solidFill>
                  <a:srgbClr val="0070C0"/>
                </a:solidFill>
                <a:latin typeface="Graphik" panose="020B0503030202060203" pitchFamily="34" charset="0"/>
              </a:rPr>
              <a:t>Effective Dating</a:t>
            </a:r>
          </a:p>
          <a:p>
            <a:pPr defTabSz="457200">
              <a:spcBef>
                <a:spcPct val="20000"/>
              </a:spcBef>
              <a:spcAft>
                <a:spcPts val="600"/>
              </a:spcAft>
              <a:buClr>
                <a:schemeClr val="accent1">
                  <a:lumMod val="75000"/>
                </a:schemeClr>
              </a:buClr>
              <a:buSzPct val="145000"/>
            </a:pPr>
            <a:r>
              <a:rPr lang="en-US" sz="2400" dirty="0">
                <a:latin typeface="Graphik" panose="020B0503030202060203" pitchFamily="34" charset="0"/>
              </a:rPr>
              <a:t>Allows you to make scheduled changes to a record.</a:t>
            </a:r>
          </a:p>
        </p:txBody>
      </p:sp>
      <p:pic>
        <p:nvPicPr>
          <p:cNvPr id="2056" name="Picture 8" descr="Image result for exclamation png">
            <a:extLst>
              <a:ext uri="{FF2B5EF4-FFF2-40B4-BE49-F238E27FC236}">
                <a16:creationId xmlns:a16="http://schemas.microsoft.com/office/drawing/2014/main" id="{50B38246-DE3F-488F-8DF4-8D20ECABFB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5300" y="3760455"/>
            <a:ext cx="886968" cy="886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015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F427A-DA57-4644-8252-5F945B2BE160}"/>
              </a:ext>
            </a:extLst>
          </p:cNvPr>
          <p:cNvSpPr>
            <a:spLocks noGrp="1"/>
          </p:cNvSpPr>
          <p:nvPr>
            <p:ph type="title"/>
          </p:nvPr>
        </p:nvSpPr>
        <p:spPr/>
        <p:txBody>
          <a:bodyPr/>
          <a:lstStyle/>
          <a:p>
            <a:pPr algn="r"/>
            <a:r>
              <a:rPr lang="en-US" b="1" dirty="0">
                <a:solidFill>
                  <a:schemeClr val="accent2"/>
                </a:solidFill>
              </a:rPr>
              <a:t>Employee Central </a:t>
            </a:r>
            <a:r>
              <a:rPr lang="en-US" b="1" dirty="0"/>
              <a:t>Entity Relationship Diagram</a:t>
            </a:r>
          </a:p>
        </p:txBody>
      </p:sp>
      <p:sp>
        <p:nvSpPr>
          <p:cNvPr id="4" name="Slide Number Placeholder 3">
            <a:extLst>
              <a:ext uri="{FF2B5EF4-FFF2-40B4-BE49-F238E27FC236}">
                <a16:creationId xmlns:a16="http://schemas.microsoft.com/office/drawing/2014/main" id="{55E39BE1-1C67-40C8-AEC7-D01FB7A5B8FF}"/>
              </a:ext>
            </a:extLst>
          </p:cNvPr>
          <p:cNvSpPr>
            <a:spLocks noGrp="1"/>
          </p:cNvSpPr>
          <p:nvPr>
            <p:ph type="sldNum" sz="quarter" idx="4"/>
          </p:nvPr>
        </p:nvSpPr>
        <p:spPr/>
        <p:txBody>
          <a:bodyPr/>
          <a:lstStyle/>
          <a:p>
            <a:fld id="{77D90DC3-E96B-410E-91F9-576C473C0794}" type="slidenum">
              <a:rPr lang="en-US" smtClean="0"/>
              <a:t>18</a:t>
            </a:fld>
            <a:endParaRPr lang="en-US" dirty="0"/>
          </a:p>
        </p:txBody>
      </p:sp>
      <p:pic>
        <p:nvPicPr>
          <p:cNvPr id="5" name="Content Placeholder 4">
            <a:extLst>
              <a:ext uri="{FF2B5EF4-FFF2-40B4-BE49-F238E27FC236}">
                <a16:creationId xmlns:a16="http://schemas.microsoft.com/office/drawing/2014/main" id="{DE4572C7-D679-409A-95A8-C92B541C4ACA}"/>
              </a:ext>
            </a:extLst>
          </p:cNvPr>
          <p:cNvPicPr>
            <a:picLocks noGrp="1" noChangeAspect="1"/>
          </p:cNvPicPr>
          <p:nvPr>
            <p:ph idx="1"/>
          </p:nvPr>
        </p:nvPicPr>
        <p:blipFill>
          <a:blip r:embed="rId3"/>
          <a:stretch>
            <a:fillRect/>
          </a:stretch>
        </p:blipFill>
        <p:spPr>
          <a:xfrm>
            <a:off x="1661374" y="1862138"/>
            <a:ext cx="10238705" cy="4678362"/>
          </a:xfrm>
          <a:prstGeom prst="rect">
            <a:avLst/>
          </a:prstGeom>
        </p:spPr>
      </p:pic>
    </p:spTree>
    <p:extLst>
      <p:ext uri="{BB962C8B-B14F-4D97-AF65-F5344CB8AC3E}">
        <p14:creationId xmlns:p14="http://schemas.microsoft.com/office/powerpoint/2010/main" val="3048596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67310-F490-4161-9E9D-B7D9C1CB5632}"/>
              </a:ext>
            </a:extLst>
          </p:cNvPr>
          <p:cNvSpPr>
            <a:spLocks noGrp="1"/>
          </p:cNvSpPr>
          <p:nvPr>
            <p:ph type="title"/>
          </p:nvPr>
        </p:nvSpPr>
        <p:spPr>
          <a:xfrm>
            <a:off x="1484310" y="0"/>
            <a:ext cx="10018713" cy="1752599"/>
          </a:xfrm>
        </p:spPr>
        <p:txBody>
          <a:bodyPr/>
          <a:lstStyle/>
          <a:p>
            <a:pPr algn="r"/>
            <a:r>
              <a:rPr lang="en-US" b="1" dirty="0"/>
              <a:t>Employee Central </a:t>
            </a:r>
            <a:br>
              <a:rPr lang="en-US" b="1" dirty="0"/>
            </a:br>
            <a:r>
              <a:rPr lang="en-US" b="1" dirty="0">
                <a:solidFill>
                  <a:schemeClr val="accent2"/>
                </a:solidFill>
              </a:rPr>
              <a:t>Person Entities</a:t>
            </a:r>
          </a:p>
        </p:txBody>
      </p:sp>
      <p:sp>
        <p:nvSpPr>
          <p:cNvPr id="4" name="Slide Number Placeholder 3">
            <a:extLst>
              <a:ext uri="{FF2B5EF4-FFF2-40B4-BE49-F238E27FC236}">
                <a16:creationId xmlns:a16="http://schemas.microsoft.com/office/drawing/2014/main" id="{5D20D237-FE3F-4005-B2C3-85928D0E67EE}"/>
              </a:ext>
            </a:extLst>
          </p:cNvPr>
          <p:cNvSpPr>
            <a:spLocks noGrp="1"/>
          </p:cNvSpPr>
          <p:nvPr>
            <p:ph type="sldNum" sz="quarter" idx="4"/>
          </p:nvPr>
        </p:nvSpPr>
        <p:spPr>
          <a:xfrm>
            <a:off x="10951856" y="6540500"/>
            <a:ext cx="551167" cy="365125"/>
          </a:xfrm>
        </p:spPr>
        <p:txBody>
          <a:bodyPr/>
          <a:lstStyle/>
          <a:p>
            <a:fld id="{77D90DC3-E96B-410E-91F9-576C473C0794}" type="slidenum">
              <a:rPr lang="en-US" smtClean="0"/>
              <a:t>19</a:t>
            </a:fld>
            <a:endParaRPr lang="en-US" dirty="0"/>
          </a:p>
        </p:txBody>
      </p:sp>
      <p:grpSp>
        <p:nvGrpSpPr>
          <p:cNvPr id="5" name="Group 4">
            <a:extLst>
              <a:ext uri="{FF2B5EF4-FFF2-40B4-BE49-F238E27FC236}">
                <a16:creationId xmlns:a16="http://schemas.microsoft.com/office/drawing/2014/main" id="{A19A0225-7737-4279-BA3C-38E16C105C1D}"/>
              </a:ext>
            </a:extLst>
          </p:cNvPr>
          <p:cNvGrpSpPr/>
          <p:nvPr/>
        </p:nvGrpSpPr>
        <p:grpSpPr>
          <a:xfrm>
            <a:off x="1526862" y="2234376"/>
            <a:ext cx="9700577" cy="3849899"/>
            <a:chOff x="1411554" y="1392480"/>
            <a:chExt cx="9700577" cy="3849899"/>
          </a:xfrm>
        </p:grpSpPr>
        <p:grpSp>
          <p:nvGrpSpPr>
            <p:cNvPr id="6" name="Group 5">
              <a:extLst>
                <a:ext uri="{FF2B5EF4-FFF2-40B4-BE49-F238E27FC236}">
                  <a16:creationId xmlns:a16="http://schemas.microsoft.com/office/drawing/2014/main" id="{D5EF0F6C-90BD-43A3-9C0D-64D8337B7DEF}"/>
                </a:ext>
              </a:extLst>
            </p:cNvPr>
            <p:cNvGrpSpPr/>
            <p:nvPr/>
          </p:nvGrpSpPr>
          <p:grpSpPr>
            <a:xfrm>
              <a:off x="5131981" y="1392480"/>
              <a:ext cx="2133598" cy="741120"/>
              <a:chOff x="3962400" y="1388852"/>
              <a:chExt cx="2133598" cy="741120"/>
            </a:xfrm>
          </p:grpSpPr>
          <p:grpSp>
            <p:nvGrpSpPr>
              <p:cNvPr id="48" name="Group 47">
                <a:extLst>
                  <a:ext uri="{FF2B5EF4-FFF2-40B4-BE49-F238E27FC236}">
                    <a16:creationId xmlns:a16="http://schemas.microsoft.com/office/drawing/2014/main" id="{86C8F4C9-948E-4179-AB61-459E6564E502}"/>
                  </a:ext>
                </a:extLst>
              </p:cNvPr>
              <p:cNvGrpSpPr/>
              <p:nvPr/>
            </p:nvGrpSpPr>
            <p:grpSpPr>
              <a:xfrm>
                <a:off x="3962400" y="1388852"/>
                <a:ext cx="2133598" cy="741120"/>
                <a:chOff x="3962400" y="1388852"/>
                <a:chExt cx="2133598" cy="741120"/>
              </a:xfrm>
            </p:grpSpPr>
            <p:sp>
              <p:nvSpPr>
                <p:cNvPr id="50" name="Rectangle 49">
                  <a:extLst>
                    <a:ext uri="{FF2B5EF4-FFF2-40B4-BE49-F238E27FC236}">
                      <a16:creationId xmlns:a16="http://schemas.microsoft.com/office/drawing/2014/main" id="{4933D00B-50C9-4ED2-9192-6053671AB95D}"/>
                    </a:ext>
                  </a:extLst>
                </p:cNvPr>
                <p:cNvSpPr/>
                <p:nvPr/>
              </p:nvSpPr>
              <p:spPr>
                <a:xfrm>
                  <a:off x="3962400" y="1388852"/>
                  <a:ext cx="2133598" cy="74112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600">
                    <a:latin typeface="Graphik" panose="020B0503030202060203" pitchFamily="34" charset="0"/>
                  </a:endParaRPr>
                </a:p>
              </p:txBody>
            </p:sp>
            <p:sp>
              <p:nvSpPr>
                <p:cNvPr id="51" name="Rectangle 50">
                  <a:extLst>
                    <a:ext uri="{FF2B5EF4-FFF2-40B4-BE49-F238E27FC236}">
                      <a16:creationId xmlns:a16="http://schemas.microsoft.com/office/drawing/2014/main" id="{8F9FF991-B28E-4361-BFE4-329315762F0B}"/>
                    </a:ext>
                  </a:extLst>
                </p:cNvPr>
                <p:cNvSpPr/>
                <p:nvPr/>
              </p:nvSpPr>
              <p:spPr>
                <a:xfrm>
                  <a:off x="3962400" y="1388852"/>
                  <a:ext cx="2133598" cy="35488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50" dirty="0">
                      <a:solidFill>
                        <a:schemeClr val="tx1"/>
                      </a:solidFill>
                      <a:latin typeface="Graphik" panose="020B0503030202060203" pitchFamily="34" charset="0"/>
                    </a:rPr>
                    <a:t>&lt;Biographical Information&gt;</a:t>
                  </a:r>
                </a:p>
                <a:p>
                  <a:pPr algn="ctr"/>
                  <a:r>
                    <a:rPr lang="en-US" sz="1100" b="1" dirty="0">
                      <a:solidFill>
                        <a:schemeClr val="tx1"/>
                      </a:solidFill>
                      <a:latin typeface="Graphik" panose="020B0503030202060203" pitchFamily="34" charset="0"/>
                    </a:rPr>
                    <a:t>PerPerson</a:t>
                  </a:r>
                  <a:endParaRPr lang="en-US" sz="1050" b="1" dirty="0">
                    <a:solidFill>
                      <a:schemeClr val="tx1"/>
                    </a:solidFill>
                    <a:latin typeface="Graphik" panose="020B0503030202060203" pitchFamily="34" charset="0"/>
                  </a:endParaRPr>
                </a:p>
              </p:txBody>
            </p:sp>
          </p:grpSp>
          <p:sp>
            <p:nvSpPr>
              <p:cNvPr id="49" name="Rectangle 48">
                <a:extLst>
                  <a:ext uri="{FF2B5EF4-FFF2-40B4-BE49-F238E27FC236}">
                    <a16:creationId xmlns:a16="http://schemas.microsoft.com/office/drawing/2014/main" id="{81560DAC-167F-4227-94E2-C7D9CD4F1234}"/>
                  </a:ext>
                </a:extLst>
              </p:cNvPr>
              <p:cNvSpPr/>
              <p:nvPr/>
            </p:nvSpPr>
            <p:spPr>
              <a:xfrm>
                <a:off x="3962400" y="1743740"/>
                <a:ext cx="2133598" cy="255181"/>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050" dirty="0">
                    <a:solidFill>
                      <a:schemeClr val="tx1"/>
                    </a:solidFill>
                    <a:latin typeface="Graphik" panose="020B0503030202060203" pitchFamily="34" charset="0"/>
                  </a:rPr>
                  <a:t>personIdExternal</a:t>
                </a:r>
                <a:endParaRPr lang="en-US" sz="1600" dirty="0">
                  <a:solidFill>
                    <a:schemeClr val="tx1"/>
                  </a:solidFill>
                  <a:latin typeface="Graphik" panose="020B0503030202060203" pitchFamily="34" charset="0"/>
                </a:endParaRPr>
              </a:p>
            </p:txBody>
          </p:sp>
        </p:grpSp>
        <p:grpSp>
          <p:nvGrpSpPr>
            <p:cNvPr id="7" name="Group 6">
              <a:extLst>
                <a:ext uri="{FF2B5EF4-FFF2-40B4-BE49-F238E27FC236}">
                  <a16:creationId xmlns:a16="http://schemas.microsoft.com/office/drawing/2014/main" id="{D325D4B2-2E4D-4BB0-ADCB-5E3FC3DD7786}"/>
                </a:ext>
              </a:extLst>
            </p:cNvPr>
            <p:cNvGrpSpPr/>
            <p:nvPr/>
          </p:nvGrpSpPr>
          <p:grpSpPr>
            <a:xfrm>
              <a:off x="1411555" y="2742212"/>
              <a:ext cx="1826945" cy="896143"/>
              <a:chOff x="3962400" y="1388852"/>
              <a:chExt cx="2133598" cy="741120"/>
            </a:xfrm>
          </p:grpSpPr>
          <p:grpSp>
            <p:nvGrpSpPr>
              <p:cNvPr id="44" name="Group 43">
                <a:extLst>
                  <a:ext uri="{FF2B5EF4-FFF2-40B4-BE49-F238E27FC236}">
                    <a16:creationId xmlns:a16="http://schemas.microsoft.com/office/drawing/2014/main" id="{FCA7B5FE-D37A-4061-81FC-3E3BEFB71F39}"/>
                  </a:ext>
                </a:extLst>
              </p:cNvPr>
              <p:cNvGrpSpPr/>
              <p:nvPr/>
            </p:nvGrpSpPr>
            <p:grpSpPr>
              <a:xfrm>
                <a:off x="3962400" y="1388852"/>
                <a:ext cx="2133598" cy="741120"/>
                <a:chOff x="3962400" y="1388852"/>
                <a:chExt cx="2133598" cy="741120"/>
              </a:xfrm>
            </p:grpSpPr>
            <p:sp>
              <p:nvSpPr>
                <p:cNvPr id="46" name="Rectangle 45">
                  <a:extLst>
                    <a:ext uri="{FF2B5EF4-FFF2-40B4-BE49-F238E27FC236}">
                      <a16:creationId xmlns:a16="http://schemas.microsoft.com/office/drawing/2014/main" id="{FC98C68C-9BD0-48D5-9F20-0DC365FB6968}"/>
                    </a:ext>
                  </a:extLst>
                </p:cNvPr>
                <p:cNvSpPr/>
                <p:nvPr/>
              </p:nvSpPr>
              <p:spPr>
                <a:xfrm>
                  <a:off x="3962400" y="1388852"/>
                  <a:ext cx="2133598" cy="74112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600">
                    <a:latin typeface="Graphik" panose="020B0503030202060203" pitchFamily="34" charset="0"/>
                  </a:endParaRPr>
                </a:p>
              </p:txBody>
            </p:sp>
            <p:sp>
              <p:nvSpPr>
                <p:cNvPr id="47" name="Rectangle 46">
                  <a:extLst>
                    <a:ext uri="{FF2B5EF4-FFF2-40B4-BE49-F238E27FC236}">
                      <a16:creationId xmlns:a16="http://schemas.microsoft.com/office/drawing/2014/main" id="{994B83C0-D625-4B31-941C-A804340E3EF4}"/>
                    </a:ext>
                  </a:extLst>
                </p:cNvPr>
                <p:cNvSpPr/>
                <p:nvPr/>
              </p:nvSpPr>
              <p:spPr>
                <a:xfrm>
                  <a:off x="3962400" y="1388852"/>
                  <a:ext cx="2133598" cy="35488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50" dirty="0">
                      <a:solidFill>
                        <a:schemeClr val="tx1"/>
                      </a:solidFill>
                      <a:latin typeface="Graphik" panose="020B0503030202060203" pitchFamily="34" charset="0"/>
                    </a:rPr>
                    <a:t>&lt;Personal Information&gt;</a:t>
                  </a:r>
                </a:p>
                <a:p>
                  <a:pPr algn="ctr"/>
                  <a:r>
                    <a:rPr lang="en-US" sz="1100" b="1" dirty="0">
                      <a:solidFill>
                        <a:schemeClr val="tx1"/>
                      </a:solidFill>
                      <a:latin typeface="Graphik" panose="020B0503030202060203" pitchFamily="34" charset="0"/>
                    </a:rPr>
                    <a:t>PerPersonal</a:t>
                  </a:r>
                  <a:endParaRPr lang="en-US" sz="1050" b="1" dirty="0">
                    <a:solidFill>
                      <a:schemeClr val="tx1"/>
                    </a:solidFill>
                    <a:latin typeface="Graphik" panose="020B0503030202060203" pitchFamily="34" charset="0"/>
                  </a:endParaRPr>
                </a:p>
              </p:txBody>
            </p:sp>
          </p:grpSp>
          <p:sp>
            <p:nvSpPr>
              <p:cNvPr id="45" name="Rectangle 44">
                <a:extLst>
                  <a:ext uri="{FF2B5EF4-FFF2-40B4-BE49-F238E27FC236}">
                    <a16:creationId xmlns:a16="http://schemas.microsoft.com/office/drawing/2014/main" id="{E75AF0CA-3127-4510-BF77-2D0D8502C52D}"/>
                  </a:ext>
                </a:extLst>
              </p:cNvPr>
              <p:cNvSpPr/>
              <p:nvPr/>
            </p:nvSpPr>
            <p:spPr>
              <a:xfrm>
                <a:off x="3962400" y="1743740"/>
                <a:ext cx="2133598" cy="27785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050" dirty="0">
                    <a:solidFill>
                      <a:schemeClr val="tx1"/>
                    </a:solidFill>
                    <a:latin typeface="Graphik" panose="020B0503030202060203" pitchFamily="34" charset="0"/>
                  </a:rPr>
                  <a:t>personIdExternal</a:t>
                </a:r>
              </a:p>
              <a:p>
                <a:r>
                  <a:rPr lang="en-US" sz="1050" dirty="0">
                    <a:solidFill>
                      <a:schemeClr val="tx1"/>
                    </a:solidFill>
                    <a:latin typeface="Graphik" panose="020B0503030202060203" pitchFamily="34" charset="0"/>
                  </a:rPr>
                  <a:t>startDate</a:t>
                </a:r>
                <a:endParaRPr lang="en-US" sz="1600" dirty="0">
                  <a:solidFill>
                    <a:schemeClr val="tx1"/>
                  </a:solidFill>
                  <a:latin typeface="Graphik" panose="020B0503030202060203" pitchFamily="34" charset="0"/>
                </a:endParaRPr>
              </a:p>
            </p:txBody>
          </p:sp>
        </p:grpSp>
        <p:cxnSp>
          <p:nvCxnSpPr>
            <p:cNvPr id="8" name="Connector: Elbow 7">
              <a:extLst>
                <a:ext uri="{FF2B5EF4-FFF2-40B4-BE49-F238E27FC236}">
                  <a16:creationId xmlns:a16="http://schemas.microsoft.com/office/drawing/2014/main" id="{59CBA409-52B5-4F92-94FB-E37273282990}"/>
                </a:ext>
              </a:extLst>
            </p:cNvPr>
            <p:cNvCxnSpPr>
              <a:stCxn id="50" idx="2"/>
              <a:endCxn id="47" idx="0"/>
            </p:cNvCxnSpPr>
            <p:nvPr/>
          </p:nvCxnSpPr>
          <p:spPr>
            <a:xfrm rot="5400000">
              <a:off x="3957598" y="501030"/>
              <a:ext cx="608612" cy="3873752"/>
            </a:xfrm>
            <a:prstGeom prst="bentConnector3">
              <a:avLst/>
            </a:prstGeom>
            <a:ln>
              <a:tailEnd type="none"/>
            </a:ln>
          </p:spPr>
          <p:style>
            <a:lnRef idx="3">
              <a:schemeClr val="lt1"/>
            </a:lnRef>
            <a:fillRef idx="1">
              <a:schemeClr val="accent3"/>
            </a:fillRef>
            <a:effectRef idx="1">
              <a:schemeClr val="accent3"/>
            </a:effectRef>
            <a:fontRef idx="minor">
              <a:schemeClr val="lt1"/>
            </a:fontRef>
          </p:style>
        </p:cxnSp>
        <p:grpSp>
          <p:nvGrpSpPr>
            <p:cNvPr id="9" name="Group 8">
              <a:extLst>
                <a:ext uri="{FF2B5EF4-FFF2-40B4-BE49-F238E27FC236}">
                  <a16:creationId xmlns:a16="http://schemas.microsoft.com/office/drawing/2014/main" id="{C09A35A3-C60C-4C44-A683-4F9DDC2C5D2E}"/>
                </a:ext>
              </a:extLst>
            </p:cNvPr>
            <p:cNvGrpSpPr/>
            <p:nvPr/>
          </p:nvGrpSpPr>
          <p:grpSpPr>
            <a:xfrm>
              <a:off x="3667506" y="2742212"/>
              <a:ext cx="1554233" cy="1061480"/>
              <a:chOff x="3962400" y="1388852"/>
              <a:chExt cx="2133598" cy="579829"/>
            </a:xfrm>
          </p:grpSpPr>
          <p:grpSp>
            <p:nvGrpSpPr>
              <p:cNvPr id="40" name="Group 39">
                <a:extLst>
                  <a:ext uri="{FF2B5EF4-FFF2-40B4-BE49-F238E27FC236}">
                    <a16:creationId xmlns:a16="http://schemas.microsoft.com/office/drawing/2014/main" id="{9C04BD2A-34DF-406B-8518-59BC13DE7E56}"/>
                  </a:ext>
                </a:extLst>
              </p:cNvPr>
              <p:cNvGrpSpPr/>
              <p:nvPr/>
            </p:nvGrpSpPr>
            <p:grpSpPr>
              <a:xfrm>
                <a:off x="3962400" y="1388852"/>
                <a:ext cx="2133598" cy="579829"/>
                <a:chOff x="3962400" y="1388852"/>
                <a:chExt cx="2133598" cy="579829"/>
              </a:xfrm>
            </p:grpSpPr>
            <p:sp>
              <p:nvSpPr>
                <p:cNvPr id="42" name="Rectangle 41">
                  <a:extLst>
                    <a:ext uri="{FF2B5EF4-FFF2-40B4-BE49-F238E27FC236}">
                      <a16:creationId xmlns:a16="http://schemas.microsoft.com/office/drawing/2014/main" id="{7FFA630B-F274-473E-8358-DA765E509B84}"/>
                    </a:ext>
                  </a:extLst>
                </p:cNvPr>
                <p:cNvSpPr/>
                <p:nvPr/>
              </p:nvSpPr>
              <p:spPr>
                <a:xfrm>
                  <a:off x="3962400" y="1388852"/>
                  <a:ext cx="2133598" cy="579829"/>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600">
                    <a:latin typeface="Graphik" panose="020B0503030202060203" pitchFamily="34" charset="0"/>
                  </a:endParaRPr>
                </a:p>
              </p:txBody>
            </p:sp>
            <p:sp>
              <p:nvSpPr>
                <p:cNvPr id="43" name="Rectangle 42">
                  <a:extLst>
                    <a:ext uri="{FF2B5EF4-FFF2-40B4-BE49-F238E27FC236}">
                      <a16:creationId xmlns:a16="http://schemas.microsoft.com/office/drawing/2014/main" id="{672303D1-05C2-47BB-9964-3E88CCF5C35F}"/>
                    </a:ext>
                  </a:extLst>
                </p:cNvPr>
                <p:cNvSpPr/>
                <p:nvPr/>
              </p:nvSpPr>
              <p:spPr>
                <a:xfrm>
                  <a:off x="3962400" y="1388852"/>
                  <a:ext cx="2133598" cy="231186"/>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50" dirty="0">
                      <a:solidFill>
                        <a:schemeClr val="tx1"/>
                      </a:solidFill>
                      <a:latin typeface="Graphik" panose="020B0503030202060203" pitchFamily="34" charset="0"/>
                    </a:rPr>
                    <a:t>&lt;National ID&gt;</a:t>
                  </a:r>
                </a:p>
                <a:p>
                  <a:pPr algn="ctr"/>
                  <a:r>
                    <a:rPr lang="en-US" sz="1100" b="1" dirty="0">
                      <a:solidFill>
                        <a:schemeClr val="tx1"/>
                      </a:solidFill>
                      <a:latin typeface="Graphik" panose="020B0503030202060203" pitchFamily="34" charset="0"/>
                    </a:rPr>
                    <a:t>PerNationalId</a:t>
                  </a:r>
                  <a:endParaRPr lang="en-US" sz="1050" b="1" dirty="0">
                    <a:solidFill>
                      <a:schemeClr val="tx1"/>
                    </a:solidFill>
                    <a:latin typeface="Graphik" panose="020B0503030202060203" pitchFamily="34" charset="0"/>
                  </a:endParaRPr>
                </a:p>
              </p:txBody>
            </p:sp>
          </p:grpSp>
          <p:sp>
            <p:nvSpPr>
              <p:cNvPr id="41" name="Rectangle 40">
                <a:extLst>
                  <a:ext uri="{FF2B5EF4-FFF2-40B4-BE49-F238E27FC236}">
                    <a16:creationId xmlns:a16="http://schemas.microsoft.com/office/drawing/2014/main" id="{DB7FBC5C-D164-4BCB-A48C-3F4699ACFA01}"/>
                  </a:ext>
                </a:extLst>
              </p:cNvPr>
              <p:cNvSpPr/>
              <p:nvPr/>
            </p:nvSpPr>
            <p:spPr>
              <a:xfrm>
                <a:off x="3962400" y="1622037"/>
                <a:ext cx="2133598" cy="27785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050" dirty="0">
                    <a:solidFill>
                      <a:schemeClr val="tx1"/>
                    </a:solidFill>
                    <a:latin typeface="Graphik" panose="020B0503030202060203" pitchFamily="34" charset="0"/>
                  </a:rPr>
                  <a:t>personIdExternal</a:t>
                </a:r>
              </a:p>
              <a:p>
                <a:r>
                  <a:rPr lang="en-US" sz="1050" dirty="0">
                    <a:solidFill>
                      <a:schemeClr val="tx1"/>
                    </a:solidFill>
                    <a:latin typeface="Graphik" panose="020B0503030202060203" pitchFamily="34" charset="0"/>
                  </a:rPr>
                  <a:t>cardType</a:t>
                </a:r>
              </a:p>
              <a:p>
                <a:r>
                  <a:rPr lang="en-US" sz="1050" dirty="0">
                    <a:solidFill>
                      <a:schemeClr val="tx1"/>
                    </a:solidFill>
                    <a:latin typeface="Graphik" panose="020B0503030202060203" pitchFamily="34" charset="0"/>
                  </a:rPr>
                  <a:t>country</a:t>
                </a:r>
                <a:endParaRPr lang="en-US" sz="1600" dirty="0">
                  <a:solidFill>
                    <a:schemeClr val="tx1"/>
                  </a:solidFill>
                  <a:latin typeface="Graphik" panose="020B0503030202060203" pitchFamily="34" charset="0"/>
                </a:endParaRPr>
              </a:p>
            </p:txBody>
          </p:sp>
        </p:grpSp>
        <p:cxnSp>
          <p:nvCxnSpPr>
            <p:cNvPr id="10" name="Connector: Elbow 9">
              <a:extLst>
                <a:ext uri="{FF2B5EF4-FFF2-40B4-BE49-F238E27FC236}">
                  <a16:creationId xmlns:a16="http://schemas.microsoft.com/office/drawing/2014/main" id="{F253C031-0516-4720-8CCD-74E29234B4C4}"/>
                </a:ext>
              </a:extLst>
            </p:cNvPr>
            <p:cNvCxnSpPr>
              <a:cxnSpLocks/>
              <a:stCxn id="50" idx="2"/>
              <a:endCxn id="43" idx="0"/>
            </p:cNvCxnSpPr>
            <p:nvPr/>
          </p:nvCxnSpPr>
          <p:spPr>
            <a:xfrm rot="5400000">
              <a:off x="5017396" y="1560828"/>
              <a:ext cx="608612" cy="1754157"/>
            </a:xfrm>
            <a:prstGeom prst="bentConnector3">
              <a:avLst>
                <a:gd name="adj1" fmla="val 50000"/>
              </a:avLst>
            </a:prstGeom>
            <a:ln>
              <a:tailEnd type="none"/>
            </a:ln>
          </p:spPr>
          <p:style>
            <a:lnRef idx="3">
              <a:schemeClr val="lt1"/>
            </a:lnRef>
            <a:fillRef idx="1">
              <a:schemeClr val="accent3"/>
            </a:fillRef>
            <a:effectRef idx="1">
              <a:schemeClr val="accent3"/>
            </a:effectRef>
            <a:fontRef idx="minor">
              <a:schemeClr val="lt1"/>
            </a:fontRef>
          </p:style>
        </p:cxnSp>
        <p:grpSp>
          <p:nvGrpSpPr>
            <p:cNvPr id="11" name="Group 10">
              <a:extLst>
                <a:ext uri="{FF2B5EF4-FFF2-40B4-BE49-F238E27FC236}">
                  <a16:creationId xmlns:a16="http://schemas.microsoft.com/office/drawing/2014/main" id="{30DECF17-8367-4ECA-9074-A16FF418B5FA}"/>
                </a:ext>
              </a:extLst>
            </p:cNvPr>
            <p:cNvGrpSpPr/>
            <p:nvPr/>
          </p:nvGrpSpPr>
          <p:grpSpPr>
            <a:xfrm>
              <a:off x="1411554" y="4124146"/>
              <a:ext cx="2255952" cy="1118233"/>
              <a:chOff x="3962400" y="1388852"/>
              <a:chExt cx="2133598" cy="741120"/>
            </a:xfrm>
          </p:grpSpPr>
          <p:grpSp>
            <p:nvGrpSpPr>
              <p:cNvPr id="36" name="Group 35">
                <a:extLst>
                  <a:ext uri="{FF2B5EF4-FFF2-40B4-BE49-F238E27FC236}">
                    <a16:creationId xmlns:a16="http://schemas.microsoft.com/office/drawing/2014/main" id="{ED0C649C-9741-4F63-BC12-625406A67DBD}"/>
                  </a:ext>
                </a:extLst>
              </p:cNvPr>
              <p:cNvGrpSpPr/>
              <p:nvPr/>
            </p:nvGrpSpPr>
            <p:grpSpPr>
              <a:xfrm>
                <a:off x="3962400" y="1388852"/>
                <a:ext cx="2133598" cy="741120"/>
                <a:chOff x="3962400" y="1388852"/>
                <a:chExt cx="2133598" cy="741120"/>
              </a:xfrm>
            </p:grpSpPr>
            <p:sp>
              <p:nvSpPr>
                <p:cNvPr id="38" name="Rectangle 37">
                  <a:extLst>
                    <a:ext uri="{FF2B5EF4-FFF2-40B4-BE49-F238E27FC236}">
                      <a16:creationId xmlns:a16="http://schemas.microsoft.com/office/drawing/2014/main" id="{E4ECC005-675A-471F-A1A9-686E14FEEB39}"/>
                    </a:ext>
                  </a:extLst>
                </p:cNvPr>
                <p:cNvSpPr/>
                <p:nvPr/>
              </p:nvSpPr>
              <p:spPr>
                <a:xfrm>
                  <a:off x="3962400" y="1388852"/>
                  <a:ext cx="2133598" cy="74112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600">
                    <a:latin typeface="Graphik" panose="020B0503030202060203" pitchFamily="34" charset="0"/>
                  </a:endParaRPr>
                </a:p>
              </p:txBody>
            </p:sp>
            <p:sp>
              <p:nvSpPr>
                <p:cNvPr id="39" name="Rectangle 38">
                  <a:extLst>
                    <a:ext uri="{FF2B5EF4-FFF2-40B4-BE49-F238E27FC236}">
                      <a16:creationId xmlns:a16="http://schemas.microsoft.com/office/drawing/2014/main" id="{3480A5C1-F0F5-4DD5-A779-D94CD047D241}"/>
                    </a:ext>
                  </a:extLst>
                </p:cNvPr>
                <p:cNvSpPr/>
                <p:nvPr/>
              </p:nvSpPr>
              <p:spPr>
                <a:xfrm>
                  <a:off x="3962400" y="1388852"/>
                  <a:ext cx="2133598" cy="35488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50" dirty="0">
                      <a:solidFill>
                        <a:schemeClr val="tx1"/>
                      </a:solidFill>
                      <a:latin typeface="Graphik" panose="020B0503030202060203" pitchFamily="34" charset="0"/>
                    </a:rPr>
                    <a:t>&lt;Personal Global Information&gt;</a:t>
                  </a:r>
                </a:p>
                <a:p>
                  <a:pPr algn="ctr"/>
                  <a:r>
                    <a:rPr lang="en-US" sz="1100" b="1" dirty="0">
                      <a:solidFill>
                        <a:schemeClr val="tx1"/>
                      </a:solidFill>
                      <a:latin typeface="Graphik" panose="020B0503030202060203" pitchFamily="34" charset="0"/>
                    </a:rPr>
                    <a:t>PerGlobalInfo</a:t>
                  </a:r>
                  <a:endParaRPr lang="en-US" sz="1050" b="1" dirty="0">
                    <a:solidFill>
                      <a:schemeClr val="tx1"/>
                    </a:solidFill>
                    <a:latin typeface="Graphik" panose="020B0503030202060203" pitchFamily="34" charset="0"/>
                  </a:endParaRPr>
                </a:p>
              </p:txBody>
            </p:sp>
          </p:grpSp>
          <p:sp>
            <p:nvSpPr>
              <p:cNvPr id="37" name="Rectangle 36">
                <a:extLst>
                  <a:ext uri="{FF2B5EF4-FFF2-40B4-BE49-F238E27FC236}">
                    <a16:creationId xmlns:a16="http://schemas.microsoft.com/office/drawing/2014/main" id="{693391E4-56F1-4BE5-9053-140BD8B00F60}"/>
                  </a:ext>
                </a:extLst>
              </p:cNvPr>
              <p:cNvSpPr/>
              <p:nvPr/>
            </p:nvSpPr>
            <p:spPr>
              <a:xfrm>
                <a:off x="3962400" y="1686427"/>
                <a:ext cx="2133598" cy="348076"/>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050" dirty="0">
                    <a:solidFill>
                      <a:schemeClr val="tx1"/>
                    </a:solidFill>
                    <a:latin typeface="Graphik" panose="020B0503030202060203" pitchFamily="34" charset="0"/>
                  </a:rPr>
                  <a:t>personIdExternal</a:t>
                </a:r>
              </a:p>
              <a:p>
                <a:r>
                  <a:rPr lang="en-US" sz="1050" dirty="0">
                    <a:solidFill>
                      <a:schemeClr val="tx1"/>
                    </a:solidFill>
                    <a:latin typeface="Graphik" panose="020B0503030202060203" pitchFamily="34" charset="0"/>
                  </a:rPr>
                  <a:t>startDate</a:t>
                </a:r>
              </a:p>
              <a:p>
                <a:r>
                  <a:rPr lang="en-US" sz="1050" dirty="0">
                    <a:solidFill>
                      <a:schemeClr val="tx1"/>
                    </a:solidFill>
                    <a:latin typeface="Graphik" panose="020B0503030202060203" pitchFamily="34" charset="0"/>
                  </a:rPr>
                  <a:t>country</a:t>
                </a:r>
                <a:endParaRPr lang="en-US" sz="1600" dirty="0">
                  <a:solidFill>
                    <a:schemeClr val="tx1"/>
                  </a:solidFill>
                  <a:latin typeface="Graphik" panose="020B0503030202060203" pitchFamily="34" charset="0"/>
                </a:endParaRPr>
              </a:p>
            </p:txBody>
          </p:sp>
        </p:grpSp>
        <p:grpSp>
          <p:nvGrpSpPr>
            <p:cNvPr id="12" name="Group 11">
              <a:extLst>
                <a:ext uri="{FF2B5EF4-FFF2-40B4-BE49-F238E27FC236}">
                  <a16:creationId xmlns:a16="http://schemas.microsoft.com/office/drawing/2014/main" id="{7C8AAB9D-5BD2-4A6F-93AD-0A0E4E54A2EC}"/>
                </a:ext>
              </a:extLst>
            </p:cNvPr>
            <p:cNvGrpSpPr/>
            <p:nvPr/>
          </p:nvGrpSpPr>
          <p:grpSpPr>
            <a:xfrm>
              <a:off x="5376584" y="2742211"/>
              <a:ext cx="1644389" cy="896143"/>
              <a:chOff x="3962400" y="1388852"/>
              <a:chExt cx="2133598" cy="741120"/>
            </a:xfrm>
          </p:grpSpPr>
          <p:grpSp>
            <p:nvGrpSpPr>
              <p:cNvPr id="32" name="Group 31">
                <a:extLst>
                  <a:ext uri="{FF2B5EF4-FFF2-40B4-BE49-F238E27FC236}">
                    <a16:creationId xmlns:a16="http://schemas.microsoft.com/office/drawing/2014/main" id="{BF9A7EE1-2384-483E-B5F4-F7B0E6C6AA90}"/>
                  </a:ext>
                </a:extLst>
              </p:cNvPr>
              <p:cNvGrpSpPr/>
              <p:nvPr/>
            </p:nvGrpSpPr>
            <p:grpSpPr>
              <a:xfrm>
                <a:off x="3962400" y="1388852"/>
                <a:ext cx="2133598" cy="741120"/>
                <a:chOff x="3962400" y="1388852"/>
                <a:chExt cx="2133598" cy="741120"/>
              </a:xfrm>
            </p:grpSpPr>
            <p:sp>
              <p:nvSpPr>
                <p:cNvPr id="34" name="Rectangle 33">
                  <a:extLst>
                    <a:ext uri="{FF2B5EF4-FFF2-40B4-BE49-F238E27FC236}">
                      <a16:creationId xmlns:a16="http://schemas.microsoft.com/office/drawing/2014/main" id="{34C2AD27-7FA4-4529-AEB6-91784DCBAF8A}"/>
                    </a:ext>
                  </a:extLst>
                </p:cNvPr>
                <p:cNvSpPr/>
                <p:nvPr/>
              </p:nvSpPr>
              <p:spPr>
                <a:xfrm>
                  <a:off x="3962400" y="1388852"/>
                  <a:ext cx="2133598" cy="74112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600">
                    <a:latin typeface="Graphik" panose="020B0503030202060203" pitchFamily="34" charset="0"/>
                  </a:endParaRPr>
                </a:p>
              </p:txBody>
            </p:sp>
            <p:sp>
              <p:nvSpPr>
                <p:cNvPr id="35" name="Rectangle 34">
                  <a:extLst>
                    <a:ext uri="{FF2B5EF4-FFF2-40B4-BE49-F238E27FC236}">
                      <a16:creationId xmlns:a16="http://schemas.microsoft.com/office/drawing/2014/main" id="{1FC14049-2493-49DD-AC05-E505F620F5A0}"/>
                    </a:ext>
                  </a:extLst>
                </p:cNvPr>
                <p:cNvSpPr/>
                <p:nvPr/>
              </p:nvSpPr>
              <p:spPr>
                <a:xfrm>
                  <a:off x="3962400" y="1388852"/>
                  <a:ext cx="2133598" cy="35488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50" dirty="0">
                      <a:solidFill>
                        <a:schemeClr val="tx1"/>
                      </a:solidFill>
                      <a:latin typeface="Graphik" panose="020B0503030202060203" pitchFamily="34" charset="0"/>
                    </a:rPr>
                    <a:t>&lt;Email Information&gt;</a:t>
                  </a:r>
                </a:p>
                <a:p>
                  <a:pPr algn="ctr"/>
                  <a:r>
                    <a:rPr lang="en-US" sz="1100" b="1" dirty="0">
                      <a:solidFill>
                        <a:schemeClr val="tx1"/>
                      </a:solidFill>
                      <a:latin typeface="Graphik" panose="020B0503030202060203" pitchFamily="34" charset="0"/>
                    </a:rPr>
                    <a:t>PerEmail</a:t>
                  </a:r>
                  <a:endParaRPr lang="en-US" sz="1050" b="1" dirty="0">
                    <a:solidFill>
                      <a:schemeClr val="tx1"/>
                    </a:solidFill>
                    <a:latin typeface="Graphik" panose="020B0503030202060203" pitchFamily="34" charset="0"/>
                  </a:endParaRPr>
                </a:p>
              </p:txBody>
            </p:sp>
          </p:grpSp>
          <p:sp>
            <p:nvSpPr>
              <p:cNvPr id="33" name="Rectangle 32">
                <a:extLst>
                  <a:ext uri="{FF2B5EF4-FFF2-40B4-BE49-F238E27FC236}">
                    <a16:creationId xmlns:a16="http://schemas.microsoft.com/office/drawing/2014/main" id="{32FA93A5-3E73-426F-9674-B55C77980BED}"/>
                  </a:ext>
                </a:extLst>
              </p:cNvPr>
              <p:cNvSpPr/>
              <p:nvPr/>
            </p:nvSpPr>
            <p:spPr>
              <a:xfrm>
                <a:off x="3962400" y="1743740"/>
                <a:ext cx="2133598" cy="27785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050" dirty="0">
                    <a:solidFill>
                      <a:schemeClr val="tx1"/>
                    </a:solidFill>
                    <a:latin typeface="Graphik" panose="020B0503030202060203" pitchFamily="34" charset="0"/>
                  </a:rPr>
                  <a:t>personIdExternal</a:t>
                </a:r>
              </a:p>
              <a:p>
                <a:r>
                  <a:rPr lang="en-US" sz="1050" dirty="0">
                    <a:solidFill>
                      <a:schemeClr val="tx1"/>
                    </a:solidFill>
                    <a:latin typeface="Graphik" panose="020B0503030202060203" pitchFamily="34" charset="0"/>
                  </a:rPr>
                  <a:t>emailType</a:t>
                </a:r>
                <a:endParaRPr lang="en-US" sz="1600" dirty="0">
                  <a:solidFill>
                    <a:schemeClr val="tx1"/>
                  </a:solidFill>
                  <a:latin typeface="Graphik" panose="020B0503030202060203" pitchFamily="34" charset="0"/>
                </a:endParaRPr>
              </a:p>
            </p:txBody>
          </p:sp>
        </p:grpSp>
        <p:grpSp>
          <p:nvGrpSpPr>
            <p:cNvPr id="13" name="Group 12">
              <a:extLst>
                <a:ext uri="{FF2B5EF4-FFF2-40B4-BE49-F238E27FC236}">
                  <a16:creationId xmlns:a16="http://schemas.microsoft.com/office/drawing/2014/main" id="{F8ED3866-A058-48A5-9A8D-026BB842DB94}"/>
                </a:ext>
              </a:extLst>
            </p:cNvPr>
            <p:cNvGrpSpPr/>
            <p:nvPr/>
          </p:nvGrpSpPr>
          <p:grpSpPr>
            <a:xfrm>
              <a:off x="7222022" y="2741699"/>
              <a:ext cx="1644389" cy="896143"/>
              <a:chOff x="3962400" y="1388852"/>
              <a:chExt cx="2133598" cy="741120"/>
            </a:xfrm>
          </p:grpSpPr>
          <p:grpSp>
            <p:nvGrpSpPr>
              <p:cNvPr id="28" name="Group 27">
                <a:extLst>
                  <a:ext uri="{FF2B5EF4-FFF2-40B4-BE49-F238E27FC236}">
                    <a16:creationId xmlns:a16="http://schemas.microsoft.com/office/drawing/2014/main" id="{72A24C8F-28D6-477F-B616-126354F140EF}"/>
                  </a:ext>
                </a:extLst>
              </p:cNvPr>
              <p:cNvGrpSpPr/>
              <p:nvPr/>
            </p:nvGrpSpPr>
            <p:grpSpPr>
              <a:xfrm>
                <a:off x="3962400" y="1388852"/>
                <a:ext cx="2133598" cy="741120"/>
                <a:chOff x="3962400" y="1388852"/>
                <a:chExt cx="2133598" cy="741120"/>
              </a:xfrm>
            </p:grpSpPr>
            <p:sp>
              <p:nvSpPr>
                <p:cNvPr id="30" name="Rectangle 29">
                  <a:extLst>
                    <a:ext uri="{FF2B5EF4-FFF2-40B4-BE49-F238E27FC236}">
                      <a16:creationId xmlns:a16="http://schemas.microsoft.com/office/drawing/2014/main" id="{0F3AF2E1-A792-4B65-A455-0DB031B803A4}"/>
                    </a:ext>
                  </a:extLst>
                </p:cNvPr>
                <p:cNvSpPr/>
                <p:nvPr/>
              </p:nvSpPr>
              <p:spPr>
                <a:xfrm>
                  <a:off x="3962400" y="1388852"/>
                  <a:ext cx="2133598" cy="74112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600">
                    <a:latin typeface="Graphik" panose="020B0503030202060203" pitchFamily="34" charset="0"/>
                  </a:endParaRPr>
                </a:p>
              </p:txBody>
            </p:sp>
            <p:sp>
              <p:nvSpPr>
                <p:cNvPr id="31" name="Rectangle 30">
                  <a:extLst>
                    <a:ext uri="{FF2B5EF4-FFF2-40B4-BE49-F238E27FC236}">
                      <a16:creationId xmlns:a16="http://schemas.microsoft.com/office/drawing/2014/main" id="{94A94536-AEB7-4577-83AB-4152E8E8D1B7}"/>
                    </a:ext>
                  </a:extLst>
                </p:cNvPr>
                <p:cNvSpPr/>
                <p:nvPr/>
              </p:nvSpPr>
              <p:spPr>
                <a:xfrm>
                  <a:off x="3962400" y="1388852"/>
                  <a:ext cx="2133598" cy="35488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50" dirty="0">
                      <a:solidFill>
                        <a:schemeClr val="tx1"/>
                      </a:solidFill>
                      <a:latin typeface="Graphik" panose="020B0503030202060203" pitchFamily="34" charset="0"/>
                    </a:rPr>
                    <a:t>&lt;Phone Information&gt;</a:t>
                  </a:r>
                </a:p>
                <a:p>
                  <a:pPr algn="ctr"/>
                  <a:r>
                    <a:rPr lang="en-US" sz="1100" b="1" dirty="0">
                      <a:solidFill>
                        <a:schemeClr val="tx1"/>
                      </a:solidFill>
                      <a:latin typeface="Graphik" panose="020B0503030202060203" pitchFamily="34" charset="0"/>
                    </a:rPr>
                    <a:t>PerPhone</a:t>
                  </a:r>
                  <a:endParaRPr lang="en-US" sz="1050" b="1" dirty="0">
                    <a:solidFill>
                      <a:schemeClr val="tx1"/>
                    </a:solidFill>
                    <a:latin typeface="Graphik" panose="020B0503030202060203" pitchFamily="34" charset="0"/>
                  </a:endParaRPr>
                </a:p>
              </p:txBody>
            </p:sp>
          </p:grpSp>
          <p:sp>
            <p:nvSpPr>
              <p:cNvPr id="29" name="Rectangle 28">
                <a:extLst>
                  <a:ext uri="{FF2B5EF4-FFF2-40B4-BE49-F238E27FC236}">
                    <a16:creationId xmlns:a16="http://schemas.microsoft.com/office/drawing/2014/main" id="{9685B753-49B4-418A-B923-855A904A9AC9}"/>
                  </a:ext>
                </a:extLst>
              </p:cNvPr>
              <p:cNvSpPr/>
              <p:nvPr/>
            </p:nvSpPr>
            <p:spPr>
              <a:xfrm>
                <a:off x="3962400" y="1743740"/>
                <a:ext cx="2133598" cy="27785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050" dirty="0">
                    <a:solidFill>
                      <a:schemeClr val="tx1"/>
                    </a:solidFill>
                    <a:latin typeface="Graphik" panose="020B0503030202060203" pitchFamily="34" charset="0"/>
                  </a:rPr>
                  <a:t>personIdExternal</a:t>
                </a:r>
              </a:p>
              <a:p>
                <a:r>
                  <a:rPr lang="en-US" sz="1050" dirty="0">
                    <a:solidFill>
                      <a:schemeClr val="tx1"/>
                    </a:solidFill>
                    <a:latin typeface="Graphik" panose="020B0503030202060203" pitchFamily="34" charset="0"/>
                  </a:rPr>
                  <a:t>phoneType</a:t>
                </a:r>
                <a:endParaRPr lang="en-US" sz="1600" dirty="0">
                  <a:solidFill>
                    <a:schemeClr val="tx1"/>
                  </a:solidFill>
                  <a:latin typeface="Graphik" panose="020B0503030202060203" pitchFamily="34" charset="0"/>
                </a:endParaRPr>
              </a:p>
            </p:txBody>
          </p:sp>
        </p:grpSp>
        <p:grpSp>
          <p:nvGrpSpPr>
            <p:cNvPr id="14" name="Group 13">
              <a:extLst>
                <a:ext uri="{FF2B5EF4-FFF2-40B4-BE49-F238E27FC236}">
                  <a16:creationId xmlns:a16="http://schemas.microsoft.com/office/drawing/2014/main" id="{A2178BB7-3393-430B-B9D2-CC161405DB9E}"/>
                </a:ext>
              </a:extLst>
            </p:cNvPr>
            <p:cNvGrpSpPr/>
            <p:nvPr/>
          </p:nvGrpSpPr>
          <p:grpSpPr>
            <a:xfrm>
              <a:off x="9353077" y="2750595"/>
              <a:ext cx="1759054" cy="1118233"/>
              <a:chOff x="3962400" y="1388852"/>
              <a:chExt cx="2133598" cy="741120"/>
            </a:xfrm>
          </p:grpSpPr>
          <p:grpSp>
            <p:nvGrpSpPr>
              <p:cNvPr id="24" name="Group 23">
                <a:extLst>
                  <a:ext uri="{FF2B5EF4-FFF2-40B4-BE49-F238E27FC236}">
                    <a16:creationId xmlns:a16="http://schemas.microsoft.com/office/drawing/2014/main" id="{9EE30B44-08F4-4C07-A424-4C3D74C38F33}"/>
                  </a:ext>
                </a:extLst>
              </p:cNvPr>
              <p:cNvGrpSpPr/>
              <p:nvPr/>
            </p:nvGrpSpPr>
            <p:grpSpPr>
              <a:xfrm>
                <a:off x="3962400" y="1388852"/>
                <a:ext cx="2133598" cy="741120"/>
                <a:chOff x="3962400" y="1388852"/>
                <a:chExt cx="2133598" cy="741120"/>
              </a:xfrm>
            </p:grpSpPr>
            <p:sp>
              <p:nvSpPr>
                <p:cNvPr id="26" name="Rectangle 25">
                  <a:extLst>
                    <a:ext uri="{FF2B5EF4-FFF2-40B4-BE49-F238E27FC236}">
                      <a16:creationId xmlns:a16="http://schemas.microsoft.com/office/drawing/2014/main" id="{FE4A3FEE-DBB0-44E0-B2ED-4B8EA82511CC}"/>
                    </a:ext>
                  </a:extLst>
                </p:cNvPr>
                <p:cNvSpPr/>
                <p:nvPr/>
              </p:nvSpPr>
              <p:spPr>
                <a:xfrm>
                  <a:off x="3962400" y="1388852"/>
                  <a:ext cx="2133598" cy="74112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600">
                    <a:latin typeface="Graphik" panose="020B0503030202060203" pitchFamily="34" charset="0"/>
                  </a:endParaRPr>
                </a:p>
              </p:txBody>
            </p:sp>
            <p:sp>
              <p:nvSpPr>
                <p:cNvPr id="27" name="Rectangle 26">
                  <a:extLst>
                    <a:ext uri="{FF2B5EF4-FFF2-40B4-BE49-F238E27FC236}">
                      <a16:creationId xmlns:a16="http://schemas.microsoft.com/office/drawing/2014/main" id="{D9BF228D-A94B-44DE-BDE6-93A29871C4DF}"/>
                    </a:ext>
                  </a:extLst>
                </p:cNvPr>
                <p:cNvSpPr/>
                <p:nvPr/>
              </p:nvSpPr>
              <p:spPr>
                <a:xfrm>
                  <a:off x="3962400" y="1388852"/>
                  <a:ext cx="2133598" cy="35488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50" dirty="0">
                      <a:solidFill>
                        <a:schemeClr val="tx1"/>
                      </a:solidFill>
                      <a:latin typeface="Graphik" panose="020B0503030202060203" pitchFamily="34" charset="0"/>
                    </a:rPr>
                    <a:t>&lt;Address Information&gt;</a:t>
                  </a:r>
                </a:p>
                <a:p>
                  <a:pPr algn="ctr"/>
                  <a:r>
                    <a:rPr lang="en-US" sz="1100" b="1" dirty="0">
                      <a:solidFill>
                        <a:schemeClr val="tx1"/>
                      </a:solidFill>
                      <a:latin typeface="Graphik" panose="020B0503030202060203" pitchFamily="34" charset="0"/>
                    </a:rPr>
                    <a:t>PerAddressDEFLT</a:t>
                  </a:r>
                  <a:endParaRPr lang="en-US" sz="1050" b="1" dirty="0">
                    <a:solidFill>
                      <a:schemeClr val="tx1"/>
                    </a:solidFill>
                    <a:latin typeface="Graphik" panose="020B0503030202060203" pitchFamily="34" charset="0"/>
                  </a:endParaRPr>
                </a:p>
              </p:txBody>
            </p:sp>
          </p:grpSp>
          <p:sp>
            <p:nvSpPr>
              <p:cNvPr id="25" name="Rectangle 24">
                <a:extLst>
                  <a:ext uri="{FF2B5EF4-FFF2-40B4-BE49-F238E27FC236}">
                    <a16:creationId xmlns:a16="http://schemas.microsoft.com/office/drawing/2014/main" id="{B3164398-A26C-48DD-85FC-D51682A787D1}"/>
                  </a:ext>
                </a:extLst>
              </p:cNvPr>
              <p:cNvSpPr/>
              <p:nvPr/>
            </p:nvSpPr>
            <p:spPr>
              <a:xfrm>
                <a:off x="3962400" y="1686427"/>
                <a:ext cx="2133598" cy="348076"/>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050" dirty="0">
                    <a:solidFill>
                      <a:schemeClr val="tx1"/>
                    </a:solidFill>
                    <a:latin typeface="Graphik" panose="020B0503030202060203" pitchFamily="34" charset="0"/>
                  </a:rPr>
                  <a:t>personIdExternal</a:t>
                </a:r>
              </a:p>
              <a:p>
                <a:r>
                  <a:rPr lang="en-US" sz="1050" dirty="0">
                    <a:solidFill>
                      <a:schemeClr val="tx1"/>
                    </a:solidFill>
                    <a:latin typeface="Graphik" panose="020B0503030202060203" pitchFamily="34" charset="0"/>
                  </a:rPr>
                  <a:t>startDate</a:t>
                </a:r>
              </a:p>
              <a:p>
                <a:r>
                  <a:rPr lang="en-US" sz="1050" dirty="0">
                    <a:solidFill>
                      <a:schemeClr val="tx1"/>
                    </a:solidFill>
                    <a:latin typeface="Graphik" panose="020B0503030202060203" pitchFamily="34" charset="0"/>
                  </a:rPr>
                  <a:t>addressType</a:t>
                </a:r>
                <a:endParaRPr lang="en-US" sz="1600" dirty="0">
                  <a:solidFill>
                    <a:schemeClr val="tx1"/>
                  </a:solidFill>
                  <a:latin typeface="Graphik" panose="020B0503030202060203" pitchFamily="34" charset="0"/>
                </a:endParaRPr>
              </a:p>
            </p:txBody>
          </p:sp>
        </p:grpSp>
        <p:grpSp>
          <p:nvGrpSpPr>
            <p:cNvPr id="15" name="Group 14">
              <a:extLst>
                <a:ext uri="{FF2B5EF4-FFF2-40B4-BE49-F238E27FC236}">
                  <a16:creationId xmlns:a16="http://schemas.microsoft.com/office/drawing/2014/main" id="{1D6E3A93-2A54-4658-9D01-6F0B499E4878}"/>
                </a:ext>
              </a:extLst>
            </p:cNvPr>
            <p:cNvGrpSpPr/>
            <p:nvPr/>
          </p:nvGrpSpPr>
          <p:grpSpPr>
            <a:xfrm>
              <a:off x="8087773" y="4124146"/>
              <a:ext cx="1759054" cy="1118233"/>
              <a:chOff x="3962400" y="1388852"/>
              <a:chExt cx="2133598" cy="741120"/>
            </a:xfrm>
          </p:grpSpPr>
          <p:grpSp>
            <p:nvGrpSpPr>
              <p:cNvPr id="20" name="Group 19">
                <a:extLst>
                  <a:ext uri="{FF2B5EF4-FFF2-40B4-BE49-F238E27FC236}">
                    <a16:creationId xmlns:a16="http://schemas.microsoft.com/office/drawing/2014/main" id="{F911EEDC-5436-4D96-BC0D-BEA9AB58C0A2}"/>
                  </a:ext>
                </a:extLst>
              </p:cNvPr>
              <p:cNvGrpSpPr/>
              <p:nvPr/>
            </p:nvGrpSpPr>
            <p:grpSpPr>
              <a:xfrm>
                <a:off x="3962400" y="1388852"/>
                <a:ext cx="2133598" cy="741120"/>
                <a:chOff x="3962400" y="1388852"/>
                <a:chExt cx="2133598" cy="741120"/>
              </a:xfrm>
            </p:grpSpPr>
            <p:sp>
              <p:nvSpPr>
                <p:cNvPr id="22" name="Rectangle 21">
                  <a:extLst>
                    <a:ext uri="{FF2B5EF4-FFF2-40B4-BE49-F238E27FC236}">
                      <a16:creationId xmlns:a16="http://schemas.microsoft.com/office/drawing/2014/main" id="{903746D8-F340-498A-BFAB-D18BD7086A7A}"/>
                    </a:ext>
                  </a:extLst>
                </p:cNvPr>
                <p:cNvSpPr/>
                <p:nvPr/>
              </p:nvSpPr>
              <p:spPr>
                <a:xfrm>
                  <a:off x="3962400" y="1388852"/>
                  <a:ext cx="2133598" cy="74112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sz="1600">
                    <a:latin typeface="Graphik" panose="020B0503030202060203" pitchFamily="34" charset="0"/>
                  </a:endParaRPr>
                </a:p>
              </p:txBody>
            </p:sp>
            <p:sp>
              <p:nvSpPr>
                <p:cNvPr id="23" name="Rectangle 22">
                  <a:extLst>
                    <a:ext uri="{FF2B5EF4-FFF2-40B4-BE49-F238E27FC236}">
                      <a16:creationId xmlns:a16="http://schemas.microsoft.com/office/drawing/2014/main" id="{EB58108A-D693-4F84-B129-9A97AFEDC96F}"/>
                    </a:ext>
                  </a:extLst>
                </p:cNvPr>
                <p:cNvSpPr/>
                <p:nvPr/>
              </p:nvSpPr>
              <p:spPr>
                <a:xfrm>
                  <a:off x="3962400" y="1388852"/>
                  <a:ext cx="2133598" cy="35488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050" dirty="0">
                      <a:solidFill>
                        <a:schemeClr val="tx1"/>
                      </a:solidFill>
                      <a:latin typeface="Graphik" panose="020B0503030202060203" pitchFamily="34" charset="0"/>
                    </a:rPr>
                    <a:t>&lt;Emergency Contact&gt;</a:t>
                  </a:r>
                </a:p>
                <a:p>
                  <a:pPr algn="ctr"/>
                  <a:r>
                    <a:rPr lang="en-US" sz="1000" b="1" dirty="0">
                      <a:solidFill>
                        <a:schemeClr val="tx1"/>
                      </a:solidFill>
                      <a:latin typeface="Graphik" panose="020B0503030202060203" pitchFamily="34" charset="0"/>
                    </a:rPr>
                    <a:t>PerEmergencyContacts</a:t>
                  </a:r>
                </a:p>
              </p:txBody>
            </p:sp>
          </p:grpSp>
          <p:sp>
            <p:nvSpPr>
              <p:cNvPr id="21" name="Rectangle 20">
                <a:extLst>
                  <a:ext uri="{FF2B5EF4-FFF2-40B4-BE49-F238E27FC236}">
                    <a16:creationId xmlns:a16="http://schemas.microsoft.com/office/drawing/2014/main" id="{AF1D2BFE-525B-4291-BA79-D05142480291}"/>
                  </a:ext>
                </a:extLst>
              </p:cNvPr>
              <p:cNvSpPr/>
              <p:nvPr/>
            </p:nvSpPr>
            <p:spPr>
              <a:xfrm>
                <a:off x="3962400" y="1686427"/>
                <a:ext cx="2133598" cy="348076"/>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050" dirty="0">
                    <a:solidFill>
                      <a:schemeClr val="tx1"/>
                    </a:solidFill>
                    <a:latin typeface="Graphik" panose="020B0503030202060203" pitchFamily="34" charset="0"/>
                  </a:rPr>
                  <a:t>personIdExternal</a:t>
                </a:r>
              </a:p>
              <a:p>
                <a:r>
                  <a:rPr lang="en-US" sz="1050" dirty="0">
                    <a:solidFill>
                      <a:schemeClr val="tx1"/>
                    </a:solidFill>
                    <a:latin typeface="Graphik" panose="020B0503030202060203" pitchFamily="34" charset="0"/>
                  </a:rPr>
                  <a:t>name</a:t>
                </a:r>
              </a:p>
              <a:p>
                <a:r>
                  <a:rPr lang="en-US" sz="1050" dirty="0">
                    <a:solidFill>
                      <a:schemeClr val="tx1"/>
                    </a:solidFill>
                    <a:latin typeface="Graphik" panose="020B0503030202060203" pitchFamily="34" charset="0"/>
                  </a:rPr>
                  <a:t>relationship</a:t>
                </a:r>
                <a:endParaRPr lang="en-US" sz="1600" dirty="0">
                  <a:solidFill>
                    <a:schemeClr val="tx1"/>
                  </a:solidFill>
                  <a:latin typeface="Graphik" panose="020B0503030202060203" pitchFamily="34" charset="0"/>
                </a:endParaRPr>
              </a:p>
            </p:txBody>
          </p:sp>
        </p:grpSp>
        <p:cxnSp>
          <p:nvCxnSpPr>
            <p:cNvPr id="16" name="Connector: Elbow 15">
              <a:extLst>
                <a:ext uri="{FF2B5EF4-FFF2-40B4-BE49-F238E27FC236}">
                  <a16:creationId xmlns:a16="http://schemas.microsoft.com/office/drawing/2014/main" id="{587BB369-2252-4E40-A3C4-5A697C4A12F2}"/>
                </a:ext>
              </a:extLst>
            </p:cNvPr>
            <p:cNvCxnSpPr>
              <a:cxnSpLocks/>
              <a:stCxn id="50" idx="2"/>
              <a:endCxn id="31" idx="0"/>
            </p:cNvCxnSpPr>
            <p:nvPr/>
          </p:nvCxnSpPr>
          <p:spPr>
            <a:xfrm rot="16200000" flipH="1">
              <a:off x="6817449" y="1514930"/>
              <a:ext cx="608099" cy="1845437"/>
            </a:xfrm>
            <a:prstGeom prst="bentConnector3">
              <a:avLst>
                <a:gd name="adj1" fmla="val 50000"/>
              </a:avLst>
            </a:prstGeom>
            <a:ln>
              <a:tailEnd type="none"/>
            </a:ln>
          </p:spPr>
          <p:style>
            <a:lnRef idx="3">
              <a:schemeClr val="lt1"/>
            </a:lnRef>
            <a:fillRef idx="1">
              <a:schemeClr val="accent3"/>
            </a:fillRef>
            <a:effectRef idx="1">
              <a:schemeClr val="accent3"/>
            </a:effectRef>
            <a:fontRef idx="minor">
              <a:schemeClr val="lt1"/>
            </a:fontRef>
          </p:style>
        </p:cxnSp>
        <p:cxnSp>
          <p:nvCxnSpPr>
            <p:cNvPr id="17" name="Connector: Elbow 16">
              <a:extLst>
                <a:ext uri="{FF2B5EF4-FFF2-40B4-BE49-F238E27FC236}">
                  <a16:creationId xmlns:a16="http://schemas.microsoft.com/office/drawing/2014/main" id="{D82D8344-2753-44B7-9A4B-37F388991F18}"/>
                </a:ext>
              </a:extLst>
            </p:cNvPr>
            <p:cNvCxnSpPr>
              <a:cxnSpLocks/>
              <a:stCxn id="50" idx="2"/>
              <a:endCxn id="27" idx="0"/>
            </p:cNvCxnSpPr>
            <p:nvPr/>
          </p:nvCxnSpPr>
          <p:spPr>
            <a:xfrm rot="16200000" flipH="1">
              <a:off x="7907195" y="425185"/>
              <a:ext cx="616995" cy="4033824"/>
            </a:xfrm>
            <a:prstGeom prst="bentConnector3">
              <a:avLst>
                <a:gd name="adj1" fmla="val 49485"/>
              </a:avLst>
            </a:prstGeom>
            <a:ln>
              <a:tailEnd type="none"/>
            </a:ln>
          </p:spPr>
          <p:style>
            <a:lnRef idx="3">
              <a:schemeClr val="lt1"/>
            </a:lnRef>
            <a:fillRef idx="1">
              <a:schemeClr val="accent3"/>
            </a:fillRef>
            <a:effectRef idx="1">
              <a:schemeClr val="accent3"/>
            </a:effectRef>
            <a:fontRef idx="minor">
              <a:schemeClr val="lt1"/>
            </a:fontRef>
          </p:style>
        </p:cxnSp>
        <p:cxnSp>
          <p:nvCxnSpPr>
            <p:cNvPr id="18" name="Straight Connector 17">
              <a:extLst>
                <a:ext uri="{FF2B5EF4-FFF2-40B4-BE49-F238E27FC236}">
                  <a16:creationId xmlns:a16="http://schemas.microsoft.com/office/drawing/2014/main" id="{4AF9ADF1-C5BD-4B4C-A6B4-1780A2EB6234}"/>
                </a:ext>
              </a:extLst>
            </p:cNvPr>
            <p:cNvCxnSpPr>
              <a:cxnSpLocks/>
            </p:cNvCxnSpPr>
            <p:nvPr/>
          </p:nvCxnSpPr>
          <p:spPr>
            <a:xfrm flipV="1">
              <a:off x="9088755" y="2437906"/>
              <a:ext cx="0" cy="1686240"/>
            </a:xfrm>
            <a:prstGeom prst="line">
              <a:avLst/>
            </a:prstGeom>
            <a:ln/>
          </p:spPr>
          <p:style>
            <a:lnRef idx="3">
              <a:schemeClr val="lt1"/>
            </a:lnRef>
            <a:fillRef idx="1">
              <a:schemeClr val="accent3"/>
            </a:fillRef>
            <a:effectRef idx="1">
              <a:schemeClr val="accent3"/>
            </a:effectRef>
            <a:fontRef idx="minor">
              <a:schemeClr val="lt1"/>
            </a:fontRef>
          </p:style>
        </p:cxnSp>
        <p:cxnSp>
          <p:nvCxnSpPr>
            <p:cNvPr id="19" name="Straight Connector 18">
              <a:extLst>
                <a:ext uri="{FF2B5EF4-FFF2-40B4-BE49-F238E27FC236}">
                  <a16:creationId xmlns:a16="http://schemas.microsoft.com/office/drawing/2014/main" id="{305F793F-59C4-49EB-B61E-5734F79271B4}"/>
                </a:ext>
              </a:extLst>
            </p:cNvPr>
            <p:cNvCxnSpPr>
              <a:cxnSpLocks/>
              <a:stCxn id="35" idx="0"/>
              <a:endCxn id="50" idx="2"/>
            </p:cNvCxnSpPr>
            <p:nvPr/>
          </p:nvCxnSpPr>
          <p:spPr>
            <a:xfrm flipV="1">
              <a:off x="6198779" y="2133600"/>
              <a:ext cx="1" cy="608611"/>
            </a:xfrm>
            <a:prstGeom prst="line">
              <a:avLst/>
            </a:prstGeom>
            <a:ln/>
          </p:spPr>
          <p:style>
            <a:lnRef idx="3">
              <a:schemeClr val="lt1"/>
            </a:lnRef>
            <a:fillRef idx="1">
              <a:schemeClr val="accent3"/>
            </a:fillRef>
            <a:effectRef idx="1">
              <a:schemeClr val="accent3"/>
            </a:effectRef>
            <a:fontRef idx="minor">
              <a:schemeClr val="lt1"/>
            </a:fontRef>
          </p:style>
        </p:cxnSp>
      </p:grpSp>
    </p:spTree>
    <p:extLst>
      <p:ext uri="{BB962C8B-B14F-4D97-AF65-F5344CB8AC3E}">
        <p14:creationId xmlns:p14="http://schemas.microsoft.com/office/powerpoint/2010/main" val="1919639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C641-3DC8-42A8-BF6F-FF9FFE128C30}"/>
              </a:ext>
            </a:extLst>
          </p:cNvPr>
          <p:cNvSpPr>
            <a:spLocks noGrp="1"/>
          </p:cNvSpPr>
          <p:nvPr>
            <p:ph type="title"/>
          </p:nvPr>
        </p:nvSpPr>
        <p:spPr/>
        <p:txBody>
          <a:bodyPr/>
          <a:lstStyle/>
          <a:p>
            <a:pPr algn="r"/>
            <a:r>
              <a:rPr lang="en-US" b="1" dirty="0">
                <a:solidFill>
                  <a:schemeClr val="accent2"/>
                </a:solidFill>
              </a:rPr>
              <a:t>Objectives</a:t>
            </a:r>
          </a:p>
        </p:txBody>
      </p:sp>
      <p:sp>
        <p:nvSpPr>
          <p:cNvPr id="11" name="Freeform: Shape 10">
            <a:extLst>
              <a:ext uri="{FF2B5EF4-FFF2-40B4-BE49-F238E27FC236}">
                <a16:creationId xmlns:a16="http://schemas.microsoft.com/office/drawing/2014/main" id="{1FCF3418-C4C1-4FEE-80D4-A8F53329540F}"/>
              </a:ext>
            </a:extLst>
          </p:cNvPr>
          <p:cNvSpPr/>
          <p:nvPr/>
        </p:nvSpPr>
        <p:spPr>
          <a:xfrm rot="6876686">
            <a:off x="3107146" y="4463388"/>
            <a:ext cx="1562341" cy="1232164"/>
          </a:xfrm>
          <a:custGeom>
            <a:avLst/>
            <a:gdLst>
              <a:gd name="connsiteX0" fmla="*/ 935144 w 1820066"/>
              <a:gd name="connsiteY0" fmla="*/ 1435100 h 1435100"/>
              <a:gd name="connsiteX1" fmla="*/ 815401 w 1820066"/>
              <a:gd name="connsiteY1" fmla="*/ 1155700 h 1435100"/>
              <a:gd name="connsiteX2" fmla="*/ 0 w 1820066"/>
              <a:gd name="connsiteY2" fmla="*/ 1155700 h 1435100"/>
              <a:gd name="connsiteX3" fmla="*/ 288925 w 1820066"/>
              <a:gd name="connsiteY3" fmla="*/ 0 h 1435100"/>
              <a:gd name="connsiteX4" fmla="*/ 1531141 w 1820066"/>
              <a:gd name="connsiteY4" fmla="*/ 0 h 1435100"/>
              <a:gd name="connsiteX5" fmla="*/ 1534316 w 1820066"/>
              <a:gd name="connsiteY5" fmla="*/ 12700 h 1435100"/>
              <a:gd name="connsiteX6" fmla="*/ 1544744 w 1820066"/>
              <a:gd name="connsiteY6" fmla="*/ 12700 h 1435100"/>
              <a:gd name="connsiteX7" fmla="*/ 1538158 w 1820066"/>
              <a:gd name="connsiteY7" fmla="*/ 28068 h 1435100"/>
              <a:gd name="connsiteX8" fmla="*/ 1820066 w 1820066"/>
              <a:gd name="connsiteY8" fmla="*/ 1155700 h 1435100"/>
              <a:gd name="connsiteX9" fmla="*/ 1054887 w 1820066"/>
              <a:gd name="connsiteY9" fmla="*/ 1155700 h 143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0066" h="1435100">
                <a:moveTo>
                  <a:pt x="935144" y="1435100"/>
                </a:moveTo>
                <a:lnTo>
                  <a:pt x="815401" y="1155700"/>
                </a:lnTo>
                <a:lnTo>
                  <a:pt x="0" y="1155700"/>
                </a:lnTo>
                <a:lnTo>
                  <a:pt x="288925" y="0"/>
                </a:lnTo>
                <a:lnTo>
                  <a:pt x="1531141" y="0"/>
                </a:lnTo>
                <a:lnTo>
                  <a:pt x="1534316" y="12700"/>
                </a:lnTo>
                <a:lnTo>
                  <a:pt x="1544744" y="12700"/>
                </a:lnTo>
                <a:lnTo>
                  <a:pt x="1538158" y="28068"/>
                </a:lnTo>
                <a:lnTo>
                  <a:pt x="1820066" y="1155700"/>
                </a:lnTo>
                <a:lnTo>
                  <a:pt x="1054887" y="1155700"/>
                </a:lnTo>
                <a:close/>
              </a:path>
            </a:pathLst>
          </a:custGeom>
          <a:solidFill>
            <a:srgbClr val="0ABAA5"/>
          </a:solidFill>
          <a:ln>
            <a:noFill/>
          </a:ln>
          <a:effectLst>
            <a:reflection blurRad="12700" stA="26000" endPos="32000" dist="12700" dir="5400000" sy="-100000"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DE0AFABB-B098-403F-A820-BB2E1285DA5B}"/>
              </a:ext>
            </a:extLst>
          </p:cNvPr>
          <p:cNvSpPr/>
          <p:nvPr/>
        </p:nvSpPr>
        <p:spPr>
          <a:xfrm rot="8436002">
            <a:off x="3971416" y="3371191"/>
            <a:ext cx="1562341" cy="1232164"/>
          </a:xfrm>
          <a:custGeom>
            <a:avLst/>
            <a:gdLst>
              <a:gd name="connsiteX0" fmla="*/ 935144 w 1820066"/>
              <a:gd name="connsiteY0" fmla="*/ 1435100 h 1435100"/>
              <a:gd name="connsiteX1" fmla="*/ 815401 w 1820066"/>
              <a:gd name="connsiteY1" fmla="*/ 1155700 h 1435100"/>
              <a:gd name="connsiteX2" fmla="*/ 0 w 1820066"/>
              <a:gd name="connsiteY2" fmla="*/ 1155700 h 1435100"/>
              <a:gd name="connsiteX3" fmla="*/ 288925 w 1820066"/>
              <a:gd name="connsiteY3" fmla="*/ 0 h 1435100"/>
              <a:gd name="connsiteX4" fmla="*/ 1531141 w 1820066"/>
              <a:gd name="connsiteY4" fmla="*/ 0 h 1435100"/>
              <a:gd name="connsiteX5" fmla="*/ 1534316 w 1820066"/>
              <a:gd name="connsiteY5" fmla="*/ 12700 h 1435100"/>
              <a:gd name="connsiteX6" fmla="*/ 1544744 w 1820066"/>
              <a:gd name="connsiteY6" fmla="*/ 12700 h 1435100"/>
              <a:gd name="connsiteX7" fmla="*/ 1538158 w 1820066"/>
              <a:gd name="connsiteY7" fmla="*/ 28068 h 1435100"/>
              <a:gd name="connsiteX8" fmla="*/ 1820066 w 1820066"/>
              <a:gd name="connsiteY8" fmla="*/ 1155700 h 1435100"/>
              <a:gd name="connsiteX9" fmla="*/ 1054887 w 1820066"/>
              <a:gd name="connsiteY9" fmla="*/ 1155700 h 143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0066" h="1435100">
                <a:moveTo>
                  <a:pt x="935144" y="1435100"/>
                </a:moveTo>
                <a:lnTo>
                  <a:pt x="815401" y="1155700"/>
                </a:lnTo>
                <a:lnTo>
                  <a:pt x="0" y="1155700"/>
                </a:lnTo>
                <a:lnTo>
                  <a:pt x="288925" y="0"/>
                </a:lnTo>
                <a:lnTo>
                  <a:pt x="1531141" y="0"/>
                </a:lnTo>
                <a:lnTo>
                  <a:pt x="1534316" y="12700"/>
                </a:lnTo>
                <a:lnTo>
                  <a:pt x="1544744" y="12700"/>
                </a:lnTo>
                <a:lnTo>
                  <a:pt x="1538158" y="28068"/>
                </a:lnTo>
                <a:lnTo>
                  <a:pt x="1820066" y="1155700"/>
                </a:lnTo>
                <a:lnTo>
                  <a:pt x="1054887" y="1155700"/>
                </a:lnTo>
                <a:close/>
              </a:path>
            </a:pathLst>
          </a:custGeom>
          <a:solidFill>
            <a:srgbClr val="1F2A33"/>
          </a:solidFill>
          <a:ln>
            <a:noFill/>
          </a:ln>
          <a:effectLst>
            <a:reflection blurRad="12700" stA="26000" endPos="32000" dist="12700" dir="5400000" sy="-100000"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51A39FFC-6135-4951-9C2D-DBF4AC428ABB}"/>
              </a:ext>
            </a:extLst>
          </p:cNvPr>
          <p:cNvSpPr/>
          <p:nvPr/>
        </p:nvSpPr>
        <p:spPr>
          <a:xfrm rot="11753017">
            <a:off x="6595028" y="2829788"/>
            <a:ext cx="1562341" cy="1232164"/>
          </a:xfrm>
          <a:custGeom>
            <a:avLst/>
            <a:gdLst>
              <a:gd name="connsiteX0" fmla="*/ 935144 w 1820066"/>
              <a:gd name="connsiteY0" fmla="*/ 1435100 h 1435100"/>
              <a:gd name="connsiteX1" fmla="*/ 815401 w 1820066"/>
              <a:gd name="connsiteY1" fmla="*/ 1155700 h 1435100"/>
              <a:gd name="connsiteX2" fmla="*/ 0 w 1820066"/>
              <a:gd name="connsiteY2" fmla="*/ 1155700 h 1435100"/>
              <a:gd name="connsiteX3" fmla="*/ 288925 w 1820066"/>
              <a:gd name="connsiteY3" fmla="*/ 0 h 1435100"/>
              <a:gd name="connsiteX4" fmla="*/ 1531141 w 1820066"/>
              <a:gd name="connsiteY4" fmla="*/ 0 h 1435100"/>
              <a:gd name="connsiteX5" fmla="*/ 1534316 w 1820066"/>
              <a:gd name="connsiteY5" fmla="*/ 12700 h 1435100"/>
              <a:gd name="connsiteX6" fmla="*/ 1544744 w 1820066"/>
              <a:gd name="connsiteY6" fmla="*/ 12700 h 1435100"/>
              <a:gd name="connsiteX7" fmla="*/ 1538158 w 1820066"/>
              <a:gd name="connsiteY7" fmla="*/ 28068 h 1435100"/>
              <a:gd name="connsiteX8" fmla="*/ 1820066 w 1820066"/>
              <a:gd name="connsiteY8" fmla="*/ 1155700 h 1435100"/>
              <a:gd name="connsiteX9" fmla="*/ 1054887 w 1820066"/>
              <a:gd name="connsiteY9" fmla="*/ 1155700 h 143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0066" h="1435100">
                <a:moveTo>
                  <a:pt x="935144" y="1435100"/>
                </a:moveTo>
                <a:lnTo>
                  <a:pt x="815401" y="1155700"/>
                </a:lnTo>
                <a:lnTo>
                  <a:pt x="0" y="1155700"/>
                </a:lnTo>
                <a:lnTo>
                  <a:pt x="288925" y="0"/>
                </a:lnTo>
                <a:lnTo>
                  <a:pt x="1531141" y="0"/>
                </a:lnTo>
                <a:lnTo>
                  <a:pt x="1534316" y="12700"/>
                </a:lnTo>
                <a:lnTo>
                  <a:pt x="1544744" y="12700"/>
                </a:lnTo>
                <a:lnTo>
                  <a:pt x="1538158" y="28068"/>
                </a:lnTo>
                <a:lnTo>
                  <a:pt x="1820066" y="1155700"/>
                </a:lnTo>
                <a:lnTo>
                  <a:pt x="1054887" y="1155700"/>
                </a:lnTo>
                <a:close/>
              </a:path>
            </a:pathLst>
          </a:custGeom>
          <a:solidFill>
            <a:srgbClr val="1F2A33"/>
          </a:solidFill>
          <a:ln>
            <a:noFill/>
          </a:ln>
          <a:effectLst>
            <a:reflection blurRad="12700" stA="26000" endPos="32000" dist="12700" dir="5400000" sy="-100000"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29668A62-3651-420E-A9B6-FEED15376218}"/>
              </a:ext>
            </a:extLst>
          </p:cNvPr>
          <p:cNvSpPr/>
          <p:nvPr/>
        </p:nvSpPr>
        <p:spPr>
          <a:xfrm rot="10083445">
            <a:off x="5225106" y="2787830"/>
            <a:ext cx="1562341" cy="1232164"/>
          </a:xfrm>
          <a:custGeom>
            <a:avLst/>
            <a:gdLst>
              <a:gd name="connsiteX0" fmla="*/ 935144 w 1820066"/>
              <a:gd name="connsiteY0" fmla="*/ 1435100 h 1435100"/>
              <a:gd name="connsiteX1" fmla="*/ 815401 w 1820066"/>
              <a:gd name="connsiteY1" fmla="*/ 1155700 h 1435100"/>
              <a:gd name="connsiteX2" fmla="*/ 0 w 1820066"/>
              <a:gd name="connsiteY2" fmla="*/ 1155700 h 1435100"/>
              <a:gd name="connsiteX3" fmla="*/ 288925 w 1820066"/>
              <a:gd name="connsiteY3" fmla="*/ 0 h 1435100"/>
              <a:gd name="connsiteX4" fmla="*/ 1531141 w 1820066"/>
              <a:gd name="connsiteY4" fmla="*/ 0 h 1435100"/>
              <a:gd name="connsiteX5" fmla="*/ 1534316 w 1820066"/>
              <a:gd name="connsiteY5" fmla="*/ 12700 h 1435100"/>
              <a:gd name="connsiteX6" fmla="*/ 1544744 w 1820066"/>
              <a:gd name="connsiteY6" fmla="*/ 12700 h 1435100"/>
              <a:gd name="connsiteX7" fmla="*/ 1538158 w 1820066"/>
              <a:gd name="connsiteY7" fmla="*/ 28068 h 1435100"/>
              <a:gd name="connsiteX8" fmla="*/ 1820066 w 1820066"/>
              <a:gd name="connsiteY8" fmla="*/ 1155700 h 1435100"/>
              <a:gd name="connsiteX9" fmla="*/ 1054887 w 1820066"/>
              <a:gd name="connsiteY9" fmla="*/ 1155700 h 143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0066" h="1435100">
                <a:moveTo>
                  <a:pt x="935144" y="1435100"/>
                </a:moveTo>
                <a:lnTo>
                  <a:pt x="815401" y="1155700"/>
                </a:lnTo>
                <a:lnTo>
                  <a:pt x="0" y="1155700"/>
                </a:lnTo>
                <a:lnTo>
                  <a:pt x="288925" y="0"/>
                </a:lnTo>
                <a:lnTo>
                  <a:pt x="1531141" y="0"/>
                </a:lnTo>
                <a:lnTo>
                  <a:pt x="1534316" y="12700"/>
                </a:lnTo>
                <a:lnTo>
                  <a:pt x="1544744" y="12700"/>
                </a:lnTo>
                <a:lnTo>
                  <a:pt x="1538158" y="28068"/>
                </a:lnTo>
                <a:lnTo>
                  <a:pt x="1820066" y="1155700"/>
                </a:lnTo>
                <a:lnTo>
                  <a:pt x="1054887" y="1155700"/>
                </a:lnTo>
                <a:close/>
              </a:path>
            </a:pathLst>
          </a:custGeom>
          <a:solidFill>
            <a:srgbClr val="0ABAA5"/>
          </a:solidFill>
          <a:ln>
            <a:noFill/>
          </a:ln>
          <a:effectLst>
            <a:reflection blurRad="12700" stA="26000" endPos="32000" dist="12700" dir="5400000" sy="-100000"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1B45705-1CD9-4C52-ACFA-214022EB9A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3150" y="3987272"/>
            <a:ext cx="2044700" cy="2044700"/>
          </a:xfrm>
          <a:prstGeom prst="rect">
            <a:avLst/>
          </a:prstGeom>
        </p:spPr>
      </p:pic>
      <p:sp>
        <p:nvSpPr>
          <p:cNvPr id="17" name="Freeform: Shape 16">
            <a:extLst>
              <a:ext uri="{FF2B5EF4-FFF2-40B4-BE49-F238E27FC236}">
                <a16:creationId xmlns:a16="http://schemas.microsoft.com/office/drawing/2014/main" id="{C38207C2-6401-4696-94F9-FEC5697BB72F}"/>
              </a:ext>
            </a:extLst>
          </p:cNvPr>
          <p:cNvSpPr/>
          <p:nvPr/>
        </p:nvSpPr>
        <p:spPr>
          <a:xfrm rot="13323672">
            <a:off x="7818642" y="3482667"/>
            <a:ext cx="1562341" cy="1232164"/>
          </a:xfrm>
          <a:custGeom>
            <a:avLst/>
            <a:gdLst>
              <a:gd name="connsiteX0" fmla="*/ 935144 w 1820066"/>
              <a:gd name="connsiteY0" fmla="*/ 1435100 h 1435100"/>
              <a:gd name="connsiteX1" fmla="*/ 815401 w 1820066"/>
              <a:gd name="connsiteY1" fmla="*/ 1155700 h 1435100"/>
              <a:gd name="connsiteX2" fmla="*/ 0 w 1820066"/>
              <a:gd name="connsiteY2" fmla="*/ 1155700 h 1435100"/>
              <a:gd name="connsiteX3" fmla="*/ 288925 w 1820066"/>
              <a:gd name="connsiteY3" fmla="*/ 0 h 1435100"/>
              <a:gd name="connsiteX4" fmla="*/ 1531141 w 1820066"/>
              <a:gd name="connsiteY4" fmla="*/ 0 h 1435100"/>
              <a:gd name="connsiteX5" fmla="*/ 1534316 w 1820066"/>
              <a:gd name="connsiteY5" fmla="*/ 12700 h 1435100"/>
              <a:gd name="connsiteX6" fmla="*/ 1544744 w 1820066"/>
              <a:gd name="connsiteY6" fmla="*/ 12700 h 1435100"/>
              <a:gd name="connsiteX7" fmla="*/ 1538158 w 1820066"/>
              <a:gd name="connsiteY7" fmla="*/ 28068 h 1435100"/>
              <a:gd name="connsiteX8" fmla="*/ 1820066 w 1820066"/>
              <a:gd name="connsiteY8" fmla="*/ 1155700 h 1435100"/>
              <a:gd name="connsiteX9" fmla="*/ 1054887 w 1820066"/>
              <a:gd name="connsiteY9" fmla="*/ 1155700 h 143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0066" h="1435100">
                <a:moveTo>
                  <a:pt x="935144" y="1435100"/>
                </a:moveTo>
                <a:lnTo>
                  <a:pt x="815401" y="1155700"/>
                </a:lnTo>
                <a:lnTo>
                  <a:pt x="0" y="1155700"/>
                </a:lnTo>
                <a:lnTo>
                  <a:pt x="288925" y="0"/>
                </a:lnTo>
                <a:lnTo>
                  <a:pt x="1531141" y="0"/>
                </a:lnTo>
                <a:lnTo>
                  <a:pt x="1534316" y="12700"/>
                </a:lnTo>
                <a:lnTo>
                  <a:pt x="1544744" y="12700"/>
                </a:lnTo>
                <a:lnTo>
                  <a:pt x="1538158" y="28068"/>
                </a:lnTo>
                <a:lnTo>
                  <a:pt x="1820066" y="1155700"/>
                </a:lnTo>
                <a:lnTo>
                  <a:pt x="1054887" y="1155700"/>
                </a:lnTo>
                <a:close/>
              </a:path>
            </a:pathLst>
          </a:custGeom>
          <a:solidFill>
            <a:srgbClr val="0ABAA5"/>
          </a:solidFill>
          <a:ln>
            <a:noFill/>
          </a:ln>
          <a:effectLst>
            <a:reflection blurRad="12700" stA="26000" endPos="32000" dist="12700" dir="5400000" sy="-100000"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B669A9EE-A86B-433A-8945-B405B3EA7FEF}"/>
              </a:ext>
            </a:extLst>
          </p:cNvPr>
          <p:cNvSpPr/>
          <p:nvPr/>
        </p:nvSpPr>
        <p:spPr>
          <a:xfrm rot="14886552">
            <a:off x="8632760" y="4590686"/>
            <a:ext cx="1562341" cy="1232164"/>
          </a:xfrm>
          <a:custGeom>
            <a:avLst/>
            <a:gdLst>
              <a:gd name="connsiteX0" fmla="*/ 935144 w 1820066"/>
              <a:gd name="connsiteY0" fmla="*/ 1435100 h 1435100"/>
              <a:gd name="connsiteX1" fmla="*/ 815401 w 1820066"/>
              <a:gd name="connsiteY1" fmla="*/ 1155700 h 1435100"/>
              <a:gd name="connsiteX2" fmla="*/ 0 w 1820066"/>
              <a:gd name="connsiteY2" fmla="*/ 1155700 h 1435100"/>
              <a:gd name="connsiteX3" fmla="*/ 288925 w 1820066"/>
              <a:gd name="connsiteY3" fmla="*/ 0 h 1435100"/>
              <a:gd name="connsiteX4" fmla="*/ 1531141 w 1820066"/>
              <a:gd name="connsiteY4" fmla="*/ 0 h 1435100"/>
              <a:gd name="connsiteX5" fmla="*/ 1534316 w 1820066"/>
              <a:gd name="connsiteY5" fmla="*/ 12700 h 1435100"/>
              <a:gd name="connsiteX6" fmla="*/ 1544744 w 1820066"/>
              <a:gd name="connsiteY6" fmla="*/ 12700 h 1435100"/>
              <a:gd name="connsiteX7" fmla="*/ 1538158 w 1820066"/>
              <a:gd name="connsiteY7" fmla="*/ 28068 h 1435100"/>
              <a:gd name="connsiteX8" fmla="*/ 1820066 w 1820066"/>
              <a:gd name="connsiteY8" fmla="*/ 1155700 h 1435100"/>
              <a:gd name="connsiteX9" fmla="*/ 1054887 w 1820066"/>
              <a:gd name="connsiteY9" fmla="*/ 1155700 h 1435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0066" h="1435100">
                <a:moveTo>
                  <a:pt x="935144" y="1435100"/>
                </a:moveTo>
                <a:lnTo>
                  <a:pt x="815401" y="1155700"/>
                </a:lnTo>
                <a:lnTo>
                  <a:pt x="0" y="1155700"/>
                </a:lnTo>
                <a:lnTo>
                  <a:pt x="288925" y="0"/>
                </a:lnTo>
                <a:lnTo>
                  <a:pt x="1531141" y="0"/>
                </a:lnTo>
                <a:lnTo>
                  <a:pt x="1534316" y="12700"/>
                </a:lnTo>
                <a:lnTo>
                  <a:pt x="1544744" y="12700"/>
                </a:lnTo>
                <a:lnTo>
                  <a:pt x="1538158" y="28068"/>
                </a:lnTo>
                <a:lnTo>
                  <a:pt x="1820066" y="1155700"/>
                </a:lnTo>
                <a:lnTo>
                  <a:pt x="1054887" y="1155700"/>
                </a:lnTo>
                <a:close/>
              </a:path>
            </a:pathLst>
          </a:custGeom>
          <a:solidFill>
            <a:srgbClr val="1F2A33"/>
          </a:solidFill>
          <a:ln>
            <a:noFill/>
          </a:ln>
          <a:effectLst>
            <a:reflection blurRad="12700" stA="26000" endPos="32000" dist="12700" dir="5400000" sy="-100000" rotWithShape="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67F733-2AF0-42CE-8FB7-87A9E8E5556A}"/>
              </a:ext>
            </a:extLst>
          </p:cNvPr>
          <p:cNvSpPr/>
          <p:nvPr/>
        </p:nvSpPr>
        <p:spPr>
          <a:xfrm>
            <a:off x="638253" y="3962300"/>
            <a:ext cx="2942430" cy="923330"/>
          </a:xfrm>
          <a:prstGeom prst="rect">
            <a:avLst/>
          </a:prstGeom>
        </p:spPr>
        <p:txBody>
          <a:bodyPr wrap="square">
            <a:spAutoFit/>
          </a:bodyPr>
          <a:lstStyle/>
          <a:p>
            <a:pPr lvl="1" algn="ctr" fontAlgn="ctr"/>
            <a:r>
              <a:rPr lang="en-US" dirty="0">
                <a:latin typeface="Graphik" panose="020B0503030202060203" pitchFamily="34" charset="0"/>
              </a:rPr>
              <a:t>Define SuccessFactors Employee Central</a:t>
            </a:r>
          </a:p>
        </p:txBody>
      </p:sp>
      <p:sp>
        <p:nvSpPr>
          <p:cNvPr id="21" name="Rectangle 20">
            <a:extLst>
              <a:ext uri="{FF2B5EF4-FFF2-40B4-BE49-F238E27FC236}">
                <a16:creationId xmlns:a16="http://schemas.microsoft.com/office/drawing/2014/main" id="{95F851B8-A957-4C89-A091-8DBE29909ADE}"/>
              </a:ext>
            </a:extLst>
          </p:cNvPr>
          <p:cNvSpPr/>
          <p:nvPr/>
        </p:nvSpPr>
        <p:spPr>
          <a:xfrm>
            <a:off x="1359766" y="2824003"/>
            <a:ext cx="3920286" cy="646331"/>
          </a:xfrm>
          <a:prstGeom prst="rect">
            <a:avLst/>
          </a:prstGeom>
        </p:spPr>
        <p:txBody>
          <a:bodyPr wrap="square">
            <a:spAutoFit/>
          </a:bodyPr>
          <a:lstStyle/>
          <a:p>
            <a:pPr lvl="1" algn="ctr" fontAlgn="ctr"/>
            <a:r>
              <a:rPr lang="en-US" dirty="0">
                <a:latin typeface="Graphik" panose="020B0503030202060203" pitchFamily="34" charset="0"/>
              </a:rPr>
              <a:t>Identify Data Model of SuccessFactors</a:t>
            </a:r>
          </a:p>
        </p:txBody>
      </p:sp>
      <p:sp>
        <p:nvSpPr>
          <p:cNvPr id="22" name="Rectangle 21">
            <a:extLst>
              <a:ext uri="{FF2B5EF4-FFF2-40B4-BE49-F238E27FC236}">
                <a16:creationId xmlns:a16="http://schemas.microsoft.com/office/drawing/2014/main" id="{48E2E7EC-6134-4A61-9E92-1F3CAE550D0A}"/>
              </a:ext>
            </a:extLst>
          </p:cNvPr>
          <p:cNvSpPr/>
          <p:nvPr/>
        </p:nvSpPr>
        <p:spPr>
          <a:xfrm>
            <a:off x="4935116" y="1486855"/>
            <a:ext cx="1720384" cy="1200329"/>
          </a:xfrm>
          <a:prstGeom prst="rect">
            <a:avLst/>
          </a:prstGeom>
        </p:spPr>
        <p:txBody>
          <a:bodyPr wrap="square">
            <a:spAutoFit/>
          </a:bodyPr>
          <a:lstStyle/>
          <a:p>
            <a:pPr marL="0" lvl="1" algn="ctr" fontAlgn="ctr"/>
            <a:r>
              <a:rPr lang="en-US" dirty="0">
                <a:latin typeface="Graphik" panose="020B0503030202060203" pitchFamily="34" charset="0"/>
              </a:rPr>
              <a:t>Compare SFAPI </a:t>
            </a:r>
          </a:p>
          <a:p>
            <a:pPr marL="0" lvl="1" algn="ctr" fontAlgn="ctr"/>
            <a:r>
              <a:rPr lang="en-US" dirty="0">
                <a:latin typeface="Graphik" panose="020B0503030202060203" pitchFamily="34" charset="0"/>
              </a:rPr>
              <a:t>and</a:t>
            </a:r>
          </a:p>
          <a:p>
            <a:pPr marL="0" lvl="1" algn="ctr" fontAlgn="ctr"/>
            <a:r>
              <a:rPr lang="en-US" dirty="0">
                <a:latin typeface="Graphik" panose="020B0503030202060203" pitchFamily="34" charset="0"/>
              </a:rPr>
              <a:t>ODATA</a:t>
            </a:r>
          </a:p>
        </p:txBody>
      </p:sp>
      <p:sp>
        <p:nvSpPr>
          <p:cNvPr id="24" name="Rectangle 23">
            <a:extLst>
              <a:ext uri="{FF2B5EF4-FFF2-40B4-BE49-F238E27FC236}">
                <a16:creationId xmlns:a16="http://schemas.microsoft.com/office/drawing/2014/main" id="{1B4ACD48-5799-495E-98FD-BB3B7E69FD2D}"/>
              </a:ext>
            </a:extLst>
          </p:cNvPr>
          <p:cNvSpPr/>
          <p:nvPr/>
        </p:nvSpPr>
        <p:spPr>
          <a:xfrm>
            <a:off x="6640044" y="2125137"/>
            <a:ext cx="2034087" cy="646331"/>
          </a:xfrm>
          <a:prstGeom prst="rect">
            <a:avLst/>
          </a:prstGeom>
        </p:spPr>
        <p:txBody>
          <a:bodyPr wrap="square">
            <a:spAutoFit/>
          </a:bodyPr>
          <a:lstStyle/>
          <a:p>
            <a:pPr marL="0" lvl="1" algn="ctr" fontAlgn="ctr"/>
            <a:r>
              <a:rPr lang="en-US" dirty="0">
                <a:latin typeface="Graphik" panose="020B0503030202060203" pitchFamily="34" charset="0"/>
              </a:rPr>
              <a:t>Define</a:t>
            </a:r>
          </a:p>
          <a:p>
            <a:pPr marL="0" lvl="1" algn="ctr" fontAlgn="ctr"/>
            <a:r>
              <a:rPr lang="en-US" dirty="0">
                <a:latin typeface="Graphik" panose="020B0503030202060203" pitchFamily="34" charset="0"/>
              </a:rPr>
              <a:t>Metadata</a:t>
            </a:r>
          </a:p>
        </p:txBody>
      </p:sp>
      <p:sp>
        <p:nvSpPr>
          <p:cNvPr id="25" name="Rectangle 24">
            <a:extLst>
              <a:ext uri="{FF2B5EF4-FFF2-40B4-BE49-F238E27FC236}">
                <a16:creationId xmlns:a16="http://schemas.microsoft.com/office/drawing/2014/main" id="{14C5D7C5-6042-4B6A-A061-74C037BD137E}"/>
              </a:ext>
            </a:extLst>
          </p:cNvPr>
          <p:cNvSpPr/>
          <p:nvPr/>
        </p:nvSpPr>
        <p:spPr>
          <a:xfrm>
            <a:off x="9847368" y="4462831"/>
            <a:ext cx="2034087" cy="923330"/>
          </a:xfrm>
          <a:prstGeom prst="rect">
            <a:avLst/>
          </a:prstGeom>
        </p:spPr>
        <p:txBody>
          <a:bodyPr wrap="square">
            <a:spAutoFit/>
          </a:bodyPr>
          <a:lstStyle/>
          <a:p>
            <a:pPr marL="0" lvl="1" algn="ctr" fontAlgn="ctr"/>
            <a:r>
              <a:rPr lang="en-US" dirty="0">
                <a:latin typeface="Graphik" panose="020B0503030202060203" pitchFamily="34" charset="0"/>
              </a:rPr>
              <a:t>Enumerate Challenges</a:t>
            </a:r>
          </a:p>
          <a:p>
            <a:pPr marL="0" lvl="1" algn="ctr" fontAlgn="ctr"/>
            <a:r>
              <a:rPr lang="en-US" dirty="0">
                <a:latin typeface="Graphik" panose="020B0503030202060203" pitchFamily="34" charset="0"/>
              </a:rPr>
              <a:t>in SF Integration</a:t>
            </a:r>
          </a:p>
        </p:txBody>
      </p:sp>
      <p:sp>
        <p:nvSpPr>
          <p:cNvPr id="26" name="Rectangle 25">
            <a:extLst>
              <a:ext uri="{FF2B5EF4-FFF2-40B4-BE49-F238E27FC236}">
                <a16:creationId xmlns:a16="http://schemas.microsoft.com/office/drawing/2014/main" id="{BECA6093-B338-4B6A-A55D-890AE0DCE7FF}"/>
              </a:ext>
            </a:extLst>
          </p:cNvPr>
          <p:cNvSpPr/>
          <p:nvPr/>
        </p:nvSpPr>
        <p:spPr>
          <a:xfrm>
            <a:off x="8666490" y="2817627"/>
            <a:ext cx="2034087" cy="1200329"/>
          </a:xfrm>
          <a:prstGeom prst="rect">
            <a:avLst/>
          </a:prstGeom>
        </p:spPr>
        <p:txBody>
          <a:bodyPr wrap="square">
            <a:spAutoFit/>
          </a:bodyPr>
          <a:lstStyle/>
          <a:p>
            <a:pPr marL="0" lvl="1" algn="ctr" fontAlgn="ctr"/>
            <a:r>
              <a:rPr lang="en-US" dirty="0">
                <a:latin typeface="Graphik" panose="020B0503030202060203" pitchFamily="34" charset="0"/>
              </a:rPr>
              <a:t>Identify Integration Monitoring</a:t>
            </a:r>
          </a:p>
          <a:p>
            <a:pPr marL="0" lvl="1" algn="ctr" fontAlgn="ctr"/>
            <a:r>
              <a:rPr lang="en-US" dirty="0">
                <a:latin typeface="Graphik" panose="020B0503030202060203" pitchFamily="34" charset="0"/>
              </a:rPr>
              <a:t>Tools</a:t>
            </a:r>
          </a:p>
        </p:txBody>
      </p:sp>
      <p:pic>
        <p:nvPicPr>
          <p:cNvPr id="29" name="Picture 28">
            <a:extLst>
              <a:ext uri="{FF2B5EF4-FFF2-40B4-BE49-F238E27FC236}">
                <a16:creationId xmlns:a16="http://schemas.microsoft.com/office/drawing/2014/main" id="{3417CAE3-C361-40AB-AAE4-F7B7A292C2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25594" y="4613506"/>
            <a:ext cx="914481" cy="914481"/>
          </a:xfrm>
          <a:prstGeom prst="rect">
            <a:avLst/>
          </a:prstGeom>
        </p:spPr>
      </p:pic>
      <p:pic>
        <p:nvPicPr>
          <p:cNvPr id="1028" name="Picture 4" descr="Image result for puzzle png">
            <a:extLst>
              <a:ext uri="{FF2B5EF4-FFF2-40B4-BE49-F238E27FC236}">
                <a16:creationId xmlns:a16="http://schemas.microsoft.com/office/drawing/2014/main" id="{9C2CC418-40C8-40EC-A649-FA3393E22B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6221" y="3726848"/>
            <a:ext cx="604151" cy="60569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ompare png">
            <a:extLst>
              <a:ext uri="{FF2B5EF4-FFF2-40B4-BE49-F238E27FC236}">
                <a16:creationId xmlns:a16="http://schemas.microsoft.com/office/drawing/2014/main" id="{B4ECBFCB-6F55-40D5-B672-ED0E430D6D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4347" y="3202678"/>
            <a:ext cx="617465" cy="61746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elated image">
            <a:extLst>
              <a:ext uri="{FF2B5EF4-FFF2-40B4-BE49-F238E27FC236}">
                <a16:creationId xmlns:a16="http://schemas.microsoft.com/office/drawing/2014/main" id="{A0165B09-F65B-4AEA-9CE7-623859CE8BD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96015" y="3192145"/>
            <a:ext cx="760365" cy="70333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integration png">
            <a:extLst>
              <a:ext uri="{FF2B5EF4-FFF2-40B4-BE49-F238E27FC236}">
                <a16:creationId xmlns:a16="http://schemas.microsoft.com/office/drawing/2014/main" id="{CF58DDDE-C5FE-4B99-BFAF-94221D07ED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87336" y="3873421"/>
            <a:ext cx="897264" cy="5968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hallenge png">
            <a:extLst>
              <a:ext uri="{FF2B5EF4-FFF2-40B4-BE49-F238E27FC236}">
                <a16:creationId xmlns:a16="http://schemas.microsoft.com/office/drawing/2014/main" id="{BCCE34AC-8670-4D82-930E-3696C73A5D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924757" y="4924496"/>
            <a:ext cx="752177" cy="828628"/>
          </a:xfrm>
          <a:prstGeom prst="rect">
            <a:avLst/>
          </a:prstGeom>
          <a:noFill/>
          <a:extLst>
            <a:ext uri="{909E8E84-426E-40DD-AFC4-6F175D3DCCD1}">
              <a14:hiddenFill xmlns:a14="http://schemas.microsoft.com/office/drawing/2010/main">
                <a:solidFill>
                  <a:srgbClr val="FFFFFF"/>
                </a:solidFill>
              </a14:hiddenFill>
            </a:ext>
          </a:extLst>
        </p:spPr>
      </p:pic>
      <p:sp>
        <p:nvSpPr>
          <p:cNvPr id="30" name="Slide Number Placeholder 29">
            <a:extLst>
              <a:ext uri="{FF2B5EF4-FFF2-40B4-BE49-F238E27FC236}">
                <a16:creationId xmlns:a16="http://schemas.microsoft.com/office/drawing/2014/main" id="{5F2F176A-59AF-4F36-9D08-85CBACC93EB2}"/>
              </a:ext>
            </a:extLst>
          </p:cNvPr>
          <p:cNvSpPr>
            <a:spLocks noGrp="1"/>
          </p:cNvSpPr>
          <p:nvPr>
            <p:ph type="sldNum" sz="quarter" idx="4"/>
          </p:nvPr>
        </p:nvSpPr>
        <p:spPr/>
        <p:txBody>
          <a:bodyPr/>
          <a:lstStyle/>
          <a:p>
            <a:fld id="{77D90DC3-E96B-410E-91F9-576C473C0794}" type="slidenum">
              <a:rPr lang="en-US" smtClean="0"/>
              <a:t>2</a:t>
            </a:fld>
            <a:endParaRPr lang="en-US" dirty="0"/>
          </a:p>
        </p:txBody>
      </p:sp>
    </p:spTree>
    <p:extLst>
      <p:ext uri="{BB962C8B-B14F-4D97-AF65-F5344CB8AC3E}">
        <p14:creationId xmlns:p14="http://schemas.microsoft.com/office/powerpoint/2010/main" val="1234300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5A6C3-338A-4DA2-9818-A8E10C93EA26}"/>
              </a:ext>
            </a:extLst>
          </p:cNvPr>
          <p:cNvSpPr>
            <a:spLocks noGrp="1"/>
          </p:cNvSpPr>
          <p:nvPr>
            <p:ph type="title"/>
          </p:nvPr>
        </p:nvSpPr>
        <p:spPr/>
        <p:txBody>
          <a:bodyPr/>
          <a:lstStyle/>
          <a:p>
            <a:pPr algn="r"/>
            <a:r>
              <a:rPr lang="en-US" b="1" dirty="0"/>
              <a:t>Employee Central</a:t>
            </a:r>
            <a:br>
              <a:rPr lang="en-US" b="1" dirty="0"/>
            </a:br>
            <a:r>
              <a:rPr lang="en-US" b="1" dirty="0">
                <a:solidFill>
                  <a:schemeClr val="accent2"/>
                </a:solidFill>
              </a:rPr>
              <a:t>Employment Entities</a:t>
            </a:r>
          </a:p>
        </p:txBody>
      </p:sp>
      <p:sp>
        <p:nvSpPr>
          <p:cNvPr id="4" name="Slide Number Placeholder 3">
            <a:extLst>
              <a:ext uri="{FF2B5EF4-FFF2-40B4-BE49-F238E27FC236}">
                <a16:creationId xmlns:a16="http://schemas.microsoft.com/office/drawing/2014/main" id="{577A209B-9282-452B-9DC1-11E09A520923}"/>
              </a:ext>
            </a:extLst>
          </p:cNvPr>
          <p:cNvSpPr>
            <a:spLocks noGrp="1"/>
          </p:cNvSpPr>
          <p:nvPr>
            <p:ph type="sldNum" sz="quarter" idx="4"/>
          </p:nvPr>
        </p:nvSpPr>
        <p:spPr/>
        <p:txBody>
          <a:bodyPr/>
          <a:lstStyle/>
          <a:p>
            <a:fld id="{77D90DC3-E96B-410E-91F9-576C473C0794}" type="slidenum">
              <a:rPr lang="en-US" smtClean="0"/>
              <a:t>20</a:t>
            </a:fld>
            <a:endParaRPr lang="en-US" dirty="0"/>
          </a:p>
        </p:txBody>
      </p:sp>
      <p:grpSp>
        <p:nvGrpSpPr>
          <p:cNvPr id="5" name="Group 4">
            <a:extLst>
              <a:ext uri="{FF2B5EF4-FFF2-40B4-BE49-F238E27FC236}">
                <a16:creationId xmlns:a16="http://schemas.microsoft.com/office/drawing/2014/main" id="{C37B3880-159C-4ACF-8BD1-5405E0EF1FFB}"/>
              </a:ext>
            </a:extLst>
          </p:cNvPr>
          <p:cNvGrpSpPr/>
          <p:nvPr/>
        </p:nvGrpSpPr>
        <p:grpSpPr>
          <a:xfrm>
            <a:off x="1320487" y="1862768"/>
            <a:ext cx="10540087" cy="3982384"/>
            <a:chOff x="1047749" y="1392479"/>
            <a:chExt cx="10540087" cy="3982384"/>
          </a:xfrm>
        </p:grpSpPr>
        <p:grpSp>
          <p:nvGrpSpPr>
            <p:cNvPr id="6" name="Group 5">
              <a:extLst>
                <a:ext uri="{FF2B5EF4-FFF2-40B4-BE49-F238E27FC236}">
                  <a16:creationId xmlns:a16="http://schemas.microsoft.com/office/drawing/2014/main" id="{7852145D-5BA3-4B5E-AAAC-66EB9E7161CE}"/>
                </a:ext>
              </a:extLst>
            </p:cNvPr>
            <p:cNvGrpSpPr/>
            <p:nvPr/>
          </p:nvGrpSpPr>
          <p:grpSpPr>
            <a:xfrm>
              <a:off x="5131979" y="1392479"/>
              <a:ext cx="2133600" cy="784009"/>
              <a:chOff x="3962398" y="1388851"/>
              <a:chExt cx="2133600" cy="784009"/>
            </a:xfrm>
          </p:grpSpPr>
          <p:grpSp>
            <p:nvGrpSpPr>
              <p:cNvPr id="42" name="Group 41">
                <a:extLst>
                  <a:ext uri="{FF2B5EF4-FFF2-40B4-BE49-F238E27FC236}">
                    <a16:creationId xmlns:a16="http://schemas.microsoft.com/office/drawing/2014/main" id="{CA9AC7EC-F14B-4E13-8E40-493F327EA966}"/>
                  </a:ext>
                </a:extLst>
              </p:cNvPr>
              <p:cNvGrpSpPr/>
              <p:nvPr/>
            </p:nvGrpSpPr>
            <p:grpSpPr>
              <a:xfrm>
                <a:off x="3962400" y="1388851"/>
                <a:ext cx="2133598" cy="784009"/>
                <a:chOff x="3962400" y="1388851"/>
                <a:chExt cx="2133598" cy="784009"/>
              </a:xfrm>
            </p:grpSpPr>
            <p:sp>
              <p:nvSpPr>
                <p:cNvPr id="44" name="Rectangle 43">
                  <a:extLst>
                    <a:ext uri="{FF2B5EF4-FFF2-40B4-BE49-F238E27FC236}">
                      <a16:creationId xmlns:a16="http://schemas.microsoft.com/office/drawing/2014/main" id="{3B21E9A8-F6A2-4B9E-8AC5-74787B45C3F6}"/>
                    </a:ext>
                  </a:extLst>
                </p:cNvPr>
                <p:cNvSpPr/>
                <p:nvPr/>
              </p:nvSpPr>
              <p:spPr>
                <a:xfrm>
                  <a:off x="3962400" y="1388851"/>
                  <a:ext cx="2133598" cy="784009"/>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atin typeface="Graphik" panose="020B0503030202060203" pitchFamily="34" charset="0"/>
                  </a:endParaRPr>
                </a:p>
              </p:txBody>
            </p:sp>
            <p:sp>
              <p:nvSpPr>
                <p:cNvPr id="45" name="Rectangle 44">
                  <a:extLst>
                    <a:ext uri="{FF2B5EF4-FFF2-40B4-BE49-F238E27FC236}">
                      <a16:creationId xmlns:a16="http://schemas.microsoft.com/office/drawing/2014/main" id="{C59BF827-D26B-456B-80D3-3CA166E49197}"/>
                    </a:ext>
                  </a:extLst>
                </p:cNvPr>
                <p:cNvSpPr/>
                <p:nvPr/>
              </p:nvSpPr>
              <p:spPr>
                <a:xfrm>
                  <a:off x="3962400" y="1388852"/>
                  <a:ext cx="2133598" cy="35488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tx1"/>
                      </a:solidFill>
                      <a:latin typeface="Graphik" panose="020B0503030202060203" pitchFamily="34" charset="0"/>
                    </a:rPr>
                    <a:t>&lt;Employment Information&gt;</a:t>
                  </a:r>
                </a:p>
                <a:p>
                  <a:pPr algn="ctr"/>
                  <a:r>
                    <a:rPr lang="en-US" sz="1200" b="1" dirty="0">
                      <a:solidFill>
                        <a:schemeClr val="tx1"/>
                      </a:solidFill>
                      <a:latin typeface="Graphik" panose="020B0503030202060203" pitchFamily="34" charset="0"/>
                    </a:rPr>
                    <a:t>EmpEmployment</a:t>
                  </a:r>
                  <a:endParaRPr lang="en-US" sz="1100" b="1" dirty="0">
                    <a:solidFill>
                      <a:schemeClr val="tx1"/>
                    </a:solidFill>
                    <a:latin typeface="Graphik" panose="020B0503030202060203" pitchFamily="34" charset="0"/>
                  </a:endParaRPr>
                </a:p>
              </p:txBody>
            </p:sp>
          </p:grpSp>
          <p:sp>
            <p:nvSpPr>
              <p:cNvPr id="43" name="Rectangle 42">
                <a:extLst>
                  <a:ext uri="{FF2B5EF4-FFF2-40B4-BE49-F238E27FC236}">
                    <a16:creationId xmlns:a16="http://schemas.microsoft.com/office/drawing/2014/main" id="{1A50018E-9B2B-4661-AEB1-C9D16F6403DA}"/>
                  </a:ext>
                </a:extLst>
              </p:cNvPr>
              <p:cNvSpPr/>
              <p:nvPr/>
            </p:nvSpPr>
            <p:spPr>
              <a:xfrm>
                <a:off x="3962398" y="1740315"/>
                <a:ext cx="2133598" cy="335837"/>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tx1"/>
                    </a:solidFill>
                    <a:latin typeface="Graphik" panose="020B0503030202060203" pitchFamily="34" charset="0"/>
                  </a:rPr>
                  <a:t>personIdExternal</a:t>
                </a:r>
              </a:p>
              <a:p>
                <a:r>
                  <a:rPr lang="en-US" sz="1100" dirty="0">
                    <a:solidFill>
                      <a:schemeClr val="tx1"/>
                    </a:solidFill>
                    <a:latin typeface="Graphik" panose="020B0503030202060203" pitchFamily="34" charset="0"/>
                  </a:rPr>
                  <a:t>userId</a:t>
                </a:r>
                <a:endParaRPr lang="en-US" dirty="0">
                  <a:solidFill>
                    <a:schemeClr val="tx1"/>
                  </a:solidFill>
                  <a:latin typeface="Graphik" panose="020B0503030202060203" pitchFamily="34" charset="0"/>
                </a:endParaRPr>
              </a:p>
            </p:txBody>
          </p:sp>
        </p:grpSp>
        <p:grpSp>
          <p:nvGrpSpPr>
            <p:cNvPr id="7" name="Group 6">
              <a:extLst>
                <a:ext uri="{FF2B5EF4-FFF2-40B4-BE49-F238E27FC236}">
                  <a16:creationId xmlns:a16="http://schemas.microsoft.com/office/drawing/2014/main" id="{C40FF55B-9296-476F-8BD1-15D2C3E03DDC}"/>
                </a:ext>
              </a:extLst>
            </p:cNvPr>
            <p:cNvGrpSpPr/>
            <p:nvPr/>
          </p:nvGrpSpPr>
          <p:grpSpPr>
            <a:xfrm>
              <a:off x="1047749" y="2742212"/>
              <a:ext cx="2190751" cy="982569"/>
              <a:chOff x="3537529" y="1388852"/>
              <a:chExt cx="2558469" cy="812595"/>
            </a:xfrm>
          </p:grpSpPr>
          <p:grpSp>
            <p:nvGrpSpPr>
              <p:cNvPr id="38" name="Group 37">
                <a:extLst>
                  <a:ext uri="{FF2B5EF4-FFF2-40B4-BE49-F238E27FC236}">
                    <a16:creationId xmlns:a16="http://schemas.microsoft.com/office/drawing/2014/main" id="{051C9685-7150-416B-86AB-47812DFAC16D}"/>
                  </a:ext>
                </a:extLst>
              </p:cNvPr>
              <p:cNvGrpSpPr/>
              <p:nvPr/>
            </p:nvGrpSpPr>
            <p:grpSpPr>
              <a:xfrm>
                <a:off x="3537529" y="1388852"/>
                <a:ext cx="2558469" cy="812595"/>
                <a:chOff x="3537529" y="1388852"/>
                <a:chExt cx="2558469" cy="812595"/>
              </a:xfrm>
            </p:grpSpPr>
            <p:sp>
              <p:nvSpPr>
                <p:cNvPr id="40" name="Rectangle 39">
                  <a:extLst>
                    <a:ext uri="{FF2B5EF4-FFF2-40B4-BE49-F238E27FC236}">
                      <a16:creationId xmlns:a16="http://schemas.microsoft.com/office/drawing/2014/main" id="{92BAE5D1-1D64-49CC-87ED-38B7B4ED3062}"/>
                    </a:ext>
                  </a:extLst>
                </p:cNvPr>
                <p:cNvSpPr/>
                <p:nvPr/>
              </p:nvSpPr>
              <p:spPr>
                <a:xfrm>
                  <a:off x="3537529" y="1388852"/>
                  <a:ext cx="2558469" cy="812595"/>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atin typeface="Graphik" panose="020B0503030202060203" pitchFamily="34" charset="0"/>
                  </a:endParaRPr>
                </a:p>
              </p:txBody>
            </p:sp>
            <p:sp>
              <p:nvSpPr>
                <p:cNvPr id="41" name="Rectangle 40">
                  <a:extLst>
                    <a:ext uri="{FF2B5EF4-FFF2-40B4-BE49-F238E27FC236}">
                      <a16:creationId xmlns:a16="http://schemas.microsoft.com/office/drawing/2014/main" id="{99112BC8-E94B-4C0C-8269-1F82BABBBF39}"/>
                    </a:ext>
                  </a:extLst>
                </p:cNvPr>
                <p:cNvSpPr/>
                <p:nvPr/>
              </p:nvSpPr>
              <p:spPr>
                <a:xfrm>
                  <a:off x="3537529" y="1388852"/>
                  <a:ext cx="2558469" cy="350013"/>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tx1"/>
                      </a:solidFill>
                      <a:latin typeface="Graphik" panose="020B0503030202060203" pitchFamily="34" charset="0"/>
                    </a:rPr>
                    <a:t>&lt;Compensation Information&gt;</a:t>
                  </a:r>
                </a:p>
                <a:p>
                  <a:pPr algn="ctr"/>
                  <a:r>
                    <a:rPr lang="en-US" sz="1200" b="1" dirty="0">
                      <a:solidFill>
                        <a:schemeClr val="tx1"/>
                      </a:solidFill>
                      <a:latin typeface="Graphik" panose="020B0503030202060203" pitchFamily="34" charset="0"/>
                    </a:rPr>
                    <a:t>EmpCompensation</a:t>
                  </a:r>
                  <a:endParaRPr lang="en-US" sz="1100" b="1" dirty="0">
                    <a:solidFill>
                      <a:schemeClr val="tx1"/>
                    </a:solidFill>
                    <a:latin typeface="Graphik" panose="020B0503030202060203" pitchFamily="34" charset="0"/>
                  </a:endParaRPr>
                </a:p>
              </p:txBody>
            </p:sp>
          </p:grpSp>
          <p:sp>
            <p:nvSpPr>
              <p:cNvPr id="39" name="Rectangle 38">
                <a:extLst>
                  <a:ext uri="{FF2B5EF4-FFF2-40B4-BE49-F238E27FC236}">
                    <a16:creationId xmlns:a16="http://schemas.microsoft.com/office/drawing/2014/main" id="{69B4AB74-E1EE-43AB-A24D-9184842B5B07}"/>
                  </a:ext>
                </a:extLst>
              </p:cNvPr>
              <p:cNvSpPr/>
              <p:nvPr/>
            </p:nvSpPr>
            <p:spPr>
              <a:xfrm>
                <a:off x="3537529" y="1693289"/>
                <a:ext cx="2558469" cy="435184"/>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tx1"/>
                    </a:solidFill>
                    <a:latin typeface="Graphik" panose="020B0503030202060203" pitchFamily="34" charset="0"/>
                  </a:rPr>
                  <a:t>userId</a:t>
                </a:r>
              </a:p>
              <a:p>
                <a:r>
                  <a:rPr lang="en-US" sz="1100" dirty="0">
                    <a:solidFill>
                      <a:schemeClr val="tx1"/>
                    </a:solidFill>
                    <a:latin typeface="Graphik" panose="020B0503030202060203" pitchFamily="34" charset="0"/>
                  </a:rPr>
                  <a:t>startDate</a:t>
                </a:r>
              </a:p>
              <a:p>
                <a:r>
                  <a:rPr lang="en-US" sz="1100" dirty="0">
                    <a:solidFill>
                      <a:schemeClr val="tx1"/>
                    </a:solidFill>
                    <a:latin typeface="Graphik" panose="020B0503030202060203" pitchFamily="34" charset="0"/>
                  </a:rPr>
                  <a:t>seqNumber</a:t>
                </a:r>
                <a:endParaRPr lang="en-US" dirty="0">
                  <a:solidFill>
                    <a:schemeClr val="tx1"/>
                  </a:solidFill>
                  <a:latin typeface="Graphik" panose="020B0503030202060203" pitchFamily="34" charset="0"/>
                </a:endParaRPr>
              </a:p>
            </p:txBody>
          </p:sp>
        </p:grpSp>
        <p:cxnSp>
          <p:nvCxnSpPr>
            <p:cNvPr id="8" name="Connector: Elbow 7">
              <a:extLst>
                <a:ext uri="{FF2B5EF4-FFF2-40B4-BE49-F238E27FC236}">
                  <a16:creationId xmlns:a16="http://schemas.microsoft.com/office/drawing/2014/main" id="{DCE8E751-44E8-43FF-BB48-0DDC30624EB4}"/>
                </a:ext>
              </a:extLst>
            </p:cNvPr>
            <p:cNvCxnSpPr>
              <a:cxnSpLocks/>
              <a:stCxn id="44" idx="2"/>
              <a:endCxn id="41" idx="0"/>
            </p:cNvCxnSpPr>
            <p:nvPr/>
          </p:nvCxnSpPr>
          <p:spPr>
            <a:xfrm rot="5400000">
              <a:off x="3888091" y="431523"/>
              <a:ext cx="565724" cy="4055655"/>
            </a:xfrm>
            <a:prstGeom prst="bentConnector3">
              <a:avLst/>
            </a:prstGeom>
            <a:ln>
              <a:tailEnd type="none"/>
            </a:ln>
          </p:spPr>
          <p:style>
            <a:lnRef idx="3">
              <a:schemeClr val="lt1"/>
            </a:lnRef>
            <a:fillRef idx="1">
              <a:schemeClr val="accent3"/>
            </a:fillRef>
            <a:effectRef idx="1">
              <a:schemeClr val="accent3"/>
            </a:effectRef>
            <a:fontRef idx="minor">
              <a:schemeClr val="lt1"/>
            </a:fontRef>
          </p:style>
        </p:cxnSp>
        <p:grpSp>
          <p:nvGrpSpPr>
            <p:cNvPr id="9" name="Group 8">
              <a:extLst>
                <a:ext uri="{FF2B5EF4-FFF2-40B4-BE49-F238E27FC236}">
                  <a16:creationId xmlns:a16="http://schemas.microsoft.com/office/drawing/2014/main" id="{A243B877-D1E8-4BBF-B566-3D55765A9D74}"/>
                </a:ext>
              </a:extLst>
            </p:cNvPr>
            <p:cNvGrpSpPr/>
            <p:nvPr/>
          </p:nvGrpSpPr>
          <p:grpSpPr>
            <a:xfrm>
              <a:off x="3531147" y="2742212"/>
              <a:ext cx="1690593" cy="1061480"/>
              <a:chOff x="3775211" y="1388852"/>
              <a:chExt cx="2320788" cy="579829"/>
            </a:xfrm>
          </p:grpSpPr>
          <p:grpSp>
            <p:nvGrpSpPr>
              <p:cNvPr id="34" name="Group 33">
                <a:extLst>
                  <a:ext uri="{FF2B5EF4-FFF2-40B4-BE49-F238E27FC236}">
                    <a16:creationId xmlns:a16="http://schemas.microsoft.com/office/drawing/2014/main" id="{7E8FB19C-B31A-434C-A94C-CCC30F5A7C43}"/>
                  </a:ext>
                </a:extLst>
              </p:cNvPr>
              <p:cNvGrpSpPr/>
              <p:nvPr/>
            </p:nvGrpSpPr>
            <p:grpSpPr>
              <a:xfrm>
                <a:off x="3775212" y="1388852"/>
                <a:ext cx="2320787" cy="579829"/>
                <a:chOff x="3775212" y="1388852"/>
                <a:chExt cx="2320787" cy="579829"/>
              </a:xfrm>
            </p:grpSpPr>
            <p:sp>
              <p:nvSpPr>
                <p:cNvPr id="36" name="Rectangle 35">
                  <a:extLst>
                    <a:ext uri="{FF2B5EF4-FFF2-40B4-BE49-F238E27FC236}">
                      <a16:creationId xmlns:a16="http://schemas.microsoft.com/office/drawing/2014/main" id="{C9551E8D-327C-4112-B904-A425F147BBEF}"/>
                    </a:ext>
                  </a:extLst>
                </p:cNvPr>
                <p:cNvSpPr/>
                <p:nvPr/>
              </p:nvSpPr>
              <p:spPr>
                <a:xfrm>
                  <a:off x="3775212" y="1388852"/>
                  <a:ext cx="2320787" cy="579829"/>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atin typeface="Graphik" panose="020B0503030202060203" pitchFamily="34" charset="0"/>
                  </a:endParaRPr>
                </a:p>
              </p:txBody>
            </p:sp>
            <p:sp>
              <p:nvSpPr>
                <p:cNvPr id="37" name="Rectangle 36">
                  <a:extLst>
                    <a:ext uri="{FF2B5EF4-FFF2-40B4-BE49-F238E27FC236}">
                      <a16:creationId xmlns:a16="http://schemas.microsoft.com/office/drawing/2014/main" id="{EA169640-B091-4CC0-8936-C353A41EFC02}"/>
                    </a:ext>
                  </a:extLst>
                </p:cNvPr>
                <p:cNvSpPr/>
                <p:nvPr/>
              </p:nvSpPr>
              <p:spPr>
                <a:xfrm>
                  <a:off x="3775212" y="1388852"/>
                  <a:ext cx="2320786" cy="231186"/>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tx1"/>
                      </a:solidFill>
                      <a:latin typeface="Graphik" panose="020B0503030202060203" pitchFamily="34" charset="0"/>
                    </a:rPr>
                    <a:t>&lt;Job Relationships&gt;</a:t>
                  </a:r>
                </a:p>
                <a:p>
                  <a:pPr algn="ctr"/>
                  <a:r>
                    <a:rPr lang="en-US" sz="1100" b="1" dirty="0">
                      <a:solidFill>
                        <a:schemeClr val="tx1"/>
                      </a:solidFill>
                      <a:latin typeface="Graphik" panose="020B0503030202060203" pitchFamily="34" charset="0"/>
                    </a:rPr>
                    <a:t>EmpJobRelationships</a:t>
                  </a:r>
                  <a:endParaRPr lang="en-US" sz="1050" b="1" dirty="0">
                    <a:solidFill>
                      <a:schemeClr val="tx1"/>
                    </a:solidFill>
                    <a:latin typeface="Graphik" panose="020B0503030202060203" pitchFamily="34" charset="0"/>
                  </a:endParaRPr>
                </a:p>
              </p:txBody>
            </p:sp>
          </p:grpSp>
          <p:sp>
            <p:nvSpPr>
              <p:cNvPr id="35" name="Rectangle 34">
                <a:extLst>
                  <a:ext uri="{FF2B5EF4-FFF2-40B4-BE49-F238E27FC236}">
                    <a16:creationId xmlns:a16="http://schemas.microsoft.com/office/drawing/2014/main" id="{CAD0E182-BECB-4488-ABF4-255B29B8A322}"/>
                  </a:ext>
                </a:extLst>
              </p:cNvPr>
              <p:cNvSpPr/>
              <p:nvPr/>
            </p:nvSpPr>
            <p:spPr>
              <a:xfrm>
                <a:off x="3775211" y="1622037"/>
                <a:ext cx="2320787" cy="27785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tx1"/>
                    </a:solidFill>
                    <a:latin typeface="Graphik" panose="020B0503030202060203" pitchFamily="34" charset="0"/>
                  </a:rPr>
                  <a:t>userId</a:t>
                </a:r>
              </a:p>
              <a:p>
                <a:r>
                  <a:rPr lang="en-US" sz="1100" dirty="0">
                    <a:solidFill>
                      <a:schemeClr val="tx1"/>
                    </a:solidFill>
                    <a:latin typeface="Graphik" panose="020B0503030202060203" pitchFamily="34" charset="0"/>
                  </a:rPr>
                  <a:t>startDate</a:t>
                </a:r>
              </a:p>
              <a:p>
                <a:r>
                  <a:rPr lang="en-US" sz="1100" dirty="0">
                    <a:solidFill>
                      <a:schemeClr val="tx1"/>
                    </a:solidFill>
                    <a:latin typeface="Graphik" panose="020B0503030202060203" pitchFamily="34" charset="0"/>
                  </a:rPr>
                  <a:t>relationshipType</a:t>
                </a:r>
              </a:p>
            </p:txBody>
          </p:sp>
        </p:grpSp>
        <p:cxnSp>
          <p:nvCxnSpPr>
            <p:cNvPr id="10" name="Connector: Elbow 9">
              <a:extLst>
                <a:ext uri="{FF2B5EF4-FFF2-40B4-BE49-F238E27FC236}">
                  <a16:creationId xmlns:a16="http://schemas.microsoft.com/office/drawing/2014/main" id="{78153465-AA9D-4E1B-B88D-83A4C3F185FA}"/>
                </a:ext>
              </a:extLst>
            </p:cNvPr>
            <p:cNvCxnSpPr>
              <a:cxnSpLocks/>
              <a:stCxn id="44" idx="2"/>
              <a:endCxn id="37" idx="0"/>
            </p:cNvCxnSpPr>
            <p:nvPr/>
          </p:nvCxnSpPr>
          <p:spPr>
            <a:xfrm rot="5400000">
              <a:off x="5004750" y="1548182"/>
              <a:ext cx="565724" cy="1822337"/>
            </a:xfrm>
            <a:prstGeom prst="bentConnector3">
              <a:avLst>
                <a:gd name="adj1" fmla="val 50000"/>
              </a:avLst>
            </a:prstGeom>
            <a:ln>
              <a:tailEnd type="none"/>
            </a:ln>
          </p:spPr>
          <p:style>
            <a:lnRef idx="3">
              <a:schemeClr val="lt1"/>
            </a:lnRef>
            <a:fillRef idx="1">
              <a:schemeClr val="accent3"/>
            </a:fillRef>
            <a:effectRef idx="1">
              <a:schemeClr val="accent3"/>
            </a:effectRef>
            <a:fontRef idx="minor">
              <a:schemeClr val="lt1"/>
            </a:fontRef>
          </p:style>
        </p:cxnSp>
        <p:grpSp>
          <p:nvGrpSpPr>
            <p:cNvPr id="11" name="Group 10">
              <a:extLst>
                <a:ext uri="{FF2B5EF4-FFF2-40B4-BE49-F238E27FC236}">
                  <a16:creationId xmlns:a16="http://schemas.microsoft.com/office/drawing/2014/main" id="{6E43B6A9-C90F-4EBA-BD1A-83908998D1E1}"/>
                </a:ext>
              </a:extLst>
            </p:cNvPr>
            <p:cNvGrpSpPr/>
            <p:nvPr/>
          </p:nvGrpSpPr>
          <p:grpSpPr>
            <a:xfrm>
              <a:off x="1411553" y="4124145"/>
              <a:ext cx="3065195" cy="1250718"/>
              <a:chOff x="3962399" y="1388852"/>
              <a:chExt cx="2898951" cy="828926"/>
            </a:xfrm>
          </p:grpSpPr>
          <p:grpSp>
            <p:nvGrpSpPr>
              <p:cNvPr id="30" name="Group 29">
                <a:extLst>
                  <a:ext uri="{FF2B5EF4-FFF2-40B4-BE49-F238E27FC236}">
                    <a16:creationId xmlns:a16="http://schemas.microsoft.com/office/drawing/2014/main" id="{94B9420A-CBFC-44F1-A2A6-DB82EBD516F6}"/>
                  </a:ext>
                </a:extLst>
              </p:cNvPr>
              <p:cNvGrpSpPr/>
              <p:nvPr/>
            </p:nvGrpSpPr>
            <p:grpSpPr>
              <a:xfrm>
                <a:off x="3962399" y="1388852"/>
                <a:ext cx="2898951" cy="828926"/>
                <a:chOff x="3962399" y="1388852"/>
                <a:chExt cx="2898951" cy="828926"/>
              </a:xfrm>
            </p:grpSpPr>
            <p:sp>
              <p:nvSpPr>
                <p:cNvPr id="32" name="Rectangle 31">
                  <a:extLst>
                    <a:ext uri="{FF2B5EF4-FFF2-40B4-BE49-F238E27FC236}">
                      <a16:creationId xmlns:a16="http://schemas.microsoft.com/office/drawing/2014/main" id="{D2DECD41-A925-4457-8B85-21767A7B41AE}"/>
                    </a:ext>
                  </a:extLst>
                </p:cNvPr>
                <p:cNvSpPr/>
                <p:nvPr/>
              </p:nvSpPr>
              <p:spPr>
                <a:xfrm>
                  <a:off x="3962400" y="1388852"/>
                  <a:ext cx="2898950" cy="828926"/>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atin typeface="Graphik" panose="020B0503030202060203" pitchFamily="34" charset="0"/>
                  </a:endParaRPr>
                </a:p>
              </p:txBody>
            </p:sp>
            <p:sp>
              <p:nvSpPr>
                <p:cNvPr id="33" name="Rectangle 32">
                  <a:extLst>
                    <a:ext uri="{FF2B5EF4-FFF2-40B4-BE49-F238E27FC236}">
                      <a16:creationId xmlns:a16="http://schemas.microsoft.com/office/drawing/2014/main" id="{006E008A-7802-4AD8-BA75-F5B6150708D9}"/>
                    </a:ext>
                  </a:extLst>
                </p:cNvPr>
                <p:cNvSpPr/>
                <p:nvPr/>
              </p:nvSpPr>
              <p:spPr>
                <a:xfrm>
                  <a:off x="3962399" y="1388852"/>
                  <a:ext cx="2898951" cy="35488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tx1"/>
                      </a:solidFill>
                      <a:latin typeface="Graphik" panose="020B0503030202060203" pitchFamily="34" charset="0"/>
                    </a:rPr>
                    <a:t>&lt;Pay Components Recurring&gt;</a:t>
                  </a:r>
                </a:p>
                <a:p>
                  <a:pPr algn="ctr"/>
                  <a:r>
                    <a:rPr lang="en-US" sz="1200" b="1" dirty="0">
                      <a:solidFill>
                        <a:schemeClr val="tx1"/>
                      </a:solidFill>
                      <a:latin typeface="Graphik" panose="020B0503030202060203" pitchFamily="34" charset="0"/>
                    </a:rPr>
                    <a:t>EmpPayCompRecurring</a:t>
                  </a:r>
                  <a:endParaRPr lang="en-US" sz="1100" b="1" dirty="0">
                    <a:solidFill>
                      <a:schemeClr val="tx1"/>
                    </a:solidFill>
                    <a:latin typeface="Graphik" panose="020B0503030202060203" pitchFamily="34" charset="0"/>
                  </a:endParaRPr>
                </a:p>
              </p:txBody>
            </p:sp>
          </p:grpSp>
          <p:sp>
            <p:nvSpPr>
              <p:cNvPr id="31" name="Rectangle 30">
                <a:extLst>
                  <a:ext uri="{FF2B5EF4-FFF2-40B4-BE49-F238E27FC236}">
                    <a16:creationId xmlns:a16="http://schemas.microsoft.com/office/drawing/2014/main" id="{FB822C55-2DC5-469F-A8AF-1C1BAA62DC53}"/>
                  </a:ext>
                </a:extLst>
              </p:cNvPr>
              <p:cNvSpPr/>
              <p:nvPr/>
            </p:nvSpPr>
            <p:spPr>
              <a:xfrm>
                <a:off x="3962400" y="1686427"/>
                <a:ext cx="2898950" cy="473339"/>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tx1"/>
                    </a:solidFill>
                    <a:latin typeface="Graphik" panose="020B0503030202060203" pitchFamily="34" charset="0"/>
                  </a:rPr>
                  <a:t>userId</a:t>
                </a:r>
              </a:p>
              <a:p>
                <a:r>
                  <a:rPr lang="en-US" sz="1100" dirty="0">
                    <a:solidFill>
                      <a:schemeClr val="tx1"/>
                    </a:solidFill>
                    <a:latin typeface="Graphik" panose="020B0503030202060203" pitchFamily="34" charset="0"/>
                  </a:rPr>
                  <a:t>startDate</a:t>
                </a:r>
              </a:p>
              <a:p>
                <a:r>
                  <a:rPr lang="en-US" sz="1100" dirty="0">
                    <a:solidFill>
                      <a:schemeClr val="tx1"/>
                    </a:solidFill>
                    <a:latin typeface="Graphik" panose="020B0503030202060203" pitchFamily="34" charset="0"/>
                  </a:rPr>
                  <a:t>seqNumber</a:t>
                </a:r>
              </a:p>
              <a:p>
                <a:r>
                  <a:rPr lang="en-US" sz="1100" dirty="0">
                    <a:solidFill>
                      <a:schemeClr val="tx1"/>
                    </a:solidFill>
                    <a:latin typeface="Graphik" panose="020B0503030202060203" pitchFamily="34" charset="0"/>
                  </a:rPr>
                  <a:t>payComponent</a:t>
                </a:r>
              </a:p>
            </p:txBody>
          </p:sp>
        </p:grpSp>
        <p:grpSp>
          <p:nvGrpSpPr>
            <p:cNvPr id="12" name="Group 11">
              <a:extLst>
                <a:ext uri="{FF2B5EF4-FFF2-40B4-BE49-F238E27FC236}">
                  <a16:creationId xmlns:a16="http://schemas.microsoft.com/office/drawing/2014/main" id="{17875F5E-079B-432D-AF1E-54E0E0B291FC}"/>
                </a:ext>
              </a:extLst>
            </p:cNvPr>
            <p:cNvGrpSpPr/>
            <p:nvPr/>
          </p:nvGrpSpPr>
          <p:grpSpPr>
            <a:xfrm>
              <a:off x="5376584" y="2742212"/>
              <a:ext cx="1644389" cy="1067516"/>
              <a:chOff x="3962400" y="1388852"/>
              <a:chExt cx="2133598" cy="882847"/>
            </a:xfrm>
          </p:grpSpPr>
          <p:grpSp>
            <p:nvGrpSpPr>
              <p:cNvPr id="26" name="Group 25">
                <a:extLst>
                  <a:ext uri="{FF2B5EF4-FFF2-40B4-BE49-F238E27FC236}">
                    <a16:creationId xmlns:a16="http://schemas.microsoft.com/office/drawing/2014/main" id="{8A9205C3-2BDC-4EE9-8ED6-5EE5DA11ABF8}"/>
                  </a:ext>
                </a:extLst>
              </p:cNvPr>
              <p:cNvGrpSpPr/>
              <p:nvPr/>
            </p:nvGrpSpPr>
            <p:grpSpPr>
              <a:xfrm>
                <a:off x="3962400" y="1388852"/>
                <a:ext cx="2133598" cy="882847"/>
                <a:chOff x="3962400" y="1388852"/>
                <a:chExt cx="2133598" cy="882847"/>
              </a:xfrm>
            </p:grpSpPr>
            <p:sp>
              <p:nvSpPr>
                <p:cNvPr id="28" name="Rectangle 27">
                  <a:extLst>
                    <a:ext uri="{FF2B5EF4-FFF2-40B4-BE49-F238E27FC236}">
                      <a16:creationId xmlns:a16="http://schemas.microsoft.com/office/drawing/2014/main" id="{69F964FD-D1E2-4DAB-95C7-F298E3B6FF3C}"/>
                    </a:ext>
                  </a:extLst>
                </p:cNvPr>
                <p:cNvSpPr/>
                <p:nvPr/>
              </p:nvSpPr>
              <p:spPr>
                <a:xfrm>
                  <a:off x="3962400" y="1388852"/>
                  <a:ext cx="2133598" cy="882847"/>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atin typeface="Graphik" panose="020B0503030202060203" pitchFamily="34" charset="0"/>
                  </a:endParaRPr>
                </a:p>
              </p:txBody>
            </p:sp>
            <p:sp>
              <p:nvSpPr>
                <p:cNvPr id="29" name="Rectangle 28">
                  <a:extLst>
                    <a:ext uri="{FF2B5EF4-FFF2-40B4-BE49-F238E27FC236}">
                      <a16:creationId xmlns:a16="http://schemas.microsoft.com/office/drawing/2014/main" id="{684E656D-3871-4EE6-A8B7-2C73C76E8EFD}"/>
                    </a:ext>
                  </a:extLst>
                </p:cNvPr>
                <p:cNvSpPr/>
                <p:nvPr/>
              </p:nvSpPr>
              <p:spPr>
                <a:xfrm>
                  <a:off x="3962400" y="1388852"/>
                  <a:ext cx="2133598" cy="35488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tx1"/>
                      </a:solidFill>
                      <a:latin typeface="Graphik" panose="020B0503030202060203" pitchFamily="34" charset="0"/>
                    </a:rPr>
                    <a:t>&lt;Job Information&gt;</a:t>
                  </a:r>
                </a:p>
                <a:p>
                  <a:pPr algn="ctr"/>
                  <a:r>
                    <a:rPr lang="en-US" sz="1200" b="1" dirty="0">
                      <a:solidFill>
                        <a:schemeClr val="tx1"/>
                      </a:solidFill>
                      <a:latin typeface="Graphik" panose="020B0503030202060203" pitchFamily="34" charset="0"/>
                    </a:rPr>
                    <a:t>EmpJob</a:t>
                  </a:r>
                  <a:endParaRPr lang="en-US" sz="1100" b="1" dirty="0">
                    <a:solidFill>
                      <a:schemeClr val="tx1"/>
                    </a:solidFill>
                    <a:latin typeface="Graphik" panose="020B0503030202060203" pitchFamily="34" charset="0"/>
                  </a:endParaRPr>
                </a:p>
              </p:txBody>
            </p:sp>
          </p:grpSp>
          <p:sp>
            <p:nvSpPr>
              <p:cNvPr id="27" name="Rectangle 26">
                <a:extLst>
                  <a:ext uri="{FF2B5EF4-FFF2-40B4-BE49-F238E27FC236}">
                    <a16:creationId xmlns:a16="http://schemas.microsoft.com/office/drawing/2014/main" id="{4D163B6F-6732-4EE2-9F27-766C07D3BD3E}"/>
                  </a:ext>
                </a:extLst>
              </p:cNvPr>
              <p:cNvSpPr/>
              <p:nvPr/>
            </p:nvSpPr>
            <p:spPr>
              <a:xfrm>
                <a:off x="3962400" y="1743739"/>
                <a:ext cx="2133598" cy="41839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tx1"/>
                    </a:solidFill>
                    <a:latin typeface="Graphik" panose="020B0503030202060203" pitchFamily="34" charset="0"/>
                  </a:rPr>
                  <a:t>userId</a:t>
                </a:r>
              </a:p>
              <a:p>
                <a:r>
                  <a:rPr lang="en-US" sz="1100" dirty="0">
                    <a:solidFill>
                      <a:schemeClr val="tx1"/>
                    </a:solidFill>
                    <a:latin typeface="Graphik" panose="020B0503030202060203" pitchFamily="34" charset="0"/>
                  </a:rPr>
                  <a:t>startDate</a:t>
                </a:r>
              </a:p>
              <a:p>
                <a:r>
                  <a:rPr lang="en-US" sz="1100" dirty="0">
                    <a:solidFill>
                      <a:schemeClr val="tx1"/>
                    </a:solidFill>
                    <a:latin typeface="Graphik" panose="020B0503030202060203" pitchFamily="34" charset="0"/>
                  </a:rPr>
                  <a:t>seqNumber</a:t>
                </a:r>
              </a:p>
            </p:txBody>
          </p:sp>
        </p:grpSp>
        <p:grpSp>
          <p:nvGrpSpPr>
            <p:cNvPr id="13" name="Group 12">
              <a:extLst>
                <a:ext uri="{FF2B5EF4-FFF2-40B4-BE49-F238E27FC236}">
                  <a16:creationId xmlns:a16="http://schemas.microsoft.com/office/drawing/2014/main" id="{9EC2F128-A9FC-493C-845B-6E7723D6BDAC}"/>
                </a:ext>
              </a:extLst>
            </p:cNvPr>
            <p:cNvGrpSpPr/>
            <p:nvPr/>
          </p:nvGrpSpPr>
          <p:grpSpPr>
            <a:xfrm>
              <a:off x="7222022" y="2741698"/>
              <a:ext cx="1644389" cy="1201637"/>
              <a:chOff x="3962400" y="1388851"/>
              <a:chExt cx="2133598" cy="993767"/>
            </a:xfrm>
          </p:grpSpPr>
          <p:grpSp>
            <p:nvGrpSpPr>
              <p:cNvPr id="22" name="Group 21">
                <a:extLst>
                  <a:ext uri="{FF2B5EF4-FFF2-40B4-BE49-F238E27FC236}">
                    <a16:creationId xmlns:a16="http://schemas.microsoft.com/office/drawing/2014/main" id="{B48AC7EC-AEDB-4EB7-AC63-39953FD81267}"/>
                  </a:ext>
                </a:extLst>
              </p:cNvPr>
              <p:cNvGrpSpPr/>
              <p:nvPr/>
            </p:nvGrpSpPr>
            <p:grpSpPr>
              <a:xfrm>
                <a:off x="3962400" y="1388851"/>
                <a:ext cx="2133598" cy="993767"/>
                <a:chOff x="3962400" y="1388851"/>
                <a:chExt cx="2133598" cy="993767"/>
              </a:xfrm>
            </p:grpSpPr>
            <p:sp>
              <p:nvSpPr>
                <p:cNvPr id="24" name="Rectangle 23">
                  <a:extLst>
                    <a:ext uri="{FF2B5EF4-FFF2-40B4-BE49-F238E27FC236}">
                      <a16:creationId xmlns:a16="http://schemas.microsoft.com/office/drawing/2014/main" id="{55B82D87-7CB0-4C1D-9EE5-3209E84FF431}"/>
                    </a:ext>
                  </a:extLst>
                </p:cNvPr>
                <p:cNvSpPr/>
                <p:nvPr/>
              </p:nvSpPr>
              <p:spPr>
                <a:xfrm>
                  <a:off x="3962400" y="1388851"/>
                  <a:ext cx="2133598" cy="993767"/>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atin typeface="Graphik" panose="020B0503030202060203" pitchFamily="34" charset="0"/>
                  </a:endParaRPr>
                </a:p>
              </p:txBody>
            </p:sp>
            <p:sp>
              <p:nvSpPr>
                <p:cNvPr id="25" name="Rectangle 24">
                  <a:extLst>
                    <a:ext uri="{FF2B5EF4-FFF2-40B4-BE49-F238E27FC236}">
                      <a16:creationId xmlns:a16="http://schemas.microsoft.com/office/drawing/2014/main" id="{81128C85-FF10-45D5-A81B-1BE4304AA72D}"/>
                    </a:ext>
                  </a:extLst>
                </p:cNvPr>
                <p:cNvSpPr/>
                <p:nvPr/>
              </p:nvSpPr>
              <p:spPr>
                <a:xfrm>
                  <a:off x="3962400" y="1388852"/>
                  <a:ext cx="2133598" cy="35488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tx1"/>
                      </a:solidFill>
                      <a:latin typeface="Graphik" panose="020B0503030202060203" pitchFamily="34" charset="0"/>
                    </a:rPr>
                    <a:t>&lt;Work Permit&gt;</a:t>
                  </a:r>
                </a:p>
                <a:p>
                  <a:pPr algn="ctr"/>
                  <a:r>
                    <a:rPr lang="en-US" sz="1200" b="1" dirty="0">
                      <a:solidFill>
                        <a:schemeClr val="tx1"/>
                      </a:solidFill>
                      <a:latin typeface="Graphik" panose="020B0503030202060203" pitchFamily="34" charset="0"/>
                    </a:rPr>
                    <a:t>EmpWorkPermit</a:t>
                  </a:r>
                  <a:endParaRPr lang="en-US" sz="1100" b="1" dirty="0">
                    <a:solidFill>
                      <a:schemeClr val="tx1"/>
                    </a:solidFill>
                    <a:latin typeface="Graphik" panose="020B0503030202060203" pitchFamily="34" charset="0"/>
                  </a:endParaRPr>
                </a:p>
              </p:txBody>
            </p:sp>
          </p:grpSp>
          <p:sp>
            <p:nvSpPr>
              <p:cNvPr id="23" name="Rectangle 22">
                <a:extLst>
                  <a:ext uri="{FF2B5EF4-FFF2-40B4-BE49-F238E27FC236}">
                    <a16:creationId xmlns:a16="http://schemas.microsoft.com/office/drawing/2014/main" id="{88289A0E-6EB3-484A-B91A-C651130A456C}"/>
                  </a:ext>
                </a:extLst>
              </p:cNvPr>
              <p:cNvSpPr/>
              <p:nvPr/>
            </p:nvSpPr>
            <p:spPr>
              <a:xfrm>
                <a:off x="3962400" y="1743740"/>
                <a:ext cx="2133598" cy="568627"/>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tx1"/>
                    </a:solidFill>
                    <a:latin typeface="Graphik" panose="020B0503030202060203" pitchFamily="34" charset="0"/>
                  </a:rPr>
                  <a:t>userId</a:t>
                </a:r>
              </a:p>
              <a:p>
                <a:r>
                  <a:rPr lang="en-US" sz="1100" dirty="0">
                    <a:solidFill>
                      <a:schemeClr val="tx1"/>
                    </a:solidFill>
                    <a:latin typeface="Graphik" panose="020B0503030202060203" pitchFamily="34" charset="0"/>
                  </a:rPr>
                  <a:t>documentType</a:t>
                </a:r>
              </a:p>
              <a:p>
                <a:r>
                  <a:rPr lang="en-US" sz="1100" dirty="0">
                    <a:solidFill>
                      <a:schemeClr val="tx1"/>
                    </a:solidFill>
                    <a:latin typeface="Graphik" panose="020B0503030202060203" pitchFamily="34" charset="0"/>
                  </a:rPr>
                  <a:t>documentNumber</a:t>
                </a:r>
              </a:p>
              <a:p>
                <a:r>
                  <a:rPr lang="en-US" sz="1100" dirty="0">
                    <a:solidFill>
                      <a:schemeClr val="tx1"/>
                    </a:solidFill>
                    <a:latin typeface="Graphik" panose="020B0503030202060203" pitchFamily="34" charset="0"/>
                  </a:rPr>
                  <a:t>Country</a:t>
                </a:r>
              </a:p>
            </p:txBody>
          </p:sp>
        </p:grpSp>
        <p:grpSp>
          <p:nvGrpSpPr>
            <p:cNvPr id="14" name="Group 13">
              <a:extLst>
                <a:ext uri="{FF2B5EF4-FFF2-40B4-BE49-F238E27FC236}">
                  <a16:creationId xmlns:a16="http://schemas.microsoft.com/office/drawing/2014/main" id="{512C2F20-0278-478A-A569-1FECA40D6AC2}"/>
                </a:ext>
              </a:extLst>
            </p:cNvPr>
            <p:cNvGrpSpPr/>
            <p:nvPr/>
          </p:nvGrpSpPr>
          <p:grpSpPr>
            <a:xfrm>
              <a:off x="8976176" y="2740767"/>
              <a:ext cx="2611660" cy="1128062"/>
              <a:chOff x="3505246" y="1382338"/>
              <a:chExt cx="3167742" cy="747634"/>
            </a:xfrm>
          </p:grpSpPr>
          <p:grpSp>
            <p:nvGrpSpPr>
              <p:cNvPr id="18" name="Group 17">
                <a:extLst>
                  <a:ext uri="{FF2B5EF4-FFF2-40B4-BE49-F238E27FC236}">
                    <a16:creationId xmlns:a16="http://schemas.microsoft.com/office/drawing/2014/main" id="{001BA361-726B-4E2E-8201-445BEAF199C1}"/>
                  </a:ext>
                </a:extLst>
              </p:cNvPr>
              <p:cNvGrpSpPr/>
              <p:nvPr/>
            </p:nvGrpSpPr>
            <p:grpSpPr>
              <a:xfrm>
                <a:off x="3505246" y="1382338"/>
                <a:ext cx="3167742" cy="747634"/>
                <a:chOff x="3505246" y="1382338"/>
                <a:chExt cx="3167742" cy="747634"/>
              </a:xfrm>
            </p:grpSpPr>
            <p:sp>
              <p:nvSpPr>
                <p:cNvPr id="20" name="Rectangle 19">
                  <a:extLst>
                    <a:ext uri="{FF2B5EF4-FFF2-40B4-BE49-F238E27FC236}">
                      <a16:creationId xmlns:a16="http://schemas.microsoft.com/office/drawing/2014/main" id="{53FE7259-02A7-48AB-BFB4-E31CE90B71E0}"/>
                    </a:ext>
                  </a:extLst>
                </p:cNvPr>
                <p:cNvSpPr/>
                <p:nvPr/>
              </p:nvSpPr>
              <p:spPr>
                <a:xfrm>
                  <a:off x="3505246" y="1388852"/>
                  <a:ext cx="3167741" cy="74112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latin typeface="Graphik" panose="020B0503030202060203" pitchFamily="34" charset="0"/>
                  </a:endParaRPr>
                </a:p>
              </p:txBody>
            </p:sp>
            <p:sp>
              <p:nvSpPr>
                <p:cNvPr id="21" name="Rectangle 20">
                  <a:extLst>
                    <a:ext uri="{FF2B5EF4-FFF2-40B4-BE49-F238E27FC236}">
                      <a16:creationId xmlns:a16="http://schemas.microsoft.com/office/drawing/2014/main" id="{7BE0747B-8E1D-4446-AC7C-E89517759238}"/>
                    </a:ext>
                  </a:extLst>
                </p:cNvPr>
                <p:cNvSpPr/>
                <p:nvPr/>
              </p:nvSpPr>
              <p:spPr>
                <a:xfrm>
                  <a:off x="3505246" y="1382338"/>
                  <a:ext cx="3167742" cy="35488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tx1"/>
                      </a:solidFill>
                      <a:latin typeface="Graphik" panose="020B0503030202060203" pitchFamily="34" charset="0"/>
                    </a:rPr>
                    <a:t>&lt;Pay Components Non-Recurring&gt;</a:t>
                  </a:r>
                </a:p>
                <a:p>
                  <a:pPr algn="ctr"/>
                  <a:r>
                    <a:rPr lang="en-US" sz="1200" b="1" dirty="0">
                      <a:solidFill>
                        <a:schemeClr val="tx1"/>
                      </a:solidFill>
                      <a:latin typeface="Graphik" panose="020B0503030202060203" pitchFamily="34" charset="0"/>
                    </a:rPr>
                    <a:t>PerAddressDEFLT</a:t>
                  </a:r>
                  <a:endParaRPr lang="en-US" sz="1100" b="1" dirty="0">
                    <a:solidFill>
                      <a:schemeClr val="tx1"/>
                    </a:solidFill>
                    <a:latin typeface="Graphik" panose="020B0503030202060203" pitchFamily="34" charset="0"/>
                  </a:endParaRPr>
                </a:p>
              </p:txBody>
            </p:sp>
          </p:grpSp>
          <p:sp>
            <p:nvSpPr>
              <p:cNvPr id="19" name="Rectangle 18">
                <a:extLst>
                  <a:ext uri="{FF2B5EF4-FFF2-40B4-BE49-F238E27FC236}">
                    <a16:creationId xmlns:a16="http://schemas.microsoft.com/office/drawing/2014/main" id="{5DD9F5B4-740A-49D8-9A44-A3B4100F35C5}"/>
                  </a:ext>
                </a:extLst>
              </p:cNvPr>
              <p:cNvSpPr/>
              <p:nvPr/>
            </p:nvSpPr>
            <p:spPr>
              <a:xfrm>
                <a:off x="3505246" y="1686427"/>
                <a:ext cx="3167741" cy="348076"/>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tx1"/>
                    </a:solidFill>
                    <a:latin typeface="Graphik" panose="020B0503030202060203" pitchFamily="34" charset="0"/>
                  </a:rPr>
                  <a:t>userId</a:t>
                </a:r>
              </a:p>
              <a:p>
                <a:r>
                  <a:rPr lang="en-US" sz="1100" dirty="0">
                    <a:solidFill>
                      <a:schemeClr val="tx1"/>
                    </a:solidFill>
                    <a:latin typeface="Graphik" panose="020B0503030202060203" pitchFamily="34" charset="0"/>
                  </a:rPr>
                  <a:t>payDate</a:t>
                </a:r>
              </a:p>
              <a:p>
                <a:r>
                  <a:rPr lang="en-US" sz="1100" dirty="0">
                    <a:solidFill>
                      <a:schemeClr val="tx1"/>
                    </a:solidFill>
                    <a:latin typeface="Graphik" panose="020B0503030202060203" pitchFamily="34" charset="0"/>
                  </a:rPr>
                  <a:t>payComponentCode</a:t>
                </a:r>
                <a:endParaRPr lang="en-US" dirty="0">
                  <a:solidFill>
                    <a:schemeClr val="tx1"/>
                  </a:solidFill>
                  <a:latin typeface="Graphik" panose="020B0503030202060203" pitchFamily="34" charset="0"/>
                </a:endParaRPr>
              </a:p>
            </p:txBody>
          </p:sp>
        </p:grpSp>
        <p:cxnSp>
          <p:nvCxnSpPr>
            <p:cNvPr id="15" name="Connector: Elbow 14">
              <a:extLst>
                <a:ext uri="{FF2B5EF4-FFF2-40B4-BE49-F238E27FC236}">
                  <a16:creationId xmlns:a16="http://schemas.microsoft.com/office/drawing/2014/main" id="{083EC4C4-DA7B-46B8-A2DE-149C9F1B434B}"/>
                </a:ext>
              </a:extLst>
            </p:cNvPr>
            <p:cNvCxnSpPr>
              <a:cxnSpLocks/>
              <a:stCxn id="44" idx="2"/>
              <a:endCxn id="25" idx="0"/>
            </p:cNvCxnSpPr>
            <p:nvPr/>
          </p:nvCxnSpPr>
          <p:spPr>
            <a:xfrm rot="16200000" flipH="1">
              <a:off x="6838893" y="1536374"/>
              <a:ext cx="565211" cy="1845437"/>
            </a:xfrm>
            <a:prstGeom prst="bentConnector3">
              <a:avLst>
                <a:gd name="adj1" fmla="val 50000"/>
              </a:avLst>
            </a:prstGeom>
            <a:ln>
              <a:tailEnd type="none"/>
            </a:ln>
          </p:spPr>
          <p:style>
            <a:lnRef idx="3">
              <a:schemeClr val="lt1"/>
            </a:lnRef>
            <a:fillRef idx="1">
              <a:schemeClr val="accent3"/>
            </a:fillRef>
            <a:effectRef idx="1">
              <a:schemeClr val="accent3"/>
            </a:effectRef>
            <a:fontRef idx="minor">
              <a:schemeClr val="lt1"/>
            </a:fontRef>
          </p:style>
        </p:cxnSp>
        <p:cxnSp>
          <p:nvCxnSpPr>
            <p:cNvPr id="16" name="Connector: Elbow 15">
              <a:extLst>
                <a:ext uri="{FF2B5EF4-FFF2-40B4-BE49-F238E27FC236}">
                  <a16:creationId xmlns:a16="http://schemas.microsoft.com/office/drawing/2014/main" id="{370B43F9-4A31-4744-886E-6068EC8CB9DD}"/>
                </a:ext>
              </a:extLst>
            </p:cNvPr>
            <p:cNvCxnSpPr>
              <a:cxnSpLocks/>
              <a:stCxn id="44" idx="2"/>
              <a:endCxn id="21" idx="0"/>
            </p:cNvCxnSpPr>
            <p:nvPr/>
          </p:nvCxnSpPr>
          <p:spPr>
            <a:xfrm rot="16200000" flipH="1">
              <a:off x="7958254" y="417014"/>
              <a:ext cx="564279" cy="4083226"/>
            </a:xfrm>
            <a:prstGeom prst="bentConnector3">
              <a:avLst>
                <a:gd name="adj1" fmla="val 50000"/>
              </a:avLst>
            </a:prstGeom>
            <a:ln>
              <a:tailEnd type="none"/>
            </a:ln>
          </p:spPr>
          <p:style>
            <a:lnRef idx="3">
              <a:schemeClr val="lt1"/>
            </a:lnRef>
            <a:fillRef idx="1">
              <a:schemeClr val="accent3"/>
            </a:fillRef>
            <a:effectRef idx="1">
              <a:schemeClr val="accent3"/>
            </a:effectRef>
            <a:fontRef idx="minor">
              <a:schemeClr val="lt1"/>
            </a:fontRef>
          </p:style>
        </p:cxnSp>
        <p:cxnSp>
          <p:nvCxnSpPr>
            <p:cNvPr id="17" name="Straight Connector 16">
              <a:extLst>
                <a:ext uri="{FF2B5EF4-FFF2-40B4-BE49-F238E27FC236}">
                  <a16:creationId xmlns:a16="http://schemas.microsoft.com/office/drawing/2014/main" id="{2C1009FB-F012-4AE3-9B19-A0969AE281F1}"/>
                </a:ext>
              </a:extLst>
            </p:cNvPr>
            <p:cNvCxnSpPr>
              <a:cxnSpLocks/>
              <a:stCxn id="29" idx="0"/>
              <a:endCxn id="44" idx="2"/>
            </p:cNvCxnSpPr>
            <p:nvPr/>
          </p:nvCxnSpPr>
          <p:spPr>
            <a:xfrm flipV="1">
              <a:off x="6198779" y="2176488"/>
              <a:ext cx="1" cy="565723"/>
            </a:xfrm>
            <a:prstGeom prst="line">
              <a:avLst/>
            </a:prstGeom>
            <a:ln/>
          </p:spPr>
          <p:style>
            <a:lnRef idx="3">
              <a:schemeClr val="lt1"/>
            </a:lnRef>
            <a:fillRef idx="1">
              <a:schemeClr val="accent3"/>
            </a:fillRef>
            <a:effectRef idx="1">
              <a:schemeClr val="accent3"/>
            </a:effectRef>
            <a:fontRef idx="minor">
              <a:schemeClr val="lt1"/>
            </a:fontRef>
          </p:style>
        </p:cxnSp>
      </p:grpSp>
    </p:spTree>
    <p:extLst>
      <p:ext uri="{BB962C8B-B14F-4D97-AF65-F5344CB8AC3E}">
        <p14:creationId xmlns:p14="http://schemas.microsoft.com/office/powerpoint/2010/main" val="822432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8E4E1-527D-481C-BC14-C0BE88DE11A6}"/>
              </a:ext>
            </a:extLst>
          </p:cNvPr>
          <p:cNvSpPr>
            <a:spLocks noGrp="1"/>
          </p:cNvSpPr>
          <p:nvPr>
            <p:ph type="title"/>
          </p:nvPr>
        </p:nvSpPr>
        <p:spPr/>
        <p:txBody>
          <a:bodyPr/>
          <a:lstStyle/>
          <a:p>
            <a:pPr algn="r"/>
            <a:r>
              <a:rPr lang="en-US" b="1" dirty="0"/>
              <a:t>Employee Central</a:t>
            </a:r>
            <a:br>
              <a:rPr lang="en-US" b="1" dirty="0"/>
            </a:br>
            <a:r>
              <a:rPr lang="en-US" b="1" dirty="0">
                <a:solidFill>
                  <a:schemeClr val="accent2"/>
                </a:solidFill>
              </a:rPr>
              <a:t>Foundation Entities</a:t>
            </a:r>
          </a:p>
        </p:txBody>
      </p:sp>
      <p:sp>
        <p:nvSpPr>
          <p:cNvPr id="4" name="Slide Number Placeholder 3">
            <a:extLst>
              <a:ext uri="{FF2B5EF4-FFF2-40B4-BE49-F238E27FC236}">
                <a16:creationId xmlns:a16="http://schemas.microsoft.com/office/drawing/2014/main" id="{630FBC8C-1446-457E-B4A4-7E8A04BB4304}"/>
              </a:ext>
            </a:extLst>
          </p:cNvPr>
          <p:cNvSpPr>
            <a:spLocks noGrp="1"/>
          </p:cNvSpPr>
          <p:nvPr>
            <p:ph type="sldNum" sz="quarter" idx="4"/>
          </p:nvPr>
        </p:nvSpPr>
        <p:spPr/>
        <p:txBody>
          <a:bodyPr/>
          <a:lstStyle/>
          <a:p>
            <a:fld id="{77D90DC3-E96B-410E-91F9-576C473C0794}" type="slidenum">
              <a:rPr lang="en-US" smtClean="0"/>
              <a:t>21</a:t>
            </a:fld>
            <a:endParaRPr lang="en-US" dirty="0"/>
          </a:p>
        </p:txBody>
      </p:sp>
      <p:grpSp>
        <p:nvGrpSpPr>
          <p:cNvPr id="5" name="Group 4">
            <a:extLst>
              <a:ext uri="{FF2B5EF4-FFF2-40B4-BE49-F238E27FC236}">
                <a16:creationId xmlns:a16="http://schemas.microsoft.com/office/drawing/2014/main" id="{476BDFDE-65A9-4534-AAB6-DB16ED168DC6}"/>
              </a:ext>
            </a:extLst>
          </p:cNvPr>
          <p:cNvGrpSpPr/>
          <p:nvPr/>
        </p:nvGrpSpPr>
        <p:grpSpPr>
          <a:xfrm>
            <a:off x="1343137" y="1680637"/>
            <a:ext cx="10014355" cy="4859863"/>
            <a:chOff x="1640156" y="1392479"/>
            <a:chExt cx="10014355" cy="4859863"/>
          </a:xfrm>
        </p:grpSpPr>
        <p:cxnSp>
          <p:nvCxnSpPr>
            <p:cNvPr id="6" name="Connector: Elbow 5">
              <a:extLst>
                <a:ext uri="{FF2B5EF4-FFF2-40B4-BE49-F238E27FC236}">
                  <a16:creationId xmlns:a16="http://schemas.microsoft.com/office/drawing/2014/main" id="{AE22D4B3-BD8E-4E6F-9E81-137865ACD60A}"/>
                </a:ext>
              </a:extLst>
            </p:cNvPr>
            <p:cNvCxnSpPr>
              <a:cxnSpLocks/>
              <a:stCxn id="57" idx="2"/>
              <a:endCxn id="12" idx="0"/>
            </p:cNvCxnSpPr>
            <p:nvPr/>
          </p:nvCxnSpPr>
          <p:spPr>
            <a:xfrm rot="16200000" flipH="1">
              <a:off x="6276265" y="2351982"/>
              <a:ext cx="385801" cy="407419"/>
            </a:xfrm>
            <a:prstGeom prst="bentConnector3">
              <a:avLst>
                <a:gd name="adj1" fmla="val 50000"/>
              </a:avLst>
            </a:prstGeom>
            <a:ln>
              <a:tailEnd type="none"/>
            </a:ln>
          </p:spPr>
          <p:style>
            <a:lnRef idx="3">
              <a:schemeClr val="lt1"/>
            </a:lnRef>
            <a:fillRef idx="1">
              <a:schemeClr val="accent3"/>
            </a:fillRef>
            <a:effectRef idx="1">
              <a:schemeClr val="accent3"/>
            </a:effectRef>
            <a:fontRef idx="minor">
              <a:schemeClr val="lt1"/>
            </a:fontRef>
          </p:style>
        </p:cxnSp>
        <p:grpSp>
          <p:nvGrpSpPr>
            <p:cNvPr id="7" name="Group 6">
              <a:extLst>
                <a:ext uri="{FF2B5EF4-FFF2-40B4-BE49-F238E27FC236}">
                  <a16:creationId xmlns:a16="http://schemas.microsoft.com/office/drawing/2014/main" id="{53291EA7-8263-4ADA-B570-C19632D97FFA}"/>
                </a:ext>
              </a:extLst>
            </p:cNvPr>
            <p:cNvGrpSpPr/>
            <p:nvPr/>
          </p:nvGrpSpPr>
          <p:grpSpPr>
            <a:xfrm>
              <a:off x="1640156" y="1392479"/>
              <a:ext cx="10014355" cy="4859863"/>
              <a:chOff x="1640156" y="1392479"/>
              <a:chExt cx="10014355" cy="4859863"/>
            </a:xfrm>
          </p:grpSpPr>
          <p:sp>
            <p:nvSpPr>
              <p:cNvPr id="8" name="Rectangle 7">
                <a:extLst>
                  <a:ext uri="{FF2B5EF4-FFF2-40B4-BE49-F238E27FC236}">
                    <a16:creationId xmlns:a16="http://schemas.microsoft.com/office/drawing/2014/main" id="{EA12C379-5D8E-45A7-9063-4267BF8334AB}"/>
                  </a:ext>
                </a:extLst>
              </p:cNvPr>
              <p:cNvSpPr/>
              <p:nvPr/>
            </p:nvSpPr>
            <p:spPr>
              <a:xfrm>
                <a:off x="7932977" y="2750596"/>
                <a:ext cx="1721282" cy="88594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latin typeface="Graphik" panose="020B0503030202060203" pitchFamily="34" charset="0"/>
                </a:endParaRPr>
              </a:p>
            </p:txBody>
          </p:sp>
          <p:sp>
            <p:nvSpPr>
              <p:cNvPr id="9" name="Rectangle 8">
                <a:extLst>
                  <a:ext uri="{FF2B5EF4-FFF2-40B4-BE49-F238E27FC236}">
                    <a16:creationId xmlns:a16="http://schemas.microsoft.com/office/drawing/2014/main" id="{8B51366A-BFB5-4701-B40B-AA5F09EABCF6}"/>
                  </a:ext>
                </a:extLst>
              </p:cNvPr>
              <p:cNvSpPr/>
              <p:nvPr/>
            </p:nvSpPr>
            <p:spPr>
              <a:xfrm>
                <a:off x="7932977" y="2740767"/>
                <a:ext cx="1721284" cy="53547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bg1"/>
                    </a:solidFill>
                    <a:latin typeface="Graphik" panose="020B0503030202060203" pitchFamily="34" charset="0"/>
                  </a:rPr>
                  <a:t>&lt;Business Unit&gt;</a:t>
                </a:r>
              </a:p>
              <a:p>
                <a:pPr algn="ctr"/>
                <a:r>
                  <a:rPr lang="en-US" sz="1200" b="1" dirty="0">
                    <a:solidFill>
                      <a:schemeClr val="bg1"/>
                    </a:solidFill>
                    <a:latin typeface="Graphik" panose="020B0503030202060203" pitchFamily="34" charset="0"/>
                  </a:rPr>
                  <a:t>FOBusinessUnit</a:t>
                </a:r>
                <a:endParaRPr lang="en-US" sz="1100" b="1" dirty="0">
                  <a:solidFill>
                    <a:schemeClr val="bg1"/>
                  </a:solidFill>
                  <a:latin typeface="Graphik" panose="020B0503030202060203" pitchFamily="34" charset="0"/>
                </a:endParaRPr>
              </a:p>
            </p:txBody>
          </p:sp>
          <p:sp>
            <p:nvSpPr>
              <p:cNvPr id="10" name="Rectangle 9">
                <a:extLst>
                  <a:ext uri="{FF2B5EF4-FFF2-40B4-BE49-F238E27FC236}">
                    <a16:creationId xmlns:a16="http://schemas.microsoft.com/office/drawing/2014/main" id="{80608387-9BEC-4CA8-8069-7D484D3D9E3A}"/>
                  </a:ext>
                </a:extLst>
              </p:cNvPr>
              <p:cNvSpPr/>
              <p:nvPr/>
            </p:nvSpPr>
            <p:spPr>
              <a:xfrm>
                <a:off x="7932977" y="3233498"/>
                <a:ext cx="1721282" cy="32885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bg1"/>
                    </a:solidFill>
                    <a:latin typeface="Graphik" panose="020B0503030202060203" pitchFamily="34" charset="0"/>
                  </a:rPr>
                  <a:t>externalCode</a:t>
                </a:r>
              </a:p>
              <a:p>
                <a:r>
                  <a:rPr lang="en-US" sz="1100" dirty="0">
                    <a:solidFill>
                      <a:schemeClr val="bg1"/>
                    </a:solidFill>
                    <a:latin typeface="Graphik" panose="020B0503030202060203" pitchFamily="34" charset="0"/>
                  </a:rPr>
                  <a:t>startDate</a:t>
                </a:r>
              </a:p>
            </p:txBody>
          </p:sp>
          <p:sp>
            <p:nvSpPr>
              <p:cNvPr id="11" name="Rectangle 10">
                <a:extLst>
                  <a:ext uri="{FF2B5EF4-FFF2-40B4-BE49-F238E27FC236}">
                    <a16:creationId xmlns:a16="http://schemas.microsoft.com/office/drawing/2014/main" id="{CFD1939B-203C-4D0A-97E7-E9386943DE17}"/>
                  </a:ext>
                </a:extLst>
              </p:cNvPr>
              <p:cNvSpPr/>
              <p:nvPr/>
            </p:nvSpPr>
            <p:spPr>
              <a:xfrm>
                <a:off x="5812233" y="2758422"/>
                <a:ext cx="1721282" cy="88594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latin typeface="Graphik" panose="020B0503030202060203" pitchFamily="34" charset="0"/>
                </a:endParaRPr>
              </a:p>
            </p:txBody>
          </p:sp>
          <p:sp>
            <p:nvSpPr>
              <p:cNvPr id="12" name="Rectangle 11">
                <a:extLst>
                  <a:ext uri="{FF2B5EF4-FFF2-40B4-BE49-F238E27FC236}">
                    <a16:creationId xmlns:a16="http://schemas.microsoft.com/office/drawing/2014/main" id="{FCB67B79-8A0A-4B73-A77A-F1EB242094B9}"/>
                  </a:ext>
                </a:extLst>
              </p:cNvPr>
              <p:cNvSpPr/>
              <p:nvPr/>
            </p:nvSpPr>
            <p:spPr>
              <a:xfrm>
                <a:off x="5812233" y="2748593"/>
                <a:ext cx="1721284" cy="53547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bg1"/>
                    </a:solidFill>
                    <a:latin typeface="Graphik" panose="020B0503030202060203" pitchFamily="34" charset="0"/>
                  </a:rPr>
                  <a:t>&lt;Division&gt;</a:t>
                </a:r>
              </a:p>
              <a:p>
                <a:pPr algn="ctr"/>
                <a:r>
                  <a:rPr lang="en-US" sz="1200" b="1" dirty="0">
                    <a:solidFill>
                      <a:schemeClr val="bg1"/>
                    </a:solidFill>
                    <a:latin typeface="Graphik" panose="020B0503030202060203" pitchFamily="34" charset="0"/>
                  </a:rPr>
                  <a:t>FODivision</a:t>
                </a:r>
                <a:endParaRPr lang="en-US" sz="1100" b="1" dirty="0">
                  <a:solidFill>
                    <a:schemeClr val="bg1"/>
                  </a:solidFill>
                  <a:latin typeface="Graphik" panose="020B0503030202060203" pitchFamily="34" charset="0"/>
                </a:endParaRPr>
              </a:p>
            </p:txBody>
          </p:sp>
          <p:sp>
            <p:nvSpPr>
              <p:cNvPr id="13" name="Rectangle 12">
                <a:extLst>
                  <a:ext uri="{FF2B5EF4-FFF2-40B4-BE49-F238E27FC236}">
                    <a16:creationId xmlns:a16="http://schemas.microsoft.com/office/drawing/2014/main" id="{83F4310C-364E-423D-9AF7-D506240F9E82}"/>
                  </a:ext>
                </a:extLst>
              </p:cNvPr>
              <p:cNvSpPr/>
              <p:nvPr/>
            </p:nvSpPr>
            <p:spPr>
              <a:xfrm>
                <a:off x="5812233" y="3241324"/>
                <a:ext cx="1721282" cy="32885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bg1"/>
                    </a:solidFill>
                    <a:latin typeface="Graphik" panose="020B0503030202060203" pitchFamily="34" charset="0"/>
                  </a:rPr>
                  <a:t>externalCode</a:t>
                </a:r>
              </a:p>
              <a:p>
                <a:r>
                  <a:rPr lang="en-US" sz="1100" dirty="0">
                    <a:solidFill>
                      <a:schemeClr val="bg1"/>
                    </a:solidFill>
                    <a:latin typeface="Graphik" panose="020B0503030202060203" pitchFamily="34" charset="0"/>
                  </a:rPr>
                  <a:t>startDate</a:t>
                </a:r>
              </a:p>
            </p:txBody>
          </p:sp>
          <p:grpSp>
            <p:nvGrpSpPr>
              <p:cNvPr id="14" name="Group 13">
                <a:extLst>
                  <a:ext uri="{FF2B5EF4-FFF2-40B4-BE49-F238E27FC236}">
                    <a16:creationId xmlns:a16="http://schemas.microsoft.com/office/drawing/2014/main" id="{A14C3460-B243-4F50-B2D9-6A2F2C7D4267}"/>
                  </a:ext>
                </a:extLst>
              </p:cNvPr>
              <p:cNvGrpSpPr/>
              <p:nvPr/>
            </p:nvGrpSpPr>
            <p:grpSpPr>
              <a:xfrm>
                <a:off x="1640156" y="1392479"/>
                <a:ext cx="10014355" cy="4859863"/>
                <a:chOff x="1640156" y="1392479"/>
                <a:chExt cx="10014355" cy="4859863"/>
              </a:xfrm>
            </p:grpSpPr>
            <p:sp>
              <p:nvSpPr>
                <p:cNvPr id="15" name="Rectangle 14">
                  <a:extLst>
                    <a:ext uri="{FF2B5EF4-FFF2-40B4-BE49-F238E27FC236}">
                      <a16:creationId xmlns:a16="http://schemas.microsoft.com/office/drawing/2014/main" id="{731D4377-65D5-4B95-819C-C70FD40BDDD0}"/>
                    </a:ext>
                  </a:extLst>
                </p:cNvPr>
                <p:cNvSpPr/>
                <p:nvPr/>
              </p:nvSpPr>
              <p:spPr>
                <a:xfrm>
                  <a:off x="3698062" y="2770329"/>
                  <a:ext cx="1721282" cy="88594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latin typeface="Graphik" panose="020B0503030202060203" pitchFamily="34" charset="0"/>
                  </a:endParaRPr>
                </a:p>
              </p:txBody>
            </p:sp>
            <p:sp>
              <p:nvSpPr>
                <p:cNvPr id="16" name="Rectangle 15">
                  <a:extLst>
                    <a:ext uri="{FF2B5EF4-FFF2-40B4-BE49-F238E27FC236}">
                      <a16:creationId xmlns:a16="http://schemas.microsoft.com/office/drawing/2014/main" id="{3D5A1451-4674-49D1-8EA4-4D3EA80D23C7}"/>
                    </a:ext>
                  </a:extLst>
                </p:cNvPr>
                <p:cNvSpPr/>
                <p:nvPr/>
              </p:nvSpPr>
              <p:spPr>
                <a:xfrm>
                  <a:off x="3698062" y="2760500"/>
                  <a:ext cx="1721284" cy="53547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bg1"/>
                      </a:solidFill>
                      <a:latin typeface="Graphik" panose="020B0503030202060203" pitchFamily="34" charset="0"/>
                    </a:rPr>
                    <a:t>&lt;Cost Center&gt;</a:t>
                  </a:r>
                </a:p>
                <a:p>
                  <a:pPr algn="ctr"/>
                  <a:r>
                    <a:rPr lang="en-US" sz="1200" b="1" dirty="0">
                      <a:solidFill>
                        <a:schemeClr val="bg1"/>
                      </a:solidFill>
                      <a:latin typeface="Graphik" panose="020B0503030202060203" pitchFamily="34" charset="0"/>
                    </a:rPr>
                    <a:t>FOCostCenter</a:t>
                  </a:r>
                  <a:endParaRPr lang="en-US" sz="1100" b="1" dirty="0">
                    <a:solidFill>
                      <a:schemeClr val="bg1"/>
                    </a:solidFill>
                    <a:latin typeface="Graphik" panose="020B0503030202060203" pitchFamily="34" charset="0"/>
                  </a:endParaRPr>
                </a:p>
              </p:txBody>
            </p:sp>
            <p:sp>
              <p:nvSpPr>
                <p:cNvPr id="17" name="Rectangle 16">
                  <a:extLst>
                    <a:ext uri="{FF2B5EF4-FFF2-40B4-BE49-F238E27FC236}">
                      <a16:creationId xmlns:a16="http://schemas.microsoft.com/office/drawing/2014/main" id="{A07BFE91-B543-40AA-A212-2BA0433453E3}"/>
                    </a:ext>
                  </a:extLst>
                </p:cNvPr>
                <p:cNvSpPr/>
                <p:nvPr/>
              </p:nvSpPr>
              <p:spPr>
                <a:xfrm>
                  <a:off x="3698062" y="3253231"/>
                  <a:ext cx="1721282" cy="32885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bg1"/>
                      </a:solidFill>
                      <a:latin typeface="Graphik" panose="020B0503030202060203" pitchFamily="34" charset="0"/>
                    </a:rPr>
                    <a:t>externalCode</a:t>
                  </a:r>
                </a:p>
                <a:p>
                  <a:r>
                    <a:rPr lang="en-US" sz="1100" dirty="0">
                      <a:solidFill>
                        <a:schemeClr val="bg1"/>
                      </a:solidFill>
                      <a:latin typeface="Graphik" panose="020B0503030202060203" pitchFamily="34" charset="0"/>
                    </a:rPr>
                    <a:t>startDate</a:t>
                  </a:r>
                </a:p>
              </p:txBody>
            </p:sp>
            <p:grpSp>
              <p:nvGrpSpPr>
                <p:cNvPr id="18" name="Group 17">
                  <a:extLst>
                    <a:ext uri="{FF2B5EF4-FFF2-40B4-BE49-F238E27FC236}">
                      <a16:creationId xmlns:a16="http://schemas.microsoft.com/office/drawing/2014/main" id="{46DE7F54-4271-43DF-81A3-301AF1F4913B}"/>
                    </a:ext>
                  </a:extLst>
                </p:cNvPr>
                <p:cNvGrpSpPr/>
                <p:nvPr/>
              </p:nvGrpSpPr>
              <p:grpSpPr>
                <a:xfrm>
                  <a:off x="1640156" y="1392479"/>
                  <a:ext cx="10014355" cy="4859863"/>
                  <a:chOff x="1640156" y="1392479"/>
                  <a:chExt cx="10014355" cy="4859863"/>
                </a:xfrm>
              </p:grpSpPr>
              <p:grpSp>
                <p:nvGrpSpPr>
                  <p:cNvPr id="19" name="Group 18">
                    <a:extLst>
                      <a:ext uri="{FF2B5EF4-FFF2-40B4-BE49-F238E27FC236}">
                        <a16:creationId xmlns:a16="http://schemas.microsoft.com/office/drawing/2014/main" id="{AFB00519-EB0D-484F-9272-8BAF9BC6CE43}"/>
                      </a:ext>
                    </a:extLst>
                  </p:cNvPr>
                  <p:cNvGrpSpPr/>
                  <p:nvPr/>
                </p:nvGrpSpPr>
                <p:grpSpPr>
                  <a:xfrm>
                    <a:off x="1640156" y="1392479"/>
                    <a:ext cx="10014355" cy="2263799"/>
                    <a:chOff x="1573480" y="1392478"/>
                    <a:chExt cx="10014355" cy="2263799"/>
                  </a:xfrm>
                  <a:solidFill>
                    <a:schemeClr val="accent2">
                      <a:lumMod val="50000"/>
                    </a:schemeClr>
                  </a:solidFill>
                </p:grpSpPr>
                <p:grpSp>
                  <p:nvGrpSpPr>
                    <p:cNvPr id="40" name="Group 39">
                      <a:extLst>
                        <a:ext uri="{FF2B5EF4-FFF2-40B4-BE49-F238E27FC236}">
                          <a16:creationId xmlns:a16="http://schemas.microsoft.com/office/drawing/2014/main" id="{2F0B672D-1688-4638-9D63-08055218883D}"/>
                        </a:ext>
                      </a:extLst>
                    </p:cNvPr>
                    <p:cNvGrpSpPr/>
                    <p:nvPr/>
                  </p:nvGrpSpPr>
                  <p:grpSpPr>
                    <a:xfrm>
                      <a:off x="5131979" y="1392478"/>
                      <a:ext cx="2133600" cy="970313"/>
                      <a:chOff x="3962398" y="1388850"/>
                      <a:chExt cx="2133600" cy="970313"/>
                    </a:xfrm>
                    <a:grpFill/>
                  </p:grpSpPr>
                  <p:grpSp>
                    <p:nvGrpSpPr>
                      <p:cNvPr id="55" name="Group 54">
                        <a:extLst>
                          <a:ext uri="{FF2B5EF4-FFF2-40B4-BE49-F238E27FC236}">
                            <a16:creationId xmlns:a16="http://schemas.microsoft.com/office/drawing/2014/main" id="{B91B4FD4-32DB-4B56-BC63-05E6AAE5C80F}"/>
                          </a:ext>
                        </a:extLst>
                      </p:cNvPr>
                      <p:cNvGrpSpPr/>
                      <p:nvPr/>
                    </p:nvGrpSpPr>
                    <p:grpSpPr>
                      <a:xfrm>
                        <a:off x="3962400" y="1388850"/>
                        <a:ext cx="2133598" cy="970313"/>
                        <a:chOff x="3962400" y="1388850"/>
                        <a:chExt cx="2133598" cy="970313"/>
                      </a:xfrm>
                      <a:grpFill/>
                    </p:grpSpPr>
                    <p:sp>
                      <p:nvSpPr>
                        <p:cNvPr id="57" name="Rectangle 56">
                          <a:extLst>
                            <a:ext uri="{FF2B5EF4-FFF2-40B4-BE49-F238E27FC236}">
                              <a16:creationId xmlns:a16="http://schemas.microsoft.com/office/drawing/2014/main" id="{D77DD60A-78F7-43DB-BDAE-C961BC343E38}"/>
                            </a:ext>
                          </a:extLst>
                        </p:cNvPr>
                        <p:cNvSpPr/>
                        <p:nvPr/>
                      </p:nvSpPr>
                      <p:spPr>
                        <a:xfrm>
                          <a:off x="3962400" y="1388850"/>
                          <a:ext cx="2133598" cy="970313"/>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latin typeface="Graphik" panose="020B0503030202060203" pitchFamily="34" charset="0"/>
                          </a:endParaRPr>
                        </a:p>
                      </p:txBody>
                    </p:sp>
                    <p:sp>
                      <p:nvSpPr>
                        <p:cNvPr id="58" name="Rectangle 57">
                          <a:extLst>
                            <a:ext uri="{FF2B5EF4-FFF2-40B4-BE49-F238E27FC236}">
                              <a16:creationId xmlns:a16="http://schemas.microsoft.com/office/drawing/2014/main" id="{82C20554-F1D7-455D-8BE5-690284ED6885}"/>
                            </a:ext>
                          </a:extLst>
                        </p:cNvPr>
                        <p:cNvSpPr/>
                        <p:nvPr/>
                      </p:nvSpPr>
                      <p:spPr>
                        <a:xfrm>
                          <a:off x="3962400" y="1388852"/>
                          <a:ext cx="2133598" cy="35488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tx1"/>
                              </a:solidFill>
                              <a:latin typeface="Graphik" panose="020B0503030202060203" pitchFamily="34" charset="0"/>
                            </a:rPr>
                            <a:t>&lt;Job Information&gt;</a:t>
                          </a:r>
                        </a:p>
                        <a:p>
                          <a:pPr algn="ctr"/>
                          <a:r>
                            <a:rPr lang="en-US" sz="1200" b="1" dirty="0">
                              <a:solidFill>
                                <a:schemeClr val="tx1"/>
                              </a:solidFill>
                              <a:latin typeface="Graphik" panose="020B0503030202060203" pitchFamily="34" charset="0"/>
                            </a:rPr>
                            <a:t>EmpJob</a:t>
                          </a:r>
                          <a:endParaRPr lang="en-US" sz="1100" b="1" dirty="0">
                            <a:solidFill>
                              <a:schemeClr val="tx1"/>
                            </a:solidFill>
                            <a:latin typeface="Graphik" panose="020B0503030202060203" pitchFamily="34" charset="0"/>
                          </a:endParaRPr>
                        </a:p>
                      </p:txBody>
                    </p:sp>
                  </p:grpSp>
                  <p:sp>
                    <p:nvSpPr>
                      <p:cNvPr id="56" name="Rectangle 55">
                        <a:extLst>
                          <a:ext uri="{FF2B5EF4-FFF2-40B4-BE49-F238E27FC236}">
                            <a16:creationId xmlns:a16="http://schemas.microsoft.com/office/drawing/2014/main" id="{FF2EA5C9-CC9D-4CB9-BE88-B277BC79A491}"/>
                          </a:ext>
                        </a:extLst>
                      </p:cNvPr>
                      <p:cNvSpPr/>
                      <p:nvPr/>
                    </p:nvSpPr>
                    <p:spPr>
                      <a:xfrm>
                        <a:off x="3962398" y="1740314"/>
                        <a:ext cx="2133598" cy="53390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tx1"/>
                            </a:solidFill>
                            <a:latin typeface="Graphik" panose="020B0503030202060203" pitchFamily="34" charset="0"/>
                          </a:rPr>
                          <a:t>userId</a:t>
                        </a:r>
                      </a:p>
                      <a:p>
                        <a:r>
                          <a:rPr lang="en-US" sz="1100" dirty="0">
                            <a:solidFill>
                              <a:schemeClr val="tx1"/>
                            </a:solidFill>
                            <a:latin typeface="Graphik" panose="020B0503030202060203" pitchFamily="34" charset="0"/>
                          </a:rPr>
                          <a:t>startDate</a:t>
                        </a:r>
                      </a:p>
                      <a:p>
                        <a:r>
                          <a:rPr lang="en-US" sz="1100" dirty="0">
                            <a:solidFill>
                              <a:schemeClr val="tx1"/>
                            </a:solidFill>
                            <a:latin typeface="Graphik" panose="020B0503030202060203" pitchFamily="34" charset="0"/>
                          </a:rPr>
                          <a:t>seqNumber</a:t>
                        </a:r>
                      </a:p>
                    </p:txBody>
                  </p:sp>
                </p:grpSp>
                <p:grpSp>
                  <p:nvGrpSpPr>
                    <p:cNvPr id="41" name="Group 40">
                      <a:extLst>
                        <a:ext uri="{FF2B5EF4-FFF2-40B4-BE49-F238E27FC236}">
                          <a16:creationId xmlns:a16="http://schemas.microsoft.com/office/drawing/2014/main" id="{FD50F86E-22FE-4767-9689-B3159A6B2CE0}"/>
                        </a:ext>
                      </a:extLst>
                    </p:cNvPr>
                    <p:cNvGrpSpPr/>
                    <p:nvPr/>
                  </p:nvGrpSpPr>
                  <p:grpSpPr>
                    <a:xfrm>
                      <a:off x="1573480" y="2761946"/>
                      <a:ext cx="1628775" cy="894331"/>
                      <a:chOff x="4151502" y="1405171"/>
                      <a:chExt cx="1902165" cy="739621"/>
                    </a:xfrm>
                    <a:grpFill/>
                  </p:grpSpPr>
                  <p:grpSp>
                    <p:nvGrpSpPr>
                      <p:cNvPr id="51" name="Group 50">
                        <a:extLst>
                          <a:ext uri="{FF2B5EF4-FFF2-40B4-BE49-F238E27FC236}">
                            <a16:creationId xmlns:a16="http://schemas.microsoft.com/office/drawing/2014/main" id="{37696FB7-692F-4085-9358-3BF84269B664}"/>
                          </a:ext>
                        </a:extLst>
                      </p:cNvPr>
                      <p:cNvGrpSpPr/>
                      <p:nvPr/>
                    </p:nvGrpSpPr>
                    <p:grpSpPr>
                      <a:xfrm>
                        <a:off x="4151502" y="1405171"/>
                        <a:ext cx="1902165" cy="739621"/>
                        <a:chOff x="4151502" y="1405171"/>
                        <a:chExt cx="1902165" cy="739621"/>
                      </a:xfrm>
                      <a:grpFill/>
                    </p:grpSpPr>
                    <p:sp>
                      <p:nvSpPr>
                        <p:cNvPr id="53" name="Rectangle 52">
                          <a:extLst>
                            <a:ext uri="{FF2B5EF4-FFF2-40B4-BE49-F238E27FC236}">
                              <a16:creationId xmlns:a16="http://schemas.microsoft.com/office/drawing/2014/main" id="{838D3FD2-5199-487D-88C2-279BB0277451}"/>
                            </a:ext>
                          </a:extLst>
                        </p:cNvPr>
                        <p:cNvSpPr/>
                        <p:nvPr/>
                      </p:nvSpPr>
                      <p:spPr>
                        <a:xfrm>
                          <a:off x="4151502" y="1405171"/>
                          <a:ext cx="1902165" cy="739621"/>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latin typeface="Graphik" panose="020B0503030202060203" pitchFamily="34" charset="0"/>
                          </a:endParaRPr>
                        </a:p>
                      </p:txBody>
                    </p:sp>
                    <p:sp>
                      <p:nvSpPr>
                        <p:cNvPr id="54" name="Rectangle 53">
                          <a:extLst>
                            <a:ext uri="{FF2B5EF4-FFF2-40B4-BE49-F238E27FC236}">
                              <a16:creationId xmlns:a16="http://schemas.microsoft.com/office/drawing/2014/main" id="{A584602E-0D70-4D13-A298-82A32BB3DA33}"/>
                            </a:ext>
                          </a:extLst>
                        </p:cNvPr>
                        <p:cNvSpPr/>
                        <p:nvPr/>
                      </p:nvSpPr>
                      <p:spPr>
                        <a:xfrm>
                          <a:off x="4151502" y="1405171"/>
                          <a:ext cx="1902165" cy="412769"/>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bg1"/>
                              </a:solidFill>
                              <a:latin typeface="Graphik" panose="020B0503030202060203" pitchFamily="34" charset="0"/>
                            </a:rPr>
                            <a:t>&lt;Legal Entity&gt;</a:t>
                          </a:r>
                        </a:p>
                        <a:p>
                          <a:pPr algn="ctr"/>
                          <a:r>
                            <a:rPr lang="en-US" sz="1200" b="1" dirty="0">
                              <a:solidFill>
                                <a:schemeClr val="bg1"/>
                              </a:solidFill>
                              <a:latin typeface="Graphik" panose="020B0503030202060203" pitchFamily="34" charset="0"/>
                            </a:rPr>
                            <a:t>FOCompany</a:t>
                          </a:r>
                          <a:endParaRPr lang="en-US" sz="1100" b="1" dirty="0">
                            <a:solidFill>
                              <a:schemeClr val="bg1"/>
                            </a:solidFill>
                            <a:latin typeface="Graphik" panose="020B0503030202060203" pitchFamily="34" charset="0"/>
                          </a:endParaRPr>
                        </a:p>
                      </p:txBody>
                    </p:sp>
                  </p:grpSp>
                  <p:sp>
                    <p:nvSpPr>
                      <p:cNvPr id="52" name="Rectangle 51">
                        <a:extLst>
                          <a:ext uri="{FF2B5EF4-FFF2-40B4-BE49-F238E27FC236}">
                            <a16:creationId xmlns:a16="http://schemas.microsoft.com/office/drawing/2014/main" id="{20E89BD4-0BE3-497B-BE52-FF90ACF8FC78}"/>
                          </a:ext>
                        </a:extLst>
                      </p:cNvPr>
                      <p:cNvSpPr/>
                      <p:nvPr/>
                    </p:nvSpPr>
                    <p:spPr>
                      <a:xfrm>
                        <a:off x="4151502" y="1812011"/>
                        <a:ext cx="1902165" cy="271421"/>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bg1"/>
                            </a:solidFill>
                            <a:latin typeface="Graphik" panose="020B0503030202060203" pitchFamily="34" charset="0"/>
                          </a:rPr>
                          <a:t>externalCode</a:t>
                        </a:r>
                      </a:p>
                      <a:p>
                        <a:r>
                          <a:rPr lang="en-US" sz="1100" dirty="0">
                            <a:solidFill>
                              <a:schemeClr val="bg1"/>
                            </a:solidFill>
                            <a:latin typeface="Graphik" panose="020B0503030202060203" pitchFamily="34" charset="0"/>
                          </a:rPr>
                          <a:t>startDate</a:t>
                        </a:r>
                      </a:p>
                    </p:txBody>
                  </p:sp>
                </p:grpSp>
                <p:cxnSp>
                  <p:nvCxnSpPr>
                    <p:cNvPr id="42" name="Connector: Elbow 41">
                      <a:extLst>
                        <a:ext uri="{FF2B5EF4-FFF2-40B4-BE49-F238E27FC236}">
                          <a16:creationId xmlns:a16="http://schemas.microsoft.com/office/drawing/2014/main" id="{80B3B25A-612D-4D83-B824-771DA8C8AADE}"/>
                        </a:ext>
                      </a:extLst>
                    </p:cNvPr>
                    <p:cNvCxnSpPr>
                      <a:cxnSpLocks/>
                      <a:stCxn id="57" idx="2"/>
                      <a:endCxn id="54" idx="0"/>
                    </p:cNvCxnSpPr>
                    <p:nvPr/>
                  </p:nvCxnSpPr>
                  <p:spPr>
                    <a:xfrm rot="5400000">
                      <a:off x="4093747" y="656912"/>
                      <a:ext cx="399155" cy="3810913"/>
                    </a:xfrm>
                    <a:prstGeom prst="bentConnector3">
                      <a:avLst/>
                    </a:prstGeom>
                    <a:ln>
                      <a:tailEnd type="none"/>
                    </a:ln>
                  </p:spPr>
                  <p:style>
                    <a:lnRef idx="3">
                      <a:schemeClr val="lt1"/>
                    </a:lnRef>
                    <a:fillRef idx="1">
                      <a:schemeClr val="accent3"/>
                    </a:fillRef>
                    <a:effectRef idx="1">
                      <a:schemeClr val="accent3"/>
                    </a:effectRef>
                    <a:fontRef idx="minor">
                      <a:schemeClr val="lt1"/>
                    </a:fontRef>
                  </p:style>
                </p:cxnSp>
                <p:cxnSp>
                  <p:nvCxnSpPr>
                    <p:cNvPr id="43" name="Connector: Elbow 42">
                      <a:extLst>
                        <a:ext uri="{FF2B5EF4-FFF2-40B4-BE49-F238E27FC236}">
                          <a16:creationId xmlns:a16="http://schemas.microsoft.com/office/drawing/2014/main" id="{2B3998E2-042A-4E5F-A336-0B7CA6798D43}"/>
                        </a:ext>
                      </a:extLst>
                    </p:cNvPr>
                    <p:cNvCxnSpPr>
                      <a:cxnSpLocks/>
                      <a:stCxn id="57" idx="2"/>
                      <a:endCxn id="16" idx="0"/>
                    </p:cNvCxnSpPr>
                    <p:nvPr/>
                  </p:nvCxnSpPr>
                  <p:spPr>
                    <a:xfrm rot="5400000">
                      <a:off x="5146550" y="1708269"/>
                      <a:ext cx="397708" cy="1706752"/>
                    </a:xfrm>
                    <a:prstGeom prst="bentConnector3">
                      <a:avLst>
                        <a:gd name="adj1" fmla="val 50000"/>
                      </a:avLst>
                    </a:prstGeom>
                    <a:ln>
                      <a:tailEnd type="none"/>
                    </a:ln>
                  </p:spPr>
                  <p:style>
                    <a:lnRef idx="3">
                      <a:schemeClr val="lt1"/>
                    </a:lnRef>
                    <a:fillRef idx="1">
                      <a:schemeClr val="accent3"/>
                    </a:fillRef>
                    <a:effectRef idx="1">
                      <a:schemeClr val="accent3"/>
                    </a:effectRef>
                    <a:fontRef idx="minor">
                      <a:schemeClr val="lt1"/>
                    </a:fontRef>
                  </p:style>
                </p:cxnSp>
                <p:grpSp>
                  <p:nvGrpSpPr>
                    <p:cNvPr id="44" name="Group 43">
                      <a:extLst>
                        <a:ext uri="{FF2B5EF4-FFF2-40B4-BE49-F238E27FC236}">
                          <a16:creationId xmlns:a16="http://schemas.microsoft.com/office/drawing/2014/main" id="{B922AE6B-37D8-4508-8699-A2322B781576}"/>
                        </a:ext>
                      </a:extLst>
                    </p:cNvPr>
                    <p:cNvGrpSpPr/>
                    <p:nvPr/>
                  </p:nvGrpSpPr>
                  <p:grpSpPr>
                    <a:xfrm>
                      <a:off x="9866551" y="2740766"/>
                      <a:ext cx="1721284" cy="895777"/>
                      <a:chOff x="4585203" y="1382338"/>
                      <a:chExt cx="2087785" cy="593685"/>
                    </a:xfrm>
                    <a:grpFill/>
                  </p:grpSpPr>
                  <p:grpSp>
                    <p:nvGrpSpPr>
                      <p:cNvPr id="47" name="Group 46">
                        <a:extLst>
                          <a:ext uri="{FF2B5EF4-FFF2-40B4-BE49-F238E27FC236}">
                            <a16:creationId xmlns:a16="http://schemas.microsoft.com/office/drawing/2014/main" id="{F8C03FAB-C340-461B-8879-E7F4A75D1BD9}"/>
                          </a:ext>
                        </a:extLst>
                      </p:cNvPr>
                      <p:cNvGrpSpPr/>
                      <p:nvPr/>
                    </p:nvGrpSpPr>
                    <p:grpSpPr>
                      <a:xfrm>
                        <a:off x="4585203" y="1382338"/>
                        <a:ext cx="2087785" cy="593685"/>
                        <a:chOff x="4585203" y="1382338"/>
                        <a:chExt cx="2087785" cy="593685"/>
                      </a:xfrm>
                      <a:grpFill/>
                    </p:grpSpPr>
                    <p:sp>
                      <p:nvSpPr>
                        <p:cNvPr id="49" name="Rectangle 48">
                          <a:extLst>
                            <a:ext uri="{FF2B5EF4-FFF2-40B4-BE49-F238E27FC236}">
                              <a16:creationId xmlns:a16="http://schemas.microsoft.com/office/drawing/2014/main" id="{B6C0B1F3-6704-4E94-9DA2-8A2F2F0103EA}"/>
                            </a:ext>
                          </a:extLst>
                        </p:cNvPr>
                        <p:cNvSpPr/>
                        <p:nvPr/>
                      </p:nvSpPr>
                      <p:spPr>
                        <a:xfrm>
                          <a:off x="4585203" y="1388852"/>
                          <a:ext cx="2087783" cy="587171"/>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latin typeface="Graphik" panose="020B0503030202060203" pitchFamily="34" charset="0"/>
                          </a:endParaRPr>
                        </a:p>
                      </p:txBody>
                    </p:sp>
                    <p:sp>
                      <p:nvSpPr>
                        <p:cNvPr id="50" name="Rectangle 49">
                          <a:extLst>
                            <a:ext uri="{FF2B5EF4-FFF2-40B4-BE49-F238E27FC236}">
                              <a16:creationId xmlns:a16="http://schemas.microsoft.com/office/drawing/2014/main" id="{47853023-783F-4D7D-A2BA-18A81BBFA6E1}"/>
                            </a:ext>
                          </a:extLst>
                        </p:cNvPr>
                        <p:cNvSpPr/>
                        <p:nvPr/>
                      </p:nvSpPr>
                      <p:spPr>
                        <a:xfrm>
                          <a:off x="4585203" y="1382338"/>
                          <a:ext cx="2087785" cy="35488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bg1"/>
                              </a:solidFill>
                              <a:latin typeface="Graphik" panose="020B0503030202060203" pitchFamily="34" charset="0"/>
                            </a:rPr>
                            <a:t>&lt;Department&gt;</a:t>
                          </a:r>
                        </a:p>
                        <a:p>
                          <a:pPr algn="ctr"/>
                          <a:r>
                            <a:rPr lang="en-US" sz="1200" b="1" dirty="0">
                              <a:solidFill>
                                <a:schemeClr val="bg1"/>
                              </a:solidFill>
                              <a:latin typeface="Graphik" panose="020B0503030202060203" pitchFamily="34" charset="0"/>
                            </a:rPr>
                            <a:t>FODepartment</a:t>
                          </a:r>
                          <a:endParaRPr lang="en-US" sz="1100" b="1" dirty="0">
                            <a:solidFill>
                              <a:schemeClr val="bg1"/>
                            </a:solidFill>
                            <a:latin typeface="Graphik" panose="020B0503030202060203" pitchFamily="34" charset="0"/>
                          </a:endParaRPr>
                        </a:p>
                      </p:txBody>
                    </p:sp>
                  </p:grpSp>
                  <p:sp>
                    <p:nvSpPr>
                      <p:cNvPr id="48" name="Rectangle 47">
                        <a:extLst>
                          <a:ext uri="{FF2B5EF4-FFF2-40B4-BE49-F238E27FC236}">
                            <a16:creationId xmlns:a16="http://schemas.microsoft.com/office/drawing/2014/main" id="{10D6CFA3-2D9D-45C0-A0C4-89E1C2285180}"/>
                          </a:ext>
                        </a:extLst>
                      </p:cNvPr>
                      <p:cNvSpPr/>
                      <p:nvPr/>
                    </p:nvSpPr>
                    <p:spPr>
                      <a:xfrm>
                        <a:off x="4585203" y="1708900"/>
                        <a:ext cx="2087783" cy="21795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bg1"/>
                            </a:solidFill>
                            <a:latin typeface="Graphik" panose="020B0503030202060203" pitchFamily="34" charset="0"/>
                          </a:rPr>
                          <a:t>externalCode</a:t>
                        </a:r>
                      </a:p>
                      <a:p>
                        <a:r>
                          <a:rPr lang="en-US" sz="1100" dirty="0">
                            <a:solidFill>
                              <a:schemeClr val="bg1"/>
                            </a:solidFill>
                            <a:latin typeface="Graphik" panose="020B0503030202060203" pitchFamily="34" charset="0"/>
                          </a:rPr>
                          <a:t>startDate</a:t>
                        </a:r>
                      </a:p>
                    </p:txBody>
                  </p:sp>
                </p:grpSp>
                <p:cxnSp>
                  <p:nvCxnSpPr>
                    <p:cNvPr id="45" name="Connector: Elbow 44">
                      <a:extLst>
                        <a:ext uri="{FF2B5EF4-FFF2-40B4-BE49-F238E27FC236}">
                          <a16:creationId xmlns:a16="http://schemas.microsoft.com/office/drawing/2014/main" id="{41051D52-D5B1-4CE2-8E69-0283938A47EE}"/>
                        </a:ext>
                      </a:extLst>
                    </p:cNvPr>
                    <p:cNvCxnSpPr>
                      <a:cxnSpLocks/>
                      <a:stCxn id="57" idx="2"/>
                      <a:endCxn id="9" idx="0"/>
                    </p:cNvCxnSpPr>
                    <p:nvPr/>
                  </p:nvCxnSpPr>
                  <p:spPr>
                    <a:xfrm rot="16200000" flipH="1">
                      <a:off x="7273874" y="1287696"/>
                      <a:ext cx="377975" cy="2528163"/>
                    </a:xfrm>
                    <a:prstGeom prst="bentConnector3">
                      <a:avLst>
                        <a:gd name="adj1" fmla="val 50000"/>
                      </a:avLst>
                    </a:prstGeom>
                    <a:ln>
                      <a:tailEnd type="none"/>
                    </a:ln>
                  </p:spPr>
                  <p:style>
                    <a:lnRef idx="3">
                      <a:schemeClr val="lt1"/>
                    </a:lnRef>
                    <a:fillRef idx="1">
                      <a:schemeClr val="accent3"/>
                    </a:fillRef>
                    <a:effectRef idx="1">
                      <a:schemeClr val="accent3"/>
                    </a:effectRef>
                    <a:fontRef idx="minor">
                      <a:schemeClr val="lt1"/>
                    </a:fontRef>
                  </p:style>
                </p:cxnSp>
                <p:cxnSp>
                  <p:nvCxnSpPr>
                    <p:cNvPr id="46" name="Connector: Elbow 45">
                      <a:extLst>
                        <a:ext uri="{FF2B5EF4-FFF2-40B4-BE49-F238E27FC236}">
                          <a16:creationId xmlns:a16="http://schemas.microsoft.com/office/drawing/2014/main" id="{56D89B6E-DAE5-4EBA-9504-90FDD5924B12}"/>
                        </a:ext>
                      </a:extLst>
                    </p:cNvPr>
                    <p:cNvCxnSpPr>
                      <a:cxnSpLocks/>
                      <a:stCxn id="57" idx="2"/>
                      <a:endCxn id="50" idx="0"/>
                    </p:cNvCxnSpPr>
                    <p:nvPr/>
                  </p:nvCxnSpPr>
                  <p:spPr>
                    <a:xfrm rot="16200000" flipH="1">
                      <a:off x="8273999" y="287572"/>
                      <a:ext cx="377976" cy="4528414"/>
                    </a:xfrm>
                    <a:prstGeom prst="bentConnector3">
                      <a:avLst>
                        <a:gd name="adj1" fmla="val 50000"/>
                      </a:avLst>
                    </a:prstGeom>
                    <a:ln>
                      <a:tailEnd type="none"/>
                    </a:ln>
                  </p:spPr>
                  <p:style>
                    <a:lnRef idx="3">
                      <a:schemeClr val="lt1"/>
                    </a:lnRef>
                    <a:fillRef idx="1">
                      <a:schemeClr val="accent3"/>
                    </a:fillRef>
                    <a:effectRef idx="1">
                      <a:schemeClr val="accent3"/>
                    </a:effectRef>
                    <a:fontRef idx="minor">
                      <a:schemeClr val="lt1"/>
                    </a:fontRef>
                  </p:style>
                </p:cxnSp>
              </p:grpSp>
              <p:sp>
                <p:nvSpPr>
                  <p:cNvPr id="20" name="Rectangle 19">
                    <a:extLst>
                      <a:ext uri="{FF2B5EF4-FFF2-40B4-BE49-F238E27FC236}">
                        <a16:creationId xmlns:a16="http://schemas.microsoft.com/office/drawing/2014/main" id="{50B69C0D-0C4E-440D-9384-9205E7BBC022}"/>
                      </a:ext>
                    </a:extLst>
                  </p:cNvPr>
                  <p:cNvSpPr/>
                  <p:nvPr/>
                </p:nvSpPr>
                <p:spPr>
                  <a:xfrm>
                    <a:off x="2500696" y="5190862"/>
                    <a:ext cx="2084131" cy="106148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latin typeface="Graphik" panose="020B0503030202060203" pitchFamily="34" charset="0"/>
                    </a:endParaRPr>
                  </a:p>
                </p:txBody>
              </p:sp>
              <p:sp>
                <p:nvSpPr>
                  <p:cNvPr id="21" name="Rectangle 20">
                    <a:extLst>
                      <a:ext uri="{FF2B5EF4-FFF2-40B4-BE49-F238E27FC236}">
                        <a16:creationId xmlns:a16="http://schemas.microsoft.com/office/drawing/2014/main" id="{13435858-7C80-4EB4-BE8C-E336779F4AF2}"/>
                      </a:ext>
                    </a:extLst>
                  </p:cNvPr>
                  <p:cNvSpPr/>
                  <p:nvPr/>
                </p:nvSpPr>
                <p:spPr>
                  <a:xfrm>
                    <a:off x="2500695" y="5194521"/>
                    <a:ext cx="2084132" cy="423227"/>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bg1"/>
                        </a:solidFill>
                        <a:latin typeface="Graphik" panose="020B0503030202060203" pitchFamily="34" charset="0"/>
                      </a:rPr>
                      <a:t>&lt;Job Classification Local&gt;</a:t>
                    </a:r>
                  </a:p>
                  <a:p>
                    <a:pPr algn="ctr"/>
                    <a:r>
                      <a:rPr lang="en-US" sz="1100" b="1" dirty="0">
                        <a:solidFill>
                          <a:schemeClr val="bg1"/>
                        </a:solidFill>
                        <a:latin typeface="Graphik" panose="020B0503030202060203" pitchFamily="34" charset="0"/>
                      </a:rPr>
                      <a:t>FOJobClass&lt;country&gt;</a:t>
                    </a:r>
                  </a:p>
                </p:txBody>
              </p:sp>
              <p:sp>
                <p:nvSpPr>
                  <p:cNvPr id="22" name="Rectangle 21">
                    <a:extLst>
                      <a:ext uri="{FF2B5EF4-FFF2-40B4-BE49-F238E27FC236}">
                        <a16:creationId xmlns:a16="http://schemas.microsoft.com/office/drawing/2014/main" id="{7F5E8732-4948-4314-ADD0-86F3C1CD0639}"/>
                      </a:ext>
                    </a:extLst>
                  </p:cNvPr>
                  <p:cNvSpPr/>
                  <p:nvPr/>
                </p:nvSpPr>
                <p:spPr>
                  <a:xfrm>
                    <a:off x="2500695" y="5617749"/>
                    <a:ext cx="2084133" cy="508657"/>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bg1"/>
                        </a:solidFill>
                        <a:latin typeface="Graphik" panose="020B0503030202060203" pitchFamily="34" charset="0"/>
                      </a:rPr>
                      <a:t>country</a:t>
                    </a:r>
                  </a:p>
                  <a:p>
                    <a:r>
                      <a:rPr lang="en-US" sz="1100" dirty="0">
                        <a:solidFill>
                          <a:schemeClr val="bg1"/>
                        </a:solidFill>
                        <a:latin typeface="Graphik" panose="020B0503030202060203" pitchFamily="34" charset="0"/>
                      </a:rPr>
                      <a:t>externalCode</a:t>
                    </a:r>
                  </a:p>
                  <a:p>
                    <a:r>
                      <a:rPr lang="en-US" sz="1100" dirty="0">
                        <a:solidFill>
                          <a:schemeClr val="bg1"/>
                        </a:solidFill>
                        <a:latin typeface="Graphik" panose="020B0503030202060203" pitchFamily="34" charset="0"/>
                      </a:rPr>
                      <a:t>startDate</a:t>
                    </a:r>
                  </a:p>
                </p:txBody>
              </p:sp>
              <p:sp>
                <p:nvSpPr>
                  <p:cNvPr id="23" name="Rectangle 22">
                    <a:extLst>
                      <a:ext uri="{FF2B5EF4-FFF2-40B4-BE49-F238E27FC236}">
                        <a16:creationId xmlns:a16="http://schemas.microsoft.com/office/drawing/2014/main" id="{0C73DC97-E38E-44A9-844D-D7FD9AF3DB43}"/>
                      </a:ext>
                    </a:extLst>
                  </p:cNvPr>
                  <p:cNvSpPr/>
                  <p:nvPr/>
                </p:nvSpPr>
                <p:spPr>
                  <a:xfrm>
                    <a:off x="2678367" y="4033626"/>
                    <a:ext cx="1721282" cy="88594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latin typeface="Graphik" panose="020B0503030202060203" pitchFamily="34" charset="0"/>
                    </a:endParaRPr>
                  </a:p>
                </p:txBody>
              </p:sp>
              <p:sp>
                <p:nvSpPr>
                  <p:cNvPr id="24" name="Rectangle 23">
                    <a:extLst>
                      <a:ext uri="{FF2B5EF4-FFF2-40B4-BE49-F238E27FC236}">
                        <a16:creationId xmlns:a16="http://schemas.microsoft.com/office/drawing/2014/main" id="{741BBE34-4B64-4A86-82E7-E37D6E345DD0}"/>
                      </a:ext>
                    </a:extLst>
                  </p:cNvPr>
                  <p:cNvSpPr/>
                  <p:nvPr/>
                </p:nvSpPr>
                <p:spPr>
                  <a:xfrm>
                    <a:off x="2678367" y="4023797"/>
                    <a:ext cx="1721284" cy="53547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bg1"/>
                        </a:solidFill>
                        <a:latin typeface="Graphik" panose="020B0503030202060203" pitchFamily="34" charset="0"/>
                      </a:rPr>
                      <a:t>&lt;Job Classification&gt;</a:t>
                    </a:r>
                  </a:p>
                  <a:p>
                    <a:pPr algn="ctr"/>
                    <a:r>
                      <a:rPr lang="en-US" sz="1200" b="1" dirty="0">
                        <a:solidFill>
                          <a:schemeClr val="bg1"/>
                        </a:solidFill>
                        <a:latin typeface="Graphik" panose="020B0503030202060203" pitchFamily="34" charset="0"/>
                      </a:rPr>
                      <a:t>FOJobCode</a:t>
                    </a:r>
                    <a:endParaRPr lang="en-US" sz="1100" b="1" dirty="0">
                      <a:solidFill>
                        <a:schemeClr val="bg1"/>
                      </a:solidFill>
                      <a:latin typeface="Graphik" panose="020B0503030202060203" pitchFamily="34" charset="0"/>
                    </a:endParaRPr>
                  </a:p>
                </p:txBody>
              </p:sp>
              <p:sp>
                <p:nvSpPr>
                  <p:cNvPr id="25" name="Rectangle 24">
                    <a:extLst>
                      <a:ext uri="{FF2B5EF4-FFF2-40B4-BE49-F238E27FC236}">
                        <a16:creationId xmlns:a16="http://schemas.microsoft.com/office/drawing/2014/main" id="{7791DC06-F36C-489F-AAE5-C07163B377E1}"/>
                      </a:ext>
                    </a:extLst>
                  </p:cNvPr>
                  <p:cNvSpPr/>
                  <p:nvPr/>
                </p:nvSpPr>
                <p:spPr>
                  <a:xfrm>
                    <a:off x="2678367" y="4516528"/>
                    <a:ext cx="1721282" cy="32885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bg1"/>
                        </a:solidFill>
                        <a:latin typeface="Graphik" panose="020B0503030202060203" pitchFamily="34" charset="0"/>
                      </a:rPr>
                      <a:t>externalCode</a:t>
                    </a:r>
                  </a:p>
                  <a:p>
                    <a:r>
                      <a:rPr lang="en-US" sz="1100" dirty="0">
                        <a:solidFill>
                          <a:schemeClr val="bg1"/>
                        </a:solidFill>
                        <a:latin typeface="Graphik" panose="020B0503030202060203" pitchFamily="34" charset="0"/>
                      </a:rPr>
                      <a:t>startDate</a:t>
                    </a:r>
                  </a:p>
                </p:txBody>
              </p:sp>
              <p:sp>
                <p:nvSpPr>
                  <p:cNvPr id="26" name="Rectangle 25">
                    <a:extLst>
                      <a:ext uri="{FF2B5EF4-FFF2-40B4-BE49-F238E27FC236}">
                        <a16:creationId xmlns:a16="http://schemas.microsoft.com/office/drawing/2014/main" id="{41EAED62-8447-422A-BF57-7C7849B4BD25}"/>
                      </a:ext>
                    </a:extLst>
                  </p:cNvPr>
                  <p:cNvSpPr/>
                  <p:nvPr/>
                </p:nvSpPr>
                <p:spPr>
                  <a:xfrm>
                    <a:off x="4759128" y="4033626"/>
                    <a:ext cx="1721282" cy="88594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latin typeface="Graphik" panose="020B0503030202060203" pitchFamily="34" charset="0"/>
                    </a:endParaRPr>
                  </a:p>
                </p:txBody>
              </p:sp>
              <p:sp>
                <p:nvSpPr>
                  <p:cNvPr id="27" name="Rectangle 26">
                    <a:extLst>
                      <a:ext uri="{FF2B5EF4-FFF2-40B4-BE49-F238E27FC236}">
                        <a16:creationId xmlns:a16="http://schemas.microsoft.com/office/drawing/2014/main" id="{D733ED9A-A84D-474A-ABF4-7FD7D9F01E5E}"/>
                      </a:ext>
                    </a:extLst>
                  </p:cNvPr>
                  <p:cNvSpPr/>
                  <p:nvPr/>
                </p:nvSpPr>
                <p:spPr>
                  <a:xfrm>
                    <a:off x="4759127" y="4023797"/>
                    <a:ext cx="1722183" cy="53547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bg1"/>
                        </a:solidFill>
                        <a:latin typeface="Graphik" panose="020B0503030202060203" pitchFamily="34" charset="0"/>
                      </a:rPr>
                      <a:t>&lt;Location&gt;</a:t>
                    </a:r>
                  </a:p>
                  <a:p>
                    <a:pPr algn="ctr"/>
                    <a:r>
                      <a:rPr lang="en-US" sz="1200" b="1" dirty="0">
                        <a:solidFill>
                          <a:schemeClr val="bg1"/>
                        </a:solidFill>
                        <a:latin typeface="Graphik" panose="020B0503030202060203" pitchFamily="34" charset="0"/>
                      </a:rPr>
                      <a:t>FOLocation</a:t>
                    </a:r>
                    <a:endParaRPr lang="en-US" sz="1100" b="1" dirty="0">
                      <a:solidFill>
                        <a:schemeClr val="bg1"/>
                      </a:solidFill>
                      <a:latin typeface="Graphik" panose="020B0503030202060203" pitchFamily="34" charset="0"/>
                    </a:endParaRPr>
                  </a:p>
                </p:txBody>
              </p:sp>
              <p:sp>
                <p:nvSpPr>
                  <p:cNvPr id="28" name="Rectangle 27">
                    <a:extLst>
                      <a:ext uri="{FF2B5EF4-FFF2-40B4-BE49-F238E27FC236}">
                        <a16:creationId xmlns:a16="http://schemas.microsoft.com/office/drawing/2014/main" id="{363B157D-988B-4A6E-89E2-E52A32A60BC5}"/>
                      </a:ext>
                    </a:extLst>
                  </p:cNvPr>
                  <p:cNvSpPr/>
                  <p:nvPr/>
                </p:nvSpPr>
                <p:spPr>
                  <a:xfrm>
                    <a:off x="4759128" y="4516528"/>
                    <a:ext cx="1721282" cy="32885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bg1"/>
                        </a:solidFill>
                        <a:latin typeface="Graphik" panose="020B0503030202060203" pitchFamily="34" charset="0"/>
                      </a:rPr>
                      <a:t>externalCode</a:t>
                    </a:r>
                  </a:p>
                  <a:p>
                    <a:r>
                      <a:rPr lang="en-US" sz="1100" dirty="0">
                        <a:solidFill>
                          <a:schemeClr val="bg1"/>
                        </a:solidFill>
                        <a:latin typeface="Graphik" panose="020B0503030202060203" pitchFamily="34" charset="0"/>
                      </a:rPr>
                      <a:t>startDate</a:t>
                    </a:r>
                  </a:p>
                </p:txBody>
              </p:sp>
              <p:sp>
                <p:nvSpPr>
                  <p:cNvPr id="29" name="Rectangle 28">
                    <a:extLst>
                      <a:ext uri="{FF2B5EF4-FFF2-40B4-BE49-F238E27FC236}">
                        <a16:creationId xmlns:a16="http://schemas.microsoft.com/office/drawing/2014/main" id="{B8AF14AD-A881-4E83-95C1-E6AEE7AA3301}"/>
                      </a:ext>
                    </a:extLst>
                  </p:cNvPr>
                  <p:cNvSpPr/>
                  <p:nvPr/>
                </p:nvSpPr>
                <p:spPr>
                  <a:xfrm>
                    <a:off x="6840792" y="4033626"/>
                    <a:ext cx="1721282" cy="88594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latin typeface="Graphik" panose="020B0503030202060203" pitchFamily="34" charset="0"/>
                    </a:endParaRPr>
                  </a:p>
                </p:txBody>
              </p:sp>
              <p:sp>
                <p:nvSpPr>
                  <p:cNvPr id="30" name="Rectangle 29">
                    <a:extLst>
                      <a:ext uri="{FF2B5EF4-FFF2-40B4-BE49-F238E27FC236}">
                        <a16:creationId xmlns:a16="http://schemas.microsoft.com/office/drawing/2014/main" id="{8589AD26-7463-4F44-B01E-CE5FF48F5C00}"/>
                      </a:ext>
                    </a:extLst>
                  </p:cNvPr>
                  <p:cNvSpPr/>
                  <p:nvPr/>
                </p:nvSpPr>
                <p:spPr>
                  <a:xfrm>
                    <a:off x="6840791" y="4023797"/>
                    <a:ext cx="1722183" cy="53547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bg1"/>
                        </a:solidFill>
                        <a:latin typeface="Graphik" panose="020B0503030202060203" pitchFamily="34" charset="0"/>
                      </a:rPr>
                      <a:t>&lt;Pay Grade&gt;</a:t>
                    </a:r>
                  </a:p>
                  <a:p>
                    <a:pPr algn="ctr"/>
                    <a:r>
                      <a:rPr lang="en-US" sz="1200" b="1" dirty="0">
                        <a:solidFill>
                          <a:schemeClr val="bg1"/>
                        </a:solidFill>
                        <a:latin typeface="Graphik" panose="020B0503030202060203" pitchFamily="34" charset="0"/>
                      </a:rPr>
                      <a:t>FOPayGrade</a:t>
                    </a:r>
                    <a:endParaRPr lang="en-US" sz="1100" b="1" dirty="0">
                      <a:solidFill>
                        <a:schemeClr val="bg1"/>
                      </a:solidFill>
                      <a:latin typeface="Graphik" panose="020B0503030202060203" pitchFamily="34" charset="0"/>
                    </a:endParaRPr>
                  </a:p>
                </p:txBody>
              </p:sp>
              <p:sp>
                <p:nvSpPr>
                  <p:cNvPr id="31" name="Rectangle 30">
                    <a:extLst>
                      <a:ext uri="{FF2B5EF4-FFF2-40B4-BE49-F238E27FC236}">
                        <a16:creationId xmlns:a16="http://schemas.microsoft.com/office/drawing/2014/main" id="{380F34E2-07A6-4533-ABFB-789807566A90}"/>
                      </a:ext>
                    </a:extLst>
                  </p:cNvPr>
                  <p:cNvSpPr/>
                  <p:nvPr/>
                </p:nvSpPr>
                <p:spPr>
                  <a:xfrm>
                    <a:off x="6840792" y="4516528"/>
                    <a:ext cx="1721282" cy="32885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bg1"/>
                        </a:solidFill>
                        <a:latin typeface="Graphik" panose="020B0503030202060203" pitchFamily="34" charset="0"/>
                      </a:rPr>
                      <a:t>externalCode</a:t>
                    </a:r>
                  </a:p>
                  <a:p>
                    <a:r>
                      <a:rPr lang="en-US" sz="1100" dirty="0">
                        <a:solidFill>
                          <a:schemeClr val="bg1"/>
                        </a:solidFill>
                        <a:latin typeface="Graphik" panose="020B0503030202060203" pitchFamily="34" charset="0"/>
                      </a:rPr>
                      <a:t>startDate</a:t>
                    </a:r>
                  </a:p>
                </p:txBody>
              </p:sp>
              <p:sp>
                <p:nvSpPr>
                  <p:cNvPr id="32" name="Rectangle 31">
                    <a:extLst>
                      <a:ext uri="{FF2B5EF4-FFF2-40B4-BE49-F238E27FC236}">
                        <a16:creationId xmlns:a16="http://schemas.microsoft.com/office/drawing/2014/main" id="{21693F4E-7385-4E5E-BBC7-89FFD98D0EEC}"/>
                      </a:ext>
                    </a:extLst>
                  </p:cNvPr>
                  <p:cNvSpPr/>
                  <p:nvPr/>
                </p:nvSpPr>
                <p:spPr>
                  <a:xfrm>
                    <a:off x="8895434" y="4033626"/>
                    <a:ext cx="1721282" cy="885948"/>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endParaRPr lang="en-US">
                      <a:solidFill>
                        <a:schemeClr val="bg1"/>
                      </a:solidFill>
                      <a:latin typeface="Graphik" panose="020B0503030202060203" pitchFamily="34" charset="0"/>
                    </a:endParaRPr>
                  </a:p>
                </p:txBody>
              </p:sp>
              <p:sp>
                <p:nvSpPr>
                  <p:cNvPr id="33" name="Rectangle 32">
                    <a:extLst>
                      <a:ext uri="{FF2B5EF4-FFF2-40B4-BE49-F238E27FC236}">
                        <a16:creationId xmlns:a16="http://schemas.microsoft.com/office/drawing/2014/main" id="{76DE6FD3-2BDB-41D2-B999-055AC0147B64}"/>
                      </a:ext>
                    </a:extLst>
                  </p:cNvPr>
                  <p:cNvSpPr/>
                  <p:nvPr/>
                </p:nvSpPr>
                <p:spPr>
                  <a:xfrm>
                    <a:off x="8895433" y="4023797"/>
                    <a:ext cx="1722183" cy="535470"/>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pPr algn="ctr"/>
                    <a:r>
                      <a:rPr lang="en-US" sz="1100" dirty="0">
                        <a:solidFill>
                          <a:schemeClr val="bg1"/>
                        </a:solidFill>
                        <a:latin typeface="Graphik" panose="020B0503030202060203" pitchFamily="34" charset="0"/>
                      </a:rPr>
                      <a:t>&lt;Event Reason&gt;</a:t>
                    </a:r>
                  </a:p>
                  <a:p>
                    <a:pPr algn="ctr"/>
                    <a:r>
                      <a:rPr lang="en-US" sz="1200" b="1" dirty="0">
                        <a:solidFill>
                          <a:schemeClr val="bg1"/>
                        </a:solidFill>
                        <a:latin typeface="Graphik" panose="020B0503030202060203" pitchFamily="34" charset="0"/>
                      </a:rPr>
                      <a:t>FOEventReason</a:t>
                    </a:r>
                    <a:endParaRPr lang="en-US" sz="1100" b="1" dirty="0">
                      <a:solidFill>
                        <a:schemeClr val="bg1"/>
                      </a:solidFill>
                      <a:latin typeface="Graphik" panose="020B0503030202060203" pitchFamily="34" charset="0"/>
                    </a:endParaRPr>
                  </a:p>
                </p:txBody>
              </p:sp>
              <p:sp>
                <p:nvSpPr>
                  <p:cNvPr id="34" name="Rectangle 33">
                    <a:extLst>
                      <a:ext uri="{FF2B5EF4-FFF2-40B4-BE49-F238E27FC236}">
                        <a16:creationId xmlns:a16="http://schemas.microsoft.com/office/drawing/2014/main" id="{3312387F-A034-4043-95E5-C75AA4FD2064}"/>
                      </a:ext>
                    </a:extLst>
                  </p:cNvPr>
                  <p:cNvSpPr/>
                  <p:nvPr/>
                </p:nvSpPr>
                <p:spPr>
                  <a:xfrm>
                    <a:off x="8895434" y="4516528"/>
                    <a:ext cx="1721282" cy="328852"/>
                  </a:xfrm>
                  <a:prstGeom prst="rect">
                    <a:avLst/>
                  </a:prstGeom>
                  <a:ln/>
                </p:spPr>
                <p:style>
                  <a:lnRef idx="3">
                    <a:schemeClr val="lt1"/>
                  </a:lnRef>
                  <a:fillRef idx="1">
                    <a:schemeClr val="accent3"/>
                  </a:fillRef>
                  <a:effectRef idx="1">
                    <a:schemeClr val="accent3"/>
                  </a:effectRef>
                  <a:fontRef idx="minor">
                    <a:schemeClr val="lt1"/>
                  </a:fontRef>
                </p:style>
                <p:txBody>
                  <a:bodyPr rtlCol="0" anchor="ctr"/>
                  <a:lstStyle/>
                  <a:p>
                    <a:r>
                      <a:rPr lang="en-US" sz="1100" dirty="0">
                        <a:solidFill>
                          <a:schemeClr val="bg1"/>
                        </a:solidFill>
                        <a:latin typeface="Graphik" panose="020B0503030202060203" pitchFamily="34" charset="0"/>
                      </a:rPr>
                      <a:t>externalCode</a:t>
                    </a:r>
                  </a:p>
                  <a:p>
                    <a:r>
                      <a:rPr lang="en-US" sz="1100" dirty="0">
                        <a:solidFill>
                          <a:schemeClr val="bg1"/>
                        </a:solidFill>
                        <a:latin typeface="Graphik" panose="020B0503030202060203" pitchFamily="34" charset="0"/>
                      </a:rPr>
                      <a:t>startDate</a:t>
                    </a:r>
                  </a:p>
                </p:txBody>
              </p:sp>
              <p:cxnSp>
                <p:nvCxnSpPr>
                  <p:cNvPr id="35" name="Straight Connector 34">
                    <a:extLst>
                      <a:ext uri="{FF2B5EF4-FFF2-40B4-BE49-F238E27FC236}">
                        <a16:creationId xmlns:a16="http://schemas.microsoft.com/office/drawing/2014/main" id="{4BB95078-A32D-4440-9030-D8F945373740}"/>
                      </a:ext>
                    </a:extLst>
                  </p:cNvPr>
                  <p:cNvCxnSpPr>
                    <a:cxnSpLocks/>
                    <a:stCxn id="24" idx="0"/>
                  </p:cNvCxnSpPr>
                  <p:nvPr/>
                </p:nvCxnSpPr>
                <p:spPr>
                  <a:xfrm flipV="1">
                    <a:off x="3539009" y="2568575"/>
                    <a:ext cx="0" cy="1455222"/>
                  </a:xfrm>
                  <a:prstGeom prst="line">
                    <a:avLst/>
                  </a:prstGeom>
                  <a:ln/>
                </p:spPr>
                <p:style>
                  <a:lnRef idx="3">
                    <a:schemeClr val="lt1"/>
                  </a:lnRef>
                  <a:fillRef idx="1">
                    <a:schemeClr val="accent3"/>
                  </a:fillRef>
                  <a:effectRef idx="1">
                    <a:schemeClr val="accent3"/>
                  </a:effectRef>
                  <a:fontRef idx="minor">
                    <a:schemeClr val="lt1"/>
                  </a:fontRef>
                </p:style>
              </p:cxnSp>
              <p:cxnSp>
                <p:nvCxnSpPr>
                  <p:cNvPr id="36" name="Straight Connector 35">
                    <a:extLst>
                      <a:ext uri="{FF2B5EF4-FFF2-40B4-BE49-F238E27FC236}">
                        <a16:creationId xmlns:a16="http://schemas.microsoft.com/office/drawing/2014/main" id="{A7A3238A-56BD-4502-8033-F1278F218761}"/>
                      </a:ext>
                    </a:extLst>
                  </p:cNvPr>
                  <p:cNvCxnSpPr>
                    <a:cxnSpLocks/>
                  </p:cNvCxnSpPr>
                  <p:nvPr/>
                </p:nvCxnSpPr>
                <p:spPr>
                  <a:xfrm flipV="1">
                    <a:off x="5664989" y="2568575"/>
                    <a:ext cx="0" cy="1455222"/>
                  </a:xfrm>
                  <a:prstGeom prst="line">
                    <a:avLst/>
                  </a:prstGeom>
                  <a:ln/>
                </p:spPr>
                <p:style>
                  <a:lnRef idx="3">
                    <a:schemeClr val="lt1"/>
                  </a:lnRef>
                  <a:fillRef idx="1">
                    <a:schemeClr val="accent3"/>
                  </a:fillRef>
                  <a:effectRef idx="1">
                    <a:schemeClr val="accent3"/>
                  </a:effectRef>
                  <a:fontRef idx="minor">
                    <a:schemeClr val="lt1"/>
                  </a:fontRef>
                </p:style>
              </p:cxnSp>
              <p:cxnSp>
                <p:nvCxnSpPr>
                  <p:cNvPr id="37" name="Straight Connector 36">
                    <a:extLst>
                      <a:ext uri="{FF2B5EF4-FFF2-40B4-BE49-F238E27FC236}">
                        <a16:creationId xmlns:a16="http://schemas.microsoft.com/office/drawing/2014/main" id="{E58AB8F0-DDCB-4581-842E-30B967E91171}"/>
                      </a:ext>
                    </a:extLst>
                  </p:cNvPr>
                  <p:cNvCxnSpPr>
                    <a:cxnSpLocks/>
                  </p:cNvCxnSpPr>
                  <p:nvPr/>
                </p:nvCxnSpPr>
                <p:spPr>
                  <a:xfrm flipV="1">
                    <a:off x="7768109" y="2543711"/>
                    <a:ext cx="0" cy="1465051"/>
                  </a:xfrm>
                  <a:prstGeom prst="line">
                    <a:avLst/>
                  </a:prstGeom>
                  <a:ln/>
                </p:spPr>
                <p:style>
                  <a:lnRef idx="3">
                    <a:schemeClr val="lt1"/>
                  </a:lnRef>
                  <a:fillRef idx="1">
                    <a:schemeClr val="accent3"/>
                  </a:fillRef>
                  <a:effectRef idx="1">
                    <a:schemeClr val="accent3"/>
                  </a:effectRef>
                  <a:fontRef idx="minor">
                    <a:schemeClr val="lt1"/>
                  </a:fontRef>
                </p:style>
              </p:cxnSp>
              <p:cxnSp>
                <p:nvCxnSpPr>
                  <p:cNvPr id="38" name="Straight Connector 37">
                    <a:extLst>
                      <a:ext uri="{FF2B5EF4-FFF2-40B4-BE49-F238E27FC236}">
                        <a16:creationId xmlns:a16="http://schemas.microsoft.com/office/drawing/2014/main" id="{AD9788F1-5C6A-4B98-987B-CA68DC00F259}"/>
                      </a:ext>
                    </a:extLst>
                  </p:cNvPr>
                  <p:cNvCxnSpPr>
                    <a:cxnSpLocks/>
                  </p:cNvCxnSpPr>
                  <p:nvPr/>
                </p:nvCxnSpPr>
                <p:spPr>
                  <a:xfrm flipV="1">
                    <a:off x="9812809" y="2568575"/>
                    <a:ext cx="0" cy="1455222"/>
                  </a:xfrm>
                  <a:prstGeom prst="line">
                    <a:avLst/>
                  </a:prstGeom>
                  <a:ln/>
                </p:spPr>
                <p:style>
                  <a:lnRef idx="3">
                    <a:schemeClr val="lt1"/>
                  </a:lnRef>
                  <a:fillRef idx="1">
                    <a:schemeClr val="accent3"/>
                  </a:fillRef>
                  <a:effectRef idx="1">
                    <a:schemeClr val="accent3"/>
                  </a:effectRef>
                  <a:fontRef idx="minor">
                    <a:schemeClr val="lt1"/>
                  </a:fontRef>
                </p:style>
              </p:cxnSp>
              <p:cxnSp>
                <p:nvCxnSpPr>
                  <p:cNvPr id="39" name="Straight Connector 38">
                    <a:extLst>
                      <a:ext uri="{FF2B5EF4-FFF2-40B4-BE49-F238E27FC236}">
                        <a16:creationId xmlns:a16="http://schemas.microsoft.com/office/drawing/2014/main" id="{9A175EF7-400A-4653-898F-FBB68121CC6E}"/>
                      </a:ext>
                    </a:extLst>
                  </p:cNvPr>
                  <p:cNvCxnSpPr>
                    <a:cxnSpLocks/>
                    <a:stCxn id="21" idx="0"/>
                    <a:endCxn id="23" idx="2"/>
                  </p:cNvCxnSpPr>
                  <p:nvPr/>
                </p:nvCxnSpPr>
                <p:spPr>
                  <a:xfrm flipH="1" flipV="1">
                    <a:off x="3539008" y="4919574"/>
                    <a:ext cx="3753" cy="274947"/>
                  </a:xfrm>
                  <a:prstGeom prst="line">
                    <a:avLst/>
                  </a:prstGeom>
                  <a:ln/>
                </p:spPr>
                <p:style>
                  <a:lnRef idx="3">
                    <a:schemeClr val="lt1"/>
                  </a:lnRef>
                  <a:fillRef idx="1">
                    <a:schemeClr val="accent3"/>
                  </a:fillRef>
                  <a:effectRef idx="1">
                    <a:schemeClr val="accent3"/>
                  </a:effectRef>
                  <a:fontRef idx="minor">
                    <a:schemeClr val="lt1"/>
                  </a:fontRef>
                </p:style>
              </p:cxnSp>
            </p:grpSp>
          </p:grpSp>
        </p:grpSp>
      </p:grpSp>
    </p:spTree>
    <p:extLst>
      <p:ext uri="{BB962C8B-B14F-4D97-AF65-F5344CB8AC3E}">
        <p14:creationId xmlns:p14="http://schemas.microsoft.com/office/powerpoint/2010/main" val="3421645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25D33-E020-4D56-ADAC-8B33B4AE187F}"/>
              </a:ext>
            </a:extLst>
          </p:cNvPr>
          <p:cNvSpPr>
            <a:spLocks noGrp="1"/>
          </p:cNvSpPr>
          <p:nvPr>
            <p:ph type="title"/>
          </p:nvPr>
        </p:nvSpPr>
        <p:spPr/>
        <p:txBody>
          <a:bodyPr/>
          <a:lstStyle/>
          <a:p>
            <a:r>
              <a:rPr lang="en-US" b="1" dirty="0"/>
              <a:t>SuccessFactors Integration </a:t>
            </a:r>
            <a:r>
              <a:rPr lang="en-US" b="1" dirty="0">
                <a:solidFill>
                  <a:srgbClr val="92D050"/>
                </a:solidFill>
              </a:rPr>
              <a:t>API</a:t>
            </a:r>
          </a:p>
        </p:txBody>
      </p:sp>
      <p:sp>
        <p:nvSpPr>
          <p:cNvPr id="3" name="Content Placeholder 2">
            <a:extLst>
              <a:ext uri="{FF2B5EF4-FFF2-40B4-BE49-F238E27FC236}">
                <a16:creationId xmlns:a16="http://schemas.microsoft.com/office/drawing/2014/main" id="{A8D2873B-ABF8-4D48-A13C-4CC381F4BA4F}"/>
              </a:ext>
            </a:extLst>
          </p:cNvPr>
          <p:cNvSpPr>
            <a:spLocks noGrp="1"/>
          </p:cNvSpPr>
          <p:nvPr>
            <p:ph idx="1"/>
          </p:nvPr>
        </p:nvSpPr>
        <p:spPr/>
        <p:txBody>
          <a:bodyPr/>
          <a:lstStyle/>
          <a:p>
            <a:pPr marL="742950" indent="-742950">
              <a:buAutoNum type="arabicPeriod"/>
            </a:pPr>
            <a:r>
              <a:rPr lang="en-US" dirty="0"/>
              <a:t>Open Data Protocol (OData)</a:t>
            </a:r>
          </a:p>
          <a:p>
            <a:pPr marL="742950" indent="-742950">
              <a:buAutoNum type="arabicPeriod"/>
            </a:pPr>
            <a:r>
              <a:rPr lang="en-US" dirty="0"/>
              <a:t>SuccessFactors Data API (SFAPI)</a:t>
            </a:r>
          </a:p>
          <a:p>
            <a:pPr marL="742950" indent="-742950">
              <a:buAutoNum type="arabicPeriod"/>
            </a:pPr>
            <a:endParaRPr lang="en-US" dirty="0"/>
          </a:p>
          <a:p>
            <a:pPr marL="742950" indent="-742950">
              <a:buAutoNum type="arabicPeriod"/>
            </a:pPr>
            <a:endParaRPr lang="en-US" dirty="0"/>
          </a:p>
          <a:p>
            <a:pPr marL="742950" indent="-742950">
              <a:buAutoNum type="arabicPeriod"/>
            </a:pPr>
            <a:endParaRPr lang="en-US" dirty="0"/>
          </a:p>
        </p:txBody>
      </p:sp>
      <p:sp>
        <p:nvSpPr>
          <p:cNvPr id="4" name="Slide Number Placeholder 3">
            <a:extLst>
              <a:ext uri="{FF2B5EF4-FFF2-40B4-BE49-F238E27FC236}">
                <a16:creationId xmlns:a16="http://schemas.microsoft.com/office/drawing/2014/main" id="{4FA33AFD-2E3B-450B-B365-0129CE082F0B}"/>
              </a:ext>
            </a:extLst>
          </p:cNvPr>
          <p:cNvSpPr>
            <a:spLocks noGrp="1"/>
          </p:cNvSpPr>
          <p:nvPr>
            <p:ph type="sldNum" sz="quarter" idx="4"/>
          </p:nvPr>
        </p:nvSpPr>
        <p:spPr/>
        <p:txBody>
          <a:bodyPr/>
          <a:lstStyle/>
          <a:p>
            <a:fld id="{77D90DC3-E96B-410E-91F9-576C473C0794}" type="slidenum">
              <a:rPr lang="en-US" smtClean="0"/>
              <a:t>22</a:t>
            </a:fld>
            <a:endParaRPr lang="en-US" dirty="0"/>
          </a:p>
        </p:txBody>
      </p:sp>
    </p:spTree>
    <p:extLst>
      <p:ext uri="{BB962C8B-B14F-4D97-AF65-F5344CB8AC3E}">
        <p14:creationId xmlns:p14="http://schemas.microsoft.com/office/powerpoint/2010/main" val="12257582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0AE6-9FA5-43EA-9627-8B75690181CD}"/>
              </a:ext>
            </a:extLst>
          </p:cNvPr>
          <p:cNvSpPr>
            <a:spLocks noGrp="1"/>
          </p:cNvSpPr>
          <p:nvPr>
            <p:ph type="title"/>
          </p:nvPr>
        </p:nvSpPr>
        <p:spPr/>
        <p:txBody>
          <a:bodyPr/>
          <a:lstStyle/>
          <a:p>
            <a:r>
              <a:rPr lang="en-US" b="1" dirty="0"/>
              <a:t>Open Data Protocol (</a:t>
            </a:r>
            <a:r>
              <a:rPr lang="en-US" b="1" dirty="0">
                <a:solidFill>
                  <a:schemeClr val="accent2"/>
                </a:solidFill>
              </a:rPr>
              <a:t>OData</a:t>
            </a:r>
            <a:r>
              <a:rPr lang="en-US" b="1" dirty="0"/>
              <a:t>)</a:t>
            </a:r>
          </a:p>
        </p:txBody>
      </p:sp>
      <p:sp>
        <p:nvSpPr>
          <p:cNvPr id="3" name="Content Placeholder 2">
            <a:extLst>
              <a:ext uri="{FF2B5EF4-FFF2-40B4-BE49-F238E27FC236}">
                <a16:creationId xmlns:a16="http://schemas.microsoft.com/office/drawing/2014/main" id="{BB6673D9-0AEB-41DF-9A21-435D1411EAFB}"/>
              </a:ext>
            </a:extLst>
          </p:cNvPr>
          <p:cNvSpPr>
            <a:spLocks noGrp="1"/>
          </p:cNvSpPr>
          <p:nvPr>
            <p:ph idx="1"/>
          </p:nvPr>
        </p:nvSpPr>
        <p:spPr/>
        <p:txBody>
          <a:bodyPr>
            <a:normAutofit/>
          </a:bodyPr>
          <a:lstStyle/>
          <a:p>
            <a:r>
              <a:rPr lang="en-US" dirty="0"/>
              <a:t>It  is a standardized protocol for creating and consuming data APIs.</a:t>
            </a:r>
          </a:p>
          <a:p>
            <a:r>
              <a:rPr lang="en-US" dirty="0"/>
              <a:t>This OData API is used to configure entities.</a:t>
            </a:r>
          </a:p>
          <a:p>
            <a:r>
              <a:rPr lang="en-US" dirty="0"/>
              <a:t>Each SuccessFactors module can be accessed using its own set of entities.</a:t>
            </a:r>
          </a:p>
          <a:p>
            <a:endParaRPr lang="en-US" dirty="0"/>
          </a:p>
        </p:txBody>
      </p:sp>
      <p:sp>
        <p:nvSpPr>
          <p:cNvPr id="4" name="Slide Number Placeholder 3">
            <a:extLst>
              <a:ext uri="{FF2B5EF4-FFF2-40B4-BE49-F238E27FC236}">
                <a16:creationId xmlns:a16="http://schemas.microsoft.com/office/drawing/2014/main" id="{3328BF1E-8115-4906-8903-0ADF85DD93FC}"/>
              </a:ext>
            </a:extLst>
          </p:cNvPr>
          <p:cNvSpPr>
            <a:spLocks noGrp="1"/>
          </p:cNvSpPr>
          <p:nvPr>
            <p:ph type="sldNum" sz="quarter" idx="4"/>
          </p:nvPr>
        </p:nvSpPr>
        <p:spPr/>
        <p:txBody>
          <a:bodyPr/>
          <a:lstStyle/>
          <a:p>
            <a:fld id="{77D90DC3-E96B-410E-91F9-576C473C0794}" type="slidenum">
              <a:rPr lang="en-US" smtClean="0"/>
              <a:t>23</a:t>
            </a:fld>
            <a:endParaRPr lang="en-US" dirty="0"/>
          </a:p>
        </p:txBody>
      </p:sp>
    </p:spTree>
    <p:extLst>
      <p:ext uri="{BB962C8B-B14F-4D97-AF65-F5344CB8AC3E}">
        <p14:creationId xmlns:p14="http://schemas.microsoft.com/office/powerpoint/2010/main" val="990467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218D2-EDDB-484D-9238-91E6EE4EA292}"/>
              </a:ext>
            </a:extLst>
          </p:cNvPr>
          <p:cNvSpPr>
            <a:spLocks noGrp="1"/>
          </p:cNvSpPr>
          <p:nvPr>
            <p:ph type="title"/>
          </p:nvPr>
        </p:nvSpPr>
        <p:spPr>
          <a:xfrm>
            <a:off x="1484310" y="-205"/>
            <a:ext cx="10363201" cy="1752599"/>
          </a:xfrm>
        </p:spPr>
        <p:txBody>
          <a:bodyPr/>
          <a:lstStyle/>
          <a:p>
            <a:pPr algn="r"/>
            <a:r>
              <a:rPr lang="en-US" b="1" dirty="0"/>
              <a:t>What is an </a:t>
            </a:r>
            <a:r>
              <a:rPr lang="en-US" b="1" dirty="0">
                <a:solidFill>
                  <a:schemeClr val="accent2"/>
                </a:solidFill>
              </a:rPr>
              <a:t>Employee</a:t>
            </a:r>
            <a:br>
              <a:rPr lang="en-US" b="1" dirty="0">
                <a:solidFill>
                  <a:schemeClr val="accent2"/>
                </a:solidFill>
              </a:rPr>
            </a:br>
            <a:r>
              <a:rPr lang="en-US" b="1" dirty="0">
                <a:solidFill>
                  <a:schemeClr val="accent2"/>
                </a:solidFill>
              </a:rPr>
              <a:t>Central OData API</a:t>
            </a:r>
            <a:r>
              <a:rPr lang="en-US" b="1" dirty="0"/>
              <a:t>?</a:t>
            </a:r>
          </a:p>
        </p:txBody>
      </p:sp>
      <p:sp>
        <p:nvSpPr>
          <p:cNvPr id="3" name="Content Placeholder 2">
            <a:extLst>
              <a:ext uri="{FF2B5EF4-FFF2-40B4-BE49-F238E27FC236}">
                <a16:creationId xmlns:a16="http://schemas.microsoft.com/office/drawing/2014/main" id="{3BE89E82-6DED-4E3F-B751-B43971E60483}"/>
              </a:ext>
            </a:extLst>
          </p:cNvPr>
          <p:cNvSpPr>
            <a:spLocks noGrp="1"/>
          </p:cNvSpPr>
          <p:nvPr>
            <p:ph idx="1"/>
          </p:nvPr>
        </p:nvSpPr>
        <p:spPr/>
        <p:txBody>
          <a:bodyPr>
            <a:normAutofit/>
          </a:bodyPr>
          <a:lstStyle/>
          <a:p>
            <a:pPr marL="0" indent="0">
              <a:buNone/>
            </a:pPr>
            <a:r>
              <a:rPr lang="en-US" dirty="0"/>
              <a:t>	The </a:t>
            </a:r>
            <a:r>
              <a:rPr lang="en-US" b="1" dirty="0"/>
              <a:t>Employee Central OData API</a:t>
            </a:r>
            <a:r>
              <a:rPr lang="en-US" dirty="0"/>
              <a:t> exposes the Employee Central entities and this includes foundation objects, Personal, Employment, and MDF objects.</a:t>
            </a:r>
          </a:p>
          <a:p>
            <a:pPr marL="0" indent="0">
              <a:buNone/>
            </a:pPr>
            <a:endParaRPr lang="en-US" dirty="0"/>
          </a:p>
        </p:txBody>
      </p:sp>
      <p:sp>
        <p:nvSpPr>
          <p:cNvPr id="4" name="Slide Number Placeholder 3">
            <a:extLst>
              <a:ext uri="{FF2B5EF4-FFF2-40B4-BE49-F238E27FC236}">
                <a16:creationId xmlns:a16="http://schemas.microsoft.com/office/drawing/2014/main" id="{0AA15C9D-A745-456C-A36A-FC9A4AF37110}"/>
              </a:ext>
            </a:extLst>
          </p:cNvPr>
          <p:cNvSpPr>
            <a:spLocks noGrp="1"/>
          </p:cNvSpPr>
          <p:nvPr>
            <p:ph type="sldNum" sz="quarter" idx="4"/>
          </p:nvPr>
        </p:nvSpPr>
        <p:spPr/>
        <p:txBody>
          <a:bodyPr/>
          <a:lstStyle/>
          <a:p>
            <a:fld id="{77D90DC3-E96B-410E-91F9-576C473C0794}" type="slidenum">
              <a:rPr lang="en-US" smtClean="0"/>
              <a:t>24</a:t>
            </a:fld>
            <a:endParaRPr lang="en-US" dirty="0"/>
          </a:p>
        </p:txBody>
      </p:sp>
    </p:spTree>
    <p:extLst>
      <p:ext uri="{BB962C8B-B14F-4D97-AF65-F5344CB8AC3E}">
        <p14:creationId xmlns:p14="http://schemas.microsoft.com/office/powerpoint/2010/main" val="2968398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BD3DF-4FDB-41AD-97DC-518D6F4B7E61}"/>
              </a:ext>
            </a:extLst>
          </p:cNvPr>
          <p:cNvSpPr>
            <a:spLocks noGrp="1"/>
          </p:cNvSpPr>
          <p:nvPr>
            <p:ph type="title"/>
          </p:nvPr>
        </p:nvSpPr>
        <p:spPr/>
        <p:txBody>
          <a:bodyPr/>
          <a:lstStyle/>
          <a:p>
            <a:r>
              <a:rPr lang="en-US" b="1" dirty="0"/>
              <a:t>When is an </a:t>
            </a:r>
            <a:r>
              <a:rPr lang="en-US" b="1" dirty="0">
                <a:solidFill>
                  <a:schemeClr val="accent2"/>
                </a:solidFill>
              </a:rPr>
              <a:t>Employee Central </a:t>
            </a:r>
            <a:r>
              <a:rPr lang="en-US" b="1" dirty="0"/>
              <a:t>OData API used?</a:t>
            </a:r>
          </a:p>
        </p:txBody>
      </p:sp>
      <p:graphicFrame>
        <p:nvGraphicFramePr>
          <p:cNvPr id="5" name="Content Placeholder 4">
            <a:extLst>
              <a:ext uri="{FF2B5EF4-FFF2-40B4-BE49-F238E27FC236}">
                <a16:creationId xmlns:a16="http://schemas.microsoft.com/office/drawing/2014/main" id="{730564DB-D2DD-4DCE-B8C7-62EA504AC1C0}"/>
              </a:ext>
            </a:extLst>
          </p:cNvPr>
          <p:cNvGraphicFramePr>
            <a:graphicFrameLocks noGrp="1"/>
          </p:cNvGraphicFramePr>
          <p:nvPr>
            <p:ph idx="1"/>
            <p:extLst>
              <p:ext uri="{D42A27DB-BD31-4B8C-83A1-F6EECF244321}">
                <p14:modId xmlns:p14="http://schemas.microsoft.com/office/powerpoint/2010/main" val="2646215542"/>
              </p:ext>
            </p:extLst>
          </p:nvPr>
        </p:nvGraphicFramePr>
        <p:xfrm>
          <a:off x="742155" y="1862768"/>
          <a:ext cx="10707690" cy="45931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E55C5C34-7B56-4792-ADD1-AC80BBA6787C}"/>
              </a:ext>
            </a:extLst>
          </p:cNvPr>
          <p:cNvSpPr>
            <a:spLocks noGrp="1"/>
          </p:cNvSpPr>
          <p:nvPr>
            <p:ph type="sldNum" sz="quarter" idx="4"/>
          </p:nvPr>
        </p:nvSpPr>
        <p:spPr/>
        <p:txBody>
          <a:bodyPr/>
          <a:lstStyle/>
          <a:p>
            <a:fld id="{77D90DC3-E96B-410E-91F9-576C473C0794}" type="slidenum">
              <a:rPr lang="en-US" smtClean="0"/>
              <a:t>25</a:t>
            </a:fld>
            <a:endParaRPr lang="en-US" dirty="0"/>
          </a:p>
        </p:txBody>
      </p:sp>
    </p:spTree>
    <p:extLst>
      <p:ext uri="{BB962C8B-B14F-4D97-AF65-F5344CB8AC3E}">
        <p14:creationId xmlns:p14="http://schemas.microsoft.com/office/powerpoint/2010/main" val="717443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E2C8-3817-420F-AA3E-F9DDF281BF26}"/>
              </a:ext>
            </a:extLst>
          </p:cNvPr>
          <p:cNvSpPr>
            <a:spLocks noGrp="1"/>
          </p:cNvSpPr>
          <p:nvPr>
            <p:ph type="title"/>
          </p:nvPr>
        </p:nvSpPr>
        <p:spPr/>
        <p:txBody>
          <a:bodyPr/>
          <a:lstStyle/>
          <a:p>
            <a:pPr algn="r"/>
            <a:r>
              <a:rPr lang="en-US" b="1" dirty="0">
                <a:solidFill>
                  <a:schemeClr val="accent2"/>
                </a:solidFill>
              </a:rPr>
              <a:t>OData</a:t>
            </a:r>
            <a:r>
              <a:rPr lang="en-US" b="1" dirty="0"/>
              <a:t> </a:t>
            </a:r>
            <a:r>
              <a:rPr lang="en-US" b="1" dirty="0">
                <a:solidFill>
                  <a:schemeClr val="accent2"/>
                </a:solidFill>
              </a:rPr>
              <a:t>API</a:t>
            </a:r>
            <a:r>
              <a:rPr lang="en-US" b="1" dirty="0"/>
              <a:t> Dictionary</a:t>
            </a:r>
          </a:p>
        </p:txBody>
      </p:sp>
      <p:sp>
        <p:nvSpPr>
          <p:cNvPr id="3" name="Content Placeholder 2">
            <a:extLst>
              <a:ext uri="{FF2B5EF4-FFF2-40B4-BE49-F238E27FC236}">
                <a16:creationId xmlns:a16="http://schemas.microsoft.com/office/drawing/2014/main" id="{779DFAEF-7877-420E-B907-5BA6A67618CE}"/>
              </a:ext>
            </a:extLst>
          </p:cNvPr>
          <p:cNvSpPr>
            <a:spLocks noGrp="1"/>
          </p:cNvSpPr>
          <p:nvPr>
            <p:ph idx="1"/>
          </p:nvPr>
        </p:nvSpPr>
        <p:spPr/>
        <p:txBody>
          <a:bodyPr/>
          <a:lstStyle/>
          <a:p>
            <a:pPr marL="0" indent="0">
              <a:buNone/>
            </a:pPr>
            <a:r>
              <a:rPr lang="en-US" dirty="0"/>
              <a:t>		The </a:t>
            </a:r>
            <a:r>
              <a:rPr lang="en-US" b="1" dirty="0"/>
              <a:t>OData API dictionary </a:t>
            </a:r>
            <a:r>
              <a:rPr lang="en-US" dirty="0"/>
              <a:t>contains all the entities available in your instance. It lists the allowed operations, the field (property name), and the label indicating which fields are required or not.</a:t>
            </a:r>
          </a:p>
          <a:p>
            <a:endParaRPr lang="en-US" dirty="0"/>
          </a:p>
        </p:txBody>
      </p:sp>
      <p:sp>
        <p:nvSpPr>
          <p:cNvPr id="4" name="Slide Number Placeholder 3">
            <a:extLst>
              <a:ext uri="{FF2B5EF4-FFF2-40B4-BE49-F238E27FC236}">
                <a16:creationId xmlns:a16="http://schemas.microsoft.com/office/drawing/2014/main" id="{283EA6A1-C678-4B8B-8D9F-AA24D6B0A65C}"/>
              </a:ext>
            </a:extLst>
          </p:cNvPr>
          <p:cNvSpPr>
            <a:spLocks noGrp="1"/>
          </p:cNvSpPr>
          <p:nvPr>
            <p:ph type="sldNum" sz="quarter" idx="4"/>
          </p:nvPr>
        </p:nvSpPr>
        <p:spPr/>
        <p:txBody>
          <a:bodyPr/>
          <a:lstStyle/>
          <a:p>
            <a:fld id="{77D90DC3-E96B-410E-91F9-576C473C0794}" type="slidenum">
              <a:rPr lang="en-US" smtClean="0"/>
              <a:t>26</a:t>
            </a:fld>
            <a:endParaRPr lang="en-US" dirty="0"/>
          </a:p>
        </p:txBody>
      </p:sp>
    </p:spTree>
    <p:extLst>
      <p:ext uri="{BB962C8B-B14F-4D97-AF65-F5344CB8AC3E}">
        <p14:creationId xmlns:p14="http://schemas.microsoft.com/office/powerpoint/2010/main" val="1889644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17ACD-BC5D-49DC-BCD1-ED779579D7F6}"/>
              </a:ext>
            </a:extLst>
          </p:cNvPr>
          <p:cNvSpPr>
            <a:spLocks noGrp="1"/>
          </p:cNvSpPr>
          <p:nvPr>
            <p:ph type="title"/>
          </p:nvPr>
        </p:nvSpPr>
        <p:spPr>
          <a:xfrm>
            <a:off x="1973707" y="0"/>
            <a:ext cx="10018713" cy="1752599"/>
          </a:xfrm>
        </p:spPr>
        <p:txBody>
          <a:bodyPr>
            <a:normAutofit/>
          </a:bodyPr>
          <a:lstStyle/>
          <a:p>
            <a:r>
              <a:rPr lang="en-US" b="1" dirty="0">
                <a:solidFill>
                  <a:schemeClr val="accent2"/>
                </a:solidFill>
              </a:rPr>
              <a:t>Examples</a:t>
            </a:r>
            <a:r>
              <a:rPr lang="en-US" b="1" dirty="0"/>
              <a:t> of OData Entities</a:t>
            </a:r>
          </a:p>
        </p:txBody>
      </p:sp>
      <p:sp>
        <p:nvSpPr>
          <p:cNvPr id="3" name="Content Placeholder 2">
            <a:extLst>
              <a:ext uri="{FF2B5EF4-FFF2-40B4-BE49-F238E27FC236}">
                <a16:creationId xmlns:a16="http://schemas.microsoft.com/office/drawing/2014/main" id="{828780F0-5EA8-4F13-A3BB-AA4158E2E99D}"/>
              </a:ext>
            </a:extLst>
          </p:cNvPr>
          <p:cNvSpPr>
            <a:spLocks noGrp="1"/>
          </p:cNvSpPr>
          <p:nvPr>
            <p:ph idx="1"/>
          </p:nvPr>
        </p:nvSpPr>
        <p:spPr>
          <a:xfrm>
            <a:off x="2076738" y="1408984"/>
            <a:ext cx="10018713" cy="4995384"/>
          </a:xfrm>
        </p:spPr>
        <p:txBody>
          <a:bodyPr>
            <a:noAutofit/>
          </a:bodyPr>
          <a:lstStyle/>
          <a:p>
            <a:r>
              <a:rPr lang="en-US" sz="1800" b="1" dirty="0"/>
              <a:t>Foundation Objects</a:t>
            </a:r>
          </a:p>
          <a:p>
            <a:pPr marL="0" indent="0">
              <a:buNone/>
            </a:pPr>
            <a:r>
              <a:rPr lang="en-US" sz="1800" dirty="0"/>
              <a:t>	Examples: </a:t>
            </a:r>
            <a:r>
              <a:rPr lang="en-US" sz="1800" dirty="0" err="1"/>
              <a:t>FODepartment</a:t>
            </a:r>
            <a:r>
              <a:rPr lang="en-US" sz="1800" dirty="0"/>
              <a:t>, </a:t>
            </a:r>
            <a:r>
              <a:rPr lang="en-US" sz="1800" dirty="0" err="1"/>
              <a:t>FODivision</a:t>
            </a:r>
            <a:r>
              <a:rPr lang="en-US" sz="1800" dirty="0"/>
              <a:t>, </a:t>
            </a:r>
            <a:r>
              <a:rPr lang="en-US" sz="1800" dirty="0" err="1"/>
              <a:t>FOBusinessUnit</a:t>
            </a:r>
            <a:endParaRPr lang="en-US" sz="1800" dirty="0"/>
          </a:p>
          <a:p>
            <a:r>
              <a:rPr lang="en-US" sz="1800" b="1" dirty="0"/>
              <a:t>Employment Objects</a:t>
            </a:r>
          </a:p>
          <a:p>
            <a:pPr marL="0" indent="0">
              <a:buNone/>
            </a:pPr>
            <a:r>
              <a:rPr lang="en-US" sz="1800" dirty="0"/>
              <a:t>	Examples: EmpJob, </a:t>
            </a:r>
            <a:r>
              <a:rPr lang="en-US" sz="1800" dirty="0" err="1"/>
              <a:t>EmpEmployment</a:t>
            </a:r>
            <a:r>
              <a:rPr lang="en-US" sz="1800" dirty="0"/>
              <a:t>, </a:t>
            </a:r>
            <a:r>
              <a:rPr lang="en-US" sz="1800" dirty="0" err="1"/>
              <a:t>EmpCompensation</a:t>
            </a:r>
            <a:endParaRPr lang="en-US" sz="1800" dirty="0"/>
          </a:p>
          <a:p>
            <a:r>
              <a:rPr lang="en-US" sz="1800" b="1" dirty="0"/>
              <a:t>Person Objects</a:t>
            </a:r>
          </a:p>
          <a:p>
            <a:pPr marL="0" indent="0">
              <a:buNone/>
            </a:pPr>
            <a:r>
              <a:rPr lang="en-US" sz="1800" dirty="0"/>
              <a:t>	Examples: </a:t>
            </a:r>
            <a:r>
              <a:rPr lang="en-US" sz="1800" dirty="0" err="1"/>
              <a:t>PerPerson</a:t>
            </a:r>
            <a:r>
              <a:rPr lang="en-US" sz="1800" dirty="0"/>
              <a:t>, </a:t>
            </a:r>
            <a:r>
              <a:rPr lang="en-US" sz="1800" dirty="0" err="1"/>
              <a:t>PerPersonal</a:t>
            </a:r>
            <a:r>
              <a:rPr lang="en-US" sz="1800" dirty="0"/>
              <a:t>, </a:t>
            </a:r>
            <a:r>
              <a:rPr lang="en-US" sz="1800" dirty="0" err="1"/>
              <a:t>PerEmail</a:t>
            </a:r>
            <a:endParaRPr lang="en-US" sz="1800" dirty="0"/>
          </a:p>
          <a:p>
            <a:r>
              <a:rPr lang="en-US" sz="1800" b="1" dirty="0"/>
              <a:t>Workflow Objects</a:t>
            </a:r>
          </a:p>
          <a:p>
            <a:pPr marL="0" indent="0">
              <a:buNone/>
            </a:pPr>
            <a:r>
              <a:rPr lang="en-US" sz="1800" dirty="0"/>
              <a:t>	Examples: </a:t>
            </a:r>
            <a:r>
              <a:rPr lang="en-US" sz="1800" dirty="0" err="1"/>
              <a:t>WfRequest</a:t>
            </a:r>
            <a:r>
              <a:rPr lang="en-US" sz="1800" dirty="0"/>
              <a:t>, </a:t>
            </a:r>
            <a:r>
              <a:rPr lang="en-US" sz="1800" dirty="0" err="1"/>
              <a:t>WfRequestStep</a:t>
            </a:r>
            <a:endParaRPr lang="en-US" sz="1800" dirty="0"/>
          </a:p>
          <a:p>
            <a:r>
              <a:rPr lang="en-US" sz="1800" b="1" dirty="0"/>
              <a:t>Platform Objects</a:t>
            </a:r>
          </a:p>
          <a:p>
            <a:pPr marL="0" indent="0">
              <a:buNone/>
            </a:pPr>
            <a:r>
              <a:rPr lang="en-US" sz="1800" dirty="0"/>
              <a:t>	Examples: User, Picklist</a:t>
            </a:r>
          </a:p>
          <a:p>
            <a:r>
              <a:rPr lang="en-US" sz="1800" b="1" dirty="0"/>
              <a:t>MDF Objects</a:t>
            </a:r>
          </a:p>
          <a:p>
            <a:pPr marL="457200" lvl="1" indent="0">
              <a:buNone/>
            </a:pPr>
            <a:r>
              <a:rPr lang="en-US" sz="1800" dirty="0"/>
              <a:t>Example: Position</a:t>
            </a:r>
          </a:p>
        </p:txBody>
      </p:sp>
      <p:sp>
        <p:nvSpPr>
          <p:cNvPr id="4" name="Slide Number Placeholder 3">
            <a:extLst>
              <a:ext uri="{FF2B5EF4-FFF2-40B4-BE49-F238E27FC236}">
                <a16:creationId xmlns:a16="http://schemas.microsoft.com/office/drawing/2014/main" id="{A63D8F00-6DF3-4D61-AC66-DF393D5F6AFA}"/>
              </a:ext>
            </a:extLst>
          </p:cNvPr>
          <p:cNvSpPr>
            <a:spLocks noGrp="1"/>
          </p:cNvSpPr>
          <p:nvPr>
            <p:ph type="sldNum" sz="quarter" idx="4"/>
          </p:nvPr>
        </p:nvSpPr>
        <p:spPr/>
        <p:txBody>
          <a:bodyPr/>
          <a:lstStyle/>
          <a:p>
            <a:fld id="{77D90DC3-E96B-410E-91F9-576C473C0794}" type="slidenum">
              <a:rPr lang="en-US" smtClean="0"/>
              <a:t>27</a:t>
            </a:fld>
            <a:endParaRPr lang="en-US" dirty="0"/>
          </a:p>
        </p:txBody>
      </p:sp>
    </p:spTree>
    <p:extLst>
      <p:ext uri="{BB962C8B-B14F-4D97-AF65-F5344CB8AC3E}">
        <p14:creationId xmlns:p14="http://schemas.microsoft.com/office/powerpoint/2010/main" val="11558195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9D3E2-8E5D-4FE1-9A8C-EDB11CF7A846}"/>
              </a:ext>
            </a:extLst>
          </p:cNvPr>
          <p:cNvSpPr>
            <a:spLocks noGrp="1"/>
          </p:cNvSpPr>
          <p:nvPr>
            <p:ph type="title"/>
          </p:nvPr>
        </p:nvSpPr>
        <p:spPr/>
        <p:txBody>
          <a:bodyPr/>
          <a:lstStyle/>
          <a:p>
            <a:pPr algn="r"/>
            <a:r>
              <a:rPr lang="en-US" b="1" dirty="0"/>
              <a:t>How to check </a:t>
            </a:r>
            <a:r>
              <a:rPr lang="en-US" b="1" dirty="0">
                <a:solidFill>
                  <a:schemeClr val="accent2"/>
                </a:solidFill>
              </a:rPr>
              <a:t>OData</a:t>
            </a:r>
            <a:r>
              <a:rPr lang="en-US" b="1" dirty="0"/>
              <a:t> in SAP SuccessFactors UI</a:t>
            </a:r>
          </a:p>
        </p:txBody>
      </p:sp>
      <p:sp>
        <p:nvSpPr>
          <p:cNvPr id="3" name="Content Placeholder 2">
            <a:extLst>
              <a:ext uri="{FF2B5EF4-FFF2-40B4-BE49-F238E27FC236}">
                <a16:creationId xmlns:a16="http://schemas.microsoft.com/office/drawing/2014/main" id="{739659FE-5003-419B-9A17-D0B29B020ECB}"/>
              </a:ext>
            </a:extLst>
          </p:cNvPr>
          <p:cNvSpPr>
            <a:spLocks noGrp="1"/>
          </p:cNvSpPr>
          <p:nvPr>
            <p:ph idx="1"/>
          </p:nvPr>
        </p:nvSpPr>
        <p:spPr/>
        <p:txBody>
          <a:bodyPr/>
          <a:lstStyle/>
          <a:p>
            <a:pPr marL="742950" indent="-742950">
              <a:buFont typeface="+mj-lt"/>
              <a:buAutoNum type="arabicPeriod"/>
            </a:pPr>
            <a:r>
              <a:rPr lang="en-US" dirty="0"/>
              <a:t>Log in to your SAP SuccessFactors system</a:t>
            </a:r>
          </a:p>
          <a:p>
            <a:pPr marL="742950" indent="-742950">
              <a:buFont typeface="+mj-lt"/>
              <a:buAutoNum type="arabicPeriod"/>
            </a:pPr>
            <a:r>
              <a:rPr lang="en-US" dirty="0"/>
              <a:t>Go to Admin Center</a:t>
            </a:r>
          </a:p>
          <a:p>
            <a:pPr marL="742950" indent="-742950">
              <a:buFont typeface="+mj-lt"/>
              <a:buAutoNum type="arabicPeriod"/>
            </a:pPr>
            <a:r>
              <a:rPr lang="en-US" dirty="0"/>
              <a:t>Click on Company Settings</a:t>
            </a:r>
          </a:p>
          <a:p>
            <a:pPr marL="742950" indent="-742950">
              <a:buFont typeface="+mj-lt"/>
              <a:buAutoNum type="arabicPeriod"/>
            </a:pPr>
            <a:r>
              <a:rPr lang="en-US" dirty="0"/>
              <a:t>Click on "OData API Data Dictionary"</a:t>
            </a:r>
          </a:p>
        </p:txBody>
      </p:sp>
      <p:sp>
        <p:nvSpPr>
          <p:cNvPr id="4" name="Slide Number Placeholder 3">
            <a:extLst>
              <a:ext uri="{FF2B5EF4-FFF2-40B4-BE49-F238E27FC236}">
                <a16:creationId xmlns:a16="http://schemas.microsoft.com/office/drawing/2014/main" id="{EC48F1E2-E310-4F35-956E-3D2C5C94154F}"/>
              </a:ext>
            </a:extLst>
          </p:cNvPr>
          <p:cNvSpPr>
            <a:spLocks noGrp="1"/>
          </p:cNvSpPr>
          <p:nvPr>
            <p:ph type="sldNum" sz="quarter" idx="4"/>
          </p:nvPr>
        </p:nvSpPr>
        <p:spPr/>
        <p:txBody>
          <a:bodyPr/>
          <a:lstStyle/>
          <a:p>
            <a:fld id="{77D90DC3-E96B-410E-91F9-576C473C0794}" type="slidenum">
              <a:rPr lang="en-US" smtClean="0"/>
              <a:t>28</a:t>
            </a:fld>
            <a:endParaRPr lang="en-US" dirty="0"/>
          </a:p>
        </p:txBody>
      </p:sp>
    </p:spTree>
    <p:extLst>
      <p:ext uri="{BB962C8B-B14F-4D97-AF65-F5344CB8AC3E}">
        <p14:creationId xmlns:p14="http://schemas.microsoft.com/office/powerpoint/2010/main" val="2279370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AC5E5AE-AC7F-4F42-ABFF-F1B64B01315C}"/>
              </a:ext>
            </a:extLst>
          </p:cNvPr>
          <p:cNvPicPr>
            <a:picLocks noChangeAspect="1"/>
          </p:cNvPicPr>
          <p:nvPr/>
        </p:nvPicPr>
        <p:blipFill>
          <a:blip r:embed="rId3"/>
          <a:stretch>
            <a:fillRect/>
          </a:stretch>
        </p:blipFill>
        <p:spPr>
          <a:xfrm>
            <a:off x="0" y="0"/>
            <a:ext cx="12192000" cy="6858000"/>
          </a:xfrm>
          <a:prstGeom prst="rect">
            <a:avLst/>
          </a:prstGeom>
        </p:spPr>
      </p:pic>
      <p:sp>
        <p:nvSpPr>
          <p:cNvPr id="2" name="Slide Number Placeholder 1">
            <a:extLst>
              <a:ext uri="{FF2B5EF4-FFF2-40B4-BE49-F238E27FC236}">
                <a16:creationId xmlns:a16="http://schemas.microsoft.com/office/drawing/2014/main" id="{F40C5710-F1AA-41CE-A2C7-E6B6E0CE5C9C}"/>
              </a:ext>
            </a:extLst>
          </p:cNvPr>
          <p:cNvSpPr>
            <a:spLocks noGrp="1"/>
          </p:cNvSpPr>
          <p:nvPr>
            <p:ph type="sldNum" sz="quarter" idx="4"/>
          </p:nvPr>
        </p:nvSpPr>
        <p:spPr/>
        <p:txBody>
          <a:bodyPr/>
          <a:lstStyle/>
          <a:p>
            <a:fld id="{77D90DC3-E96B-410E-91F9-576C473C0794}" type="slidenum">
              <a:rPr lang="en-US" smtClean="0"/>
              <a:t>29</a:t>
            </a:fld>
            <a:endParaRPr lang="en-US"/>
          </a:p>
        </p:txBody>
      </p:sp>
    </p:spTree>
    <p:extLst>
      <p:ext uri="{BB962C8B-B14F-4D97-AF65-F5344CB8AC3E}">
        <p14:creationId xmlns:p14="http://schemas.microsoft.com/office/powerpoint/2010/main" val="568242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B8054D0-6369-4643-8A86-2ECBEC0AFB31}"/>
              </a:ext>
            </a:extLst>
          </p:cNvPr>
          <p:cNvSpPr>
            <a:spLocks noGrp="1"/>
          </p:cNvSpPr>
          <p:nvPr>
            <p:ph type="sldNum" sz="quarter" idx="4"/>
          </p:nvPr>
        </p:nvSpPr>
        <p:spPr/>
        <p:txBody>
          <a:bodyPr/>
          <a:lstStyle/>
          <a:p>
            <a:fld id="{77D90DC3-E96B-410E-91F9-576C473C0794}" type="slidenum">
              <a:rPr lang="en-US" smtClean="0"/>
              <a:t>3</a:t>
            </a:fld>
            <a:endParaRPr lang="en-US" dirty="0"/>
          </a:p>
        </p:txBody>
      </p:sp>
      <p:pic>
        <p:nvPicPr>
          <p:cNvPr id="11" name="Content Placeholder 10">
            <a:extLst>
              <a:ext uri="{FF2B5EF4-FFF2-40B4-BE49-F238E27FC236}">
                <a16:creationId xmlns:a16="http://schemas.microsoft.com/office/drawing/2014/main" id="{7DC3814E-C0C2-4B09-8444-39C1C8D405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8336" y="1752599"/>
            <a:ext cx="8213520" cy="4186970"/>
          </a:xfrm>
        </p:spPr>
      </p:pic>
      <p:sp>
        <p:nvSpPr>
          <p:cNvPr id="13" name="TextBox 12">
            <a:extLst>
              <a:ext uri="{FF2B5EF4-FFF2-40B4-BE49-F238E27FC236}">
                <a16:creationId xmlns:a16="http://schemas.microsoft.com/office/drawing/2014/main" id="{ABDD2465-37FA-41E7-AA23-2A075A4D9FA9}"/>
              </a:ext>
            </a:extLst>
          </p:cNvPr>
          <p:cNvSpPr txBox="1"/>
          <p:nvPr/>
        </p:nvSpPr>
        <p:spPr>
          <a:xfrm>
            <a:off x="2445001" y="2074985"/>
            <a:ext cx="7301999" cy="584775"/>
          </a:xfrm>
          <a:prstGeom prst="rect">
            <a:avLst/>
          </a:prstGeom>
          <a:noFill/>
        </p:spPr>
        <p:txBody>
          <a:bodyPr wrap="none" rtlCol="0">
            <a:spAutoFit/>
          </a:bodyPr>
          <a:lstStyle/>
          <a:p>
            <a:pPr algn="ctr"/>
            <a:r>
              <a:rPr lang="en-US" sz="3200" b="1" dirty="0">
                <a:latin typeface="Graphik" panose="020B0503030202060203" pitchFamily="34" charset="0"/>
              </a:rPr>
              <a:t>S</a:t>
            </a:r>
            <a:r>
              <a:rPr lang="en-US" sz="3200" dirty="0">
                <a:latin typeface="Graphik" panose="020B0503030202060203" pitchFamily="34" charset="0"/>
              </a:rPr>
              <a:t>ystems, </a:t>
            </a:r>
            <a:r>
              <a:rPr lang="en-US" sz="3200" b="1" dirty="0">
                <a:latin typeface="Graphik" panose="020B0503030202060203" pitchFamily="34" charset="0"/>
              </a:rPr>
              <a:t>A</a:t>
            </a:r>
            <a:r>
              <a:rPr lang="en-US" sz="3200" dirty="0">
                <a:latin typeface="Graphik" panose="020B0503030202060203" pitchFamily="34" charset="0"/>
              </a:rPr>
              <a:t>pplications and </a:t>
            </a:r>
            <a:r>
              <a:rPr lang="en-US" sz="3200" b="1" dirty="0">
                <a:latin typeface="Graphik" panose="020B0503030202060203" pitchFamily="34" charset="0"/>
              </a:rPr>
              <a:t>P</a:t>
            </a:r>
            <a:r>
              <a:rPr lang="en-US" sz="3200" dirty="0">
                <a:latin typeface="Graphik" panose="020B0503030202060203" pitchFamily="34" charset="0"/>
              </a:rPr>
              <a:t>roducts</a:t>
            </a:r>
          </a:p>
        </p:txBody>
      </p:sp>
      <p:sp>
        <p:nvSpPr>
          <p:cNvPr id="14" name="TextBox 13">
            <a:extLst>
              <a:ext uri="{FF2B5EF4-FFF2-40B4-BE49-F238E27FC236}">
                <a16:creationId xmlns:a16="http://schemas.microsoft.com/office/drawing/2014/main" id="{86B1BEEE-250B-4A56-A089-284B80CFE21A}"/>
              </a:ext>
            </a:extLst>
          </p:cNvPr>
          <p:cNvSpPr txBox="1"/>
          <p:nvPr/>
        </p:nvSpPr>
        <p:spPr>
          <a:xfrm>
            <a:off x="3548668" y="2659760"/>
            <a:ext cx="5094664" cy="369332"/>
          </a:xfrm>
          <a:prstGeom prst="rect">
            <a:avLst/>
          </a:prstGeom>
          <a:noFill/>
        </p:spPr>
        <p:txBody>
          <a:bodyPr wrap="none" rtlCol="0">
            <a:spAutoFit/>
          </a:bodyPr>
          <a:lstStyle/>
          <a:p>
            <a:pPr algn="ctr"/>
            <a:r>
              <a:rPr lang="en-US" i="1" dirty="0">
                <a:latin typeface="Graphik" panose="020B0503030202060203" pitchFamily="34" charset="0"/>
              </a:rPr>
              <a:t>(German: </a:t>
            </a:r>
            <a:r>
              <a:rPr lang="en-US" i="1" dirty="0" err="1">
                <a:latin typeface="Graphik" panose="020B0503030202060203" pitchFamily="34" charset="0"/>
              </a:rPr>
              <a:t>Systeme</a:t>
            </a:r>
            <a:r>
              <a:rPr lang="en-US" i="1" dirty="0">
                <a:latin typeface="Graphik" panose="020B0503030202060203" pitchFamily="34" charset="0"/>
              </a:rPr>
              <a:t>, </a:t>
            </a:r>
            <a:r>
              <a:rPr lang="en-US" i="1" dirty="0" err="1">
                <a:latin typeface="Graphik" panose="020B0503030202060203" pitchFamily="34" charset="0"/>
              </a:rPr>
              <a:t>Anwendungen</a:t>
            </a:r>
            <a:r>
              <a:rPr lang="en-US" i="1" dirty="0">
                <a:latin typeface="Graphik" panose="020B0503030202060203" pitchFamily="34" charset="0"/>
              </a:rPr>
              <a:t>, </a:t>
            </a:r>
            <a:r>
              <a:rPr lang="en-US" i="1" dirty="0" err="1">
                <a:latin typeface="Graphik" panose="020B0503030202060203" pitchFamily="34" charset="0"/>
              </a:rPr>
              <a:t>Produkte</a:t>
            </a:r>
            <a:r>
              <a:rPr lang="en-US" i="1" dirty="0">
                <a:latin typeface="Graphik" panose="020B0503030202060203" pitchFamily="34" charset="0"/>
              </a:rPr>
              <a:t>)</a:t>
            </a:r>
          </a:p>
        </p:txBody>
      </p:sp>
      <p:sp>
        <p:nvSpPr>
          <p:cNvPr id="15" name="TextBox 14">
            <a:extLst>
              <a:ext uri="{FF2B5EF4-FFF2-40B4-BE49-F238E27FC236}">
                <a16:creationId xmlns:a16="http://schemas.microsoft.com/office/drawing/2014/main" id="{9FA01426-4D72-4D4E-862A-BE3A450FA332}"/>
              </a:ext>
            </a:extLst>
          </p:cNvPr>
          <p:cNvSpPr txBox="1"/>
          <p:nvPr/>
        </p:nvSpPr>
        <p:spPr>
          <a:xfrm>
            <a:off x="1676401" y="3305908"/>
            <a:ext cx="10210800" cy="1938992"/>
          </a:xfrm>
          <a:prstGeom prst="rect">
            <a:avLst/>
          </a:prstGeom>
          <a:noFill/>
        </p:spPr>
        <p:txBody>
          <a:bodyPr wrap="square" rtlCol="0">
            <a:spAutoFit/>
          </a:bodyPr>
          <a:lstStyle/>
          <a:p>
            <a:r>
              <a:rPr lang="en-US" sz="2400" dirty="0">
                <a:solidFill>
                  <a:srgbClr val="0070C0"/>
                </a:solidFill>
                <a:latin typeface="Graphik" panose="020B0503030202060203" pitchFamily="34" charset="0"/>
              </a:rPr>
              <a:t>SAP</a:t>
            </a:r>
            <a:r>
              <a:rPr lang="en-US" sz="2400" dirty="0">
                <a:latin typeface="Graphik" panose="020B0503030202060203" pitchFamily="34" charset="0"/>
              </a:rPr>
              <a:t> is a German multinational software company known for making enterprise resource planning (ERP) software. ERP software allows organizations to manage business operations, and usually refers to suite of modular applications that collect and integrate data from different aspects of the business.</a:t>
            </a:r>
          </a:p>
        </p:txBody>
      </p:sp>
    </p:spTree>
    <p:extLst>
      <p:ext uri="{BB962C8B-B14F-4D97-AF65-F5344CB8AC3E}">
        <p14:creationId xmlns:p14="http://schemas.microsoft.com/office/powerpoint/2010/main" val="124084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6" presetClass="emph" presetSubtype="0" fill="hold" nodeType="afterEffect">
                                  <p:stCondLst>
                                    <p:cond delay="0"/>
                                  </p:stCondLst>
                                  <p:childTnLst>
                                    <p:animScale>
                                      <p:cBhvr>
                                        <p:cTn id="11" dur="2000" fill="hold"/>
                                        <p:tgtEl>
                                          <p:spTgt spid="11"/>
                                        </p:tgtEl>
                                      </p:cBhvr>
                                      <p:by x="25000" y="25000"/>
                                    </p:animScale>
                                  </p:childTnLst>
                                </p:cTn>
                              </p:par>
                            </p:childTnLst>
                          </p:cTn>
                        </p:par>
                        <p:par>
                          <p:cTn id="12" fill="hold">
                            <p:stCondLst>
                              <p:cond delay="2500"/>
                            </p:stCondLst>
                            <p:childTnLst>
                              <p:par>
                                <p:cTn id="13" presetID="42" presetClass="path" presetSubtype="0" accel="50000" decel="50000" fill="hold" nodeType="afterEffect">
                                  <p:stCondLst>
                                    <p:cond delay="0"/>
                                  </p:stCondLst>
                                  <p:childTnLst>
                                    <p:animMotion origin="layout" path="M 1.66667E-6 1.85185E-6 L -0.34987 -0.37431 " pathEditMode="relative" rAng="0" ptsTypes="AA">
                                      <p:cBhvr>
                                        <p:cTn id="14" dur="2000" fill="hold"/>
                                        <p:tgtEl>
                                          <p:spTgt spid="11"/>
                                        </p:tgtEl>
                                        <p:attrNameLst>
                                          <p:attrName>ppt_x</p:attrName>
                                          <p:attrName>ppt_y</p:attrName>
                                        </p:attrNameLst>
                                      </p:cBhvr>
                                      <p:rCtr x="-17500" y="-18727"/>
                                    </p:animMotion>
                                  </p:childTnLst>
                                </p:cTn>
                              </p:par>
                            </p:childTnLst>
                          </p:cTn>
                        </p:par>
                        <p:par>
                          <p:cTn id="15" fill="hold">
                            <p:stCondLst>
                              <p:cond delay="4500"/>
                            </p:stCondLst>
                            <p:childTnLst>
                              <p:par>
                                <p:cTn id="16" presetID="1"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par>
                          <p:cTn id="18" fill="hold">
                            <p:stCondLst>
                              <p:cond delay="4500"/>
                            </p:stCondLst>
                            <p:childTnLst>
                              <p:par>
                                <p:cTn id="19" presetID="1" presetClass="entr" presetSubtype="0" fill="hold" grpId="0" nodeType="after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par>
                          <p:cTn id="21" fill="hold">
                            <p:stCondLst>
                              <p:cond delay="4500"/>
                            </p:stCondLst>
                            <p:childTnLst>
                              <p:par>
                                <p:cTn id="22" presetID="1" presetClass="entr" presetSubtype="0"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DBADD5F-BEB2-42C1-ACDB-382333160958}"/>
              </a:ext>
            </a:extLst>
          </p:cNvPr>
          <p:cNvPicPr>
            <a:picLocks noChangeAspect="1"/>
          </p:cNvPicPr>
          <p:nvPr/>
        </p:nvPicPr>
        <p:blipFill>
          <a:blip r:embed="rId2"/>
          <a:stretch>
            <a:fillRect/>
          </a:stretch>
        </p:blipFill>
        <p:spPr>
          <a:xfrm>
            <a:off x="0" y="0"/>
            <a:ext cx="12293600" cy="6858000"/>
          </a:xfrm>
          <a:prstGeom prst="rect">
            <a:avLst/>
          </a:prstGeom>
        </p:spPr>
      </p:pic>
      <p:sp>
        <p:nvSpPr>
          <p:cNvPr id="2" name="Slide Number Placeholder 1">
            <a:extLst>
              <a:ext uri="{FF2B5EF4-FFF2-40B4-BE49-F238E27FC236}">
                <a16:creationId xmlns:a16="http://schemas.microsoft.com/office/drawing/2014/main" id="{0DA9AAB1-D4E3-4B17-B8ED-A5FA5E64BB68}"/>
              </a:ext>
            </a:extLst>
          </p:cNvPr>
          <p:cNvSpPr>
            <a:spLocks noGrp="1"/>
          </p:cNvSpPr>
          <p:nvPr>
            <p:ph type="sldNum" sz="quarter" idx="4"/>
          </p:nvPr>
        </p:nvSpPr>
        <p:spPr/>
        <p:txBody>
          <a:bodyPr/>
          <a:lstStyle/>
          <a:p>
            <a:fld id="{77D90DC3-E96B-410E-91F9-576C473C0794}" type="slidenum">
              <a:rPr lang="en-US" smtClean="0"/>
              <a:t>30</a:t>
            </a:fld>
            <a:endParaRPr lang="en-US"/>
          </a:p>
        </p:txBody>
      </p:sp>
    </p:spTree>
    <p:extLst>
      <p:ext uri="{BB962C8B-B14F-4D97-AF65-F5344CB8AC3E}">
        <p14:creationId xmlns:p14="http://schemas.microsoft.com/office/powerpoint/2010/main" val="737941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90AE6-9FA5-43EA-9627-8B75690181CD}"/>
              </a:ext>
            </a:extLst>
          </p:cNvPr>
          <p:cNvSpPr>
            <a:spLocks noGrp="1"/>
          </p:cNvSpPr>
          <p:nvPr>
            <p:ph type="title"/>
          </p:nvPr>
        </p:nvSpPr>
        <p:spPr/>
        <p:txBody>
          <a:bodyPr/>
          <a:lstStyle/>
          <a:p>
            <a:r>
              <a:rPr lang="en-US" b="1" dirty="0">
                <a:solidFill>
                  <a:schemeClr val="accent2"/>
                </a:solidFill>
              </a:rPr>
              <a:t>SuccessFactors</a:t>
            </a:r>
            <a:r>
              <a:rPr lang="en-US" b="1" dirty="0"/>
              <a:t> Data API (SFAPI)</a:t>
            </a:r>
          </a:p>
        </p:txBody>
      </p:sp>
      <p:sp>
        <p:nvSpPr>
          <p:cNvPr id="3" name="Content Placeholder 2">
            <a:extLst>
              <a:ext uri="{FF2B5EF4-FFF2-40B4-BE49-F238E27FC236}">
                <a16:creationId xmlns:a16="http://schemas.microsoft.com/office/drawing/2014/main" id="{BB6673D9-0AEB-41DF-9A21-435D1411EAFB}"/>
              </a:ext>
            </a:extLst>
          </p:cNvPr>
          <p:cNvSpPr>
            <a:spLocks noGrp="1"/>
          </p:cNvSpPr>
          <p:nvPr>
            <p:ph idx="1"/>
          </p:nvPr>
        </p:nvSpPr>
        <p:spPr/>
        <p:txBody>
          <a:bodyPr>
            <a:normAutofit/>
          </a:bodyPr>
          <a:lstStyle/>
          <a:p>
            <a:r>
              <a:rPr lang="en-US" dirty="0"/>
              <a:t>It is a SOAP Web Service designed for importing and exporting data to and from your SuccessFactors instance.</a:t>
            </a:r>
          </a:p>
          <a:p>
            <a:r>
              <a:rPr lang="en-US" dirty="0"/>
              <a:t>It provides generic CRUD (</a:t>
            </a:r>
            <a:r>
              <a:rPr lang="en-US" b="1" dirty="0"/>
              <a:t>Create, Read, Update, Delete</a:t>
            </a:r>
            <a:r>
              <a:rPr lang="en-US" dirty="0"/>
              <a:t>) operations to access data, as well as metadata operations to allow runtime discovery of the data.</a:t>
            </a:r>
          </a:p>
          <a:p>
            <a:endParaRPr lang="en-US" dirty="0"/>
          </a:p>
        </p:txBody>
      </p:sp>
      <p:sp>
        <p:nvSpPr>
          <p:cNvPr id="4" name="Slide Number Placeholder 3">
            <a:extLst>
              <a:ext uri="{FF2B5EF4-FFF2-40B4-BE49-F238E27FC236}">
                <a16:creationId xmlns:a16="http://schemas.microsoft.com/office/drawing/2014/main" id="{310A75AA-15F0-4DF4-94A3-246792AD2182}"/>
              </a:ext>
            </a:extLst>
          </p:cNvPr>
          <p:cNvSpPr>
            <a:spLocks noGrp="1"/>
          </p:cNvSpPr>
          <p:nvPr>
            <p:ph type="sldNum" sz="quarter" idx="4"/>
          </p:nvPr>
        </p:nvSpPr>
        <p:spPr/>
        <p:txBody>
          <a:bodyPr/>
          <a:lstStyle/>
          <a:p>
            <a:fld id="{77D90DC3-E96B-410E-91F9-576C473C0794}" type="slidenum">
              <a:rPr lang="en-US" smtClean="0"/>
              <a:t>31</a:t>
            </a:fld>
            <a:endParaRPr lang="en-US" dirty="0"/>
          </a:p>
        </p:txBody>
      </p:sp>
    </p:spTree>
    <p:extLst>
      <p:ext uri="{BB962C8B-B14F-4D97-AF65-F5344CB8AC3E}">
        <p14:creationId xmlns:p14="http://schemas.microsoft.com/office/powerpoint/2010/main" val="3950582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01B5-9E52-4F85-8F66-9C2CC0792177}"/>
              </a:ext>
            </a:extLst>
          </p:cNvPr>
          <p:cNvSpPr>
            <a:spLocks noGrp="1"/>
          </p:cNvSpPr>
          <p:nvPr>
            <p:ph type="title"/>
          </p:nvPr>
        </p:nvSpPr>
        <p:spPr>
          <a:xfrm>
            <a:off x="1484310" y="0"/>
            <a:ext cx="10707690" cy="1752599"/>
          </a:xfrm>
        </p:spPr>
        <p:txBody>
          <a:bodyPr>
            <a:normAutofit/>
          </a:bodyPr>
          <a:lstStyle/>
          <a:p>
            <a:r>
              <a:rPr lang="en-US" b="1" dirty="0"/>
              <a:t>How to check </a:t>
            </a:r>
            <a:r>
              <a:rPr lang="en-US" b="1" dirty="0">
                <a:solidFill>
                  <a:srgbClr val="92D050"/>
                </a:solidFill>
              </a:rPr>
              <a:t>SFAPI</a:t>
            </a:r>
            <a:r>
              <a:rPr lang="en-US" b="1" dirty="0"/>
              <a:t> in SAP SuccessFactors UI</a:t>
            </a:r>
          </a:p>
        </p:txBody>
      </p:sp>
      <p:sp>
        <p:nvSpPr>
          <p:cNvPr id="3" name="Content Placeholder 2">
            <a:extLst>
              <a:ext uri="{FF2B5EF4-FFF2-40B4-BE49-F238E27FC236}">
                <a16:creationId xmlns:a16="http://schemas.microsoft.com/office/drawing/2014/main" id="{D5F6CED9-A80D-448D-878B-8D0FFD9C287E}"/>
              </a:ext>
            </a:extLst>
          </p:cNvPr>
          <p:cNvSpPr>
            <a:spLocks noGrp="1"/>
          </p:cNvSpPr>
          <p:nvPr>
            <p:ph idx="1"/>
          </p:nvPr>
        </p:nvSpPr>
        <p:spPr/>
        <p:txBody>
          <a:bodyPr/>
          <a:lstStyle/>
          <a:p>
            <a:pPr marL="742950" indent="-742950">
              <a:buFont typeface="+mj-lt"/>
              <a:buAutoNum type="arabicPeriod"/>
            </a:pPr>
            <a:r>
              <a:rPr lang="en-US" dirty="0"/>
              <a:t>Log in to your SAP SuccessFactors system</a:t>
            </a:r>
          </a:p>
          <a:p>
            <a:pPr marL="742950" indent="-742950">
              <a:buFont typeface="+mj-lt"/>
              <a:buAutoNum type="arabicPeriod"/>
            </a:pPr>
            <a:r>
              <a:rPr lang="en-US" dirty="0"/>
              <a:t>Go to Admin Center</a:t>
            </a:r>
          </a:p>
          <a:p>
            <a:pPr marL="742950" indent="-742950">
              <a:buFont typeface="+mj-lt"/>
              <a:buAutoNum type="arabicPeriod"/>
            </a:pPr>
            <a:r>
              <a:rPr lang="en-US" dirty="0"/>
              <a:t>Click on Company Settings</a:t>
            </a:r>
          </a:p>
          <a:p>
            <a:pPr marL="742950" indent="-742950">
              <a:buFont typeface="+mj-lt"/>
              <a:buAutoNum type="arabicPeriod"/>
            </a:pPr>
            <a:r>
              <a:rPr lang="en-US" dirty="0"/>
              <a:t>Click on "SFAPI Data Dictionary"</a:t>
            </a:r>
          </a:p>
          <a:p>
            <a:endParaRPr lang="en-US" dirty="0"/>
          </a:p>
        </p:txBody>
      </p:sp>
      <p:sp>
        <p:nvSpPr>
          <p:cNvPr id="4" name="Slide Number Placeholder 3">
            <a:extLst>
              <a:ext uri="{FF2B5EF4-FFF2-40B4-BE49-F238E27FC236}">
                <a16:creationId xmlns:a16="http://schemas.microsoft.com/office/drawing/2014/main" id="{9A6F7630-FB95-4A2B-A30A-EB37EA1D4F73}"/>
              </a:ext>
            </a:extLst>
          </p:cNvPr>
          <p:cNvSpPr>
            <a:spLocks noGrp="1"/>
          </p:cNvSpPr>
          <p:nvPr>
            <p:ph type="sldNum" sz="quarter" idx="4"/>
          </p:nvPr>
        </p:nvSpPr>
        <p:spPr/>
        <p:txBody>
          <a:bodyPr/>
          <a:lstStyle/>
          <a:p>
            <a:fld id="{77D90DC3-E96B-410E-91F9-576C473C0794}" type="slidenum">
              <a:rPr lang="en-US" smtClean="0"/>
              <a:t>32</a:t>
            </a:fld>
            <a:endParaRPr lang="en-US" dirty="0"/>
          </a:p>
        </p:txBody>
      </p:sp>
    </p:spTree>
    <p:extLst>
      <p:ext uri="{BB962C8B-B14F-4D97-AF65-F5344CB8AC3E}">
        <p14:creationId xmlns:p14="http://schemas.microsoft.com/office/powerpoint/2010/main" val="1195986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41E4A7B-E1FF-4567-9E89-BBBBBC48EC72}"/>
              </a:ext>
            </a:extLst>
          </p:cNvPr>
          <p:cNvPicPr>
            <a:picLocks noChangeAspect="1"/>
          </p:cNvPicPr>
          <p:nvPr/>
        </p:nvPicPr>
        <p:blipFill>
          <a:blip r:embed="rId2"/>
          <a:stretch>
            <a:fillRect/>
          </a:stretch>
        </p:blipFill>
        <p:spPr>
          <a:xfrm>
            <a:off x="0" y="0"/>
            <a:ext cx="12192000" cy="6858000"/>
          </a:xfrm>
          <a:prstGeom prst="rect">
            <a:avLst/>
          </a:prstGeom>
        </p:spPr>
      </p:pic>
      <p:sp>
        <p:nvSpPr>
          <p:cNvPr id="2" name="Slide Number Placeholder 1">
            <a:extLst>
              <a:ext uri="{FF2B5EF4-FFF2-40B4-BE49-F238E27FC236}">
                <a16:creationId xmlns:a16="http://schemas.microsoft.com/office/drawing/2014/main" id="{5793F496-53F7-4156-B384-6069A43C8523}"/>
              </a:ext>
            </a:extLst>
          </p:cNvPr>
          <p:cNvSpPr>
            <a:spLocks noGrp="1"/>
          </p:cNvSpPr>
          <p:nvPr>
            <p:ph type="sldNum" sz="quarter" idx="4"/>
          </p:nvPr>
        </p:nvSpPr>
        <p:spPr/>
        <p:txBody>
          <a:bodyPr/>
          <a:lstStyle/>
          <a:p>
            <a:fld id="{77D90DC3-E96B-410E-91F9-576C473C0794}" type="slidenum">
              <a:rPr lang="en-US" smtClean="0"/>
              <a:t>33</a:t>
            </a:fld>
            <a:endParaRPr lang="en-US"/>
          </a:p>
        </p:txBody>
      </p:sp>
    </p:spTree>
    <p:extLst>
      <p:ext uri="{BB962C8B-B14F-4D97-AF65-F5344CB8AC3E}">
        <p14:creationId xmlns:p14="http://schemas.microsoft.com/office/powerpoint/2010/main" val="10751822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SFAPI User data dictionary paint.png">
            <a:extLst>
              <a:ext uri="{FF2B5EF4-FFF2-40B4-BE49-F238E27FC236}">
                <a16:creationId xmlns:a16="http://schemas.microsoft.com/office/drawing/2014/main" id="{53DF2315-449D-458F-B234-05140298133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SFAPI User data dictionary paint.png">
            <a:extLst>
              <a:ext uri="{FF2B5EF4-FFF2-40B4-BE49-F238E27FC236}">
                <a16:creationId xmlns:a16="http://schemas.microsoft.com/office/drawing/2014/main" id="{C27367D2-BE6D-4329-B828-33493E9F55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2809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733B9B95-6F72-45DB-A2D4-4D8EEBADE012}"/>
              </a:ext>
            </a:extLst>
          </p:cNvPr>
          <p:cNvSpPr>
            <a:spLocks noGrp="1"/>
          </p:cNvSpPr>
          <p:nvPr>
            <p:ph type="sldNum" sz="quarter" idx="4"/>
          </p:nvPr>
        </p:nvSpPr>
        <p:spPr/>
        <p:txBody>
          <a:bodyPr/>
          <a:lstStyle/>
          <a:p>
            <a:fld id="{77D90DC3-E96B-410E-91F9-576C473C0794}" type="slidenum">
              <a:rPr lang="en-US" smtClean="0"/>
              <a:t>34</a:t>
            </a:fld>
            <a:endParaRPr lang="en-US"/>
          </a:p>
        </p:txBody>
      </p:sp>
    </p:spTree>
    <p:extLst>
      <p:ext uri="{BB962C8B-B14F-4D97-AF65-F5344CB8AC3E}">
        <p14:creationId xmlns:p14="http://schemas.microsoft.com/office/powerpoint/2010/main" val="393045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FB496-B263-4381-BE21-7F2091CD169C}"/>
              </a:ext>
            </a:extLst>
          </p:cNvPr>
          <p:cNvSpPr>
            <a:spLocks noGrp="1"/>
          </p:cNvSpPr>
          <p:nvPr>
            <p:ph type="title"/>
          </p:nvPr>
        </p:nvSpPr>
        <p:spPr/>
        <p:txBody>
          <a:bodyPr/>
          <a:lstStyle/>
          <a:p>
            <a:pPr algn="r"/>
            <a:r>
              <a:rPr lang="en-US" b="1" dirty="0"/>
              <a:t>What is </a:t>
            </a:r>
            <a:r>
              <a:rPr lang="en-US" b="1" dirty="0">
                <a:solidFill>
                  <a:schemeClr val="accent2"/>
                </a:solidFill>
              </a:rPr>
              <a:t>Metadata</a:t>
            </a:r>
          </a:p>
        </p:txBody>
      </p:sp>
      <p:sp>
        <p:nvSpPr>
          <p:cNvPr id="3" name="Content Placeholder 2">
            <a:extLst>
              <a:ext uri="{FF2B5EF4-FFF2-40B4-BE49-F238E27FC236}">
                <a16:creationId xmlns:a16="http://schemas.microsoft.com/office/drawing/2014/main" id="{0A6B609E-BF39-4F4C-BBCE-D71997D7DBE3}"/>
              </a:ext>
            </a:extLst>
          </p:cNvPr>
          <p:cNvSpPr>
            <a:spLocks noGrp="1"/>
          </p:cNvSpPr>
          <p:nvPr>
            <p:ph idx="1"/>
          </p:nvPr>
        </p:nvSpPr>
        <p:spPr>
          <a:xfrm>
            <a:off x="1484310" y="1574800"/>
            <a:ext cx="10018713" cy="4881084"/>
          </a:xfrm>
        </p:spPr>
        <p:txBody>
          <a:bodyPr>
            <a:normAutofit fontScale="77500" lnSpcReduction="20000"/>
          </a:bodyPr>
          <a:lstStyle/>
          <a:p>
            <a:r>
              <a:rPr lang="en-US" dirty="0"/>
              <a:t>In order to get extra information, such as language labels, picklists, beyond what the standard OData metadata provides, SuccessFactors OData exposes metadata as an entity.</a:t>
            </a:r>
          </a:p>
          <a:p>
            <a:r>
              <a:rPr lang="en-US" dirty="0"/>
              <a:t>The SuccessFactors OData API exposes an entity named 'Entity'. Its properties are exposed as complex type value embedded in the response body of 'Entity'. Different forms of metadata can thus be exposed without changing the standard OData metadata format. The new metadata can be accessed like a regular entity. In addition, it supports a simple filter to output metadata of a specific entity or a group of entities.</a:t>
            </a:r>
          </a:p>
        </p:txBody>
      </p:sp>
      <p:sp>
        <p:nvSpPr>
          <p:cNvPr id="4" name="Slide Number Placeholder 3">
            <a:extLst>
              <a:ext uri="{FF2B5EF4-FFF2-40B4-BE49-F238E27FC236}">
                <a16:creationId xmlns:a16="http://schemas.microsoft.com/office/drawing/2014/main" id="{FEA44A67-7B28-42AE-9D5B-DC33733C0BE6}"/>
              </a:ext>
            </a:extLst>
          </p:cNvPr>
          <p:cNvSpPr>
            <a:spLocks noGrp="1"/>
          </p:cNvSpPr>
          <p:nvPr>
            <p:ph type="sldNum" sz="quarter" idx="4"/>
          </p:nvPr>
        </p:nvSpPr>
        <p:spPr/>
        <p:txBody>
          <a:bodyPr/>
          <a:lstStyle/>
          <a:p>
            <a:fld id="{77D90DC3-E96B-410E-91F9-576C473C0794}" type="slidenum">
              <a:rPr lang="en-US" smtClean="0"/>
              <a:t>35</a:t>
            </a:fld>
            <a:endParaRPr lang="en-US" dirty="0"/>
          </a:p>
        </p:txBody>
      </p:sp>
    </p:spTree>
    <p:extLst>
      <p:ext uri="{BB962C8B-B14F-4D97-AF65-F5344CB8AC3E}">
        <p14:creationId xmlns:p14="http://schemas.microsoft.com/office/powerpoint/2010/main" val="1664647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B026-F6FC-4607-863E-07CAA8F68FAC}"/>
              </a:ext>
            </a:extLst>
          </p:cNvPr>
          <p:cNvSpPr>
            <a:spLocks noGrp="1"/>
          </p:cNvSpPr>
          <p:nvPr>
            <p:ph type="title"/>
          </p:nvPr>
        </p:nvSpPr>
        <p:spPr/>
        <p:txBody>
          <a:bodyPr/>
          <a:lstStyle/>
          <a:p>
            <a:pPr algn="r"/>
            <a:r>
              <a:rPr lang="en-US" b="1" dirty="0"/>
              <a:t>Sample </a:t>
            </a:r>
            <a:r>
              <a:rPr lang="en-US" b="1" dirty="0">
                <a:solidFill>
                  <a:schemeClr val="accent2"/>
                </a:solidFill>
              </a:rPr>
              <a:t>API</a:t>
            </a:r>
            <a:r>
              <a:rPr lang="en-US" b="1" dirty="0"/>
              <a:t> Calls</a:t>
            </a:r>
            <a:endParaRPr lang="en-US" dirty="0"/>
          </a:p>
        </p:txBody>
      </p:sp>
      <p:sp>
        <p:nvSpPr>
          <p:cNvPr id="3" name="Content Placeholder 2">
            <a:extLst>
              <a:ext uri="{FF2B5EF4-FFF2-40B4-BE49-F238E27FC236}">
                <a16:creationId xmlns:a16="http://schemas.microsoft.com/office/drawing/2014/main" id="{EED397BA-B735-4A68-A44E-649F0E54B14B}"/>
              </a:ext>
            </a:extLst>
          </p:cNvPr>
          <p:cNvSpPr>
            <a:spLocks noGrp="1"/>
          </p:cNvSpPr>
          <p:nvPr>
            <p:ph idx="1"/>
          </p:nvPr>
        </p:nvSpPr>
        <p:spPr>
          <a:xfrm>
            <a:off x="1484310" y="1862768"/>
            <a:ext cx="10821990" cy="4593116"/>
          </a:xfrm>
        </p:spPr>
        <p:txBody>
          <a:bodyPr>
            <a:normAutofit fontScale="70000" lnSpcReduction="20000"/>
          </a:bodyPr>
          <a:lstStyle/>
          <a:p>
            <a:r>
              <a:rPr lang="en-US" dirty="0"/>
              <a:t>Access the entire metadata for your instance</a:t>
            </a:r>
          </a:p>
          <a:p>
            <a:pPr marL="0" indent="0">
              <a:buNone/>
            </a:pPr>
            <a:r>
              <a:rPr lang="en-US" dirty="0"/>
              <a:t>	</a:t>
            </a:r>
            <a:r>
              <a:rPr lang="en-US" dirty="0">
                <a:highlight>
                  <a:srgbClr val="FFFF00"/>
                </a:highlight>
              </a:rPr>
              <a:t>https://api4.SuccessFactors.com/odata/v2/$metadata</a:t>
            </a:r>
          </a:p>
          <a:p>
            <a:r>
              <a:rPr lang="en-US" dirty="0"/>
              <a:t>Access the metadata for User entity</a:t>
            </a:r>
          </a:p>
          <a:p>
            <a:pPr marL="0" indent="0">
              <a:buNone/>
            </a:pPr>
            <a:r>
              <a:rPr lang="en-US" dirty="0"/>
              <a:t>	</a:t>
            </a:r>
            <a:r>
              <a:rPr lang="en-US" dirty="0">
                <a:highlight>
                  <a:srgbClr val="FFFF00"/>
                </a:highlight>
              </a:rPr>
              <a:t>https://&lt;hostname&gt;/odata/v2/Entity('User')?$format=json</a:t>
            </a:r>
          </a:p>
          <a:p>
            <a:r>
              <a:rPr lang="en-US" dirty="0"/>
              <a:t>Access the metadata for the User and Photo entities</a:t>
            </a:r>
          </a:p>
          <a:p>
            <a:pPr marL="457200" indent="-457200">
              <a:buNone/>
            </a:pPr>
            <a:r>
              <a:rPr lang="en-US" dirty="0"/>
              <a:t>	</a:t>
            </a:r>
            <a:r>
              <a:rPr lang="en-US" dirty="0">
                <a:highlight>
                  <a:srgbClr val="FFFF00"/>
                </a:highlight>
              </a:rPr>
              <a:t>https://api4.SuccessFactors.com/odata/v2/User,Photo/$metadata </a:t>
            </a:r>
          </a:p>
          <a:p>
            <a:r>
              <a:rPr lang="en-US" dirty="0"/>
              <a:t>Query User entity data</a:t>
            </a:r>
          </a:p>
          <a:p>
            <a:pPr marL="457200" indent="-457200">
              <a:buNone/>
            </a:pPr>
            <a:r>
              <a:rPr lang="fr-FR" dirty="0"/>
              <a:t>	</a:t>
            </a:r>
            <a:r>
              <a:rPr lang="fr-FR" dirty="0">
                <a:highlight>
                  <a:srgbClr val="FFFF00"/>
                </a:highlight>
              </a:rPr>
              <a:t>https://api4.SuccessFactors.com/odata/v2/User,Photo/User?$format=json&amp;$filter=userId eq ‘</a:t>
            </a:r>
            <a:r>
              <a:rPr lang="fr-FR" dirty="0" err="1">
                <a:highlight>
                  <a:srgbClr val="FFFF00"/>
                </a:highlight>
              </a:rPr>
              <a:t>cgrant</a:t>
            </a:r>
            <a:r>
              <a:rPr lang="fr-FR" dirty="0">
                <a:highlight>
                  <a:srgbClr val="FFFF00"/>
                </a:highlight>
              </a:rPr>
              <a:t>’ </a:t>
            </a:r>
            <a:endParaRPr lang="en-US" dirty="0">
              <a:highlight>
                <a:srgbClr val="FFFF00"/>
              </a:highlight>
            </a:endParaRPr>
          </a:p>
        </p:txBody>
      </p:sp>
      <p:sp>
        <p:nvSpPr>
          <p:cNvPr id="4" name="Slide Number Placeholder 3">
            <a:extLst>
              <a:ext uri="{FF2B5EF4-FFF2-40B4-BE49-F238E27FC236}">
                <a16:creationId xmlns:a16="http://schemas.microsoft.com/office/drawing/2014/main" id="{AB458C07-8993-473D-91D5-78B3F7568013}"/>
              </a:ext>
            </a:extLst>
          </p:cNvPr>
          <p:cNvSpPr>
            <a:spLocks noGrp="1"/>
          </p:cNvSpPr>
          <p:nvPr>
            <p:ph type="sldNum" sz="quarter" idx="4"/>
          </p:nvPr>
        </p:nvSpPr>
        <p:spPr/>
        <p:txBody>
          <a:bodyPr/>
          <a:lstStyle/>
          <a:p>
            <a:fld id="{77D90DC3-E96B-410E-91F9-576C473C0794}" type="slidenum">
              <a:rPr lang="en-US" smtClean="0"/>
              <a:t>36</a:t>
            </a:fld>
            <a:endParaRPr lang="en-US" dirty="0"/>
          </a:p>
        </p:txBody>
      </p:sp>
    </p:spTree>
    <p:extLst>
      <p:ext uri="{BB962C8B-B14F-4D97-AF65-F5344CB8AC3E}">
        <p14:creationId xmlns:p14="http://schemas.microsoft.com/office/powerpoint/2010/main" val="742001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B6FA5-CDBB-48CA-AB13-933F994A6624}"/>
              </a:ext>
            </a:extLst>
          </p:cNvPr>
          <p:cNvSpPr>
            <a:spLocks noGrp="1"/>
          </p:cNvSpPr>
          <p:nvPr>
            <p:ph type="title"/>
          </p:nvPr>
        </p:nvSpPr>
        <p:spPr/>
        <p:txBody>
          <a:bodyPr/>
          <a:lstStyle/>
          <a:p>
            <a:r>
              <a:rPr lang="en-US" b="1" dirty="0">
                <a:solidFill>
                  <a:schemeClr val="accent2"/>
                </a:solidFill>
              </a:rPr>
              <a:t>Integration Monitoring </a:t>
            </a:r>
            <a:r>
              <a:rPr lang="en-US" b="1" dirty="0"/>
              <a:t>Tools</a:t>
            </a:r>
          </a:p>
        </p:txBody>
      </p:sp>
      <p:sp>
        <p:nvSpPr>
          <p:cNvPr id="4" name="Slide Number Placeholder 3">
            <a:extLst>
              <a:ext uri="{FF2B5EF4-FFF2-40B4-BE49-F238E27FC236}">
                <a16:creationId xmlns:a16="http://schemas.microsoft.com/office/drawing/2014/main" id="{8982BD87-9156-4D09-BBA9-B9635B27DC21}"/>
              </a:ext>
            </a:extLst>
          </p:cNvPr>
          <p:cNvSpPr>
            <a:spLocks noGrp="1"/>
          </p:cNvSpPr>
          <p:nvPr>
            <p:ph type="sldNum" sz="quarter" idx="4"/>
          </p:nvPr>
        </p:nvSpPr>
        <p:spPr/>
        <p:txBody>
          <a:bodyPr/>
          <a:lstStyle/>
          <a:p>
            <a:fld id="{77D90DC3-E96B-410E-91F9-576C473C0794}" type="slidenum">
              <a:rPr lang="en-US" smtClean="0"/>
              <a:t>37</a:t>
            </a:fld>
            <a:endParaRPr lang="en-US" dirty="0"/>
          </a:p>
        </p:txBody>
      </p:sp>
      <p:sp>
        <p:nvSpPr>
          <p:cNvPr id="5" name="Rectangle: Rounded Corners 4">
            <a:extLst>
              <a:ext uri="{FF2B5EF4-FFF2-40B4-BE49-F238E27FC236}">
                <a16:creationId xmlns:a16="http://schemas.microsoft.com/office/drawing/2014/main" id="{C6E8E625-475B-450A-883F-BE075E83E339}"/>
              </a:ext>
            </a:extLst>
          </p:cNvPr>
          <p:cNvSpPr/>
          <p:nvPr/>
        </p:nvSpPr>
        <p:spPr>
          <a:xfrm>
            <a:off x="1976681" y="1559168"/>
            <a:ext cx="4396152" cy="474100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2400" b="1" dirty="0">
              <a:latin typeface="Graphik" panose="020B0503030202060203" pitchFamily="34" charset="0"/>
            </a:endParaRPr>
          </a:p>
          <a:p>
            <a:pPr algn="ctr"/>
            <a:endParaRPr lang="en-US" sz="2400" b="1" dirty="0">
              <a:latin typeface="Graphik" panose="020B0503030202060203" pitchFamily="34" charset="0"/>
            </a:endParaRPr>
          </a:p>
          <a:p>
            <a:pPr algn="ctr"/>
            <a:endParaRPr lang="en-US" sz="2400" b="1" dirty="0">
              <a:latin typeface="Graphik" panose="020B0503030202060203" pitchFamily="34" charset="0"/>
            </a:endParaRPr>
          </a:p>
          <a:p>
            <a:pPr algn="ctr"/>
            <a:r>
              <a:rPr lang="en-US" sz="2400" b="1" dirty="0">
                <a:latin typeface="Graphik" panose="020B0503030202060203" pitchFamily="34" charset="0"/>
              </a:rPr>
              <a:t>OData Audit Log</a:t>
            </a:r>
          </a:p>
          <a:p>
            <a:pPr algn="ctr"/>
            <a:endParaRPr lang="en-US" sz="2400" b="1" dirty="0">
              <a:latin typeface="Graphik" panose="020B0503030202060203" pitchFamily="34" charset="0"/>
            </a:endParaRPr>
          </a:p>
          <a:p>
            <a:pPr algn="ctr"/>
            <a:r>
              <a:rPr lang="en-US" sz="2400" dirty="0">
                <a:latin typeface="Graphik" panose="020B0503030202060203" pitchFamily="34" charset="0"/>
              </a:rPr>
              <a:t>In the OData API Audit Log, audit log can be displayed information such as the time a request was made, the time taken for the response, the type of OData API call, and so on.</a:t>
            </a:r>
          </a:p>
          <a:p>
            <a:pPr algn="ctr"/>
            <a:endParaRPr lang="en-US" sz="2400" dirty="0">
              <a:latin typeface="Graphik" panose="020B0503030202060203" pitchFamily="34" charset="0"/>
            </a:endParaRPr>
          </a:p>
          <a:p>
            <a:pPr algn="ctr"/>
            <a:endParaRPr lang="en-US" sz="2400" b="1" dirty="0">
              <a:latin typeface="Graphik" panose="020B0503030202060203" pitchFamily="34" charset="0"/>
            </a:endParaRPr>
          </a:p>
          <a:p>
            <a:pPr algn="ctr"/>
            <a:endParaRPr lang="en-US" sz="2400" b="1" dirty="0">
              <a:latin typeface="Graphik" panose="020B0503030202060203" pitchFamily="34" charset="0"/>
            </a:endParaRPr>
          </a:p>
          <a:p>
            <a:pPr algn="ctr"/>
            <a:endParaRPr lang="en-US" sz="2400" b="1" dirty="0">
              <a:latin typeface="Graphik" panose="020B0503030202060203" pitchFamily="34" charset="0"/>
            </a:endParaRPr>
          </a:p>
        </p:txBody>
      </p:sp>
      <p:sp>
        <p:nvSpPr>
          <p:cNvPr id="6" name="Rectangle: Rounded Corners 5">
            <a:extLst>
              <a:ext uri="{FF2B5EF4-FFF2-40B4-BE49-F238E27FC236}">
                <a16:creationId xmlns:a16="http://schemas.microsoft.com/office/drawing/2014/main" id="{071E090C-D093-4795-9381-2184066E2270}"/>
              </a:ext>
            </a:extLst>
          </p:cNvPr>
          <p:cNvSpPr/>
          <p:nvPr/>
        </p:nvSpPr>
        <p:spPr>
          <a:xfrm>
            <a:off x="6865204" y="1565030"/>
            <a:ext cx="4086652" cy="474100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sz="2400" b="1" dirty="0">
                <a:latin typeface="Graphik" panose="020B0503030202060203" pitchFamily="34" charset="0"/>
              </a:rPr>
              <a:t>SFAPI Audit Log</a:t>
            </a:r>
          </a:p>
          <a:p>
            <a:pPr algn="ctr"/>
            <a:endParaRPr lang="en-US" sz="2400" b="1" dirty="0">
              <a:latin typeface="Graphik" panose="020B0503030202060203" pitchFamily="34" charset="0"/>
            </a:endParaRPr>
          </a:p>
          <a:p>
            <a:pPr algn="ctr"/>
            <a:r>
              <a:rPr lang="en-US" sz="2400" dirty="0">
                <a:latin typeface="Graphik" panose="020B0503030202060203" pitchFamily="34" charset="0"/>
              </a:rPr>
              <a:t>In the SF API Audit Log, audit log information can be displayed such as the time a request was made, the time taken for the response, the type of SF API call, and so on.</a:t>
            </a:r>
          </a:p>
          <a:p>
            <a:pPr algn="ctr"/>
            <a:endParaRPr lang="en-US" sz="2400" b="1" dirty="0">
              <a:latin typeface="Graphik" panose="020B0503030202060203" pitchFamily="34" charset="0"/>
            </a:endParaRPr>
          </a:p>
        </p:txBody>
      </p:sp>
    </p:spTree>
    <p:extLst>
      <p:ext uri="{BB962C8B-B14F-4D97-AF65-F5344CB8AC3E}">
        <p14:creationId xmlns:p14="http://schemas.microsoft.com/office/powerpoint/2010/main" val="2765563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C5194C-33BA-4845-AB76-6226D72E081B}"/>
              </a:ext>
            </a:extLst>
          </p:cNvPr>
          <p:cNvSpPr>
            <a:spLocks noGrp="1"/>
          </p:cNvSpPr>
          <p:nvPr>
            <p:ph type="sldNum" sz="quarter" idx="4"/>
          </p:nvPr>
        </p:nvSpPr>
        <p:spPr/>
        <p:txBody>
          <a:bodyPr/>
          <a:lstStyle/>
          <a:p>
            <a:fld id="{77D90DC3-E96B-410E-91F9-576C473C0794}" type="slidenum">
              <a:rPr lang="en-US" smtClean="0"/>
              <a:t>38</a:t>
            </a:fld>
            <a:endParaRPr lang="en-US" dirty="0"/>
          </a:p>
        </p:txBody>
      </p:sp>
      <p:sp>
        <p:nvSpPr>
          <p:cNvPr id="5" name="Title 1">
            <a:extLst>
              <a:ext uri="{FF2B5EF4-FFF2-40B4-BE49-F238E27FC236}">
                <a16:creationId xmlns:a16="http://schemas.microsoft.com/office/drawing/2014/main" id="{8EB30314-A065-490F-B130-CF058FE73D76}"/>
              </a:ext>
            </a:extLst>
          </p:cNvPr>
          <p:cNvSpPr txBox="1">
            <a:spLocks/>
          </p:cNvSpPr>
          <p:nvPr/>
        </p:nvSpPr>
        <p:spPr>
          <a:xfrm>
            <a:off x="1636710" y="152400"/>
            <a:ext cx="10018713" cy="1752599"/>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800" kern="1200" cap="none">
                <a:ln w="3175" cmpd="sng">
                  <a:noFill/>
                </a:ln>
                <a:solidFill>
                  <a:schemeClr val="tx1"/>
                </a:solidFill>
                <a:effectLst/>
                <a:latin typeface="Graphik" panose="020B0503030202060203"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a:solidFill>
                  <a:schemeClr val="accent2"/>
                </a:solidFill>
              </a:rPr>
              <a:t>Integration Monitoring </a:t>
            </a:r>
            <a:r>
              <a:rPr lang="en-US" b="1"/>
              <a:t>Tools</a:t>
            </a:r>
            <a:endParaRPr lang="en-US" b="1" dirty="0"/>
          </a:p>
        </p:txBody>
      </p:sp>
      <p:sp>
        <p:nvSpPr>
          <p:cNvPr id="6" name="Rectangle: Rounded Corners 5">
            <a:extLst>
              <a:ext uri="{FF2B5EF4-FFF2-40B4-BE49-F238E27FC236}">
                <a16:creationId xmlns:a16="http://schemas.microsoft.com/office/drawing/2014/main" id="{03C37237-813D-4C30-BAB3-19F7816821B1}"/>
              </a:ext>
            </a:extLst>
          </p:cNvPr>
          <p:cNvSpPr/>
          <p:nvPr/>
        </p:nvSpPr>
        <p:spPr>
          <a:xfrm>
            <a:off x="3897924" y="1559168"/>
            <a:ext cx="4396152" cy="4741008"/>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sz="2400" b="1" dirty="0">
              <a:latin typeface="Graphik" panose="020B0503030202060203" pitchFamily="34" charset="0"/>
            </a:endParaRPr>
          </a:p>
          <a:p>
            <a:pPr algn="ctr"/>
            <a:endParaRPr lang="en-US" sz="2400" b="1" dirty="0">
              <a:latin typeface="Graphik" panose="020B0503030202060203" pitchFamily="34" charset="0"/>
            </a:endParaRPr>
          </a:p>
          <a:p>
            <a:pPr algn="ctr"/>
            <a:r>
              <a:rPr lang="en-US" sz="2400" b="1" dirty="0">
                <a:latin typeface="Graphik" panose="020B0503030202060203" pitchFamily="34" charset="0"/>
              </a:rPr>
              <a:t>Event Notification</a:t>
            </a:r>
          </a:p>
          <a:p>
            <a:pPr algn="ctr"/>
            <a:r>
              <a:rPr lang="en-US" sz="2400" b="1" dirty="0">
                <a:latin typeface="Graphik" panose="020B0503030202060203" pitchFamily="34" charset="0"/>
              </a:rPr>
              <a:t>Audit Log</a:t>
            </a:r>
          </a:p>
          <a:p>
            <a:pPr algn="ctr"/>
            <a:endParaRPr lang="en-US" sz="2400" b="1" dirty="0">
              <a:latin typeface="Graphik" panose="020B0503030202060203" pitchFamily="34" charset="0"/>
            </a:endParaRPr>
          </a:p>
          <a:p>
            <a:pPr algn="ctr"/>
            <a:r>
              <a:rPr lang="en-US" sz="2400" dirty="0">
                <a:latin typeface="Graphik" panose="020B0503030202060203" pitchFamily="34" charset="0"/>
              </a:rPr>
              <a:t>All the information regarding the event such as ID, event type, subscriber, status, event details, sent by, Send time and Correlation ID.</a:t>
            </a:r>
          </a:p>
          <a:p>
            <a:pPr algn="ctr"/>
            <a:endParaRPr lang="en-US" sz="2400" b="1" dirty="0">
              <a:latin typeface="Graphik" panose="020B0503030202060203" pitchFamily="34" charset="0"/>
            </a:endParaRPr>
          </a:p>
          <a:p>
            <a:pPr algn="ctr"/>
            <a:endParaRPr lang="en-US" sz="2400" b="1" dirty="0">
              <a:latin typeface="Graphik" panose="020B0503030202060203" pitchFamily="34" charset="0"/>
            </a:endParaRPr>
          </a:p>
          <a:p>
            <a:pPr algn="ctr"/>
            <a:endParaRPr lang="en-US" sz="2400" b="1" dirty="0">
              <a:latin typeface="Graphik" panose="020B0503030202060203" pitchFamily="34" charset="0"/>
            </a:endParaRPr>
          </a:p>
        </p:txBody>
      </p:sp>
    </p:spTree>
    <p:extLst>
      <p:ext uri="{BB962C8B-B14F-4D97-AF65-F5344CB8AC3E}">
        <p14:creationId xmlns:p14="http://schemas.microsoft.com/office/powerpoint/2010/main" val="2693732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A095245-3C40-437C-ABF3-C2974F5FD0C5}"/>
              </a:ext>
            </a:extLst>
          </p:cNvPr>
          <p:cNvPicPr>
            <a:picLocks noGrp="1" noChangeAspect="1"/>
          </p:cNvPicPr>
          <p:nvPr>
            <p:ph idx="1"/>
          </p:nvPr>
        </p:nvPicPr>
        <p:blipFill>
          <a:blip r:embed="rId2"/>
          <a:stretch>
            <a:fillRect/>
          </a:stretch>
        </p:blipFill>
        <p:spPr>
          <a:xfrm>
            <a:off x="1484310" y="1473730"/>
            <a:ext cx="10449827" cy="2672819"/>
          </a:xfrm>
          <a:prstGeom prst="rect">
            <a:avLst/>
          </a:prstGeom>
          <a:ln>
            <a:noFill/>
          </a:ln>
          <a:effectLst>
            <a:outerShdw blurRad="190500" algn="tl" rotWithShape="0">
              <a:srgbClr val="000000">
                <a:alpha val="70000"/>
              </a:srgbClr>
            </a:outerShdw>
          </a:effectLst>
        </p:spPr>
      </p:pic>
      <p:sp>
        <p:nvSpPr>
          <p:cNvPr id="6" name="Speech Bubble: Rectangle 5">
            <a:extLst>
              <a:ext uri="{FF2B5EF4-FFF2-40B4-BE49-F238E27FC236}">
                <a16:creationId xmlns:a16="http://schemas.microsoft.com/office/drawing/2014/main" id="{B61031C9-2502-41EC-B09E-75767D552755}"/>
              </a:ext>
            </a:extLst>
          </p:cNvPr>
          <p:cNvSpPr/>
          <p:nvPr/>
        </p:nvSpPr>
        <p:spPr>
          <a:xfrm>
            <a:off x="5873857" y="3235943"/>
            <a:ext cx="3952068" cy="3487119"/>
          </a:xfrm>
          <a:prstGeom prst="wedgeRectCallout">
            <a:avLst>
              <a:gd name="adj1" fmla="val 89756"/>
              <a:gd name="adj2" fmla="val -57944"/>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CE29A-0870-4420-8CF6-17512602B990}"/>
              </a:ext>
            </a:extLst>
          </p:cNvPr>
          <p:cNvSpPr>
            <a:spLocks noGrp="1"/>
          </p:cNvSpPr>
          <p:nvPr>
            <p:ph type="title"/>
          </p:nvPr>
        </p:nvSpPr>
        <p:spPr/>
        <p:txBody>
          <a:bodyPr/>
          <a:lstStyle/>
          <a:p>
            <a:pPr algn="r"/>
            <a:r>
              <a:rPr lang="en-US" b="1" dirty="0"/>
              <a:t>OData Audit Log</a:t>
            </a:r>
          </a:p>
        </p:txBody>
      </p:sp>
      <p:sp>
        <p:nvSpPr>
          <p:cNvPr id="4" name="Slide Number Placeholder 3">
            <a:extLst>
              <a:ext uri="{FF2B5EF4-FFF2-40B4-BE49-F238E27FC236}">
                <a16:creationId xmlns:a16="http://schemas.microsoft.com/office/drawing/2014/main" id="{49C8ECA6-8DB2-417F-B120-72EDBB598779}"/>
              </a:ext>
            </a:extLst>
          </p:cNvPr>
          <p:cNvSpPr>
            <a:spLocks noGrp="1"/>
          </p:cNvSpPr>
          <p:nvPr>
            <p:ph type="sldNum" sz="quarter" idx="4"/>
          </p:nvPr>
        </p:nvSpPr>
        <p:spPr/>
        <p:txBody>
          <a:bodyPr/>
          <a:lstStyle/>
          <a:p>
            <a:fld id="{77D90DC3-E96B-410E-91F9-576C473C0794}" type="slidenum">
              <a:rPr lang="en-US" smtClean="0"/>
              <a:t>39</a:t>
            </a:fld>
            <a:endParaRPr lang="en-US" dirty="0"/>
          </a:p>
        </p:txBody>
      </p:sp>
      <p:pic>
        <p:nvPicPr>
          <p:cNvPr id="3" name="Picture 2">
            <a:extLst>
              <a:ext uri="{FF2B5EF4-FFF2-40B4-BE49-F238E27FC236}">
                <a16:creationId xmlns:a16="http://schemas.microsoft.com/office/drawing/2014/main" id="{ED757F77-4ED1-4C4F-A030-20F930DAE3A0}"/>
              </a:ext>
            </a:extLst>
          </p:cNvPr>
          <p:cNvPicPr>
            <a:picLocks noChangeAspect="1"/>
          </p:cNvPicPr>
          <p:nvPr/>
        </p:nvPicPr>
        <p:blipFill rotWithShape="1">
          <a:blip r:embed="rId3"/>
          <a:srcRect r="1578"/>
          <a:stretch/>
        </p:blipFill>
        <p:spPr>
          <a:xfrm>
            <a:off x="5873857" y="3235943"/>
            <a:ext cx="3952068" cy="3487119"/>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3265801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ACEF8-49FC-4AA0-97AE-B663F89BDCBC}"/>
              </a:ext>
            </a:extLst>
          </p:cNvPr>
          <p:cNvSpPr>
            <a:spLocks noGrp="1"/>
          </p:cNvSpPr>
          <p:nvPr>
            <p:ph type="title"/>
          </p:nvPr>
        </p:nvSpPr>
        <p:spPr/>
        <p:txBody>
          <a:bodyPr/>
          <a:lstStyle/>
          <a:p>
            <a:pPr algn="r"/>
            <a:r>
              <a:rPr lang="en-US" b="1" dirty="0"/>
              <a:t>Cloud Computing at </a:t>
            </a:r>
            <a:r>
              <a:rPr lang="en-US" b="1" dirty="0">
                <a:solidFill>
                  <a:schemeClr val="accent2"/>
                </a:solidFill>
              </a:rPr>
              <a:t>SAP</a:t>
            </a:r>
          </a:p>
        </p:txBody>
      </p:sp>
      <p:sp>
        <p:nvSpPr>
          <p:cNvPr id="4" name="Slide Number Placeholder 3">
            <a:extLst>
              <a:ext uri="{FF2B5EF4-FFF2-40B4-BE49-F238E27FC236}">
                <a16:creationId xmlns:a16="http://schemas.microsoft.com/office/drawing/2014/main" id="{C3C71FE6-8F60-47AE-B115-DC2454222B79}"/>
              </a:ext>
            </a:extLst>
          </p:cNvPr>
          <p:cNvSpPr>
            <a:spLocks noGrp="1"/>
          </p:cNvSpPr>
          <p:nvPr>
            <p:ph type="sldNum" sz="quarter" idx="4"/>
          </p:nvPr>
        </p:nvSpPr>
        <p:spPr/>
        <p:txBody>
          <a:bodyPr/>
          <a:lstStyle/>
          <a:p>
            <a:fld id="{77D90DC3-E96B-410E-91F9-576C473C0794}" type="slidenum">
              <a:rPr lang="en-US" smtClean="0"/>
              <a:t>4</a:t>
            </a:fld>
            <a:endParaRPr lang="en-US" dirty="0"/>
          </a:p>
        </p:txBody>
      </p:sp>
      <p:sp>
        <p:nvSpPr>
          <p:cNvPr id="5" name="Rectangle 4">
            <a:extLst>
              <a:ext uri="{FF2B5EF4-FFF2-40B4-BE49-F238E27FC236}">
                <a16:creationId xmlns:a16="http://schemas.microsoft.com/office/drawing/2014/main" id="{C784017A-BF28-4310-B67D-8019300CA2DC}"/>
              </a:ext>
            </a:extLst>
          </p:cNvPr>
          <p:cNvSpPr/>
          <p:nvPr/>
        </p:nvSpPr>
        <p:spPr>
          <a:xfrm>
            <a:off x="1907961" y="2505685"/>
            <a:ext cx="6096000" cy="707886"/>
          </a:xfrm>
          <a:prstGeom prst="rect">
            <a:avLst/>
          </a:prstGeom>
        </p:spPr>
        <p:txBody>
          <a:bodyPr>
            <a:spAutoFit/>
          </a:bodyPr>
          <a:lstStyle/>
          <a:p>
            <a:r>
              <a:rPr lang="en-US" sz="2000" dirty="0">
                <a:solidFill>
                  <a:srgbClr val="000000"/>
                </a:solidFill>
                <a:latin typeface="Graphik" panose="020B0503030202060203" pitchFamily="34" charset="0"/>
              </a:rPr>
              <a:t>	SAP is a cloud company driven by SAP HANA in-memory technology.</a:t>
            </a:r>
            <a:endParaRPr lang="en-US" sz="2000" dirty="0">
              <a:latin typeface="Graphik" panose="020B0503030202060203" pitchFamily="34" charset="0"/>
            </a:endParaRPr>
          </a:p>
        </p:txBody>
      </p:sp>
      <p:pic>
        <p:nvPicPr>
          <p:cNvPr id="1026" name="Picture 2" descr="Image result for sap hana png">
            <a:extLst>
              <a:ext uri="{FF2B5EF4-FFF2-40B4-BE49-F238E27FC236}">
                <a16:creationId xmlns:a16="http://schemas.microsoft.com/office/drawing/2014/main" id="{4B79170A-5C87-447A-9CCA-4C9F6A4E52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0954" y="1677578"/>
            <a:ext cx="571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7BC43B1-5973-4393-9B74-011D9406FB89}"/>
              </a:ext>
            </a:extLst>
          </p:cNvPr>
          <p:cNvSpPr/>
          <p:nvPr/>
        </p:nvSpPr>
        <p:spPr>
          <a:xfrm>
            <a:off x="1742218" y="3497052"/>
            <a:ext cx="9209638" cy="1323439"/>
          </a:xfrm>
          <a:prstGeom prst="rect">
            <a:avLst/>
          </a:prstGeom>
        </p:spPr>
        <p:txBody>
          <a:bodyPr wrap="square">
            <a:spAutoFit/>
          </a:bodyPr>
          <a:lstStyle/>
          <a:p>
            <a:r>
              <a:rPr lang="en-US" sz="2000" dirty="0">
                <a:latin typeface="Graphik" panose="020B0503030202060203" pitchFamily="34" charset="0"/>
              </a:rPr>
              <a:t>	Simply put, cloud computing makes it possible for users to access data, </a:t>
            </a:r>
            <a:r>
              <a:rPr lang="en-US" sz="2000" dirty="0">
                <a:solidFill>
                  <a:srgbClr val="000000"/>
                </a:solidFill>
                <a:latin typeface="Graphik" panose="020B0503030202060203" pitchFamily="34" charset="0"/>
              </a:rPr>
              <a:t>applications</a:t>
            </a:r>
            <a:r>
              <a:rPr lang="en-US" sz="2000" dirty="0">
                <a:latin typeface="Graphik" panose="020B0503030202060203" pitchFamily="34" charset="0"/>
              </a:rPr>
              <a:t>, and services over the Internet. The cloud eliminates the need for costly hardware, such as hard drives and servers – and gives users the ability to work from anywhere. </a:t>
            </a:r>
          </a:p>
        </p:txBody>
      </p:sp>
      <p:sp>
        <p:nvSpPr>
          <p:cNvPr id="8" name="Rectangle 7">
            <a:extLst>
              <a:ext uri="{FF2B5EF4-FFF2-40B4-BE49-F238E27FC236}">
                <a16:creationId xmlns:a16="http://schemas.microsoft.com/office/drawing/2014/main" id="{6CA34941-0810-49E5-83B0-FABD62AED0ED}"/>
              </a:ext>
            </a:extLst>
          </p:cNvPr>
          <p:cNvSpPr/>
          <p:nvPr/>
        </p:nvSpPr>
        <p:spPr>
          <a:xfrm>
            <a:off x="1742218" y="5043665"/>
            <a:ext cx="9668464" cy="1015663"/>
          </a:xfrm>
          <a:prstGeom prst="rect">
            <a:avLst/>
          </a:prstGeom>
        </p:spPr>
        <p:txBody>
          <a:bodyPr wrap="square">
            <a:spAutoFit/>
          </a:bodyPr>
          <a:lstStyle/>
          <a:p>
            <a:r>
              <a:rPr lang="en-US" sz="2000" dirty="0">
                <a:latin typeface="Graphik" panose="020B0503030202060203" pitchFamily="34" charset="0"/>
              </a:rPr>
              <a:t>	Cloud computing is divided into three broad service categories: </a:t>
            </a:r>
            <a:r>
              <a:rPr lang="en-US" sz="2000" b="1" dirty="0">
                <a:latin typeface="Graphik" panose="020B0503030202060203" pitchFamily="34" charset="0"/>
              </a:rPr>
              <a:t>Software-as-a-Service (SaaS)</a:t>
            </a:r>
            <a:r>
              <a:rPr lang="en-US" sz="2000" dirty="0">
                <a:latin typeface="Graphik" panose="020B0503030202060203" pitchFamily="34" charset="0"/>
              </a:rPr>
              <a:t>, </a:t>
            </a:r>
            <a:r>
              <a:rPr lang="en-US" sz="2000" b="1" dirty="0">
                <a:latin typeface="Graphik" panose="020B0503030202060203" pitchFamily="34" charset="0"/>
              </a:rPr>
              <a:t>Platform-as-a-Service (PaaS)</a:t>
            </a:r>
            <a:r>
              <a:rPr lang="en-US" sz="2000" dirty="0">
                <a:latin typeface="Graphik" panose="020B0503030202060203" pitchFamily="34" charset="0"/>
              </a:rPr>
              <a:t>, and </a:t>
            </a:r>
            <a:r>
              <a:rPr lang="en-US" sz="2000" b="1" dirty="0">
                <a:latin typeface="Graphik" panose="020B0503030202060203" pitchFamily="34" charset="0"/>
              </a:rPr>
              <a:t>Infrastructure-as-a-Service (IaaS)</a:t>
            </a:r>
            <a:r>
              <a:rPr lang="en-US" sz="2000" dirty="0">
                <a:latin typeface="Graphik" panose="020B0503030202060203" pitchFamily="34" charset="0"/>
              </a:rPr>
              <a:t>.</a:t>
            </a:r>
          </a:p>
        </p:txBody>
      </p:sp>
    </p:spTree>
    <p:extLst>
      <p:ext uri="{BB962C8B-B14F-4D97-AF65-F5344CB8AC3E}">
        <p14:creationId xmlns:p14="http://schemas.microsoft.com/office/powerpoint/2010/main" val="4052934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66C2-6700-4B03-974E-6015C355A43B}"/>
              </a:ext>
            </a:extLst>
          </p:cNvPr>
          <p:cNvSpPr>
            <a:spLocks noGrp="1"/>
          </p:cNvSpPr>
          <p:nvPr>
            <p:ph type="title"/>
          </p:nvPr>
        </p:nvSpPr>
        <p:spPr/>
        <p:txBody>
          <a:bodyPr/>
          <a:lstStyle/>
          <a:p>
            <a:pPr algn="r"/>
            <a:r>
              <a:rPr lang="en-US" b="1" dirty="0"/>
              <a:t>SFAPI Audit Log</a:t>
            </a:r>
          </a:p>
        </p:txBody>
      </p:sp>
      <p:sp>
        <p:nvSpPr>
          <p:cNvPr id="3" name="Content Placeholder 2">
            <a:extLst>
              <a:ext uri="{FF2B5EF4-FFF2-40B4-BE49-F238E27FC236}">
                <a16:creationId xmlns:a16="http://schemas.microsoft.com/office/drawing/2014/main" id="{AFB3A330-E78E-4C34-A51F-7A9ACBCB9F6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0D19D83-758A-4A30-A073-613F2EF1C908}"/>
              </a:ext>
            </a:extLst>
          </p:cNvPr>
          <p:cNvSpPr>
            <a:spLocks noGrp="1"/>
          </p:cNvSpPr>
          <p:nvPr>
            <p:ph type="sldNum" sz="quarter" idx="4"/>
          </p:nvPr>
        </p:nvSpPr>
        <p:spPr/>
        <p:txBody>
          <a:bodyPr/>
          <a:lstStyle/>
          <a:p>
            <a:fld id="{77D90DC3-E96B-410E-91F9-576C473C0794}" type="slidenum">
              <a:rPr lang="en-US" smtClean="0"/>
              <a:t>40</a:t>
            </a:fld>
            <a:endParaRPr lang="en-US" dirty="0"/>
          </a:p>
        </p:txBody>
      </p:sp>
      <p:pic>
        <p:nvPicPr>
          <p:cNvPr id="5" name="Picture 4">
            <a:extLst>
              <a:ext uri="{FF2B5EF4-FFF2-40B4-BE49-F238E27FC236}">
                <a16:creationId xmlns:a16="http://schemas.microsoft.com/office/drawing/2014/main" id="{77E2FE71-3DD5-45D7-A34A-E07590F316A6}"/>
              </a:ext>
            </a:extLst>
          </p:cNvPr>
          <p:cNvPicPr>
            <a:picLocks noChangeAspect="1"/>
          </p:cNvPicPr>
          <p:nvPr/>
        </p:nvPicPr>
        <p:blipFill rotWithShape="1">
          <a:blip r:embed="rId2"/>
          <a:srcRect r="177"/>
          <a:stretch/>
        </p:blipFill>
        <p:spPr>
          <a:xfrm>
            <a:off x="1305644" y="1436258"/>
            <a:ext cx="10746298" cy="2723068"/>
          </a:xfrm>
          <a:prstGeom prst="rect">
            <a:avLst/>
          </a:prstGeom>
          <a:ln>
            <a:noFill/>
          </a:ln>
          <a:effectLst>
            <a:outerShdw blurRad="190500" algn="tl" rotWithShape="0">
              <a:srgbClr val="000000">
                <a:alpha val="70000"/>
              </a:srgbClr>
            </a:outerShdw>
          </a:effectLst>
        </p:spPr>
      </p:pic>
      <p:sp>
        <p:nvSpPr>
          <p:cNvPr id="7" name="Speech Bubble: Rectangle 6">
            <a:extLst>
              <a:ext uri="{FF2B5EF4-FFF2-40B4-BE49-F238E27FC236}">
                <a16:creationId xmlns:a16="http://schemas.microsoft.com/office/drawing/2014/main" id="{7A5C5186-C3E1-4EFD-9B01-A8EF084CD3EA}"/>
              </a:ext>
            </a:extLst>
          </p:cNvPr>
          <p:cNvSpPr/>
          <p:nvPr/>
        </p:nvSpPr>
        <p:spPr>
          <a:xfrm>
            <a:off x="6324048" y="3235943"/>
            <a:ext cx="3952068" cy="3487119"/>
          </a:xfrm>
          <a:prstGeom prst="wedgeRectCallout">
            <a:avLst>
              <a:gd name="adj1" fmla="val 84658"/>
              <a:gd name="adj2" fmla="val -58388"/>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308B37A-B84C-4CD8-BA62-77D4277A4E49}"/>
              </a:ext>
            </a:extLst>
          </p:cNvPr>
          <p:cNvPicPr>
            <a:picLocks noChangeAspect="1"/>
          </p:cNvPicPr>
          <p:nvPr/>
        </p:nvPicPr>
        <p:blipFill>
          <a:blip r:embed="rId3"/>
          <a:stretch>
            <a:fillRect/>
          </a:stretch>
        </p:blipFill>
        <p:spPr>
          <a:xfrm>
            <a:off x="6324048" y="3235943"/>
            <a:ext cx="3952068" cy="3487119"/>
          </a:xfrm>
          <a:prstGeom prst="rect">
            <a:avLst/>
          </a:prstGeom>
          <a:effectLst>
            <a:glow rad="228600">
              <a:schemeClr val="accent1">
                <a:satMod val="175000"/>
                <a:alpha val="40000"/>
              </a:schemeClr>
            </a:glow>
          </a:effectLst>
        </p:spPr>
      </p:pic>
    </p:spTree>
    <p:extLst>
      <p:ext uri="{BB962C8B-B14F-4D97-AF65-F5344CB8AC3E}">
        <p14:creationId xmlns:p14="http://schemas.microsoft.com/office/powerpoint/2010/main" val="7037227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1F55D-4A5E-4608-8C2C-497302109E64}"/>
              </a:ext>
            </a:extLst>
          </p:cNvPr>
          <p:cNvSpPr>
            <a:spLocks noGrp="1"/>
          </p:cNvSpPr>
          <p:nvPr>
            <p:ph type="title"/>
          </p:nvPr>
        </p:nvSpPr>
        <p:spPr/>
        <p:txBody>
          <a:bodyPr/>
          <a:lstStyle/>
          <a:p>
            <a:pPr algn="r"/>
            <a:r>
              <a:rPr lang="en-US" b="1" dirty="0"/>
              <a:t>Event Notification Audit Log</a:t>
            </a:r>
          </a:p>
        </p:txBody>
      </p:sp>
      <p:sp>
        <p:nvSpPr>
          <p:cNvPr id="4" name="Slide Number Placeholder 3">
            <a:extLst>
              <a:ext uri="{FF2B5EF4-FFF2-40B4-BE49-F238E27FC236}">
                <a16:creationId xmlns:a16="http://schemas.microsoft.com/office/drawing/2014/main" id="{6FD1202C-F898-471E-BCD3-2444AA00CDBB}"/>
              </a:ext>
            </a:extLst>
          </p:cNvPr>
          <p:cNvSpPr>
            <a:spLocks noGrp="1"/>
          </p:cNvSpPr>
          <p:nvPr>
            <p:ph type="sldNum" sz="quarter" idx="4"/>
          </p:nvPr>
        </p:nvSpPr>
        <p:spPr/>
        <p:txBody>
          <a:bodyPr/>
          <a:lstStyle/>
          <a:p>
            <a:fld id="{77D90DC3-E96B-410E-91F9-576C473C0794}" type="slidenum">
              <a:rPr lang="en-US" smtClean="0"/>
              <a:t>41</a:t>
            </a:fld>
            <a:endParaRPr lang="en-US" dirty="0"/>
          </a:p>
        </p:txBody>
      </p:sp>
      <p:pic>
        <p:nvPicPr>
          <p:cNvPr id="5" name="Picture 4">
            <a:extLst>
              <a:ext uri="{FF2B5EF4-FFF2-40B4-BE49-F238E27FC236}">
                <a16:creationId xmlns:a16="http://schemas.microsoft.com/office/drawing/2014/main" id="{99F8DA7F-5823-443D-9F26-22008F0B64BF}"/>
              </a:ext>
            </a:extLst>
          </p:cNvPr>
          <p:cNvPicPr>
            <a:picLocks noChangeAspect="1"/>
          </p:cNvPicPr>
          <p:nvPr/>
        </p:nvPicPr>
        <p:blipFill>
          <a:blip r:embed="rId2"/>
          <a:stretch>
            <a:fillRect/>
          </a:stretch>
        </p:blipFill>
        <p:spPr>
          <a:xfrm>
            <a:off x="1096710" y="1849029"/>
            <a:ext cx="10793911" cy="46914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3763050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17B3A-5CC0-4E73-9666-3CDDD98AAFD4}"/>
              </a:ext>
            </a:extLst>
          </p:cNvPr>
          <p:cNvSpPr>
            <a:spLocks noGrp="1"/>
          </p:cNvSpPr>
          <p:nvPr>
            <p:ph type="title"/>
          </p:nvPr>
        </p:nvSpPr>
        <p:spPr/>
        <p:txBody>
          <a:bodyPr>
            <a:normAutofit fontScale="90000"/>
          </a:bodyPr>
          <a:lstStyle/>
          <a:p>
            <a:pPr algn="r"/>
            <a:r>
              <a:rPr lang="en-US" b="1" dirty="0"/>
              <a:t>Software Minimum Requirements for </a:t>
            </a:r>
            <a:r>
              <a:rPr lang="en-US" b="1" dirty="0">
                <a:solidFill>
                  <a:schemeClr val="accent2"/>
                </a:solidFill>
              </a:rPr>
              <a:t>Employee Central </a:t>
            </a:r>
            <a:r>
              <a:rPr lang="en-US" b="1" dirty="0"/>
              <a:t>Integration</a:t>
            </a:r>
          </a:p>
        </p:txBody>
      </p:sp>
      <p:sp>
        <p:nvSpPr>
          <p:cNvPr id="4" name="Slide Number Placeholder 3">
            <a:extLst>
              <a:ext uri="{FF2B5EF4-FFF2-40B4-BE49-F238E27FC236}">
                <a16:creationId xmlns:a16="http://schemas.microsoft.com/office/drawing/2014/main" id="{F48491F4-BA97-449C-88BD-8C56BF17F603}"/>
              </a:ext>
            </a:extLst>
          </p:cNvPr>
          <p:cNvSpPr>
            <a:spLocks noGrp="1"/>
          </p:cNvSpPr>
          <p:nvPr>
            <p:ph type="sldNum" sz="quarter" idx="4"/>
          </p:nvPr>
        </p:nvSpPr>
        <p:spPr/>
        <p:txBody>
          <a:bodyPr/>
          <a:lstStyle/>
          <a:p>
            <a:fld id="{77D90DC3-E96B-410E-91F9-576C473C0794}" type="slidenum">
              <a:rPr lang="en-US" smtClean="0"/>
              <a:t>42</a:t>
            </a:fld>
            <a:endParaRPr lang="en-US" dirty="0"/>
          </a:p>
        </p:txBody>
      </p:sp>
      <p:graphicFrame>
        <p:nvGraphicFramePr>
          <p:cNvPr id="8" name="Content Placeholder 7">
            <a:extLst>
              <a:ext uri="{FF2B5EF4-FFF2-40B4-BE49-F238E27FC236}">
                <a16:creationId xmlns:a16="http://schemas.microsoft.com/office/drawing/2014/main" id="{0E6869D9-9257-4215-8B9B-E04F511FA644}"/>
              </a:ext>
            </a:extLst>
          </p:cNvPr>
          <p:cNvGraphicFramePr>
            <a:graphicFrameLocks noGrp="1"/>
          </p:cNvGraphicFramePr>
          <p:nvPr>
            <p:ph idx="1"/>
            <p:extLst>
              <p:ext uri="{D42A27DB-BD31-4B8C-83A1-F6EECF244321}">
                <p14:modId xmlns:p14="http://schemas.microsoft.com/office/powerpoint/2010/main" val="1846263079"/>
              </p:ext>
            </p:extLst>
          </p:nvPr>
        </p:nvGraphicFramePr>
        <p:xfrm>
          <a:off x="1484313" y="1862138"/>
          <a:ext cx="10018712" cy="3924300"/>
        </p:xfrm>
        <a:graphic>
          <a:graphicData uri="http://schemas.openxmlformats.org/drawingml/2006/table">
            <a:tbl>
              <a:tblPr firstRow="1" bandRow="1">
                <a:tableStyleId>{5C22544A-7EE6-4342-B048-85BDC9FD1C3A}</a:tableStyleId>
              </a:tblPr>
              <a:tblGrid>
                <a:gridCol w="2504678">
                  <a:extLst>
                    <a:ext uri="{9D8B030D-6E8A-4147-A177-3AD203B41FA5}">
                      <a16:colId xmlns:a16="http://schemas.microsoft.com/office/drawing/2014/main" val="2729924410"/>
                    </a:ext>
                  </a:extLst>
                </a:gridCol>
                <a:gridCol w="2504678">
                  <a:extLst>
                    <a:ext uri="{9D8B030D-6E8A-4147-A177-3AD203B41FA5}">
                      <a16:colId xmlns:a16="http://schemas.microsoft.com/office/drawing/2014/main" val="4186574266"/>
                    </a:ext>
                  </a:extLst>
                </a:gridCol>
                <a:gridCol w="2504678">
                  <a:extLst>
                    <a:ext uri="{9D8B030D-6E8A-4147-A177-3AD203B41FA5}">
                      <a16:colId xmlns:a16="http://schemas.microsoft.com/office/drawing/2014/main" val="2068428680"/>
                    </a:ext>
                  </a:extLst>
                </a:gridCol>
                <a:gridCol w="2504678">
                  <a:extLst>
                    <a:ext uri="{9D8B030D-6E8A-4147-A177-3AD203B41FA5}">
                      <a16:colId xmlns:a16="http://schemas.microsoft.com/office/drawing/2014/main" val="1156850574"/>
                    </a:ext>
                  </a:extLst>
                </a:gridCol>
              </a:tblGrid>
              <a:tr h="370840">
                <a:tc>
                  <a:txBody>
                    <a:bodyPr/>
                    <a:lstStyle/>
                    <a:p>
                      <a:pPr marL="0" algn="ctr" rtl="0">
                        <a:spcBef>
                          <a:spcPts val="0"/>
                        </a:spcBef>
                        <a:spcAft>
                          <a:spcPts val="0"/>
                        </a:spcAft>
                      </a:pPr>
                      <a:r>
                        <a:rPr lang="en-US" sz="1200" b="1" dirty="0">
                          <a:effectLst/>
                          <a:latin typeface="Graphik" panose="020B0503030202060203" pitchFamily="34" charset="0"/>
                        </a:rPr>
                        <a:t>Product</a:t>
                      </a:r>
                      <a:endParaRPr lang="en-US" sz="1200" dirty="0">
                        <a:effectLst/>
                        <a:latin typeface="Graphik" panose="020B0503030202060203" pitchFamily="34" charset="0"/>
                      </a:endParaRPr>
                    </a:p>
                  </a:txBody>
                  <a:tcPr marL="95250" marR="95250" marT="95250" marB="95250" anchor="ctr"/>
                </a:tc>
                <a:tc>
                  <a:txBody>
                    <a:bodyPr/>
                    <a:lstStyle/>
                    <a:p>
                      <a:pPr marL="0" marR="0" indent="0" algn="ctr">
                        <a:spcBef>
                          <a:spcPts val="0"/>
                        </a:spcBef>
                        <a:spcAft>
                          <a:spcPts val="0"/>
                        </a:spcAft>
                      </a:pPr>
                      <a:r>
                        <a:rPr lang="en-US" sz="1200" b="1">
                          <a:effectLst/>
                          <a:latin typeface="Graphik" panose="020B0503030202060203" pitchFamily="34" charset="0"/>
                        </a:rPr>
                        <a:t>Product Version</a:t>
                      </a:r>
                      <a:endParaRPr lang="en-US" sz="1200">
                        <a:effectLst/>
                        <a:latin typeface="Graphik" panose="020B0503030202060203" pitchFamily="34" charset="0"/>
                      </a:endParaRPr>
                    </a:p>
                  </a:txBody>
                  <a:tcPr marL="95250" marR="95250" marT="95250" marB="95250" anchor="ctr"/>
                </a:tc>
                <a:tc>
                  <a:txBody>
                    <a:bodyPr/>
                    <a:lstStyle/>
                    <a:p>
                      <a:pPr marL="0" marR="0" indent="0" algn="ctr">
                        <a:spcBef>
                          <a:spcPts val="0"/>
                        </a:spcBef>
                        <a:spcAft>
                          <a:spcPts val="0"/>
                        </a:spcAft>
                      </a:pPr>
                      <a:r>
                        <a:rPr lang="en-US" sz="1200" b="1" dirty="0">
                          <a:effectLst/>
                          <a:latin typeface="Graphik" panose="020B0503030202060203" pitchFamily="34" charset="0"/>
                        </a:rPr>
                        <a:t>Component</a:t>
                      </a:r>
                      <a:endParaRPr lang="en-US" sz="1200" dirty="0">
                        <a:effectLst/>
                        <a:latin typeface="Graphik" panose="020B0503030202060203" pitchFamily="34" charset="0"/>
                      </a:endParaRPr>
                    </a:p>
                  </a:txBody>
                  <a:tcPr marL="95250" marR="95250" marT="95250" marB="95250" anchor="ctr"/>
                </a:tc>
                <a:tc>
                  <a:txBody>
                    <a:bodyPr/>
                    <a:lstStyle/>
                    <a:p>
                      <a:pPr marL="0" algn="ctr" rtl="0">
                        <a:spcBef>
                          <a:spcPts val="0"/>
                        </a:spcBef>
                        <a:spcAft>
                          <a:spcPts val="0"/>
                        </a:spcAft>
                      </a:pPr>
                      <a:r>
                        <a:rPr lang="en-US" sz="1200" b="1" dirty="0">
                          <a:effectLst/>
                          <a:latin typeface="Graphik" panose="020B0503030202060203" pitchFamily="34" charset="0"/>
                        </a:rPr>
                        <a:t>Comments</a:t>
                      </a:r>
                      <a:endParaRPr lang="en-US" sz="1200" dirty="0">
                        <a:effectLst/>
                        <a:latin typeface="Graphik" panose="020B0503030202060203" pitchFamily="34" charset="0"/>
                      </a:endParaRPr>
                    </a:p>
                  </a:txBody>
                  <a:tcPr marL="95250" marR="95250" marT="95250" marB="95250" anchor="ctr"/>
                </a:tc>
                <a:extLst>
                  <a:ext uri="{0D108BD9-81ED-4DB2-BD59-A6C34878D82A}">
                    <a16:rowId xmlns:a16="http://schemas.microsoft.com/office/drawing/2014/main" val="4189779930"/>
                  </a:ext>
                </a:extLst>
              </a:tr>
              <a:tr h="370840">
                <a:tc>
                  <a:txBody>
                    <a:bodyPr/>
                    <a:lstStyle/>
                    <a:p>
                      <a:pPr marL="0" algn="l" rtl="0">
                        <a:spcBef>
                          <a:spcPts val="600"/>
                        </a:spcBef>
                        <a:spcAft>
                          <a:spcPts val="0"/>
                        </a:spcAft>
                      </a:pPr>
                      <a:r>
                        <a:rPr lang="en-US" sz="1200" b="1" dirty="0">
                          <a:effectLst/>
                          <a:latin typeface="Graphik" panose="020B0503030202060203" pitchFamily="34" charset="0"/>
                        </a:rPr>
                        <a:t>SAP SuccessFactors BIZX Core</a:t>
                      </a:r>
                    </a:p>
                  </a:txBody>
                  <a:tcPr marL="95250" marR="95250" marT="95250" marB="95250" anchor="ctr"/>
                </a:tc>
                <a:tc>
                  <a:txBody>
                    <a:bodyPr/>
                    <a:lstStyle/>
                    <a:p>
                      <a:pPr marL="0" marR="0" indent="0" algn="l">
                        <a:spcBef>
                          <a:spcPts val="600"/>
                        </a:spcBef>
                        <a:spcAft>
                          <a:spcPts val="0"/>
                        </a:spcAft>
                      </a:pPr>
                      <a:r>
                        <a:rPr lang="en-US" sz="1200">
                          <a:effectLst/>
                          <a:latin typeface="Graphik" panose="020B0503030202060203" pitchFamily="34" charset="0"/>
                        </a:rPr>
                        <a:t>SuccessFactors BIZX core</a:t>
                      </a:r>
                    </a:p>
                  </a:txBody>
                  <a:tcPr marL="95250" marR="95250" marT="95250" marB="95250" anchor="ctr"/>
                </a:tc>
                <a:tc>
                  <a:txBody>
                    <a:bodyPr/>
                    <a:lstStyle/>
                    <a:p>
                      <a:pPr marL="0" marR="0" indent="0" algn="l">
                        <a:spcBef>
                          <a:spcPts val="0"/>
                        </a:spcBef>
                        <a:spcAft>
                          <a:spcPts val="0"/>
                        </a:spcAft>
                      </a:pPr>
                      <a:r>
                        <a:rPr lang="en-US" sz="1200">
                          <a:effectLst/>
                          <a:latin typeface="Graphik" panose="020B0503030202060203" pitchFamily="34" charset="0"/>
                        </a:rPr>
                        <a:t>SFSF Employee Central</a:t>
                      </a:r>
                    </a:p>
                  </a:txBody>
                  <a:tcPr marL="95250" marR="95250" marT="95250" marB="95250" anchor="ctr"/>
                </a:tc>
                <a:tc>
                  <a:txBody>
                    <a:bodyPr/>
                    <a:lstStyle/>
                    <a:p>
                      <a:pPr marL="0" algn="l" rtl="0">
                        <a:spcBef>
                          <a:spcPts val="300"/>
                        </a:spcBef>
                        <a:spcAft>
                          <a:spcPts val="300"/>
                        </a:spcAft>
                      </a:pPr>
                      <a:r>
                        <a:rPr lang="en-US" sz="1200">
                          <a:effectLst/>
                          <a:latin typeface="Graphik" panose="020B0503030202060203" pitchFamily="34" charset="0"/>
                        </a:rPr>
                        <a:t>SuccessFactors Cloud</a:t>
                      </a:r>
                    </a:p>
                  </a:txBody>
                  <a:tcPr marL="95250" marR="95250" marT="95250" marB="95250" anchor="ctr"/>
                </a:tc>
                <a:extLst>
                  <a:ext uri="{0D108BD9-81ED-4DB2-BD59-A6C34878D82A}">
                    <a16:rowId xmlns:a16="http://schemas.microsoft.com/office/drawing/2014/main" val="4004829060"/>
                  </a:ext>
                </a:extLst>
              </a:tr>
              <a:tr h="370840">
                <a:tc>
                  <a:txBody>
                    <a:bodyPr/>
                    <a:lstStyle/>
                    <a:p>
                      <a:pPr marL="0" algn="l" rtl="0">
                        <a:spcBef>
                          <a:spcPts val="600"/>
                        </a:spcBef>
                        <a:spcAft>
                          <a:spcPts val="0"/>
                        </a:spcAft>
                      </a:pPr>
                      <a:r>
                        <a:rPr lang="en-US" sz="1200" b="1" dirty="0">
                          <a:effectLst/>
                          <a:latin typeface="Graphik" panose="020B0503030202060203" pitchFamily="34" charset="0"/>
                        </a:rPr>
                        <a:t>SAP ERP Central Component</a:t>
                      </a:r>
                    </a:p>
                  </a:txBody>
                  <a:tcPr marL="95250" marR="95250" marT="95250" marB="95250" anchor="ctr"/>
                </a:tc>
                <a:tc>
                  <a:txBody>
                    <a:bodyPr/>
                    <a:lstStyle/>
                    <a:p>
                      <a:pPr marL="0" algn="l" rtl="0">
                        <a:spcBef>
                          <a:spcPts val="600"/>
                        </a:spcBef>
                        <a:spcAft>
                          <a:spcPts val="0"/>
                        </a:spcAft>
                      </a:pPr>
                      <a:r>
                        <a:rPr lang="en-US" sz="1200" dirty="0">
                          <a:effectLst/>
                          <a:latin typeface="Graphik" panose="020B0503030202060203" pitchFamily="34" charset="0"/>
                        </a:rPr>
                        <a:t>SAP ERP 6.0</a:t>
                      </a:r>
                    </a:p>
                    <a:p>
                      <a:pPr marL="0" algn="l" rtl="0">
                        <a:spcBef>
                          <a:spcPts val="600"/>
                        </a:spcBef>
                        <a:spcAft>
                          <a:spcPts val="0"/>
                        </a:spcAft>
                      </a:pPr>
                      <a:r>
                        <a:rPr lang="en-US" sz="1200" dirty="0" err="1">
                          <a:effectLst/>
                          <a:latin typeface="Graphik" panose="020B0503030202060203" pitchFamily="34" charset="0"/>
                        </a:rPr>
                        <a:t>Netweaver</a:t>
                      </a:r>
                      <a:r>
                        <a:rPr lang="en-US" sz="1200" dirty="0">
                          <a:effectLst/>
                          <a:latin typeface="Graphik" panose="020B0503030202060203" pitchFamily="34" charset="0"/>
                        </a:rPr>
                        <a:t> Release 7.00 SP27; 7,01 SP12; 7,02 SP8; 7,10 SP15; 7,11 SP10; 7,30 SP3; 7,31 SP7; 7,40 SP7</a:t>
                      </a:r>
                    </a:p>
                  </a:txBody>
                  <a:tcPr marL="95250" marR="95250" marT="95250" marB="95250" anchor="ctr"/>
                </a:tc>
                <a:tc>
                  <a:txBody>
                    <a:bodyPr/>
                    <a:lstStyle/>
                    <a:p>
                      <a:r>
                        <a:rPr lang="en-US" sz="1200">
                          <a:effectLst/>
                          <a:latin typeface="Graphik" panose="020B0503030202060203" pitchFamily="34" charset="0"/>
                        </a:rPr>
                        <a:t> </a:t>
                      </a:r>
                    </a:p>
                  </a:txBody>
                  <a:tcPr marL="95250" marR="95250" marT="95250" marB="95250" anchor="ctr"/>
                </a:tc>
                <a:tc>
                  <a:txBody>
                    <a:bodyPr/>
                    <a:lstStyle/>
                    <a:p>
                      <a:pPr marL="0" algn="l" rtl="0">
                        <a:spcBef>
                          <a:spcPts val="600"/>
                        </a:spcBef>
                        <a:spcAft>
                          <a:spcPts val="0"/>
                        </a:spcAft>
                      </a:pPr>
                      <a:r>
                        <a:rPr lang="en-US" sz="1200">
                          <a:effectLst/>
                          <a:latin typeface="Graphik" panose="020B0503030202060203" pitchFamily="34" charset="0"/>
                        </a:rPr>
                        <a:t>On Premise</a:t>
                      </a:r>
                    </a:p>
                  </a:txBody>
                  <a:tcPr marL="95250" marR="95250" marT="95250" marB="95250" anchor="ctr"/>
                </a:tc>
                <a:extLst>
                  <a:ext uri="{0D108BD9-81ED-4DB2-BD59-A6C34878D82A}">
                    <a16:rowId xmlns:a16="http://schemas.microsoft.com/office/drawing/2014/main" val="4045802018"/>
                  </a:ext>
                </a:extLst>
              </a:tr>
              <a:tr h="370840">
                <a:tc>
                  <a:txBody>
                    <a:bodyPr/>
                    <a:lstStyle/>
                    <a:p>
                      <a:pPr marL="0" algn="l" rtl="0">
                        <a:spcBef>
                          <a:spcPts val="600"/>
                        </a:spcBef>
                        <a:spcAft>
                          <a:spcPts val="0"/>
                        </a:spcAft>
                      </a:pPr>
                      <a:r>
                        <a:rPr lang="en-US" sz="1200" b="1" dirty="0">
                          <a:effectLst/>
                          <a:latin typeface="Graphik" panose="020B0503030202060203" pitchFamily="34" charset="0"/>
                        </a:rPr>
                        <a:t>Application Component</a:t>
                      </a:r>
                    </a:p>
                  </a:txBody>
                  <a:tcPr marL="95250" marR="95250" marT="95250" marB="95250" anchor="ctr"/>
                </a:tc>
                <a:tc>
                  <a:txBody>
                    <a:bodyPr/>
                    <a:lstStyle/>
                    <a:p>
                      <a:pPr marL="0" algn="l" rtl="0">
                        <a:spcBef>
                          <a:spcPts val="600"/>
                        </a:spcBef>
                        <a:spcAft>
                          <a:spcPts val="0"/>
                        </a:spcAft>
                      </a:pPr>
                      <a:r>
                        <a:rPr lang="en-US" sz="1200">
                          <a:effectLst/>
                          <a:latin typeface="Graphik" panose="020B0503030202060203" pitchFamily="34" charset="0"/>
                        </a:rPr>
                        <a:t>SAP_APPL_600 SP15 or higher</a:t>
                      </a:r>
                    </a:p>
                    <a:p>
                      <a:pPr marL="0" algn="l" rtl="0">
                        <a:spcBef>
                          <a:spcPts val="600"/>
                        </a:spcBef>
                        <a:spcAft>
                          <a:spcPts val="0"/>
                        </a:spcAft>
                      </a:pPr>
                      <a:r>
                        <a:rPr lang="en-US" sz="1200">
                          <a:effectLst/>
                          <a:latin typeface="Graphik" panose="020B0503030202060203" pitchFamily="34" charset="0"/>
                        </a:rPr>
                        <a:t>ODTFINCC 600 SP10 or higher</a:t>
                      </a:r>
                    </a:p>
                    <a:p>
                      <a:pPr marL="0" algn="l" rtl="0">
                        <a:spcBef>
                          <a:spcPts val="600"/>
                        </a:spcBef>
                        <a:spcAft>
                          <a:spcPts val="0"/>
                        </a:spcAft>
                      </a:pPr>
                      <a:r>
                        <a:rPr lang="en-US" sz="1200">
                          <a:effectLst/>
                          <a:latin typeface="Graphik" panose="020B0503030202060203" pitchFamily="34" charset="0"/>
                        </a:rPr>
                        <a:t>PA_SE_IN 100 (message based employee data replication)</a:t>
                      </a:r>
                    </a:p>
                  </a:txBody>
                  <a:tcPr marL="95250" marR="95250" marT="95250" marB="95250" anchor="ctr"/>
                </a:tc>
                <a:tc>
                  <a:txBody>
                    <a:bodyPr/>
                    <a:lstStyle/>
                    <a:p>
                      <a:pPr marL="0" algn="l" rtl="0">
                        <a:spcBef>
                          <a:spcPts val="600"/>
                        </a:spcBef>
                        <a:spcAft>
                          <a:spcPts val="0"/>
                        </a:spcAft>
                      </a:pPr>
                      <a:r>
                        <a:rPr lang="en-US" sz="1200">
                          <a:effectLst/>
                          <a:latin typeface="Graphik" panose="020B0503030202060203" pitchFamily="34" charset="0"/>
                        </a:rPr>
                        <a:t> </a:t>
                      </a:r>
                    </a:p>
                  </a:txBody>
                  <a:tcPr marL="95250" marR="95250" marT="95250" marB="95250" anchor="ctr"/>
                </a:tc>
                <a:tc>
                  <a:txBody>
                    <a:bodyPr/>
                    <a:lstStyle/>
                    <a:p>
                      <a:pPr marL="0" algn="l" rtl="0">
                        <a:spcBef>
                          <a:spcPts val="600"/>
                        </a:spcBef>
                        <a:spcAft>
                          <a:spcPts val="0"/>
                        </a:spcAft>
                      </a:pPr>
                      <a:r>
                        <a:rPr lang="en-US" sz="1200">
                          <a:effectLst/>
                          <a:latin typeface="Graphik" panose="020B0503030202060203" pitchFamily="34" charset="0"/>
                        </a:rPr>
                        <a:t>On Premise</a:t>
                      </a:r>
                    </a:p>
                    <a:p>
                      <a:pPr marL="0" algn="l" rtl="0">
                        <a:spcBef>
                          <a:spcPts val="600"/>
                        </a:spcBef>
                        <a:spcAft>
                          <a:spcPts val="0"/>
                        </a:spcAft>
                      </a:pPr>
                      <a:r>
                        <a:rPr lang="en-US" sz="1200" i="1">
                          <a:effectLst/>
                          <a:latin typeface="Graphik" panose="020B0503030202060203" pitchFamily="34" charset="0"/>
                        </a:rPr>
                        <a:t>*ODTFINCC is for cost centre integration</a:t>
                      </a:r>
                      <a:endParaRPr lang="en-US" sz="1200">
                        <a:effectLst/>
                        <a:latin typeface="Graphik" panose="020B0503030202060203" pitchFamily="34" charset="0"/>
                      </a:endParaRPr>
                    </a:p>
                    <a:p>
                      <a:pPr marL="0" algn="l" rtl="0">
                        <a:spcBef>
                          <a:spcPts val="600"/>
                        </a:spcBef>
                        <a:spcAft>
                          <a:spcPts val="0"/>
                        </a:spcAft>
                      </a:pPr>
                      <a:r>
                        <a:rPr lang="en-US" sz="1200" i="1">
                          <a:effectLst/>
                          <a:latin typeface="Graphik" panose="020B0503030202060203" pitchFamily="34" charset="0"/>
                        </a:rPr>
                        <a:t>* PA_SE_IN 100 is for all other integrations</a:t>
                      </a:r>
                      <a:endParaRPr lang="en-US" sz="1200">
                        <a:effectLst/>
                        <a:latin typeface="Graphik" panose="020B0503030202060203" pitchFamily="34" charset="0"/>
                      </a:endParaRPr>
                    </a:p>
                  </a:txBody>
                  <a:tcPr marL="95250" marR="95250" marT="95250" marB="95250" anchor="ctr"/>
                </a:tc>
                <a:extLst>
                  <a:ext uri="{0D108BD9-81ED-4DB2-BD59-A6C34878D82A}">
                    <a16:rowId xmlns:a16="http://schemas.microsoft.com/office/drawing/2014/main" val="807082627"/>
                  </a:ext>
                </a:extLst>
              </a:tr>
              <a:tr h="370840">
                <a:tc>
                  <a:txBody>
                    <a:bodyPr/>
                    <a:lstStyle/>
                    <a:p>
                      <a:pPr marL="0" marR="0" indent="0" algn="l">
                        <a:spcBef>
                          <a:spcPts val="600"/>
                        </a:spcBef>
                        <a:spcAft>
                          <a:spcPts val="0"/>
                        </a:spcAft>
                      </a:pPr>
                      <a:r>
                        <a:rPr lang="en-US" sz="1200" b="1" dirty="0">
                          <a:effectLst/>
                          <a:latin typeface="Graphik" panose="020B0503030202060203" pitchFamily="34" charset="0"/>
                        </a:rPr>
                        <a:t>SAP Cloud Platform Integration</a:t>
                      </a:r>
                    </a:p>
                  </a:txBody>
                  <a:tcPr marL="95250" marR="95250" marT="95250" marB="95250" anchor="ctr"/>
                </a:tc>
                <a:tc>
                  <a:txBody>
                    <a:bodyPr/>
                    <a:lstStyle/>
                    <a:p>
                      <a:endParaRPr lang="en-US" sz="1200">
                        <a:effectLst/>
                        <a:latin typeface="Graphik" panose="020B0503030202060203" pitchFamily="34" charset="0"/>
                      </a:endParaRPr>
                    </a:p>
                  </a:txBody>
                  <a:tcPr marL="95250" marR="95250" marT="95250" marB="95250" anchor="ctr"/>
                </a:tc>
                <a:tc>
                  <a:txBody>
                    <a:bodyPr/>
                    <a:lstStyle/>
                    <a:p>
                      <a:endParaRPr lang="en-US" sz="1200">
                        <a:effectLst/>
                        <a:latin typeface="Graphik" panose="020B0503030202060203" pitchFamily="34" charset="0"/>
                      </a:endParaRPr>
                    </a:p>
                  </a:txBody>
                  <a:tcPr marL="95250" marR="95250" marT="95250" marB="95250" anchor="ctr"/>
                </a:tc>
                <a:tc>
                  <a:txBody>
                    <a:bodyPr/>
                    <a:lstStyle/>
                    <a:p>
                      <a:r>
                        <a:rPr lang="en-US" sz="1200" dirty="0">
                          <a:effectLst/>
                          <a:latin typeface="Graphik" panose="020B0503030202060203" pitchFamily="34" charset="0"/>
                        </a:rPr>
                        <a:t>formerly SAP HANA Cloud Integration</a:t>
                      </a:r>
                    </a:p>
                  </a:txBody>
                  <a:tcPr marL="95250" marR="95250" marT="95250" marB="95250" anchor="ctr"/>
                </a:tc>
                <a:extLst>
                  <a:ext uri="{0D108BD9-81ED-4DB2-BD59-A6C34878D82A}">
                    <a16:rowId xmlns:a16="http://schemas.microsoft.com/office/drawing/2014/main" val="1394169397"/>
                  </a:ext>
                </a:extLst>
              </a:tr>
            </a:tbl>
          </a:graphicData>
        </a:graphic>
      </p:graphicFrame>
    </p:spTree>
    <p:extLst>
      <p:ext uri="{BB962C8B-B14F-4D97-AF65-F5344CB8AC3E}">
        <p14:creationId xmlns:p14="http://schemas.microsoft.com/office/powerpoint/2010/main" val="33255412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74EE8-8DF3-43AE-8257-EC495585673A}"/>
              </a:ext>
            </a:extLst>
          </p:cNvPr>
          <p:cNvSpPr>
            <a:spLocks noGrp="1"/>
          </p:cNvSpPr>
          <p:nvPr>
            <p:ph type="title"/>
          </p:nvPr>
        </p:nvSpPr>
        <p:spPr/>
        <p:txBody>
          <a:bodyPr/>
          <a:lstStyle/>
          <a:p>
            <a:pPr algn="r"/>
            <a:r>
              <a:rPr lang="en-US" b="1" dirty="0"/>
              <a:t>Security Access Requirements</a:t>
            </a:r>
          </a:p>
        </p:txBody>
      </p:sp>
      <p:graphicFrame>
        <p:nvGraphicFramePr>
          <p:cNvPr id="5" name="Content Placeholder 4">
            <a:extLst>
              <a:ext uri="{FF2B5EF4-FFF2-40B4-BE49-F238E27FC236}">
                <a16:creationId xmlns:a16="http://schemas.microsoft.com/office/drawing/2014/main" id="{BC26E128-1284-494A-BFB7-642552C31D80}"/>
              </a:ext>
            </a:extLst>
          </p:cNvPr>
          <p:cNvGraphicFramePr>
            <a:graphicFrameLocks noGrp="1"/>
          </p:cNvGraphicFramePr>
          <p:nvPr>
            <p:ph idx="1"/>
            <p:extLst>
              <p:ext uri="{D42A27DB-BD31-4B8C-83A1-F6EECF244321}">
                <p14:modId xmlns:p14="http://schemas.microsoft.com/office/powerpoint/2010/main" val="2756099846"/>
              </p:ext>
            </p:extLst>
          </p:nvPr>
        </p:nvGraphicFramePr>
        <p:xfrm>
          <a:off x="1762410" y="2286487"/>
          <a:ext cx="10018712" cy="2712720"/>
        </p:xfrm>
        <a:graphic>
          <a:graphicData uri="http://schemas.openxmlformats.org/drawingml/2006/table">
            <a:tbl>
              <a:tblPr firstRow="1" bandRow="1">
                <a:tableStyleId>{5C22544A-7EE6-4342-B048-85BDC9FD1C3A}</a:tableStyleId>
              </a:tblPr>
              <a:tblGrid>
                <a:gridCol w="5009356">
                  <a:extLst>
                    <a:ext uri="{9D8B030D-6E8A-4147-A177-3AD203B41FA5}">
                      <a16:colId xmlns:a16="http://schemas.microsoft.com/office/drawing/2014/main" val="1058216022"/>
                    </a:ext>
                  </a:extLst>
                </a:gridCol>
                <a:gridCol w="5009356">
                  <a:extLst>
                    <a:ext uri="{9D8B030D-6E8A-4147-A177-3AD203B41FA5}">
                      <a16:colId xmlns:a16="http://schemas.microsoft.com/office/drawing/2014/main" val="4001247762"/>
                    </a:ext>
                  </a:extLst>
                </a:gridCol>
              </a:tblGrid>
              <a:tr h="0">
                <a:tc>
                  <a:txBody>
                    <a:bodyPr/>
                    <a:lstStyle/>
                    <a:p>
                      <a:pPr marL="0" algn="ctr" rtl="0">
                        <a:spcBef>
                          <a:spcPts val="0"/>
                        </a:spcBef>
                        <a:spcAft>
                          <a:spcPts val="0"/>
                        </a:spcAft>
                      </a:pPr>
                      <a:r>
                        <a:rPr lang="en-US" sz="1600" dirty="0">
                          <a:effectLst/>
                          <a:latin typeface="Graphik" panose="020B0503030202060203" pitchFamily="34" charset="0"/>
                        </a:rPr>
                        <a:t>System</a:t>
                      </a:r>
                    </a:p>
                  </a:txBody>
                  <a:tcPr marL="95250" marR="95250" marT="95250" marB="95250"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b="1" dirty="0">
                          <a:effectLst/>
                          <a:latin typeface="Graphik" panose="020B0503030202060203" pitchFamily="34" charset="0"/>
                        </a:rPr>
                        <a:t>Access Required</a:t>
                      </a:r>
                      <a:endParaRPr lang="en-US" sz="1600" dirty="0">
                        <a:effectLst/>
                        <a:latin typeface="Graphik" panose="020B0503030202060203" pitchFamily="34" charset="0"/>
                      </a:endParaRPr>
                    </a:p>
                  </a:txBody>
                  <a:tcPr/>
                </a:tc>
                <a:extLst>
                  <a:ext uri="{0D108BD9-81ED-4DB2-BD59-A6C34878D82A}">
                    <a16:rowId xmlns:a16="http://schemas.microsoft.com/office/drawing/2014/main" val="2968474625"/>
                  </a:ext>
                </a:extLst>
              </a:tr>
              <a:tr h="370840">
                <a:tc>
                  <a:txBody>
                    <a:bodyPr/>
                    <a:lstStyle/>
                    <a:p>
                      <a:pPr marL="0" algn="l" rtl="0">
                        <a:spcBef>
                          <a:spcPts val="0"/>
                        </a:spcBef>
                        <a:spcAft>
                          <a:spcPts val="0"/>
                        </a:spcAft>
                      </a:pPr>
                      <a:r>
                        <a:rPr lang="en-US" sz="1600" b="1" dirty="0">
                          <a:effectLst/>
                          <a:latin typeface="Graphik" panose="020B0503030202060203" pitchFamily="34" charset="0"/>
                        </a:rPr>
                        <a:t>SAP</a:t>
                      </a:r>
                    </a:p>
                  </a:txBody>
                  <a:tcPr marL="95250" marR="95250" marT="95250" marB="95250" anchor="ctr"/>
                </a:tc>
                <a:tc>
                  <a:txBody>
                    <a:bodyPr/>
                    <a:lstStyle/>
                    <a:p>
                      <a:pPr marL="0" indent="0" algn="l" rtl="0">
                        <a:spcBef>
                          <a:spcPts val="0"/>
                        </a:spcBef>
                        <a:spcAft>
                          <a:spcPts val="0"/>
                        </a:spcAft>
                      </a:pPr>
                      <a:r>
                        <a:rPr lang="en-US" sz="1600" dirty="0">
                          <a:effectLst/>
                          <a:latin typeface="Graphik" panose="020B0503030202060203" pitchFamily="34" charset="0"/>
                        </a:rPr>
                        <a:t>Security Team will be responsible for giving authorizations</a:t>
                      </a:r>
                    </a:p>
                  </a:txBody>
                  <a:tcPr marL="95250" marR="95250" marT="95250" marB="95250" anchor="ctr"/>
                </a:tc>
                <a:extLst>
                  <a:ext uri="{0D108BD9-81ED-4DB2-BD59-A6C34878D82A}">
                    <a16:rowId xmlns:a16="http://schemas.microsoft.com/office/drawing/2014/main" val="851167193"/>
                  </a:ext>
                </a:extLst>
              </a:tr>
              <a:tr h="370840">
                <a:tc>
                  <a:txBody>
                    <a:bodyPr/>
                    <a:lstStyle/>
                    <a:p>
                      <a:pPr marL="0" marR="0" indent="0" algn="l">
                        <a:spcBef>
                          <a:spcPts val="0"/>
                        </a:spcBef>
                        <a:spcAft>
                          <a:spcPts val="0"/>
                        </a:spcAft>
                      </a:pPr>
                      <a:r>
                        <a:rPr lang="en-US" sz="1600" b="1" dirty="0">
                          <a:effectLst/>
                          <a:latin typeface="Graphik" panose="020B0503030202060203" pitchFamily="34" charset="0"/>
                        </a:rPr>
                        <a:t>SAP Cloud Platform Integration services</a:t>
                      </a:r>
                    </a:p>
                  </a:txBody>
                  <a:tcPr marL="95250" marR="95250" marT="95250" marB="95250" anchor="ctr"/>
                </a:tc>
                <a:tc>
                  <a:txBody>
                    <a:bodyPr/>
                    <a:lstStyle/>
                    <a:p>
                      <a:pPr marL="283464" marR="0" indent="-283464" algn="l">
                        <a:spcBef>
                          <a:spcPts val="0"/>
                        </a:spcBef>
                        <a:spcAft>
                          <a:spcPts val="0"/>
                        </a:spcAft>
                      </a:pPr>
                      <a:r>
                        <a:rPr lang="en-US" sz="1600" dirty="0">
                          <a:solidFill>
                            <a:srgbClr val="000000"/>
                          </a:solidFill>
                          <a:effectLst/>
                          <a:latin typeface="Graphik" panose="020B0503030202060203" pitchFamily="34" charset="0"/>
                        </a:rPr>
                        <a:t>Access to SAP Cloud Platform tenant</a:t>
                      </a:r>
                      <a:endParaRPr lang="en-US" sz="1600" dirty="0">
                        <a:effectLst/>
                        <a:latin typeface="Graphik" panose="020B0503030202060203" pitchFamily="34" charset="0"/>
                      </a:endParaRPr>
                    </a:p>
                  </a:txBody>
                  <a:tcPr marL="95250" marR="95250" marT="95250" marB="95250" anchor="ctr"/>
                </a:tc>
                <a:extLst>
                  <a:ext uri="{0D108BD9-81ED-4DB2-BD59-A6C34878D82A}">
                    <a16:rowId xmlns:a16="http://schemas.microsoft.com/office/drawing/2014/main" val="3720842640"/>
                  </a:ext>
                </a:extLst>
              </a:tr>
              <a:tr h="370840">
                <a:tc>
                  <a:txBody>
                    <a:bodyPr/>
                    <a:lstStyle/>
                    <a:p>
                      <a:pPr marL="0" marR="0" indent="0" algn="l">
                        <a:spcBef>
                          <a:spcPts val="0"/>
                        </a:spcBef>
                        <a:spcAft>
                          <a:spcPts val="0"/>
                        </a:spcAft>
                      </a:pPr>
                      <a:r>
                        <a:rPr lang="en-US" sz="1600" b="1" dirty="0">
                          <a:effectLst/>
                          <a:latin typeface="Graphik" panose="020B0503030202060203" pitchFamily="34" charset="0"/>
                        </a:rPr>
                        <a:t>SAP SuccessFactors</a:t>
                      </a:r>
                    </a:p>
                  </a:txBody>
                  <a:tcPr marL="95250" marR="95250" marT="95250" marB="95250" anchor="ctr"/>
                </a:tc>
                <a:tc>
                  <a:txBody>
                    <a:bodyPr/>
                    <a:lstStyle/>
                    <a:p>
                      <a:pPr marL="0" indent="0" algn="l" rtl="0">
                        <a:spcBef>
                          <a:spcPts val="0"/>
                        </a:spcBef>
                        <a:spcAft>
                          <a:spcPts val="0"/>
                        </a:spcAft>
                      </a:pPr>
                      <a:r>
                        <a:rPr lang="en-US" sz="1600" dirty="0">
                          <a:solidFill>
                            <a:srgbClr val="000000"/>
                          </a:solidFill>
                          <a:effectLst/>
                          <a:latin typeface="Graphik" panose="020B0503030202060203" pitchFamily="34" charset="0"/>
                        </a:rPr>
                        <a:t>Administration access including creating user and setting up user permissions</a:t>
                      </a:r>
                      <a:endParaRPr lang="en-US" sz="1600" dirty="0">
                        <a:effectLst/>
                        <a:latin typeface="Graphik" panose="020B0503030202060203" pitchFamily="34" charset="0"/>
                      </a:endParaRPr>
                    </a:p>
                    <a:p>
                      <a:pPr marL="0" indent="0" algn="l" rtl="0">
                        <a:spcBef>
                          <a:spcPts val="0"/>
                        </a:spcBef>
                        <a:spcAft>
                          <a:spcPts val="0"/>
                        </a:spcAft>
                      </a:pPr>
                      <a:r>
                        <a:rPr lang="en-US" sz="1600" dirty="0">
                          <a:effectLst/>
                          <a:latin typeface="Graphik" panose="020B0503030202060203" pitchFamily="34" charset="0"/>
                        </a:rPr>
                        <a:t> </a:t>
                      </a:r>
                    </a:p>
                    <a:p>
                      <a:pPr marL="0" indent="0" algn="l" rtl="0">
                        <a:spcBef>
                          <a:spcPts val="0"/>
                        </a:spcBef>
                        <a:spcAft>
                          <a:spcPts val="0"/>
                        </a:spcAft>
                      </a:pPr>
                      <a:r>
                        <a:rPr lang="en-US" sz="1600" dirty="0">
                          <a:solidFill>
                            <a:srgbClr val="000000"/>
                          </a:solidFill>
                          <a:effectLst/>
                          <a:latin typeface="Graphik" panose="020B0503030202060203" pitchFamily="34" charset="0"/>
                        </a:rPr>
                        <a:t>Provisioning access</a:t>
                      </a:r>
                      <a:endParaRPr lang="en-US" sz="1600" dirty="0">
                        <a:effectLst/>
                        <a:latin typeface="Graphik" panose="020B0503030202060203" pitchFamily="34" charset="0"/>
                      </a:endParaRPr>
                    </a:p>
                  </a:txBody>
                  <a:tcPr marL="95250" marR="95250" marT="95250" marB="95250" anchor="ctr"/>
                </a:tc>
                <a:extLst>
                  <a:ext uri="{0D108BD9-81ED-4DB2-BD59-A6C34878D82A}">
                    <a16:rowId xmlns:a16="http://schemas.microsoft.com/office/drawing/2014/main" val="3244561806"/>
                  </a:ext>
                </a:extLst>
              </a:tr>
            </a:tbl>
          </a:graphicData>
        </a:graphic>
      </p:graphicFrame>
      <p:sp>
        <p:nvSpPr>
          <p:cNvPr id="4" name="Slide Number Placeholder 3">
            <a:extLst>
              <a:ext uri="{FF2B5EF4-FFF2-40B4-BE49-F238E27FC236}">
                <a16:creationId xmlns:a16="http://schemas.microsoft.com/office/drawing/2014/main" id="{6511D57B-02BF-4143-95B4-12E7B2A3C5D9}"/>
              </a:ext>
            </a:extLst>
          </p:cNvPr>
          <p:cNvSpPr>
            <a:spLocks noGrp="1"/>
          </p:cNvSpPr>
          <p:nvPr>
            <p:ph type="sldNum" sz="quarter" idx="4"/>
          </p:nvPr>
        </p:nvSpPr>
        <p:spPr/>
        <p:txBody>
          <a:bodyPr/>
          <a:lstStyle/>
          <a:p>
            <a:fld id="{77D90DC3-E96B-410E-91F9-576C473C0794}" type="slidenum">
              <a:rPr lang="en-US" smtClean="0"/>
              <a:t>43</a:t>
            </a:fld>
            <a:endParaRPr lang="en-US" dirty="0"/>
          </a:p>
        </p:txBody>
      </p:sp>
    </p:spTree>
    <p:extLst>
      <p:ext uri="{BB962C8B-B14F-4D97-AF65-F5344CB8AC3E}">
        <p14:creationId xmlns:p14="http://schemas.microsoft.com/office/powerpoint/2010/main" val="25167822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422E09-6AD0-4528-B4A6-B2564C84E7C5}"/>
              </a:ext>
            </a:extLst>
          </p:cNvPr>
          <p:cNvSpPr>
            <a:spLocks noGrp="1"/>
          </p:cNvSpPr>
          <p:nvPr>
            <p:ph idx="1"/>
          </p:nvPr>
        </p:nvSpPr>
        <p:spPr>
          <a:xfrm>
            <a:off x="1484310" y="553792"/>
            <a:ext cx="10338496" cy="5902092"/>
          </a:xfrm>
        </p:spPr>
        <p:txBody>
          <a:bodyPr>
            <a:normAutofit lnSpcReduction="10000"/>
          </a:bodyPr>
          <a:lstStyle/>
          <a:p>
            <a:pPr marL="0" indent="0">
              <a:buNone/>
            </a:pPr>
            <a:r>
              <a:rPr lang="en-US" dirty="0"/>
              <a:t>There are 3 sections to prepare the SAP SuccessFactors for replication:</a:t>
            </a:r>
          </a:p>
          <a:p>
            <a:pPr marL="0" indent="0">
              <a:buNone/>
            </a:pPr>
            <a:r>
              <a:rPr lang="en-US" b="1" dirty="0"/>
              <a:t>	Section 1 </a:t>
            </a:r>
            <a:r>
              <a:rPr lang="en-US" dirty="0"/>
              <a:t>- Enable SFAPI Web Services</a:t>
            </a:r>
          </a:p>
          <a:p>
            <a:pPr marL="0" indent="0">
              <a:buNone/>
            </a:pPr>
            <a:r>
              <a:rPr lang="en-US" b="1" dirty="0"/>
              <a:t>	Section 2 </a:t>
            </a:r>
            <a:r>
              <a:rPr lang="en-US" dirty="0"/>
              <a:t>- Creating SuccessFactors API 									User</a:t>
            </a:r>
          </a:p>
          <a:p>
            <a:pPr marL="0" indent="0">
              <a:buNone/>
            </a:pPr>
            <a:r>
              <a:rPr lang="en-US" b="1" dirty="0"/>
              <a:t>		Step 1 </a:t>
            </a:r>
            <a:r>
              <a:rPr lang="en-US" dirty="0"/>
              <a:t>- Import API User</a:t>
            </a:r>
          </a:p>
          <a:p>
            <a:pPr marL="0" indent="0">
              <a:buNone/>
            </a:pPr>
            <a:r>
              <a:rPr lang="en-US" b="1" dirty="0"/>
              <a:t>		Step 2 - </a:t>
            </a:r>
            <a:r>
              <a:rPr lang="en-US" dirty="0"/>
              <a:t>Maintain Permission Groups</a:t>
            </a:r>
          </a:p>
          <a:p>
            <a:pPr marL="0" indent="0">
              <a:buNone/>
            </a:pPr>
            <a:r>
              <a:rPr lang="en-US" b="1" dirty="0"/>
              <a:t>		Step 3 - </a:t>
            </a:r>
            <a:r>
              <a:rPr lang="en-US" dirty="0"/>
              <a:t>Maintain Permission Roles</a:t>
            </a:r>
          </a:p>
          <a:p>
            <a:pPr marL="0" indent="0">
              <a:buNone/>
            </a:pPr>
            <a:r>
              <a:rPr lang="en-US" b="1" dirty="0"/>
              <a:t>	Section 3 </a:t>
            </a:r>
            <a:r>
              <a:rPr lang="en-US" dirty="0"/>
              <a:t>- Set API Login Exceptions</a:t>
            </a:r>
          </a:p>
          <a:p>
            <a:endParaRPr lang="en-US" dirty="0"/>
          </a:p>
        </p:txBody>
      </p:sp>
      <p:sp>
        <p:nvSpPr>
          <p:cNvPr id="4" name="Slide Number Placeholder 3">
            <a:extLst>
              <a:ext uri="{FF2B5EF4-FFF2-40B4-BE49-F238E27FC236}">
                <a16:creationId xmlns:a16="http://schemas.microsoft.com/office/drawing/2014/main" id="{25BEB11C-925F-4B3B-AFBE-61A5378585EF}"/>
              </a:ext>
            </a:extLst>
          </p:cNvPr>
          <p:cNvSpPr>
            <a:spLocks noGrp="1"/>
          </p:cNvSpPr>
          <p:nvPr>
            <p:ph type="sldNum" sz="quarter" idx="4"/>
          </p:nvPr>
        </p:nvSpPr>
        <p:spPr/>
        <p:txBody>
          <a:bodyPr/>
          <a:lstStyle/>
          <a:p>
            <a:fld id="{77D90DC3-E96B-410E-91F9-576C473C0794}" type="slidenum">
              <a:rPr lang="en-US" smtClean="0"/>
              <a:t>44</a:t>
            </a:fld>
            <a:endParaRPr lang="en-US" dirty="0"/>
          </a:p>
        </p:txBody>
      </p:sp>
    </p:spTree>
    <p:extLst>
      <p:ext uri="{BB962C8B-B14F-4D97-AF65-F5344CB8AC3E}">
        <p14:creationId xmlns:p14="http://schemas.microsoft.com/office/powerpoint/2010/main" val="3085549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FB44-2CAF-44D3-A468-C02A1502AA22}"/>
              </a:ext>
            </a:extLst>
          </p:cNvPr>
          <p:cNvSpPr>
            <a:spLocks noGrp="1"/>
          </p:cNvSpPr>
          <p:nvPr>
            <p:ph type="title"/>
          </p:nvPr>
        </p:nvSpPr>
        <p:spPr/>
        <p:txBody>
          <a:bodyPr/>
          <a:lstStyle/>
          <a:p>
            <a:pPr algn="r"/>
            <a:r>
              <a:rPr lang="en-US" b="1" dirty="0"/>
              <a:t>Section 1</a:t>
            </a:r>
            <a:br>
              <a:rPr lang="en-US" b="1" dirty="0"/>
            </a:br>
            <a:r>
              <a:rPr lang="en-US" b="1" dirty="0"/>
              <a:t>Enable </a:t>
            </a:r>
            <a:r>
              <a:rPr lang="en-US" b="1" dirty="0">
                <a:solidFill>
                  <a:schemeClr val="accent2"/>
                </a:solidFill>
              </a:rPr>
              <a:t>SFAPI</a:t>
            </a:r>
            <a:r>
              <a:rPr lang="en-US" b="1" dirty="0"/>
              <a:t> Web Services</a:t>
            </a:r>
          </a:p>
        </p:txBody>
      </p:sp>
      <p:sp>
        <p:nvSpPr>
          <p:cNvPr id="3" name="Content Placeholder 2">
            <a:extLst>
              <a:ext uri="{FF2B5EF4-FFF2-40B4-BE49-F238E27FC236}">
                <a16:creationId xmlns:a16="http://schemas.microsoft.com/office/drawing/2014/main" id="{26205F7A-F1DA-4EC5-958A-064138CA3985}"/>
              </a:ext>
            </a:extLst>
          </p:cNvPr>
          <p:cNvSpPr>
            <a:spLocks noGrp="1"/>
          </p:cNvSpPr>
          <p:nvPr>
            <p:ph idx="1"/>
          </p:nvPr>
        </p:nvSpPr>
        <p:spPr>
          <a:xfrm>
            <a:off x="5885644" y="1858303"/>
            <a:ext cx="5965108" cy="4593116"/>
          </a:xfrm>
        </p:spPr>
        <p:txBody>
          <a:bodyPr>
            <a:normAutofit fontScale="55000" lnSpcReduction="20000"/>
          </a:bodyPr>
          <a:lstStyle/>
          <a:p>
            <a:pPr marL="0" indent="0">
              <a:buNone/>
            </a:pPr>
            <a:r>
              <a:rPr lang="en-US" dirty="0"/>
              <a:t>This step describes how to enable SFAPI Web Services in Provisioning Tool. Once enabled, SAP ERP and SuccessFactors Employee Central can communicate through a technical API user.</a:t>
            </a:r>
          </a:p>
          <a:p>
            <a:pPr marL="742950" indent="-742950">
              <a:buFont typeface="+mj-lt"/>
              <a:buAutoNum type="arabicPeriod"/>
            </a:pPr>
            <a:r>
              <a:rPr lang="en-US" dirty="0"/>
              <a:t>Log on to the provisioning.</a:t>
            </a:r>
          </a:p>
          <a:p>
            <a:pPr marL="742950" indent="-742950">
              <a:buFont typeface="+mj-lt"/>
              <a:buAutoNum type="arabicPeriod"/>
            </a:pPr>
            <a:r>
              <a:rPr lang="en-US" dirty="0"/>
              <a:t>Click the company list.</a:t>
            </a:r>
          </a:p>
          <a:p>
            <a:pPr marL="742950" indent="-742950">
              <a:buFont typeface="+mj-lt"/>
              <a:buAutoNum type="arabicPeriod"/>
            </a:pPr>
            <a:r>
              <a:rPr lang="en-US" dirty="0"/>
              <a:t>Click </a:t>
            </a:r>
            <a:r>
              <a:rPr lang="en-US" b="1" dirty="0"/>
              <a:t>Company Settings </a:t>
            </a:r>
            <a:r>
              <a:rPr lang="en-US" dirty="0"/>
              <a:t>and then locate </a:t>
            </a:r>
            <a:r>
              <a:rPr lang="en-US" b="1" dirty="0"/>
              <a:t>Web Services</a:t>
            </a:r>
            <a:r>
              <a:rPr lang="en-US" dirty="0"/>
              <a:t>.</a:t>
            </a:r>
          </a:p>
          <a:p>
            <a:pPr marL="742950" indent="-742950">
              <a:buFont typeface="+mj-lt"/>
              <a:buAutoNum type="arabicPeriod"/>
            </a:pPr>
            <a:r>
              <a:rPr lang="en-US" dirty="0"/>
              <a:t>In the Web Services section, enable </a:t>
            </a:r>
            <a:r>
              <a:rPr lang="en-US" b="1" dirty="0"/>
              <a:t>SFAPI</a:t>
            </a:r>
            <a:r>
              <a:rPr lang="en-US" dirty="0"/>
              <a:t> and </a:t>
            </a:r>
            <a:r>
              <a:rPr lang="en-US" b="1" dirty="0"/>
              <a:t>SFAPI Adhoc Feature </a:t>
            </a:r>
            <a:r>
              <a:rPr lang="en-US" dirty="0"/>
              <a:t>by choosing the checkboxes.</a:t>
            </a:r>
          </a:p>
          <a:p>
            <a:pPr marL="742950" indent="-742950">
              <a:buFont typeface="+mj-lt"/>
              <a:buAutoNum type="arabicPeriod"/>
            </a:pPr>
            <a:r>
              <a:rPr lang="en-US" dirty="0"/>
              <a:t>Choose </a:t>
            </a:r>
            <a:r>
              <a:rPr lang="en-US" b="1" dirty="0"/>
              <a:t>Save</a:t>
            </a:r>
            <a:r>
              <a:rPr lang="en-US" dirty="0"/>
              <a:t> and confirm the changes.</a:t>
            </a:r>
          </a:p>
          <a:p>
            <a:endParaRPr lang="en-US" dirty="0"/>
          </a:p>
        </p:txBody>
      </p:sp>
      <p:sp>
        <p:nvSpPr>
          <p:cNvPr id="4" name="Slide Number Placeholder 3">
            <a:extLst>
              <a:ext uri="{FF2B5EF4-FFF2-40B4-BE49-F238E27FC236}">
                <a16:creationId xmlns:a16="http://schemas.microsoft.com/office/drawing/2014/main" id="{E6754338-6DF1-461C-AA78-C6CBA07236E1}"/>
              </a:ext>
            </a:extLst>
          </p:cNvPr>
          <p:cNvSpPr>
            <a:spLocks noGrp="1"/>
          </p:cNvSpPr>
          <p:nvPr>
            <p:ph type="sldNum" sz="quarter" idx="4"/>
          </p:nvPr>
        </p:nvSpPr>
        <p:spPr/>
        <p:txBody>
          <a:bodyPr/>
          <a:lstStyle/>
          <a:p>
            <a:fld id="{77D90DC3-E96B-410E-91F9-576C473C0794}" type="slidenum">
              <a:rPr lang="en-US" smtClean="0"/>
              <a:t>45</a:t>
            </a:fld>
            <a:endParaRPr lang="en-US" dirty="0"/>
          </a:p>
        </p:txBody>
      </p:sp>
      <p:pic>
        <p:nvPicPr>
          <p:cNvPr id="5" name="Picture 4">
            <a:extLst>
              <a:ext uri="{FF2B5EF4-FFF2-40B4-BE49-F238E27FC236}">
                <a16:creationId xmlns:a16="http://schemas.microsoft.com/office/drawing/2014/main" id="{E45E6757-9F18-4764-ABEB-7419B6F38636}"/>
              </a:ext>
            </a:extLst>
          </p:cNvPr>
          <p:cNvPicPr>
            <a:picLocks noChangeAspect="1"/>
          </p:cNvPicPr>
          <p:nvPr/>
        </p:nvPicPr>
        <p:blipFill>
          <a:blip r:embed="rId2"/>
          <a:stretch>
            <a:fillRect/>
          </a:stretch>
        </p:blipFill>
        <p:spPr>
          <a:xfrm>
            <a:off x="268243" y="2270369"/>
            <a:ext cx="5617401" cy="3306183"/>
          </a:xfrm>
          <a:prstGeom prst="rect">
            <a:avLst/>
          </a:prstGeom>
        </p:spPr>
      </p:pic>
    </p:spTree>
    <p:extLst>
      <p:ext uri="{BB962C8B-B14F-4D97-AF65-F5344CB8AC3E}">
        <p14:creationId xmlns:p14="http://schemas.microsoft.com/office/powerpoint/2010/main" val="1793117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09A28-8BC9-459C-866A-5F18F7E35584}"/>
              </a:ext>
            </a:extLst>
          </p:cNvPr>
          <p:cNvSpPr>
            <a:spLocks noGrp="1"/>
          </p:cNvSpPr>
          <p:nvPr>
            <p:ph type="title"/>
          </p:nvPr>
        </p:nvSpPr>
        <p:spPr/>
        <p:txBody>
          <a:bodyPr/>
          <a:lstStyle/>
          <a:p>
            <a:pPr algn="r"/>
            <a:r>
              <a:rPr lang="en-US" b="1" dirty="0"/>
              <a:t>Section 2</a:t>
            </a:r>
            <a:br>
              <a:rPr lang="en-US" b="1" dirty="0"/>
            </a:br>
            <a:r>
              <a:rPr lang="en-US" b="1" dirty="0"/>
              <a:t>Import </a:t>
            </a:r>
            <a:r>
              <a:rPr lang="en-US" b="1" dirty="0">
                <a:solidFill>
                  <a:schemeClr val="accent2"/>
                </a:solidFill>
              </a:rPr>
              <a:t>API User</a:t>
            </a:r>
          </a:p>
        </p:txBody>
      </p:sp>
      <p:pic>
        <p:nvPicPr>
          <p:cNvPr id="5" name="Content Placeholder 4">
            <a:extLst>
              <a:ext uri="{FF2B5EF4-FFF2-40B4-BE49-F238E27FC236}">
                <a16:creationId xmlns:a16="http://schemas.microsoft.com/office/drawing/2014/main" id="{846A0830-8A23-49EB-AF19-371A0B592D53}"/>
              </a:ext>
            </a:extLst>
          </p:cNvPr>
          <p:cNvPicPr>
            <a:picLocks noGrp="1" noChangeAspect="1"/>
          </p:cNvPicPr>
          <p:nvPr>
            <p:ph idx="1"/>
          </p:nvPr>
        </p:nvPicPr>
        <p:blipFill>
          <a:blip r:embed="rId2"/>
          <a:stretch>
            <a:fillRect/>
          </a:stretch>
        </p:blipFill>
        <p:spPr>
          <a:xfrm>
            <a:off x="2676700" y="1752599"/>
            <a:ext cx="7633932" cy="4343693"/>
          </a:xfrm>
          <a:prstGeom prst="rect">
            <a:avLst/>
          </a:prstGeom>
        </p:spPr>
      </p:pic>
      <p:sp>
        <p:nvSpPr>
          <p:cNvPr id="4" name="Slide Number Placeholder 3">
            <a:extLst>
              <a:ext uri="{FF2B5EF4-FFF2-40B4-BE49-F238E27FC236}">
                <a16:creationId xmlns:a16="http://schemas.microsoft.com/office/drawing/2014/main" id="{0FB8B9B4-42CF-4A61-849F-48EA6C602D5E}"/>
              </a:ext>
            </a:extLst>
          </p:cNvPr>
          <p:cNvSpPr>
            <a:spLocks noGrp="1"/>
          </p:cNvSpPr>
          <p:nvPr>
            <p:ph type="sldNum" sz="quarter" idx="4"/>
          </p:nvPr>
        </p:nvSpPr>
        <p:spPr/>
        <p:txBody>
          <a:bodyPr/>
          <a:lstStyle/>
          <a:p>
            <a:fld id="{77D90DC3-E96B-410E-91F9-576C473C0794}" type="slidenum">
              <a:rPr lang="en-US" smtClean="0"/>
              <a:t>46</a:t>
            </a:fld>
            <a:endParaRPr lang="en-US" dirty="0"/>
          </a:p>
        </p:txBody>
      </p:sp>
    </p:spTree>
    <p:extLst>
      <p:ext uri="{BB962C8B-B14F-4D97-AF65-F5344CB8AC3E}">
        <p14:creationId xmlns:p14="http://schemas.microsoft.com/office/powerpoint/2010/main" val="1898104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EE63A-B88B-4526-85CC-D3B848DB3D3A}"/>
              </a:ext>
            </a:extLst>
          </p:cNvPr>
          <p:cNvSpPr>
            <a:spLocks noGrp="1"/>
          </p:cNvSpPr>
          <p:nvPr>
            <p:ph type="title"/>
          </p:nvPr>
        </p:nvSpPr>
        <p:spPr/>
        <p:txBody>
          <a:bodyPr/>
          <a:lstStyle/>
          <a:p>
            <a:pPr algn="r"/>
            <a:r>
              <a:rPr lang="en-US" b="1" dirty="0"/>
              <a:t>Section 2</a:t>
            </a:r>
            <a:br>
              <a:rPr lang="en-US" b="1" dirty="0"/>
            </a:br>
            <a:r>
              <a:rPr lang="en-US" b="1" dirty="0"/>
              <a:t>Step 1 – Import </a:t>
            </a:r>
            <a:r>
              <a:rPr lang="en-US" b="1" dirty="0">
                <a:solidFill>
                  <a:schemeClr val="accent2"/>
                </a:solidFill>
              </a:rPr>
              <a:t>API User</a:t>
            </a:r>
            <a:endParaRPr lang="en-US" dirty="0"/>
          </a:p>
        </p:txBody>
      </p:sp>
      <p:sp>
        <p:nvSpPr>
          <p:cNvPr id="3" name="Content Placeholder 2">
            <a:extLst>
              <a:ext uri="{FF2B5EF4-FFF2-40B4-BE49-F238E27FC236}">
                <a16:creationId xmlns:a16="http://schemas.microsoft.com/office/drawing/2014/main" id="{DE34C574-F4A1-4AC8-9C95-5DDFB5B26365}"/>
              </a:ext>
            </a:extLst>
          </p:cNvPr>
          <p:cNvSpPr>
            <a:spLocks noGrp="1"/>
          </p:cNvSpPr>
          <p:nvPr>
            <p:ph idx="1"/>
          </p:nvPr>
        </p:nvSpPr>
        <p:spPr/>
        <p:txBody>
          <a:bodyPr>
            <a:normAutofit fontScale="47500" lnSpcReduction="20000"/>
          </a:bodyPr>
          <a:lstStyle/>
          <a:p>
            <a:pPr marL="0" indent="0">
              <a:buNone/>
            </a:pPr>
            <a:r>
              <a:rPr lang="en-US" dirty="0"/>
              <a:t>This step is required to set up an API user in order for the integration scenarios between SAP ERP HCM or SAP S/4HANA and SuccessFactors to be executed using SAP Cloud Platform Integration (CPI) connections.</a:t>
            </a:r>
          </a:p>
          <a:p>
            <a:pPr marL="742950" indent="-742950">
              <a:buFont typeface="+mj-lt"/>
              <a:buAutoNum type="arabicPeriod"/>
            </a:pPr>
            <a:r>
              <a:rPr lang="en-US" dirty="0"/>
              <a:t>Log on to SuccessFactors as Administrator.</a:t>
            </a:r>
          </a:p>
          <a:p>
            <a:pPr marL="742950" indent="-742950">
              <a:buFont typeface="+mj-lt"/>
              <a:buAutoNum type="arabicPeriod"/>
            </a:pPr>
            <a:r>
              <a:rPr lang="en-US" dirty="0"/>
              <a:t>Go to Admin Center &gt; Manage Employees  &gt;  Update User Information  &gt;  Employee Export  &gt;  Export User File.</a:t>
            </a:r>
          </a:p>
          <a:p>
            <a:pPr marL="742950" indent="-742950">
              <a:buFont typeface="+mj-lt"/>
              <a:buAutoNum type="arabicPeriod"/>
            </a:pPr>
            <a:r>
              <a:rPr lang="en-US" dirty="0"/>
              <a:t>In the exported file, select and remove all rows except the first 2 header rows.</a:t>
            </a:r>
          </a:p>
          <a:p>
            <a:pPr marL="742950" indent="-742950">
              <a:buFont typeface="+mj-lt"/>
              <a:buAutoNum type="arabicPeriod"/>
            </a:pPr>
            <a:r>
              <a:rPr lang="en-US" dirty="0"/>
              <a:t>Add rows for the user IDs you require. For example, </a:t>
            </a:r>
            <a:r>
              <a:rPr lang="en-US" dirty="0" err="1"/>
              <a:t>sap_api_user</a:t>
            </a:r>
            <a:r>
              <a:rPr lang="en-US" dirty="0"/>
              <a:t>.</a:t>
            </a:r>
          </a:p>
          <a:p>
            <a:pPr marL="742950" indent="-742950">
              <a:buFont typeface="+mj-lt"/>
              <a:buAutoNum type="arabicPeriod"/>
            </a:pPr>
            <a:r>
              <a:rPr lang="en-US" dirty="0"/>
              <a:t>Go back to Admin &gt; Manage Employees &gt; Update User Information &gt; Import Employee Data &gt; Basic Import&gt; Choose File.</a:t>
            </a:r>
          </a:p>
          <a:p>
            <a:pPr marL="742950" indent="-742950">
              <a:buFont typeface="+mj-lt"/>
              <a:buAutoNum type="arabicPeriod"/>
            </a:pPr>
            <a:r>
              <a:rPr lang="en-US" dirty="0"/>
              <a:t>Select and upload the user ID csv file.</a:t>
            </a:r>
          </a:p>
          <a:p>
            <a:pPr marL="742950" indent="-742950">
              <a:buFont typeface="+mj-lt"/>
              <a:buAutoNum type="arabicPeriod"/>
            </a:pPr>
            <a:r>
              <a:rPr lang="en-US" dirty="0"/>
              <a:t>Choose Validate Import File Data to check it.</a:t>
            </a:r>
          </a:p>
          <a:p>
            <a:pPr marL="742950" indent="-742950">
              <a:buFont typeface="+mj-lt"/>
              <a:buAutoNum type="arabicPeriod"/>
            </a:pPr>
            <a:r>
              <a:rPr lang="en-US" dirty="0"/>
              <a:t>Once the validation succeeds, import the user ID csv file.</a:t>
            </a:r>
          </a:p>
          <a:p>
            <a:endParaRPr lang="en-US" dirty="0"/>
          </a:p>
        </p:txBody>
      </p:sp>
      <p:sp>
        <p:nvSpPr>
          <p:cNvPr id="4" name="Slide Number Placeholder 3">
            <a:extLst>
              <a:ext uri="{FF2B5EF4-FFF2-40B4-BE49-F238E27FC236}">
                <a16:creationId xmlns:a16="http://schemas.microsoft.com/office/drawing/2014/main" id="{0F813437-1131-4CAB-AA55-A3028B065F97}"/>
              </a:ext>
            </a:extLst>
          </p:cNvPr>
          <p:cNvSpPr>
            <a:spLocks noGrp="1"/>
          </p:cNvSpPr>
          <p:nvPr>
            <p:ph type="sldNum" sz="quarter" idx="4"/>
          </p:nvPr>
        </p:nvSpPr>
        <p:spPr/>
        <p:txBody>
          <a:bodyPr/>
          <a:lstStyle/>
          <a:p>
            <a:fld id="{77D90DC3-E96B-410E-91F9-576C473C0794}" type="slidenum">
              <a:rPr lang="en-US" smtClean="0"/>
              <a:t>47</a:t>
            </a:fld>
            <a:endParaRPr lang="en-US" dirty="0"/>
          </a:p>
        </p:txBody>
      </p:sp>
    </p:spTree>
    <p:extLst>
      <p:ext uri="{BB962C8B-B14F-4D97-AF65-F5344CB8AC3E}">
        <p14:creationId xmlns:p14="http://schemas.microsoft.com/office/powerpoint/2010/main" val="2800540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30402-7061-4333-A59D-23FF33978601}"/>
              </a:ext>
            </a:extLst>
          </p:cNvPr>
          <p:cNvSpPr>
            <a:spLocks noGrp="1"/>
          </p:cNvSpPr>
          <p:nvPr>
            <p:ph type="title"/>
          </p:nvPr>
        </p:nvSpPr>
        <p:spPr/>
        <p:txBody>
          <a:bodyPr>
            <a:normAutofit fontScale="90000"/>
          </a:bodyPr>
          <a:lstStyle/>
          <a:p>
            <a:pPr algn="r"/>
            <a:r>
              <a:rPr lang="en-US" b="1" dirty="0"/>
              <a:t>Section 2</a:t>
            </a:r>
            <a:br>
              <a:rPr lang="en-US" b="1" dirty="0"/>
            </a:br>
            <a:r>
              <a:rPr lang="en-US" b="1" dirty="0"/>
              <a:t>Step 2 - Maintain </a:t>
            </a:r>
            <a:r>
              <a:rPr lang="en-US" b="1" dirty="0">
                <a:solidFill>
                  <a:schemeClr val="accent2"/>
                </a:solidFill>
              </a:rPr>
              <a:t>Permission Groups</a:t>
            </a:r>
          </a:p>
        </p:txBody>
      </p:sp>
      <p:sp>
        <p:nvSpPr>
          <p:cNvPr id="3" name="Content Placeholder 2">
            <a:extLst>
              <a:ext uri="{FF2B5EF4-FFF2-40B4-BE49-F238E27FC236}">
                <a16:creationId xmlns:a16="http://schemas.microsoft.com/office/drawing/2014/main" id="{8E86E2BB-EAB0-454D-BC1C-F82C4007EBE2}"/>
              </a:ext>
            </a:extLst>
          </p:cNvPr>
          <p:cNvSpPr>
            <a:spLocks noGrp="1"/>
          </p:cNvSpPr>
          <p:nvPr>
            <p:ph idx="1"/>
          </p:nvPr>
        </p:nvSpPr>
        <p:spPr>
          <a:xfrm>
            <a:off x="6143223" y="1862768"/>
            <a:ext cx="5359800" cy="4593116"/>
          </a:xfrm>
        </p:spPr>
        <p:txBody>
          <a:bodyPr>
            <a:normAutofit fontScale="47500" lnSpcReduction="20000"/>
          </a:bodyPr>
          <a:lstStyle/>
          <a:p>
            <a:pPr marL="0" indent="0">
              <a:buNone/>
            </a:pPr>
            <a:r>
              <a:rPr lang="en-US" dirty="0"/>
              <a:t>This step describes the setup of a permission group for accommodating a permission role to be created in Step 3.</a:t>
            </a:r>
          </a:p>
          <a:p>
            <a:pPr marL="742950" indent="-742950">
              <a:buFont typeface="+mj-lt"/>
              <a:buAutoNum type="arabicPeriod"/>
            </a:pPr>
            <a:r>
              <a:rPr lang="en-US" dirty="0"/>
              <a:t>Log on to SuccessFactors as Administrator.</a:t>
            </a:r>
          </a:p>
          <a:p>
            <a:pPr marL="742950" indent="-742950">
              <a:buFont typeface="+mj-lt"/>
              <a:buAutoNum type="arabicPeriod"/>
            </a:pPr>
            <a:r>
              <a:rPr lang="en-US" dirty="0"/>
              <a:t>Go to Admin Center &gt; Manage Employees &gt; Set User Permissions &gt; Manage Permission Groups &gt; Create New</a:t>
            </a:r>
          </a:p>
          <a:p>
            <a:pPr marL="742950" indent="-742950">
              <a:buFont typeface="+mj-lt"/>
              <a:buAutoNum type="arabicPeriod"/>
            </a:pPr>
            <a:r>
              <a:rPr lang="en-US" dirty="0"/>
              <a:t>On the Permission Group page, maintain the following entry:                               Group Name: SFAPI</a:t>
            </a:r>
          </a:p>
          <a:p>
            <a:pPr marL="742950" indent="-742950">
              <a:buFont typeface="+mj-lt"/>
              <a:buAutoNum type="arabicPeriod"/>
            </a:pPr>
            <a:r>
              <a:rPr lang="en-US" dirty="0"/>
              <a:t>In the Choose Group Members section, select Username as the category for Permission Group SFAPI.</a:t>
            </a:r>
          </a:p>
          <a:p>
            <a:pPr marL="742950" indent="-742950">
              <a:buFont typeface="+mj-lt"/>
              <a:buAutoNum type="arabicPeriod"/>
            </a:pPr>
            <a:r>
              <a:rPr lang="en-US" dirty="0"/>
              <a:t>Search the SFAPI system user.                  For example: </a:t>
            </a:r>
            <a:r>
              <a:rPr lang="en-US" dirty="0" err="1"/>
              <a:t>sap_api_user</a:t>
            </a:r>
            <a:r>
              <a:rPr lang="en-US" dirty="0"/>
              <a:t>.</a:t>
            </a:r>
          </a:p>
          <a:p>
            <a:pPr marL="742950" indent="-742950">
              <a:buFont typeface="+mj-lt"/>
              <a:buAutoNum type="arabicPeriod"/>
            </a:pPr>
            <a:r>
              <a:rPr lang="en-US" dirty="0"/>
              <a:t>Choose Done to complete the process.</a:t>
            </a:r>
          </a:p>
          <a:p>
            <a:endParaRPr lang="en-US" dirty="0"/>
          </a:p>
        </p:txBody>
      </p:sp>
      <p:sp>
        <p:nvSpPr>
          <p:cNvPr id="4" name="Slide Number Placeholder 3">
            <a:extLst>
              <a:ext uri="{FF2B5EF4-FFF2-40B4-BE49-F238E27FC236}">
                <a16:creationId xmlns:a16="http://schemas.microsoft.com/office/drawing/2014/main" id="{E0D52C30-5C52-49DB-A6EF-A2541CD53E23}"/>
              </a:ext>
            </a:extLst>
          </p:cNvPr>
          <p:cNvSpPr>
            <a:spLocks noGrp="1"/>
          </p:cNvSpPr>
          <p:nvPr>
            <p:ph type="sldNum" sz="quarter" idx="4"/>
          </p:nvPr>
        </p:nvSpPr>
        <p:spPr/>
        <p:txBody>
          <a:bodyPr/>
          <a:lstStyle/>
          <a:p>
            <a:fld id="{77D90DC3-E96B-410E-91F9-576C473C0794}" type="slidenum">
              <a:rPr lang="en-US" smtClean="0"/>
              <a:t>48</a:t>
            </a:fld>
            <a:endParaRPr lang="en-US" dirty="0"/>
          </a:p>
        </p:txBody>
      </p:sp>
      <p:pic>
        <p:nvPicPr>
          <p:cNvPr id="5" name="Picture 4">
            <a:extLst>
              <a:ext uri="{FF2B5EF4-FFF2-40B4-BE49-F238E27FC236}">
                <a16:creationId xmlns:a16="http://schemas.microsoft.com/office/drawing/2014/main" id="{EC4A612C-F230-47D1-8E0A-19C9D700A416}"/>
              </a:ext>
            </a:extLst>
          </p:cNvPr>
          <p:cNvPicPr>
            <a:picLocks noChangeAspect="1"/>
          </p:cNvPicPr>
          <p:nvPr/>
        </p:nvPicPr>
        <p:blipFill>
          <a:blip r:embed="rId2"/>
          <a:stretch>
            <a:fillRect/>
          </a:stretch>
        </p:blipFill>
        <p:spPr>
          <a:xfrm>
            <a:off x="383951" y="1862768"/>
            <a:ext cx="5448300" cy="3695700"/>
          </a:xfrm>
          <a:prstGeom prst="rect">
            <a:avLst/>
          </a:prstGeom>
        </p:spPr>
      </p:pic>
    </p:spTree>
    <p:extLst>
      <p:ext uri="{BB962C8B-B14F-4D97-AF65-F5344CB8AC3E}">
        <p14:creationId xmlns:p14="http://schemas.microsoft.com/office/powerpoint/2010/main" val="4482743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78E14-AF1B-4234-8BD4-95F062C15E03}"/>
              </a:ext>
            </a:extLst>
          </p:cNvPr>
          <p:cNvSpPr>
            <a:spLocks noGrp="1"/>
          </p:cNvSpPr>
          <p:nvPr>
            <p:ph type="title"/>
          </p:nvPr>
        </p:nvSpPr>
        <p:spPr/>
        <p:txBody>
          <a:bodyPr>
            <a:normAutofit fontScale="90000"/>
          </a:bodyPr>
          <a:lstStyle/>
          <a:p>
            <a:pPr algn="r"/>
            <a:r>
              <a:rPr lang="en-US" b="1" dirty="0"/>
              <a:t>Section 2</a:t>
            </a:r>
            <a:br>
              <a:rPr lang="en-US" b="1" dirty="0"/>
            </a:br>
            <a:r>
              <a:rPr lang="en-US" b="1" dirty="0"/>
              <a:t>Step 3 – Maintain </a:t>
            </a:r>
            <a:r>
              <a:rPr lang="en-US" b="1" dirty="0">
                <a:solidFill>
                  <a:schemeClr val="accent2"/>
                </a:solidFill>
              </a:rPr>
              <a:t>Permission Roles</a:t>
            </a:r>
          </a:p>
        </p:txBody>
      </p:sp>
      <p:sp>
        <p:nvSpPr>
          <p:cNvPr id="4" name="Slide Number Placeholder 3">
            <a:extLst>
              <a:ext uri="{FF2B5EF4-FFF2-40B4-BE49-F238E27FC236}">
                <a16:creationId xmlns:a16="http://schemas.microsoft.com/office/drawing/2014/main" id="{C9349DD3-939D-40D4-ADA4-942F1EE3F4F1}"/>
              </a:ext>
            </a:extLst>
          </p:cNvPr>
          <p:cNvSpPr>
            <a:spLocks noGrp="1"/>
          </p:cNvSpPr>
          <p:nvPr>
            <p:ph type="sldNum" sz="quarter" idx="4"/>
          </p:nvPr>
        </p:nvSpPr>
        <p:spPr/>
        <p:txBody>
          <a:bodyPr/>
          <a:lstStyle/>
          <a:p>
            <a:fld id="{77D90DC3-E96B-410E-91F9-576C473C0794}" type="slidenum">
              <a:rPr lang="en-US" smtClean="0"/>
              <a:t>49</a:t>
            </a:fld>
            <a:endParaRPr lang="en-US" dirty="0"/>
          </a:p>
        </p:txBody>
      </p:sp>
      <p:pic>
        <p:nvPicPr>
          <p:cNvPr id="5" name="Picture 4">
            <a:extLst>
              <a:ext uri="{FF2B5EF4-FFF2-40B4-BE49-F238E27FC236}">
                <a16:creationId xmlns:a16="http://schemas.microsoft.com/office/drawing/2014/main" id="{AC41611A-6CF6-414C-AE56-52C7A58B0045}"/>
              </a:ext>
            </a:extLst>
          </p:cNvPr>
          <p:cNvPicPr>
            <a:picLocks noChangeAspect="1"/>
          </p:cNvPicPr>
          <p:nvPr/>
        </p:nvPicPr>
        <p:blipFill>
          <a:blip r:embed="rId2"/>
          <a:stretch>
            <a:fillRect/>
          </a:stretch>
        </p:blipFill>
        <p:spPr>
          <a:xfrm>
            <a:off x="3407467" y="1782891"/>
            <a:ext cx="6586539" cy="4757609"/>
          </a:xfrm>
          <a:prstGeom prst="rect">
            <a:avLst/>
          </a:prstGeom>
        </p:spPr>
      </p:pic>
    </p:spTree>
    <p:extLst>
      <p:ext uri="{BB962C8B-B14F-4D97-AF65-F5344CB8AC3E}">
        <p14:creationId xmlns:p14="http://schemas.microsoft.com/office/powerpoint/2010/main" val="497985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F4BA2F-CD89-44AA-8F2C-43DB96373567}"/>
              </a:ext>
            </a:extLst>
          </p:cNvPr>
          <p:cNvSpPr>
            <a:spLocks noGrp="1"/>
          </p:cNvSpPr>
          <p:nvPr>
            <p:ph type="sldNum" sz="quarter" idx="4"/>
          </p:nvPr>
        </p:nvSpPr>
        <p:spPr/>
        <p:txBody>
          <a:bodyPr/>
          <a:lstStyle/>
          <a:p>
            <a:fld id="{77D90DC3-E96B-410E-91F9-576C473C0794}" type="slidenum">
              <a:rPr lang="en-US" smtClean="0"/>
              <a:t>5</a:t>
            </a:fld>
            <a:endParaRPr lang="en-US" dirty="0"/>
          </a:p>
        </p:txBody>
      </p:sp>
      <p:sp>
        <p:nvSpPr>
          <p:cNvPr id="5" name="Rectangle 4">
            <a:extLst>
              <a:ext uri="{FF2B5EF4-FFF2-40B4-BE49-F238E27FC236}">
                <a16:creationId xmlns:a16="http://schemas.microsoft.com/office/drawing/2014/main" id="{EE83ED4F-D798-4ADF-BC3A-8E775328A498}"/>
              </a:ext>
            </a:extLst>
          </p:cNvPr>
          <p:cNvSpPr/>
          <p:nvPr/>
        </p:nvSpPr>
        <p:spPr>
          <a:xfrm>
            <a:off x="1840523" y="1642298"/>
            <a:ext cx="8921263" cy="4524315"/>
          </a:xfrm>
          <a:prstGeom prst="rect">
            <a:avLst/>
          </a:prstGeom>
        </p:spPr>
        <p:txBody>
          <a:bodyPr wrap="square">
            <a:spAutoFit/>
          </a:bodyPr>
          <a:lstStyle/>
          <a:p>
            <a:pPr marL="285750" indent="-285750">
              <a:buFont typeface="Wingdings" panose="05000000000000000000" pitchFamily="2" charset="2"/>
              <a:buChar char="q"/>
            </a:pPr>
            <a:r>
              <a:rPr lang="en-US" dirty="0">
                <a:solidFill>
                  <a:srgbClr val="0070C0"/>
                </a:solidFill>
                <a:latin typeface="Graphik" panose="020B0503030202060203" pitchFamily="34" charset="0"/>
              </a:rPr>
              <a:t>SAP SuccessFactors HR Solutions</a:t>
            </a:r>
          </a:p>
          <a:p>
            <a:pPr marL="285750" indent="-285750">
              <a:buFont typeface="Wingdings" panose="05000000000000000000" pitchFamily="2" charset="2"/>
              <a:buChar char="q"/>
            </a:pPr>
            <a:r>
              <a:rPr lang="en-US" dirty="0">
                <a:latin typeface="Graphik" panose="020B0503030202060203" pitchFamily="34" charset="0"/>
              </a:rPr>
              <a:t>SAP S/4HANA Finance</a:t>
            </a:r>
          </a:p>
          <a:p>
            <a:pPr marL="285750" indent="-285750">
              <a:buFont typeface="Wingdings" panose="05000000000000000000" pitchFamily="2" charset="2"/>
              <a:buChar char="q"/>
            </a:pPr>
            <a:r>
              <a:rPr lang="en-US" dirty="0">
                <a:latin typeface="Graphik" panose="020B0503030202060203" pitchFamily="34" charset="0"/>
              </a:rPr>
              <a:t>SAP S/4HANA Cloud (Cloud ERP for large enterprise and midsize business)</a:t>
            </a:r>
          </a:p>
          <a:p>
            <a:pPr marL="285750" indent="-285750">
              <a:buFont typeface="Wingdings" panose="05000000000000000000" pitchFamily="2" charset="2"/>
              <a:buChar char="q"/>
            </a:pPr>
            <a:r>
              <a:rPr lang="en-US" dirty="0">
                <a:latin typeface="Graphik" panose="020B0503030202060203" pitchFamily="34" charset="0"/>
              </a:rPr>
              <a:t>SAP Hybris Cloud for Customer</a:t>
            </a:r>
          </a:p>
          <a:p>
            <a:pPr marL="285750" indent="-285750">
              <a:buFont typeface="Wingdings" panose="05000000000000000000" pitchFamily="2" charset="2"/>
              <a:buChar char="q"/>
            </a:pPr>
            <a:r>
              <a:rPr lang="en-US" dirty="0">
                <a:latin typeface="Graphik" panose="020B0503030202060203" pitchFamily="34" charset="0"/>
              </a:rPr>
              <a:t>SAP Hybris Sales Cloud</a:t>
            </a:r>
          </a:p>
          <a:p>
            <a:pPr marL="285750" indent="-285750">
              <a:buFont typeface="Wingdings" panose="05000000000000000000" pitchFamily="2" charset="2"/>
              <a:buChar char="q"/>
            </a:pPr>
            <a:r>
              <a:rPr lang="en-US" dirty="0">
                <a:latin typeface="Graphik" panose="020B0503030202060203" pitchFamily="34" charset="0"/>
              </a:rPr>
              <a:t>SAP Hybris Service Cloud</a:t>
            </a:r>
          </a:p>
          <a:p>
            <a:pPr marL="285750" indent="-285750">
              <a:buFont typeface="Wingdings" panose="05000000000000000000" pitchFamily="2" charset="2"/>
              <a:buChar char="q"/>
            </a:pPr>
            <a:r>
              <a:rPr lang="en-US" dirty="0">
                <a:latin typeface="Graphik" panose="020B0503030202060203" pitchFamily="34" charset="0"/>
              </a:rPr>
              <a:t>SAP Hybris Marketing</a:t>
            </a:r>
          </a:p>
          <a:p>
            <a:pPr marL="285750" indent="-285750">
              <a:buFont typeface="Wingdings" panose="05000000000000000000" pitchFamily="2" charset="2"/>
              <a:buChar char="q"/>
            </a:pPr>
            <a:r>
              <a:rPr lang="en-US" dirty="0">
                <a:latin typeface="Graphik" panose="020B0503030202060203" pitchFamily="34" charset="0"/>
              </a:rPr>
              <a:t>SAP Hybris Commerce</a:t>
            </a:r>
          </a:p>
          <a:p>
            <a:pPr marL="285750" indent="-285750">
              <a:buFont typeface="Wingdings" panose="05000000000000000000" pitchFamily="2" charset="2"/>
              <a:buChar char="q"/>
            </a:pPr>
            <a:r>
              <a:rPr lang="en-US" dirty="0">
                <a:latin typeface="Graphik" panose="020B0503030202060203" pitchFamily="34" charset="0"/>
              </a:rPr>
              <a:t>SAP Business </a:t>
            </a:r>
            <a:r>
              <a:rPr lang="en-US" dirty="0" err="1">
                <a:latin typeface="Graphik" panose="020B0503030202060203" pitchFamily="34" charset="0"/>
              </a:rPr>
              <a:t>ByDesign</a:t>
            </a:r>
            <a:r>
              <a:rPr lang="en-US" dirty="0">
                <a:latin typeface="Graphik" panose="020B0503030202060203" pitchFamily="34" charset="0"/>
              </a:rPr>
              <a:t> (Cloud ERP for Midsize Business)</a:t>
            </a:r>
          </a:p>
          <a:p>
            <a:pPr marL="285750" indent="-285750">
              <a:buFont typeface="Wingdings" panose="05000000000000000000" pitchFamily="2" charset="2"/>
              <a:buChar char="q"/>
            </a:pPr>
            <a:r>
              <a:rPr lang="en-US" dirty="0">
                <a:latin typeface="Graphik" panose="020B0503030202060203" pitchFamily="34" charset="0"/>
              </a:rPr>
              <a:t>SAP Analytics Cloud</a:t>
            </a:r>
          </a:p>
          <a:p>
            <a:pPr marL="285750" indent="-285750">
              <a:buFont typeface="Wingdings" panose="05000000000000000000" pitchFamily="2" charset="2"/>
              <a:buChar char="q"/>
            </a:pPr>
            <a:r>
              <a:rPr lang="en-US" dirty="0">
                <a:latin typeface="Graphik" panose="020B0503030202060203" pitchFamily="34" charset="0"/>
              </a:rPr>
              <a:t>SAP Jam Collaboration</a:t>
            </a:r>
          </a:p>
          <a:p>
            <a:pPr marL="285750" indent="-285750">
              <a:buFont typeface="Wingdings" panose="05000000000000000000" pitchFamily="2" charset="2"/>
              <a:buChar char="q"/>
            </a:pPr>
            <a:r>
              <a:rPr lang="en-US" dirty="0">
                <a:latin typeface="Graphik" panose="020B0503030202060203" pitchFamily="34" charset="0"/>
              </a:rPr>
              <a:t>SAP Jam Communities</a:t>
            </a:r>
          </a:p>
          <a:p>
            <a:pPr marL="285750" indent="-285750">
              <a:buFont typeface="Wingdings" panose="05000000000000000000" pitchFamily="2" charset="2"/>
              <a:buChar char="q"/>
            </a:pPr>
            <a:r>
              <a:rPr lang="en-US" dirty="0">
                <a:latin typeface="Graphik" panose="020B0503030202060203" pitchFamily="34" charset="0"/>
              </a:rPr>
              <a:t>SAP Integrated Business Planning</a:t>
            </a:r>
          </a:p>
          <a:p>
            <a:pPr marL="285750" indent="-285750">
              <a:buFont typeface="Wingdings" panose="05000000000000000000" pitchFamily="2" charset="2"/>
              <a:buChar char="q"/>
            </a:pPr>
            <a:r>
              <a:rPr lang="en-US" dirty="0">
                <a:latin typeface="Graphik" panose="020B0503030202060203" pitchFamily="34" charset="0"/>
              </a:rPr>
              <a:t>Ariba Network: Sourcing, Procurement, &amp; Finance</a:t>
            </a:r>
          </a:p>
          <a:p>
            <a:pPr marL="285750" indent="-285750">
              <a:buFont typeface="Wingdings" panose="05000000000000000000" pitchFamily="2" charset="2"/>
              <a:buChar char="q"/>
            </a:pPr>
            <a:r>
              <a:rPr lang="en-US" dirty="0">
                <a:latin typeface="Graphik" panose="020B0503030202060203" pitchFamily="34" charset="0"/>
              </a:rPr>
              <a:t>Concur: Travel &amp; Expense Management</a:t>
            </a:r>
          </a:p>
          <a:p>
            <a:pPr marL="285750" indent="-285750">
              <a:buFont typeface="Wingdings" panose="05000000000000000000" pitchFamily="2" charset="2"/>
              <a:buChar char="q"/>
            </a:pPr>
            <a:r>
              <a:rPr lang="en-US" dirty="0">
                <a:latin typeface="Graphik" panose="020B0503030202060203" pitchFamily="34" charset="0"/>
              </a:rPr>
              <a:t>Fieldglass: Flexible </a:t>
            </a:r>
            <a:r>
              <a:rPr lang="en-US" dirty="0" err="1">
                <a:latin typeface="Graphik" panose="020B0503030202060203" pitchFamily="34" charset="0"/>
              </a:rPr>
              <a:t>labour</a:t>
            </a:r>
            <a:r>
              <a:rPr lang="en-US" dirty="0">
                <a:latin typeface="Graphik" panose="020B0503030202060203" pitchFamily="34" charset="0"/>
              </a:rPr>
              <a:t> Management</a:t>
            </a:r>
            <a:endParaRPr lang="en-US" b="0" i="0" dirty="0">
              <a:effectLst/>
              <a:latin typeface="Graphik" panose="020B0503030202060203" pitchFamily="34" charset="0"/>
            </a:endParaRPr>
          </a:p>
        </p:txBody>
      </p:sp>
      <p:sp>
        <p:nvSpPr>
          <p:cNvPr id="6" name="Title 1">
            <a:extLst>
              <a:ext uri="{FF2B5EF4-FFF2-40B4-BE49-F238E27FC236}">
                <a16:creationId xmlns:a16="http://schemas.microsoft.com/office/drawing/2014/main" id="{22F74684-313B-4296-923F-8EB667D199FE}"/>
              </a:ext>
            </a:extLst>
          </p:cNvPr>
          <p:cNvSpPr>
            <a:spLocks noGrp="1"/>
          </p:cNvSpPr>
          <p:nvPr>
            <p:ph type="title"/>
          </p:nvPr>
        </p:nvSpPr>
        <p:spPr>
          <a:xfrm>
            <a:off x="1484310" y="0"/>
            <a:ext cx="10018713" cy="1752599"/>
          </a:xfrm>
        </p:spPr>
        <p:txBody>
          <a:bodyPr/>
          <a:lstStyle/>
          <a:p>
            <a:r>
              <a:rPr lang="en-US" b="1" dirty="0">
                <a:solidFill>
                  <a:schemeClr val="accent2"/>
                </a:solidFill>
              </a:rPr>
              <a:t>SaaS</a:t>
            </a:r>
            <a:r>
              <a:rPr lang="en-US" b="1" dirty="0"/>
              <a:t> Products</a:t>
            </a:r>
            <a:endParaRPr lang="en-US" b="1" dirty="0">
              <a:solidFill>
                <a:schemeClr val="accent2"/>
              </a:solidFill>
            </a:endParaRPr>
          </a:p>
        </p:txBody>
      </p:sp>
      <p:pic>
        <p:nvPicPr>
          <p:cNvPr id="2050" name="Picture 2" descr="Image result for saas png">
            <a:extLst>
              <a:ext uri="{FF2B5EF4-FFF2-40B4-BE49-F238E27FC236}">
                <a16:creationId xmlns:a16="http://schemas.microsoft.com/office/drawing/2014/main" id="{612F637B-6965-4F6E-B97A-16480BA5C5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9343" y="4090163"/>
            <a:ext cx="3467100" cy="20764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1827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EDB53A-81A0-4603-8D92-DDE27F9CB9FE}"/>
              </a:ext>
            </a:extLst>
          </p:cNvPr>
          <p:cNvSpPr>
            <a:spLocks noGrp="1"/>
          </p:cNvSpPr>
          <p:nvPr>
            <p:ph idx="1"/>
          </p:nvPr>
        </p:nvSpPr>
        <p:spPr/>
        <p:txBody>
          <a:bodyPr>
            <a:normAutofit fontScale="55000" lnSpcReduction="20000"/>
          </a:bodyPr>
          <a:lstStyle/>
          <a:p>
            <a:pPr marL="0" indent="0">
              <a:buNone/>
            </a:pPr>
            <a:r>
              <a:rPr lang="en-US" dirty="0"/>
              <a:t>This step describes the set up steps necessary to grant security access to the SAP API user ID created in the step above when RBP has been activated.</a:t>
            </a:r>
          </a:p>
          <a:p>
            <a:pPr marL="742950" indent="-742950">
              <a:buFont typeface="+mj-lt"/>
              <a:buAutoNum type="arabicPeriod"/>
            </a:pPr>
            <a:r>
              <a:rPr lang="en-US" dirty="0"/>
              <a:t>Log on to SuccessFactors as Administrator.</a:t>
            </a:r>
          </a:p>
          <a:p>
            <a:pPr marL="742950" indent="-742950">
              <a:buFont typeface="+mj-lt"/>
              <a:buAutoNum type="arabicPeriod"/>
            </a:pPr>
            <a:r>
              <a:rPr lang="en-US" dirty="0"/>
              <a:t>Go to Admin Center &gt; Manage Employees &gt; Set User Permissions &gt; Manage Permission Roles &gt; Create New</a:t>
            </a:r>
          </a:p>
          <a:p>
            <a:pPr marL="742950" indent="-742950">
              <a:buFont typeface="+mj-lt"/>
              <a:buAutoNum type="arabicPeriod"/>
            </a:pPr>
            <a:r>
              <a:rPr lang="en-US" dirty="0"/>
              <a:t>On the Permission Role page, maintain the following entry:                       Role Name: SFAPI</a:t>
            </a:r>
          </a:p>
          <a:p>
            <a:pPr marL="742950" indent="-742950">
              <a:buFont typeface="+mj-lt"/>
              <a:buAutoNum type="arabicPeriod"/>
            </a:pPr>
            <a:r>
              <a:rPr lang="en-US" dirty="0"/>
              <a:t>In the Permission Settings section, choose the Permission button to specify the permission you want to assign to the role.</a:t>
            </a:r>
          </a:p>
          <a:p>
            <a:pPr marL="742950" indent="-742950">
              <a:buFont typeface="+mj-lt"/>
              <a:buAutoNum type="arabicPeriod"/>
            </a:pPr>
            <a:r>
              <a:rPr lang="en-US" dirty="0"/>
              <a:t>Under 3. Grant this role, choose the Add button to specify the permission group you want to assign to the role.</a:t>
            </a:r>
          </a:p>
          <a:p>
            <a:pPr marL="742950" indent="-742950">
              <a:buFont typeface="+mj-lt"/>
              <a:buAutoNum type="arabicPeriod"/>
            </a:pPr>
            <a:r>
              <a:rPr lang="en-US" dirty="0"/>
              <a:t>For the Target population, select the checkbox for everyone.</a:t>
            </a:r>
          </a:p>
          <a:p>
            <a:pPr marL="742950" indent="-742950">
              <a:buFont typeface="+mj-lt"/>
              <a:buAutoNum type="arabicPeriod"/>
            </a:pPr>
            <a:r>
              <a:rPr lang="en-US" dirty="0"/>
              <a:t>Choose the Done and save changes to complete the creation of the role.</a:t>
            </a:r>
          </a:p>
          <a:p>
            <a:endParaRPr lang="en-US" dirty="0"/>
          </a:p>
        </p:txBody>
      </p:sp>
      <p:sp>
        <p:nvSpPr>
          <p:cNvPr id="4" name="Slide Number Placeholder 3">
            <a:extLst>
              <a:ext uri="{FF2B5EF4-FFF2-40B4-BE49-F238E27FC236}">
                <a16:creationId xmlns:a16="http://schemas.microsoft.com/office/drawing/2014/main" id="{90797564-5E68-480C-86AB-D3E54F043325}"/>
              </a:ext>
            </a:extLst>
          </p:cNvPr>
          <p:cNvSpPr>
            <a:spLocks noGrp="1"/>
          </p:cNvSpPr>
          <p:nvPr>
            <p:ph type="sldNum" sz="quarter" idx="4"/>
          </p:nvPr>
        </p:nvSpPr>
        <p:spPr/>
        <p:txBody>
          <a:bodyPr/>
          <a:lstStyle/>
          <a:p>
            <a:fld id="{77D90DC3-E96B-410E-91F9-576C473C0794}" type="slidenum">
              <a:rPr lang="en-US" smtClean="0"/>
              <a:t>50</a:t>
            </a:fld>
            <a:endParaRPr lang="en-US" dirty="0"/>
          </a:p>
        </p:txBody>
      </p:sp>
      <p:sp>
        <p:nvSpPr>
          <p:cNvPr id="5" name="Title 1">
            <a:extLst>
              <a:ext uri="{FF2B5EF4-FFF2-40B4-BE49-F238E27FC236}">
                <a16:creationId xmlns:a16="http://schemas.microsoft.com/office/drawing/2014/main" id="{A9DE0CBC-4622-41BB-846A-ED4B867B928B}"/>
              </a:ext>
            </a:extLst>
          </p:cNvPr>
          <p:cNvSpPr>
            <a:spLocks noGrp="1"/>
          </p:cNvSpPr>
          <p:nvPr>
            <p:ph type="title"/>
          </p:nvPr>
        </p:nvSpPr>
        <p:spPr/>
        <p:txBody>
          <a:bodyPr>
            <a:normAutofit fontScale="90000"/>
          </a:bodyPr>
          <a:lstStyle/>
          <a:p>
            <a:pPr algn="r"/>
            <a:r>
              <a:rPr lang="en-US" b="1" dirty="0"/>
              <a:t>Section 2</a:t>
            </a:r>
            <a:br>
              <a:rPr lang="en-US" b="1" dirty="0"/>
            </a:br>
            <a:r>
              <a:rPr lang="en-US" b="1" dirty="0"/>
              <a:t>Step 3 – Maintain </a:t>
            </a:r>
            <a:r>
              <a:rPr lang="en-US" b="1" dirty="0">
                <a:solidFill>
                  <a:schemeClr val="accent2"/>
                </a:solidFill>
              </a:rPr>
              <a:t>Permission Roles</a:t>
            </a:r>
          </a:p>
        </p:txBody>
      </p:sp>
    </p:spTree>
    <p:extLst>
      <p:ext uri="{BB962C8B-B14F-4D97-AF65-F5344CB8AC3E}">
        <p14:creationId xmlns:p14="http://schemas.microsoft.com/office/powerpoint/2010/main" val="57854548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05609-D4AF-4CF8-A477-3FFBDD7ECD91}"/>
              </a:ext>
            </a:extLst>
          </p:cNvPr>
          <p:cNvSpPr>
            <a:spLocks noGrp="1"/>
          </p:cNvSpPr>
          <p:nvPr>
            <p:ph type="title"/>
          </p:nvPr>
        </p:nvSpPr>
        <p:spPr/>
        <p:txBody>
          <a:bodyPr/>
          <a:lstStyle/>
          <a:p>
            <a:pPr algn="r"/>
            <a:r>
              <a:rPr lang="en-US" b="1" dirty="0"/>
              <a:t>List of </a:t>
            </a:r>
            <a:r>
              <a:rPr lang="en-US" b="1" dirty="0">
                <a:solidFill>
                  <a:schemeClr val="accent2"/>
                </a:solidFill>
              </a:rPr>
              <a:t>Permission Roles</a:t>
            </a:r>
          </a:p>
        </p:txBody>
      </p:sp>
      <p:graphicFrame>
        <p:nvGraphicFramePr>
          <p:cNvPr id="6" name="Content Placeholder 5">
            <a:extLst>
              <a:ext uri="{FF2B5EF4-FFF2-40B4-BE49-F238E27FC236}">
                <a16:creationId xmlns:a16="http://schemas.microsoft.com/office/drawing/2014/main" id="{99A7DE66-0283-419F-81AB-8D3DBEC928CD}"/>
              </a:ext>
            </a:extLst>
          </p:cNvPr>
          <p:cNvGraphicFramePr>
            <a:graphicFrameLocks noGrp="1"/>
          </p:cNvGraphicFramePr>
          <p:nvPr>
            <p:ph idx="1"/>
            <p:extLst>
              <p:ext uri="{D42A27DB-BD31-4B8C-83A1-F6EECF244321}">
                <p14:modId xmlns:p14="http://schemas.microsoft.com/office/powerpoint/2010/main" val="4215343276"/>
              </p:ext>
            </p:extLst>
          </p:nvPr>
        </p:nvGraphicFramePr>
        <p:xfrm>
          <a:off x="1587341" y="1323340"/>
          <a:ext cx="10018710" cy="4958080"/>
        </p:xfrm>
        <a:graphic>
          <a:graphicData uri="http://schemas.openxmlformats.org/drawingml/2006/table">
            <a:tbl>
              <a:tblPr firstRow="1" bandRow="1">
                <a:tableStyleId>{5C22544A-7EE6-4342-B048-85BDC9FD1C3A}</a:tableStyleId>
              </a:tblPr>
              <a:tblGrid>
                <a:gridCol w="692220">
                  <a:extLst>
                    <a:ext uri="{9D8B030D-6E8A-4147-A177-3AD203B41FA5}">
                      <a16:colId xmlns:a16="http://schemas.microsoft.com/office/drawing/2014/main" val="312422159"/>
                    </a:ext>
                  </a:extLst>
                </a:gridCol>
                <a:gridCol w="2279560">
                  <a:extLst>
                    <a:ext uri="{9D8B030D-6E8A-4147-A177-3AD203B41FA5}">
                      <a16:colId xmlns:a16="http://schemas.microsoft.com/office/drawing/2014/main" val="1489005158"/>
                    </a:ext>
                  </a:extLst>
                </a:gridCol>
                <a:gridCol w="4417454">
                  <a:extLst>
                    <a:ext uri="{9D8B030D-6E8A-4147-A177-3AD203B41FA5}">
                      <a16:colId xmlns:a16="http://schemas.microsoft.com/office/drawing/2014/main" val="419002574"/>
                    </a:ext>
                  </a:extLst>
                </a:gridCol>
                <a:gridCol w="1326524">
                  <a:extLst>
                    <a:ext uri="{9D8B030D-6E8A-4147-A177-3AD203B41FA5}">
                      <a16:colId xmlns:a16="http://schemas.microsoft.com/office/drawing/2014/main" val="4088465723"/>
                    </a:ext>
                  </a:extLst>
                </a:gridCol>
                <a:gridCol w="1302952">
                  <a:extLst>
                    <a:ext uri="{9D8B030D-6E8A-4147-A177-3AD203B41FA5}">
                      <a16:colId xmlns:a16="http://schemas.microsoft.com/office/drawing/2014/main" val="894156097"/>
                    </a:ext>
                  </a:extLst>
                </a:gridCol>
              </a:tblGrid>
              <a:tr h="315079">
                <a:tc>
                  <a:txBody>
                    <a:bodyPr/>
                    <a:lstStyle/>
                    <a:p>
                      <a:pPr marL="0" algn="ctr" rtl="0">
                        <a:spcBef>
                          <a:spcPts val="300"/>
                        </a:spcBef>
                        <a:spcAft>
                          <a:spcPts val="300"/>
                        </a:spcAft>
                      </a:pPr>
                      <a:r>
                        <a:rPr lang="en-US" sz="1200" b="1" dirty="0">
                          <a:effectLst/>
                          <a:latin typeface="Graphik" panose="020B0503030202060203" pitchFamily="34" charset="0"/>
                        </a:rPr>
                        <a:t>Role</a:t>
                      </a:r>
                      <a:endParaRPr lang="en-US" sz="1200" dirty="0">
                        <a:effectLst/>
                        <a:latin typeface="Graphik" panose="020B0503030202060203" pitchFamily="34" charset="0"/>
                      </a:endParaRPr>
                    </a:p>
                  </a:txBody>
                  <a:tcPr marL="95250" marR="95250" marT="95250" marB="95250" anchor="ctr"/>
                </a:tc>
                <a:tc>
                  <a:txBody>
                    <a:bodyPr/>
                    <a:lstStyle/>
                    <a:p>
                      <a:pPr marL="0" algn="ctr" rtl="0">
                        <a:spcBef>
                          <a:spcPts val="300"/>
                        </a:spcBef>
                        <a:spcAft>
                          <a:spcPts val="300"/>
                        </a:spcAft>
                      </a:pPr>
                      <a:r>
                        <a:rPr lang="en-US" sz="1200" b="1">
                          <a:effectLst/>
                          <a:latin typeface="Graphik" panose="020B0503030202060203" pitchFamily="34" charset="0"/>
                        </a:rPr>
                        <a:t>User Permissions</a:t>
                      </a:r>
                      <a:endParaRPr lang="en-US" sz="1200">
                        <a:effectLst/>
                        <a:latin typeface="Graphik" panose="020B0503030202060203" pitchFamily="34" charset="0"/>
                      </a:endParaRPr>
                    </a:p>
                  </a:txBody>
                  <a:tcPr marL="95250" marR="95250" marT="95250" marB="95250" anchor="ctr"/>
                </a:tc>
                <a:tc>
                  <a:txBody>
                    <a:bodyPr/>
                    <a:lstStyle/>
                    <a:p>
                      <a:pPr marL="0" algn="ctr" rtl="0">
                        <a:spcBef>
                          <a:spcPts val="300"/>
                        </a:spcBef>
                        <a:spcAft>
                          <a:spcPts val="300"/>
                        </a:spcAft>
                      </a:pPr>
                      <a:r>
                        <a:rPr lang="en-US" sz="1200" b="1">
                          <a:effectLst/>
                          <a:latin typeface="Graphik" panose="020B0503030202060203" pitchFamily="34" charset="0"/>
                        </a:rPr>
                        <a:t>Administrator Permissions</a:t>
                      </a:r>
                      <a:endParaRPr lang="en-US" sz="1200">
                        <a:effectLst/>
                        <a:latin typeface="Graphik" panose="020B0503030202060203" pitchFamily="34" charset="0"/>
                      </a:endParaRPr>
                    </a:p>
                  </a:txBody>
                  <a:tcPr marL="95250" marR="95250" marT="95250" marB="95250" anchor="ctr"/>
                </a:tc>
                <a:tc>
                  <a:txBody>
                    <a:bodyPr/>
                    <a:lstStyle/>
                    <a:p>
                      <a:pPr marL="0" algn="ctr" rtl="0">
                        <a:spcBef>
                          <a:spcPts val="300"/>
                        </a:spcBef>
                        <a:spcAft>
                          <a:spcPts val="300"/>
                        </a:spcAft>
                      </a:pPr>
                      <a:r>
                        <a:rPr lang="en-US" sz="1200" b="1">
                          <a:effectLst/>
                          <a:latin typeface="Graphik" panose="020B0503030202060203" pitchFamily="34" charset="0"/>
                        </a:rPr>
                        <a:t>Permission Groups</a:t>
                      </a:r>
                      <a:endParaRPr lang="en-US" sz="1200">
                        <a:effectLst/>
                        <a:latin typeface="Graphik" panose="020B0503030202060203" pitchFamily="34" charset="0"/>
                      </a:endParaRPr>
                    </a:p>
                  </a:txBody>
                  <a:tcPr marL="95250" marR="95250" marT="95250" marB="95250" anchor="ctr"/>
                </a:tc>
                <a:tc>
                  <a:txBody>
                    <a:bodyPr/>
                    <a:lstStyle/>
                    <a:p>
                      <a:pPr marL="0" algn="ctr" rtl="0">
                        <a:spcBef>
                          <a:spcPts val="300"/>
                        </a:spcBef>
                        <a:spcAft>
                          <a:spcPts val="300"/>
                        </a:spcAft>
                      </a:pPr>
                      <a:r>
                        <a:rPr lang="en-US" sz="1200" b="1" dirty="0">
                          <a:effectLst/>
                          <a:latin typeface="Graphik" panose="020B0503030202060203" pitchFamily="34" charset="0"/>
                        </a:rPr>
                        <a:t>Target Population</a:t>
                      </a:r>
                      <a:endParaRPr lang="en-US" sz="1200" dirty="0">
                        <a:effectLst/>
                        <a:latin typeface="Graphik" panose="020B0503030202060203" pitchFamily="34" charset="0"/>
                      </a:endParaRPr>
                    </a:p>
                  </a:txBody>
                  <a:tcPr marL="95250" marR="95250" marT="95250" marB="95250" anchor="ctr"/>
                </a:tc>
                <a:extLst>
                  <a:ext uri="{0D108BD9-81ED-4DB2-BD59-A6C34878D82A}">
                    <a16:rowId xmlns:a16="http://schemas.microsoft.com/office/drawing/2014/main" val="811117624"/>
                  </a:ext>
                </a:extLst>
              </a:tr>
              <a:tr h="4378734">
                <a:tc>
                  <a:txBody>
                    <a:bodyPr/>
                    <a:lstStyle/>
                    <a:p>
                      <a:pPr algn="l" rtl="0">
                        <a:spcBef>
                          <a:spcPts val="0"/>
                        </a:spcBef>
                        <a:spcAft>
                          <a:spcPts val="1000"/>
                        </a:spcAft>
                      </a:pPr>
                      <a:r>
                        <a:rPr lang="en-US" sz="1200">
                          <a:solidFill>
                            <a:srgbClr val="000000"/>
                          </a:solidFill>
                          <a:effectLst/>
                          <a:latin typeface="Graphik" panose="020B0503030202060203" pitchFamily="34" charset="0"/>
                        </a:rPr>
                        <a:t>SFAPI</a:t>
                      </a:r>
                      <a:endParaRPr lang="en-US" sz="1200">
                        <a:effectLst/>
                        <a:latin typeface="Graphik" panose="020B0503030202060203" pitchFamily="34" charset="0"/>
                      </a:endParaRPr>
                    </a:p>
                  </a:txBody>
                  <a:tcPr marL="95250" marR="95250" marT="95250" marB="95250" anchor="ctr"/>
                </a:tc>
                <a:tc>
                  <a:txBody>
                    <a:bodyPr/>
                    <a:lstStyle/>
                    <a:p>
                      <a:pPr marL="173736" indent="-173736" algn="l" rtl="0">
                        <a:spcBef>
                          <a:spcPts val="0"/>
                        </a:spcBef>
                        <a:spcAft>
                          <a:spcPts val="1000"/>
                        </a:spcAft>
                      </a:pPr>
                      <a:r>
                        <a:rPr lang="en-US" sz="1200" dirty="0">
                          <a:solidFill>
                            <a:srgbClr val="000000"/>
                          </a:solidFill>
                          <a:effectLst/>
                          <a:latin typeface="Graphik" panose="020B0503030202060203" pitchFamily="34" charset="0"/>
                        </a:rPr>
                        <a:t>General User Permission –</a:t>
                      </a:r>
                      <a:endParaRPr lang="en-US" sz="1200" dirty="0">
                        <a:effectLst/>
                        <a:latin typeface="Graphik" panose="020B0503030202060203" pitchFamily="34" charset="0"/>
                      </a:endParaRPr>
                    </a:p>
                    <a:p>
                      <a:pPr indent="0" algn="l" rtl="0">
                        <a:spcBef>
                          <a:spcPts val="0"/>
                        </a:spcBef>
                        <a:spcAft>
                          <a:spcPts val="1000"/>
                        </a:spcAft>
                      </a:pPr>
                      <a:r>
                        <a:rPr lang="en-US" sz="1200" dirty="0">
                          <a:solidFill>
                            <a:srgbClr val="000000"/>
                          </a:solidFill>
                          <a:effectLst/>
                          <a:latin typeface="Graphik" panose="020B0503030202060203" pitchFamily="34" charset="0"/>
                        </a:rPr>
                        <a:t>SFAPI User Login</a:t>
                      </a:r>
                      <a:endParaRPr lang="en-US" sz="1200" dirty="0">
                        <a:effectLst/>
                        <a:latin typeface="Graphik" panose="020B0503030202060203" pitchFamily="34" charset="0"/>
                      </a:endParaRPr>
                    </a:p>
                    <a:p>
                      <a:pPr algn="l" rtl="0">
                        <a:spcBef>
                          <a:spcPts val="0"/>
                        </a:spcBef>
                        <a:spcAft>
                          <a:spcPts val="1000"/>
                        </a:spcAft>
                      </a:pPr>
                      <a:r>
                        <a:rPr lang="en-US" sz="1200" dirty="0">
                          <a:effectLst/>
                          <a:latin typeface="Graphik" panose="020B0503030202060203" pitchFamily="34" charset="0"/>
                        </a:rPr>
                        <a:t> </a:t>
                      </a:r>
                    </a:p>
                  </a:txBody>
                  <a:tcPr marL="95250" marR="95250" marT="95250" marB="95250" anchor="ctr"/>
                </a:tc>
                <a:tc>
                  <a:txBody>
                    <a:bodyPr/>
                    <a:lstStyle/>
                    <a:p>
                      <a:pPr marL="173736" indent="-173736" algn="l" rtl="0">
                        <a:spcBef>
                          <a:spcPts val="0"/>
                        </a:spcBef>
                        <a:spcAft>
                          <a:spcPts val="1000"/>
                        </a:spcAft>
                      </a:pPr>
                      <a:r>
                        <a:rPr lang="en-US" sz="1200" dirty="0">
                          <a:solidFill>
                            <a:srgbClr val="000000"/>
                          </a:solidFill>
                          <a:effectLst/>
                          <a:latin typeface="Graphik" panose="020B0503030202060203" pitchFamily="34" charset="0"/>
                        </a:rPr>
                        <a:t>Manage Integration Tools –</a:t>
                      </a:r>
                      <a:endParaRPr lang="en-US" sz="1200" dirty="0">
                        <a:effectLst/>
                        <a:latin typeface="Graphik" panose="020B0503030202060203" pitchFamily="34" charset="0"/>
                      </a:endParaRPr>
                    </a:p>
                    <a:p>
                      <a:pPr algn="l" rtl="0">
                        <a:spcBef>
                          <a:spcPts val="0"/>
                        </a:spcBef>
                        <a:spcAft>
                          <a:spcPts val="1000"/>
                        </a:spcAft>
                      </a:pPr>
                      <a:r>
                        <a:rPr lang="en-US" sz="1200" dirty="0">
                          <a:solidFill>
                            <a:srgbClr val="000000"/>
                          </a:solidFill>
                          <a:effectLst/>
                          <a:latin typeface="Graphik" panose="020B0503030202060203" pitchFamily="34" charset="0"/>
                        </a:rPr>
                        <a:t>Access to SFAPI Audit Log</a:t>
                      </a:r>
                      <a:endParaRPr lang="en-US" sz="1200" dirty="0">
                        <a:effectLst/>
                        <a:latin typeface="Graphik" panose="020B0503030202060203" pitchFamily="34" charset="0"/>
                      </a:endParaRPr>
                    </a:p>
                    <a:p>
                      <a:pPr algn="l" rtl="0">
                        <a:spcBef>
                          <a:spcPts val="0"/>
                        </a:spcBef>
                        <a:spcAft>
                          <a:spcPts val="1000"/>
                        </a:spcAft>
                      </a:pPr>
                      <a:r>
                        <a:rPr lang="en-US" sz="1200" dirty="0">
                          <a:solidFill>
                            <a:srgbClr val="000000"/>
                          </a:solidFill>
                          <a:effectLst/>
                          <a:latin typeface="Graphik" panose="020B0503030202060203" pitchFamily="34" charset="0"/>
                        </a:rPr>
                        <a:t>Access to SFAPI Metering Details</a:t>
                      </a:r>
                      <a:endParaRPr lang="en-US" sz="1200" dirty="0">
                        <a:effectLst/>
                        <a:latin typeface="Graphik" panose="020B0503030202060203" pitchFamily="34" charset="0"/>
                      </a:endParaRPr>
                    </a:p>
                    <a:p>
                      <a:pPr algn="l" rtl="0">
                        <a:spcBef>
                          <a:spcPts val="0"/>
                        </a:spcBef>
                        <a:spcAft>
                          <a:spcPts val="1000"/>
                        </a:spcAft>
                      </a:pPr>
                      <a:r>
                        <a:rPr lang="en-US" sz="1200" dirty="0">
                          <a:solidFill>
                            <a:srgbClr val="000000"/>
                          </a:solidFill>
                          <a:effectLst/>
                          <a:latin typeface="Graphik" panose="020B0503030202060203" pitchFamily="34" charset="0"/>
                        </a:rPr>
                        <a:t>Access to SFAPI Data Dictionary</a:t>
                      </a:r>
                      <a:endParaRPr lang="en-US" sz="1200" dirty="0">
                        <a:effectLst/>
                        <a:latin typeface="Graphik" panose="020B0503030202060203" pitchFamily="34" charset="0"/>
                      </a:endParaRPr>
                    </a:p>
                    <a:p>
                      <a:pPr algn="l" rtl="0">
                        <a:spcBef>
                          <a:spcPts val="0"/>
                        </a:spcBef>
                        <a:spcAft>
                          <a:spcPts val="1000"/>
                        </a:spcAft>
                      </a:pPr>
                      <a:r>
                        <a:rPr lang="en-US" sz="1200" dirty="0">
                          <a:solidFill>
                            <a:srgbClr val="000000"/>
                          </a:solidFill>
                          <a:effectLst/>
                          <a:latin typeface="Graphik" panose="020B0503030202060203" pitchFamily="34" charset="0"/>
                        </a:rPr>
                        <a:t>Admin access to OData API</a:t>
                      </a:r>
                      <a:endParaRPr lang="en-US" sz="1200" dirty="0">
                        <a:effectLst/>
                        <a:latin typeface="Graphik" panose="020B0503030202060203" pitchFamily="34" charset="0"/>
                      </a:endParaRPr>
                    </a:p>
                    <a:p>
                      <a:pPr marL="173736" indent="-173736" algn="l" rtl="0">
                        <a:spcBef>
                          <a:spcPts val="0"/>
                        </a:spcBef>
                        <a:spcAft>
                          <a:spcPts val="1000"/>
                        </a:spcAft>
                      </a:pPr>
                      <a:r>
                        <a:rPr lang="en-US" sz="1200" dirty="0">
                          <a:effectLst/>
                          <a:latin typeface="Graphik" panose="020B0503030202060203" pitchFamily="34" charset="0"/>
                        </a:rPr>
                        <a:t> </a:t>
                      </a:r>
                      <a:r>
                        <a:rPr lang="en-US" sz="1200" dirty="0">
                          <a:solidFill>
                            <a:srgbClr val="000000"/>
                          </a:solidFill>
                          <a:effectLst/>
                          <a:latin typeface="Graphik" panose="020B0503030202060203" pitchFamily="34" charset="0"/>
                        </a:rPr>
                        <a:t>Manage User – Employee Export</a:t>
                      </a:r>
                      <a:endParaRPr lang="en-US" sz="1200" dirty="0">
                        <a:effectLst/>
                        <a:latin typeface="Graphik" panose="020B0503030202060203" pitchFamily="34" charset="0"/>
                      </a:endParaRPr>
                    </a:p>
                    <a:p>
                      <a:pPr marL="173736" indent="-173736" algn="l" rtl="0">
                        <a:spcBef>
                          <a:spcPts val="0"/>
                        </a:spcBef>
                        <a:spcAft>
                          <a:spcPts val="1000"/>
                        </a:spcAft>
                      </a:pPr>
                      <a:r>
                        <a:rPr lang="en-US" sz="1200" dirty="0">
                          <a:effectLst/>
                          <a:latin typeface="Graphik" panose="020B0503030202060203" pitchFamily="34" charset="0"/>
                        </a:rPr>
                        <a:t> </a:t>
                      </a:r>
                      <a:r>
                        <a:rPr lang="en-US" sz="1200" dirty="0">
                          <a:solidFill>
                            <a:srgbClr val="000000"/>
                          </a:solidFill>
                          <a:effectLst/>
                          <a:latin typeface="Graphik" panose="020B0503030202060203" pitchFamily="34" charset="0"/>
                        </a:rPr>
                        <a:t>Employee Central API –</a:t>
                      </a:r>
                      <a:endParaRPr lang="en-US" sz="1200" dirty="0">
                        <a:effectLst/>
                        <a:latin typeface="Graphik" panose="020B0503030202060203" pitchFamily="34" charset="0"/>
                      </a:endParaRPr>
                    </a:p>
                    <a:p>
                      <a:pPr algn="l" rtl="0">
                        <a:spcBef>
                          <a:spcPts val="0"/>
                        </a:spcBef>
                        <a:spcAft>
                          <a:spcPts val="1000"/>
                        </a:spcAft>
                      </a:pPr>
                      <a:r>
                        <a:rPr lang="en-US" sz="1200" dirty="0">
                          <a:solidFill>
                            <a:srgbClr val="000000"/>
                          </a:solidFill>
                          <a:effectLst/>
                          <a:latin typeface="Graphik" panose="020B0503030202060203" pitchFamily="34" charset="0"/>
                        </a:rPr>
                        <a:t>Employee Central Foundation SOAP API</a:t>
                      </a:r>
                      <a:endParaRPr lang="en-US" sz="1200" dirty="0">
                        <a:effectLst/>
                        <a:latin typeface="Graphik" panose="020B0503030202060203" pitchFamily="34" charset="0"/>
                      </a:endParaRPr>
                    </a:p>
                    <a:p>
                      <a:pPr algn="l" rtl="0">
                        <a:spcBef>
                          <a:spcPts val="0"/>
                        </a:spcBef>
                        <a:spcAft>
                          <a:spcPts val="1000"/>
                        </a:spcAft>
                      </a:pPr>
                      <a:r>
                        <a:rPr lang="en-US" sz="1200" dirty="0">
                          <a:solidFill>
                            <a:srgbClr val="000000"/>
                          </a:solidFill>
                          <a:effectLst/>
                          <a:latin typeface="Graphik" panose="020B0503030202060203" pitchFamily="34" charset="0"/>
                        </a:rPr>
                        <a:t>Employee Central HRIS SOAP API</a:t>
                      </a:r>
                      <a:endParaRPr lang="en-US" sz="1200" dirty="0">
                        <a:effectLst/>
                        <a:latin typeface="Graphik" panose="020B0503030202060203" pitchFamily="34" charset="0"/>
                      </a:endParaRPr>
                    </a:p>
                    <a:p>
                      <a:pPr algn="l" rtl="0">
                        <a:spcBef>
                          <a:spcPts val="0"/>
                        </a:spcBef>
                        <a:spcAft>
                          <a:spcPts val="1000"/>
                        </a:spcAft>
                      </a:pPr>
                      <a:r>
                        <a:rPr lang="en-US" sz="1200" dirty="0">
                          <a:solidFill>
                            <a:srgbClr val="000000"/>
                          </a:solidFill>
                          <a:effectLst/>
                          <a:latin typeface="Graphik" panose="020B0503030202060203" pitchFamily="34" charset="0"/>
                        </a:rPr>
                        <a:t>Employee Central Foundation OData API (editable)</a:t>
                      </a:r>
                      <a:endParaRPr lang="en-US" sz="1200" dirty="0">
                        <a:effectLst/>
                        <a:latin typeface="Graphik" panose="020B0503030202060203" pitchFamily="34" charset="0"/>
                      </a:endParaRPr>
                    </a:p>
                    <a:p>
                      <a:pPr algn="l" rtl="0">
                        <a:spcBef>
                          <a:spcPts val="0"/>
                        </a:spcBef>
                        <a:spcAft>
                          <a:spcPts val="1000"/>
                        </a:spcAft>
                      </a:pPr>
                      <a:r>
                        <a:rPr lang="en-US" sz="1200" dirty="0">
                          <a:solidFill>
                            <a:srgbClr val="000000"/>
                          </a:solidFill>
                          <a:effectLst/>
                          <a:latin typeface="Graphik" panose="020B0503030202060203" pitchFamily="34" charset="0"/>
                        </a:rPr>
                        <a:t>Employee Central HRIS OData API (editable)</a:t>
                      </a:r>
                      <a:endParaRPr lang="en-US" sz="1200" dirty="0">
                        <a:effectLst/>
                        <a:latin typeface="Graphik" panose="020B0503030202060203" pitchFamily="34" charset="0"/>
                      </a:endParaRPr>
                    </a:p>
                    <a:p>
                      <a:pPr marL="173736" indent="-173736" algn="l" rtl="0">
                        <a:spcBef>
                          <a:spcPts val="0"/>
                        </a:spcBef>
                        <a:spcAft>
                          <a:spcPts val="1000"/>
                        </a:spcAft>
                      </a:pPr>
                      <a:r>
                        <a:rPr lang="en-US" sz="1200" dirty="0">
                          <a:effectLst/>
                          <a:latin typeface="Graphik" panose="020B0503030202060203" pitchFamily="34" charset="0"/>
                        </a:rPr>
                        <a:t> </a:t>
                      </a:r>
                      <a:r>
                        <a:rPr lang="en-US" sz="1200" dirty="0">
                          <a:solidFill>
                            <a:srgbClr val="000000"/>
                          </a:solidFill>
                          <a:effectLst/>
                          <a:latin typeface="Graphik" panose="020B0503030202060203" pitchFamily="34" charset="0"/>
                        </a:rPr>
                        <a:t>Metadata Framework –</a:t>
                      </a:r>
                      <a:endParaRPr lang="en-US" sz="1200" dirty="0">
                        <a:effectLst/>
                        <a:latin typeface="Graphik" panose="020B0503030202060203" pitchFamily="34" charset="0"/>
                      </a:endParaRPr>
                    </a:p>
                    <a:p>
                      <a:pPr algn="l" rtl="0">
                        <a:spcBef>
                          <a:spcPts val="0"/>
                        </a:spcBef>
                        <a:spcAft>
                          <a:spcPts val="1000"/>
                        </a:spcAft>
                      </a:pPr>
                      <a:r>
                        <a:rPr lang="en-US" sz="1200" dirty="0">
                          <a:solidFill>
                            <a:srgbClr val="000000"/>
                          </a:solidFill>
                          <a:effectLst/>
                          <a:latin typeface="Graphik" panose="020B0503030202060203" pitchFamily="34" charset="0"/>
                        </a:rPr>
                        <a:t>Read/Write Permission on Metadata Framework</a:t>
                      </a:r>
                      <a:endParaRPr lang="en-US" sz="1200" dirty="0">
                        <a:effectLst/>
                        <a:latin typeface="Graphik" panose="020B0503030202060203" pitchFamily="34" charset="0"/>
                      </a:endParaRPr>
                    </a:p>
                    <a:p>
                      <a:pPr algn="l" rtl="0">
                        <a:spcBef>
                          <a:spcPts val="0"/>
                        </a:spcBef>
                        <a:spcAft>
                          <a:spcPts val="1000"/>
                        </a:spcAft>
                      </a:pPr>
                      <a:r>
                        <a:rPr lang="en-US" sz="1200" dirty="0">
                          <a:solidFill>
                            <a:srgbClr val="000000"/>
                          </a:solidFill>
                          <a:effectLst/>
                          <a:latin typeface="Graphik" panose="020B0503030202060203" pitchFamily="34" charset="0"/>
                        </a:rPr>
                        <a:t>Import Permission on Metadata Framework</a:t>
                      </a:r>
                      <a:endParaRPr lang="en-US" sz="1200" dirty="0">
                        <a:effectLst/>
                        <a:latin typeface="Graphik" panose="020B0503030202060203" pitchFamily="34" charset="0"/>
                      </a:endParaRPr>
                    </a:p>
                  </a:txBody>
                  <a:tcPr marL="95250" marR="95250" marT="95250" marB="95250" anchor="ctr"/>
                </a:tc>
                <a:tc>
                  <a:txBody>
                    <a:bodyPr/>
                    <a:lstStyle/>
                    <a:p>
                      <a:pPr algn="l" rtl="0">
                        <a:spcBef>
                          <a:spcPts val="0"/>
                        </a:spcBef>
                        <a:spcAft>
                          <a:spcPts val="1000"/>
                        </a:spcAft>
                      </a:pPr>
                      <a:r>
                        <a:rPr lang="en-US" sz="1200">
                          <a:solidFill>
                            <a:srgbClr val="000000"/>
                          </a:solidFill>
                          <a:effectLst/>
                          <a:latin typeface="Graphik" panose="020B0503030202060203" pitchFamily="34" charset="0"/>
                        </a:rPr>
                        <a:t>SFAPI</a:t>
                      </a:r>
                      <a:endParaRPr lang="en-US" sz="1200">
                        <a:effectLst/>
                        <a:latin typeface="Graphik" panose="020B0503030202060203" pitchFamily="34" charset="0"/>
                      </a:endParaRPr>
                    </a:p>
                  </a:txBody>
                  <a:tcPr marL="95250" marR="95250" marT="95250" marB="95250" anchor="ctr"/>
                </a:tc>
                <a:tc>
                  <a:txBody>
                    <a:bodyPr/>
                    <a:lstStyle/>
                    <a:p>
                      <a:pPr algn="l" rtl="0">
                        <a:spcBef>
                          <a:spcPts val="0"/>
                        </a:spcBef>
                        <a:spcAft>
                          <a:spcPts val="1000"/>
                        </a:spcAft>
                      </a:pPr>
                      <a:r>
                        <a:rPr lang="en-US" sz="1200" dirty="0">
                          <a:solidFill>
                            <a:srgbClr val="000000"/>
                          </a:solidFill>
                          <a:effectLst/>
                          <a:latin typeface="Graphik" panose="020B0503030202060203" pitchFamily="34" charset="0"/>
                        </a:rPr>
                        <a:t>Everyone</a:t>
                      </a:r>
                      <a:endParaRPr lang="en-US" sz="1200" dirty="0">
                        <a:effectLst/>
                        <a:latin typeface="Graphik" panose="020B0503030202060203" pitchFamily="34" charset="0"/>
                      </a:endParaRPr>
                    </a:p>
                  </a:txBody>
                  <a:tcPr marL="95250" marR="95250" marT="95250" marB="95250" anchor="ctr"/>
                </a:tc>
                <a:extLst>
                  <a:ext uri="{0D108BD9-81ED-4DB2-BD59-A6C34878D82A}">
                    <a16:rowId xmlns:a16="http://schemas.microsoft.com/office/drawing/2014/main" val="2272020755"/>
                  </a:ext>
                </a:extLst>
              </a:tr>
            </a:tbl>
          </a:graphicData>
        </a:graphic>
      </p:graphicFrame>
      <p:sp>
        <p:nvSpPr>
          <p:cNvPr id="4" name="Slide Number Placeholder 3">
            <a:extLst>
              <a:ext uri="{FF2B5EF4-FFF2-40B4-BE49-F238E27FC236}">
                <a16:creationId xmlns:a16="http://schemas.microsoft.com/office/drawing/2014/main" id="{400A3194-3412-41B4-ACFE-68975D9BC181}"/>
              </a:ext>
            </a:extLst>
          </p:cNvPr>
          <p:cNvSpPr>
            <a:spLocks noGrp="1"/>
          </p:cNvSpPr>
          <p:nvPr>
            <p:ph type="sldNum" sz="quarter" idx="4"/>
          </p:nvPr>
        </p:nvSpPr>
        <p:spPr/>
        <p:txBody>
          <a:bodyPr/>
          <a:lstStyle/>
          <a:p>
            <a:fld id="{77D90DC3-E96B-410E-91F9-576C473C0794}" type="slidenum">
              <a:rPr lang="en-US" smtClean="0"/>
              <a:t>51</a:t>
            </a:fld>
            <a:endParaRPr lang="en-US" dirty="0"/>
          </a:p>
        </p:txBody>
      </p:sp>
    </p:spTree>
    <p:extLst>
      <p:ext uri="{BB962C8B-B14F-4D97-AF65-F5344CB8AC3E}">
        <p14:creationId xmlns:p14="http://schemas.microsoft.com/office/powerpoint/2010/main" val="40572996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96A53-6603-4B03-B78E-97962D7B44C1}"/>
              </a:ext>
            </a:extLst>
          </p:cNvPr>
          <p:cNvSpPr>
            <a:spLocks noGrp="1"/>
          </p:cNvSpPr>
          <p:nvPr>
            <p:ph type="title"/>
          </p:nvPr>
        </p:nvSpPr>
        <p:spPr/>
        <p:txBody>
          <a:bodyPr>
            <a:normAutofit/>
          </a:bodyPr>
          <a:lstStyle/>
          <a:p>
            <a:pPr algn="r"/>
            <a:r>
              <a:rPr lang="en-US" b="1" dirty="0"/>
              <a:t>Section 3</a:t>
            </a:r>
            <a:br>
              <a:rPr lang="en-US" b="1" dirty="0"/>
            </a:br>
            <a:r>
              <a:rPr lang="en-US" b="1" dirty="0"/>
              <a:t>Set </a:t>
            </a:r>
            <a:r>
              <a:rPr lang="en-US" b="1" dirty="0">
                <a:solidFill>
                  <a:schemeClr val="accent2"/>
                </a:solidFill>
              </a:rPr>
              <a:t>API Login Exceptions</a:t>
            </a:r>
            <a:endParaRPr lang="en-US" dirty="0">
              <a:solidFill>
                <a:schemeClr val="accent2"/>
              </a:solidFill>
            </a:endParaRPr>
          </a:p>
        </p:txBody>
      </p:sp>
      <p:sp>
        <p:nvSpPr>
          <p:cNvPr id="3" name="Content Placeholder 2">
            <a:extLst>
              <a:ext uri="{FF2B5EF4-FFF2-40B4-BE49-F238E27FC236}">
                <a16:creationId xmlns:a16="http://schemas.microsoft.com/office/drawing/2014/main" id="{8623A047-BA45-408B-9808-77662FC24BB4}"/>
              </a:ext>
            </a:extLst>
          </p:cNvPr>
          <p:cNvSpPr>
            <a:spLocks noGrp="1"/>
          </p:cNvSpPr>
          <p:nvPr>
            <p:ph idx="1"/>
          </p:nvPr>
        </p:nvSpPr>
        <p:spPr>
          <a:xfrm>
            <a:off x="7173532" y="1862768"/>
            <a:ext cx="4329491" cy="4593116"/>
          </a:xfrm>
        </p:spPr>
        <p:txBody>
          <a:bodyPr>
            <a:normAutofit fontScale="92500" lnSpcReduction="20000"/>
          </a:bodyPr>
          <a:lstStyle/>
          <a:p>
            <a:pPr marL="0" indent="0">
              <a:buNone/>
            </a:pPr>
            <a:r>
              <a:rPr lang="en-US" sz="1600" dirty="0"/>
              <a:t>This section describes how to ensure that the password for the API user does not expire.</a:t>
            </a:r>
          </a:p>
          <a:p>
            <a:pPr marL="347663" indent="-347663">
              <a:buFont typeface="+mj-lt"/>
              <a:buAutoNum type="arabicPeriod"/>
            </a:pPr>
            <a:r>
              <a:rPr lang="en-US" sz="1600" dirty="0"/>
              <a:t>Log on to SuccessFactors as Administrator</a:t>
            </a:r>
          </a:p>
          <a:p>
            <a:pPr marL="347663" indent="-347663">
              <a:buFont typeface="+mj-lt"/>
              <a:buAutoNum type="arabicPeriod"/>
            </a:pPr>
            <a:r>
              <a:rPr lang="en-US" sz="1600" dirty="0"/>
              <a:t>Go to Admin Center &gt; Company Settings &gt; Password &amp; Login Policy Settings &gt; Set API Login Exceptions</a:t>
            </a:r>
          </a:p>
          <a:p>
            <a:pPr marL="347663" indent="-347663">
              <a:buFont typeface="+mj-lt"/>
              <a:buAutoNum type="arabicPeriod"/>
            </a:pPr>
            <a:r>
              <a:rPr lang="en-US" sz="1600" dirty="0"/>
              <a:t>Choose Add.</a:t>
            </a:r>
          </a:p>
          <a:p>
            <a:pPr marL="347663" indent="-347663">
              <a:buFont typeface="+mj-lt"/>
              <a:buAutoNum type="arabicPeriod"/>
            </a:pPr>
            <a:r>
              <a:rPr lang="en-US" sz="1600" dirty="0"/>
              <a:t>Make the following settings:</a:t>
            </a:r>
          </a:p>
          <a:p>
            <a:pPr marL="798513" indent="-231775"/>
            <a:r>
              <a:rPr lang="en-US" sz="1600" dirty="0"/>
              <a:t>Username: The API user. For example, </a:t>
            </a:r>
            <a:r>
              <a:rPr lang="en-US" sz="1600" dirty="0" err="1"/>
              <a:t>sap_api_user</a:t>
            </a:r>
            <a:r>
              <a:rPr lang="en-US" sz="1600" dirty="0"/>
              <a:t>.</a:t>
            </a:r>
          </a:p>
          <a:p>
            <a:pPr marL="798513" indent="-231775"/>
            <a:r>
              <a:rPr lang="en-US" sz="1600" dirty="0"/>
              <a:t>Maximum password age (days): Set to -1 days</a:t>
            </a:r>
          </a:p>
          <a:p>
            <a:pPr marL="798513" indent="-231775"/>
            <a:r>
              <a:rPr lang="en-US" sz="1600" dirty="0"/>
              <a:t>IP address restrictions: Designated IP address(</a:t>
            </a:r>
            <a:r>
              <a:rPr lang="en-US" sz="1600" dirty="0" err="1"/>
              <a:t>es</a:t>
            </a:r>
            <a:r>
              <a:rPr lang="en-US" sz="1600" dirty="0"/>
              <a:t>) or address range from which the API user is being accessed from. For example, 10.2.224.10.</a:t>
            </a:r>
          </a:p>
          <a:p>
            <a:pPr marL="798513" indent="-231775"/>
            <a:r>
              <a:rPr lang="en-US" sz="1600" dirty="0"/>
              <a:t>Choose Save &amp; Close.</a:t>
            </a:r>
          </a:p>
        </p:txBody>
      </p:sp>
      <p:sp>
        <p:nvSpPr>
          <p:cNvPr id="4" name="Slide Number Placeholder 3">
            <a:extLst>
              <a:ext uri="{FF2B5EF4-FFF2-40B4-BE49-F238E27FC236}">
                <a16:creationId xmlns:a16="http://schemas.microsoft.com/office/drawing/2014/main" id="{E923842F-BE01-428E-8093-E59CDD6D446E}"/>
              </a:ext>
            </a:extLst>
          </p:cNvPr>
          <p:cNvSpPr>
            <a:spLocks noGrp="1"/>
          </p:cNvSpPr>
          <p:nvPr>
            <p:ph type="sldNum" sz="quarter" idx="4"/>
          </p:nvPr>
        </p:nvSpPr>
        <p:spPr/>
        <p:txBody>
          <a:bodyPr/>
          <a:lstStyle/>
          <a:p>
            <a:fld id="{77D90DC3-E96B-410E-91F9-576C473C0794}" type="slidenum">
              <a:rPr lang="en-US" smtClean="0"/>
              <a:t>52</a:t>
            </a:fld>
            <a:endParaRPr lang="en-US" dirty="0"/>
          </a:p>
        </p:txBody>
      </p:sp>
      <p:pic>
        <p:nvPicPr>
          <p:cNvPr id="5" name="Picture 4">
            <a:extLst>
              <a:ext uri="{FF2B5EF4-FFF2-40B4-BE49-F238E27FC236}">
                <a16:creationId xmlns:a16="http://schemas.microsoft.com/office/drawing/2014/main" id="{53708901-1950-4E9F-83DD-4B296D5FF2FC}"/>
              </a:ext>
            </a:extLst>
          </p:cNvPr>
          <p:cNvPicPr>
            <a:picLocks noChangeAspect="1"/>
          </p:cNvPicPr>
          <p:nvPr/>
        </p:nvPicPr>
        <p:blipFill>
          <a:blip r:embed="rId2"/>
          <a:stretch>
            <a:fillRect/>
          </a:stretch>
        </p:blipFill>
        <p:spPr>
          <a:xfrm>
            <a:off x="492637" y="1862768"/>
            <a:ext cx="6511867" cy="4177424"/>
          </a:xfrm>
          <a:prstGeom prst="rect">
            <a:avLst/>
          </a:prstGeom>
        </p:spPr>
      </p:pic>
    </p:spTree>
    <p:extLst>
      <p:ext uri="{BB962C8B-B14F-4D97-AF65-F5344CB8AC3E}">
        <p14:creationId xmlns:p14="http://schemas.microsoft.com/office/powerpoint/2010/main" val="8531721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64FEF-1DFB-4EA2-9D5D-82153B015143}"/>
              </a:ext>
            </a:extLst>
          </p:cNvPr>
          <p:cNvSpPr>
            <a:spLocks noGrp="1"/>
          </p:cNvSpPr>
          <p:nvPr>
            <p:ph type="title"/>
          </p:nvPr>
        </p:nvSpPr>
        <p:spPr/>
        <p:txBody>
          <a:bodyPr/>
          <a:lstStyle/>
          <a:p>
            <a:pPr algn="r"/>
            <a:r>
              <a:rPr lang="en-US" b="1" dirty="0"/>
              <a:t>Challenges</a:t>
            </a:r>
          </a:p>
        </p:txBody>
      </p:sp>
      <p:sp>
        <p:nvSpPr>
          <p:cNvPr id="3" name="Content Placeholder 2">
            <a:extLst>
              <a:ext uri="{FF2B5EF4-FFF2-40B4-BE49-F238E27FC236}">
                <a16:creationId xmlns:a16="http://schemas.microsoft.com/office/drawing/2014/main" id="{07650E4A-B38D-4F12-9AF1-07141F690471}"/>
              </a:ext>
            </a:extLst>
          </p:cNvPr>
          <p:cNvSpPr>
            <a:spLocks noGrp="1"/>
          </p:cNvSpPr>
          <p:nvPr>
            <p:ph idx="1"/>
          </p:nvPr>
        </p:nvSpPr>
        <p:spPr/>
        <p:txBody>
          <a:bodyPr/>
          <a:lstStyle/>
          <a:p>
            <a:r>
              <a:rPr lang="en-US" dirty="0"/>
              <a:t>Some operations of several entities are not applicable to OData.</a:t>
            </a:r>
          </a:p>
          <a:p>
            <a:r>
              <a:rPr lang="en-US" dirty="0"/>
              <a:t>Configuration issues of adapter, flow step, integration process, local integration process or integration flow configuration</a:t>
            </a:r>
          </a:p>
          <a:p>
            <a:r>
              <a:rPr lang="en-US" dirty="0"/>
              <a:t>Resource specific issues like errors in mapping file etc.</a:t>
            </a:r>
          </a:p>
          <a:p>
            <a:endParaRPr lang="en-US" dirty="0"/>
          </a:p>
          <a:p>
            <a:endParaRPr lang="en-US" dirty="0"/>
          </a:p>
        </p:txBody>
      </p:sp>
      <p:sp>
        <p:nvSpPr>
          <p:cNvPr id="4" name="Slide Number Placeholder 3">
            <a:extLst>
              <a:ext uri="{FF2B5EF4-FFF2-40B4-BE49-F238E27FC236}">
                <a16:creationId xmlns:a16="http://schemas.microsoft.com/office/drawing/2014/main" id="{AEC19EA5-317F-4071-88BB-4093C239ADA5}"/>
              </a:ext>
            </a:extLst>
          </p:cNvPr>
          <p:cNvSpPr>
            <a:spLocks noGrp="1"/>
          </p:cNvSpPr>
          <p:nvPr>
            <p:ph type="sldNum" sz="quarter" idx="4"/>
          </p:nvPr>
        </p:nvSpPr>
        <p:spPr/>
        <p:txBody>
          <a:bodyPr/>
          <a:lstStyle/>
          <a:p>
            <a:fld id="{77D90DC3-E96B-410E-91F9-576C473C0794}" type="slidenum">
              <a:rPr lang="en-US" smtClean="0"/>
              <a:t>53</a:t>
            </a:fld>
            <a:endParaRPr lang="en-US" dirty="0"/>
          </a:p>
        </p:txBody>
      </p:sp>
    </p:spTree>
    <p:extLst>
      <p:ext uri="{BB962C8B-B14F-4D97-AF65-F5344CB8AC3E}">
        <p14:creationId xmlns:p14="http://schemas.microsoft.com/office/powerpoint/2010/main" val="37431312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1238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A2FE383-BE77-4498-B4DD-8E3A4DD1000D}"/>
              </a:ext>
            </a:extLst>
          </p:cNvPr>
          <p:cNvSpPr>
            <a:spLocks noGrp="1"/>
          </p:cNvSpPr>
          <p:nvPr>
            <p:ph idx="1"/>
          </p:nvPr>
        </p:nvSpPr>
        <p:spPr>
          <a:xfrm>
            <a:off x="1484310" y="2409769"/>
            <a:ext cx="10018713" cy="2631154"/>
          </a:xfrm>
        </p:spPr>
        <p:txBody>
          <a:bodyPr/>
          <a:lstStyle/>
          <a:p>
            <a:pPr marL="0" indent="0">
              <a:buNone/>
            </a:pPr>
            <a:r>
              <a:rPr lang="en-US" dirty="0">
                <a:solidFill>
                  <a:srgbClr val="0070C0"/>
                </a:solidFill>
              </a:rPr>
              <a:t>		SAP SuccessFactors </a:t>
            </a:r>
            <a:r>
              <a:rPr lang="en-US" dirty="0"/>
              <a:t>is a global provider of cloud-based human resource software and fully integrated human capital management (HCM) systems.</a:t>
            </a:r>
          </a:p>
        </p:txBody>
      </p:sp>
      <p:sp>
        <p:nvSpPr>
          <p:cNvPr id="4" name="Slide Number Placeholder 3">
            <a:extLst>
              <a:ext uri="{FF2B5EF4-FFF2-40B4-BE49-F238E27FC236}">
                <a16:creationId xmlns:a16="http://schemas.microsoft.com/office/drawing/2014/main" id="{CDA78542-58AA-475E-AC4F-458E5E8ACF02}"/>
              </a:ext>
            </a:extLst>
          </p:cNvPr>
          <p:cNvSpPr>
            <a:spLocks noGrp="1"/>
          </p:cNvSpPr>
          <p:nvPr>
            <p:ph type="sldNum" sz="quarter" idx="4"/>
          </p:nvPr>
        </p:nvSpPr>
        <p:spPr/>
        <p:txBody>
          <a:bodyPr/>
          <a:lstStyle/>
          <a:p>
            <a:fld id="{77D90DC3-E96B-410E-91F9-576C473C0794}" type="slidenum">
              <a:rPr lang="en-US" smtClean="0"/>
              <a:t>6</a:t>
            </a:fld>
            <a:endParaRPr lang="en-US" dirty="0"/>
          </a:p>
        </p:txBody>
      </p:sp>
      <p:pic>
        <p:nvPicPr>
          <p:cNvPr id="4098" name="Picture 2">
            <a:extLst>
              <a:ext uri="{FF2B5EF4-FFF2-40B4-BE49-F238E27FC236}">
                <a16:creationId xmlns:a16="http://schemas.microsoft.com/office/drawing/2014/main" id="{617765BD-B768-47BF-B310-F42C8453FF0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70098" y="884583"/>
            <a:ext cx="5732925" cy="686309"/>
          </a:xfrm>
          <a:prstGeom prst="rect">
            <a:avLst/>
          </a:prstGeom>
          <a:effectLst>
            <a:reflection blurRad="6350" stA="50000" endA="300" endPos="5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161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0272A-DFE3-4354-B23F-20C505CAC14F}"/>
              </a:ext>
            </a:extLst>
          </p:cNvPr>
          <p:cNvSpPr>
            <a:spLocks noGrp="1"/>
          </p:cNvSpPr>
          <p:nvPr>
            <p:ph type="title"/>
          </p:nvPr>
        </p:nvSpPr>
        <p:spPr/>
        <p:txBody>
          <a:bodyPr/>
          <a:lstStyle/>
          <a:p>
            <a:pPr algn="r"/>
            <a:r>
              <a:rPr lang="en-US" b="1" dirty="0"/>
              <a:t>SuccessFactors Modules</a:t>
            </a:r>
          </a:p>
        </p:txBody>
      </p:sp>
      <p:sp>
        <p:nvSpPr>
          <p:cNvPr id="4" name="Slide Number Placeholder 3">
            <a:extLst>
              <a:ext uri="{FF2B5EF4-FFF2-40B4-BE49-F238E27FC236}">
                <a16:creationId xmlns:a16="http://schemas.microsoft.com/office/drawing/2014/main" id="{5BB295AA-586D-441D-A9D3-5E597F63EDCF}"/>
              </a:ext>
            </a:extLst>
          </p:cNvPr>
          <p:cNvSpPr>
            <a:spLocks noGrp="1"/>
          </p:cNvSpPr>
          <p:nvPr>
            <p:ph type="sldNum" sz="quarter" idx="4"/>
          </p:nvPr>
        </p:nvSpPr>
        <p:spPr/>
        <p:txBody>
          <a:bodyPr/>
          <a:lstStyle/>
          <a:p>
            <a:fld id="{77D90DC3-E96B-410E-91F9-576C473C0794}" type="slidenum">
              <a:rPr lang="en-US" smtClean="0"/>
              <a:t>7</a:t>
            </a:fld>
            <a:endParaRPr lang="en-US" dirty="0"/>
          </a:p>
        </p:txBody>
      </p:sp>
      <p:pic>
        <p:nvPicPr>
          <p:cNvPr id="13" name="Picture 12">
            <a:extLst>
              <a:ext uri="{FF2B5EF4-FFF2-40B4-BE49-F238E27FC236}">
                <a16:creationId xmlns:a16="http://schemas.microsoft.com/office/drawing/2014/main" id="{41D15DC6-F474-4992-B780-3584DCC2EBBF}"/>
              </a:ext>
            </a:extLst>
          </p:cNvPr>
          <p:cNvPicPr>
            <a:picLocks noChangeAspect="1"/>
          </p:cNvPicPr>
          <p:nvPr/>
        </p:nvPicPr>
        <p:blipFill>
          <a:blip r:embed="rId2"/>
          <a:stretch>
            <a:fillRect/>
          </a:stretch>
        </p:blipFill>
        <p:spPr>
          <a:xfrm>
            <a:off x="1484310" y="1904001"/>
            <a:ext cx="10304749" cy="3429999"/>
          </a:xfrm>
          <a:prstGeom prst="rect">
            <a:avLst/>
          </a:prstGeom>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2038537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9D748-C02A-4B7E-A602-C4CC97DCAC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EC035B-53C1-46B0-8132-7FD3B930FB5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B9673B0-75F6-4BAD-AB3E-42351100CE41}"/>
              </a:ext>
            </a:extLst>
          </p:cNvPr>
          <p:cNvSpPr>
            <a:spLocks noGrp="1"/>
          </p:cNvSpPr>
          <p:nvPr>
            <p:ph type="sldNum" sz="quarter" idx="4"/>
          </p:nvPr>
        </p:nvSpPr>
        <p:spPr/>
        <p:txBody>
          <a:bodyPr/>
          <a:lstStyle/>
          <a:p>
            <a:fld id="{77D90DC3-E96B-410E-91F9-576C473C0794}" type="slidenum">
              <a:rPr lang="en-US" smtClean="0"/>
              <a:t>8</a:t>
            </a:fld>
            <a:endParaRPr lang="en-US" dirty="0"/>
          </a:p>
        </p:txBody>
      </p:sp>
      <p:pic>
        <p:nvPicPr>
          <p:cNvPr id="3076" name="Picture 4" descr="Image result for successfactors employee central ui">
            <a:extLst>
              <a:ext uri="{FF2B5EF4-FFF2-40B4-BE49-F238E27FC236}">
                <a16:creationId xmlns:a16="http://schemas.microsoft.com/office/drawing/2014/main" id="{B301D7B8-0F58-45FF-A3C8-8F99227B5E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213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0EBC2-1E7E-4EFB-A72D-0430F3533101}"/>
              </a:ext>
            </a:extLst>
          </p:cNvPr>
          <p:cNvSpPr>
            <a:spLocks noGrp="1"/>
          </p:cNvSpPr>
          <p:nvPr>
            <p:ph type="title"/>
          </p:nvPr>
        </p:nvSpPr>
        <p:spPr/>
        <p:txBody>
          <a:bodyPr/>
          <a:lstStyle/>
          <a:p>
            <a:pPr algn="r"/>
            <a:r>
              <a:rPr lang="en-US" b="1" dirty="0">
                <a:solidFill>
                  <a:srgbClr val="92D050"/>
                </a:solidFill>
              </a:rPr>
              <a:t>Employee Central</a:t>
            </a:r>
          </a:p>
        </p:txBody>
      </p:sp>
      <p:sp>
        <p:nvSpPr>
          <p:cNvPr id="3" name="Content Placeholder 2">
            <a:extLst>
              <a:ext uri="{FF2B5EF4-FFF2-40B4-BE49-F238E27FC236}">
                <a16:creationId xmlns:a16="http://schemas.microsoft.com/office/drawing/2014/main" id="{0815A7EA-7769-45E2-AF34-E2F513396DE6}"/>
              </a:ext>
            </a:extLst>
          </p:cNvPr>
          <p:cNvSpPr>
            <a:spLocks noGrp="1"/>
          </p:cNvSpPr>
          <p:nvPr>
            <p:ph idx="1"/>
          </p:nvPr>
        </p:nvSpPr>
        <p:spPr>
          <a:xfrm>
            <a:off x="1484310" y="2129946"/>
            <a:ext cx="10018713" cy="4593116"/>
          </a:xfrm>
        </p:spPr>
        <p:txBody>
          <a:bodyPr>
            <a:normAutofit lnSpcReduction="10000"/>
          </a:bodyPr>
          <a:lstStyle/>
          <a:p>
            <a:pPr marL="0" indent="0">
              <a:buNone/>
            </a:pPr>
            <a:r>
              <a:rPr lang="en-US" dirty="0"/>
              <a:t>		</a:t>
            </a:r>
            <a:r>
              <a:rPr lang="en-US" b="1" dirty="0"/>
              <a:t>Employee Central </a:t>
            </a:r>
            <a:r>
              <a:rPr lang="en-US" dirty="0"/>
              <a:t>is an HCM System that enable to collect and manage Personal Information and Employment Information.</a:t>
            </a:r>
          </a:p>
          <a:p>
            <a:pPr marL="0" indent="0">
              <a:buNone/>
            </a:pPr>
            <a:r>
              <a:rPr lang="en-US" dirty="0"/>
              <a:t>		SAP SuccessFactors Employee Central is the foundation upon which all other SuccessFactors modules sit, interface, and build upon, making it the ultimate “system of record.”</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12E6C017-A94B-4486-B62F-7D00B4FBB645}"/>
              </a:ext>
            </a:extLst>
          </p:cNvPr>
          <p:cNvSpPr>
            <a:spLocks noGrp="1"/>
          </p:cNvSpPr>
          <p:nvPr>
            <p:ph type="sldNum" sz="quarter" idx="4"/>
          </p:nvPr>
        </p:nvSpPr>
        <p:spPr/>
        <p:txBody>
          <a:bodyPr/>
          <a:lstStyle/>
          <a:p>
            <a:fld id="{77D90DC3-E96B-410E-91F9-576C473C0794}" type="slidenum">
              <a:rPr lang="en-US" smtClean="0"/>
              <a:t>9</a:t>
            </a:fld>
            <a:endParaRPr lang="en-US" dirty="0"/>
          </a:p>
        </p:txBody>
      </p:sp>
    </p:spTree>
    <p:extLst>
      <p:ext uri="{BB962C8B-B14F-4D97-AF65-F5344CB8AC3E}">
        <p14:creationId xmlns:p14="http://schemas.microsoft.com/office/powerpoint/2010/main" val="4245296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HCI Bootcamp - Template.pptx" id="{510762CB-47A7-4D3C-A5C2-0D1AA69C53C5}" vid="{C6F8396F-4E5F-44F8-8BAF-AD029B46B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3213</TotalTime>
  <Words>1738</Words>
  <Application>Microsoft Office PowerPoint</Application>
  <PresentationFormat>Widescreen</PresentationFormat>
  <Paragraphs>473</Paragraphs>
  <Slides>54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Corbel</vt:lpstr>
      <vt:lpstr>Graphik</vt:lpstr>
      <vt:lpstr>Wingdings</vt:lpstr>
      <vt:lpstr>Parallax</vt:lpstr>
      <vt:lpstr>PowerPoint Presentation</vt:lpstr>
      <vt:lpstr>Objectives</vt:lpstr>
      <vt:lpstr>PowerPoint Presentation</vt:lpstr>
      <vt:lpstr>Cloud Computing at SAP</vt:lpstr>
      <vt:lpstr>SaaS Products</vt:lpstr>
      <vt:lpstr>PowerPoint Presentation</vt:lpstr>
      <vt:lpstr>SuccessFactors Modules</vt:lpstr>
      <vt:lpstr>PowerPoint Presentation</vt:lpstr>
      <vt:lpstr>Employee Central</vt:lpstr>
      <vt:lpstr>Employee Central</vt:lpstr>
      <vt:lpstr>Business Rules</vt:lpstr>
      <vt:lpstr>Rule Trigger Operations </vt:lpstr>
      <vt:lpstr>PowerPoint Presentation</vt:lpstr>
      <vt:lpstr>PowerPoint Presentation</vt:lpstr>
      <vt:lpstr>Foundation, Personal and Employment Objects</vt:lpstr>
      <vt:lpstr>Entity</vt:lpstr>
      <vt:lpstr>Properties of Entity</vt:lpstr>
      <vt:lpstr>Employee Central Entity Relationship Diagram</vt:lpstr>
      <vt:lpstr>Employee Central  Person Entities</vt:lpstr>
      <vt:lpstr>Employee Central Employment Entities</vt:lpstr>
      <vt:lpstr>Employee Central Foundation Entities</vt:lpstr>
      <vt:lpstr>SuccessFactors Integration API</vt:lpstr>
      <vt:lpstr>Open Data Protocol (OData)</vt:lpstr>
      <vt:lpstr>What is an Employee Central OData API?</vt:lpstr>
      <vt:lpstr>When is an Employee Central OData API used?</vt:lpstr>
      <vt:lpstr>OData API Dictionary</vt:lpstr>
      <vt:lpstr>Examples of OData Entities</vt:lpstr>
      <vt:lpstr>How to check OData in SAP SuccessFactors UI</vt:lpstr>
      <vt:lpstr>PowerPoint Presentation</vt:lpstr>
      <vt:lpstr>PowerPoint Presentation</vt:lpstr>
      <vt:lpstr>SuccessFactors Data API (SFAPI)</vt:lpstr>
      <vt:lpstr>How to check SFAPI in SAP SuccessFactors UI</vt:lpstr>
      <vt:lpstr>PowerPoint Presentation</vt:lpstr>
      <vt:lpstr>PowerPoint Presentation</vt:lpstr>
      <vt:lpstr>What is Metadata</vt:lpstr>
      <vt:lpstr>Sample API Calls</vt:lpstr>
      <vt:lpstr>Integration Monitoring Tools</vt:lpstr>
      <vt:lpstr>PowerPoint Presentation</vt:lpstr>
      <vt:lpstr>OData Audit Log</vt:lpstr>
      <vt:lpstr>SFAPI Audit Log</vt:lpstr>
      <vt:lpstr>Event Notification Audit Log</vt:lpstr>
      <vt:lpstr>Software Minimum Requirements for Employee Central Integration</vt:lpstr>
      <vt:lpstr>Security Access Requirements</vt:lpstr>
      <vt:lpstr>PowerPoint Presentation</vt:lpstr>
      <vt:lpstr>Section 1 Enable SFAPI Web Services</vt:lpstr>
      <vt:lpstr>Section 2 Import API User</vt:lpstr>
      <vt:lpstr>Section 2 Step 1 – Import API User</vt:lpstr>
      <vt:lpstr>Section 2 Step 2 - Maintain Permission Groups</vt:lpstr>
      <vt:lpstr>Section 2 Step 3 – Maintain Permission Roles</vt:lpstr>
      <vt:lpstr>Section 2 Step 3 – Maintain Permission Roles</vt:lpstr>
      <vt:lpstr>List of Permission Roles</vt:lpstr>
      <vt:lpstr>Section 3 Set API Login Exceptions</vt:lpstr>
      <vt:lpstr>Challenges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Fajutagana, Leslie F.</dc:creator>
  <cp:lastModifiedBy>Fajutagana, Leslie F.</cp:lastModifiedBy>
  <cp:revision>142</cp:revision>
  <dcterms:created xsi:type="dcterms:W3CDTF">2018-03-21T10:52:24Z</dcterms:created>
  <dcterms:modified xsi:type="dcterms:W3CDTF">2018-04-10T16:04:06Z</dcterms:modified>
</cp:coreProperties>
</file>