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34"/>
  </p:notesMasterIdLst>
  <p:sldIdLst>
    <p:sldId id="256" r:id="rId2"/>
    <p:sldId id="257" r:id="rId3"/>
    <p:sldId id="261" r:id="rId4"/>
    <p:sldId id="263" r:id="rId5"/>
    <p:sldId id="264" r:id="rId6"/>
    <p:sldId id="268" r:id="rId7"/>
    <p:sldId id="267" r:id="rId8"/>
    <p:sldId id="269" r:id="rId9"/>
    <p:sldId id="270" r:id="rId10"/>
    <p:sldId id="271" r:id="rId11"/>
    <p:sldId id="272" r:id="rId12"/>
    <p:sldId id="273" r:id="rId13"/>
    <p:sldId id="274" r:id="rId14"/>
    <p:sldId id="275" r:id="rId15"/>
    <p:sldId id="276" r:id="rId16"/>
    <p:sldId id="297" r:id="rId17"/>
    <p:sldId id="277" r:id="rId18"/>
    <p:sldId id="278" r:id="rId19"/>
    <p:sldId id="281" r:id="rId20"/>
    <p:sldId id="282" r:id="rId21"/>
    <p:sldId id="283" r:id="rId22"/>
    <p:sldId id="284" r:id="rId23"/>
    <p:sldId id="285" r:id="rId24"/>
    <p:sldId id="286" r:id="rId25"/>
    <p:sldId id="288" r:id="rId26"/>
    <p:sldId id="289" r:id="rId27"/>
    <p:sldId id="290" r:id="rId28"/>
    <p:sldId id="291" r:id="rId29"/>
    <p:sldId id="292" r:id="rId30"/>
    <p:sldId id="293"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E862"/>
    <a:srgbClr val="4CDF5E"/>
    <a:srgbClr val="FE9C8C"/>
    <a:srgbClr val="FC3514"/>
    <a:srgbClr val="F8E6D8"/>
    <a:srgbClr val="6DF747"/>
    <a:srgbClr val="49D75A"/>
    <a:srgbClr val="A947F3"/>
    <a:srgbClr val="E5F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52153" autoAdjust="0"/>
  </p:normalViewPr>
  <p:slideViewPr>
    <p:cSldViewPr snapToGrid="0">
      <p:cViewPr varScale="1">
        <p:scale>
          <a:sx n="56" d="100"/>
          <a:sy n="56" d="100"/>
        </p:scale>
        <p:origin x="28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6AF61-CA03-4B39-9990-ED05A1C18B94}" type="datetimeFigureOut">
              <a:rPr lang="en-US" smtClean="0"/>
              <a:t>4/4/2018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0FB1C-835E-43DD-BA3D-C769806F3197}" type="slidenum">
              <a:rPr lang="en-US" smtClean="0"/>
              <a:t>‹#›</a:t>
            </a:fld>
            <a:endParaRPr lang="en-US"/>
          </a:p>
        </p:txBody>
      </p:sp>
    </p:spTree>
    <p:extLst>
      <p:ext uri="{BB962C8B-B14F-4D97-AF65-F5344CB8AC3E}">
        <p14:creationId xmlns:p14="http://schemas.microsoft.com/office/powerpoint/2010/main" val="131708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SuccessFactors was founded by Lars Dalgaard(Denmark) in 2001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“https://signal.nfx.com/investors/lars-</a:t>
            </a:r>
            <a:r>
              <a:rPr lang="en-US" dirty="0" err="1"/>
              <a:t>dalgaard</a:t>
            </a:r>
            <a:r>
              <a:rPr lang="en-US" dirty="0"/>
              <a:t>”</a:t>
            </a:r>
          </a:p>
          <a:p>
            <a:endParaRPr lang="en-US" dirty="0"/>
          </a:p>
          <a:p>
            <a:r>
              <a:rPr lang="en-US" dirty="0"/>
              <a:t>In 2007</a:t>
            </a:r>
          </a:p>
          <a:p>
            <a:r>
              <a:rPr lang="en-US" dirty="0"/>
              <a:t>SuccessFactors went public on the Nasdaq Global Market(Stock) under the stock symbol SFSF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NASDAQ - </a:t>
            </a:r>
            <a:r>
              <a:rPr lang="en-US" sz="1200" b="1" i="0"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ational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ssociation of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ecurities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ealers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utomated </a:t>
            </a:r>
            <a:r>
              <a:rPr lang="en-US" sz="1200" b="1" i="0" kern="1200" dirty="0">
                <a:solidFill>
                  <a:schemeClr val="tx1"/>
                </a:solidFill>
                <a:effectLst/>
                <a:latin typeface="+mn-lt"/>
                <a:ea typeface="+mn-ea"/>
                <a:cs typeface="+mn-cs"/>
              </a:rPr>
              <a:t>Q</a:t>
            </a:r>
            <a:r>
              <a:rPr lang="en-US" sz="1200" b="0" i="0" kern="1200" dirty="0">
                <a:solidFill>
                  <a:schemeClr val="tx1"/>
                </a:solidFill>
                <a:effectLst/>
                <a:latin typeface="+mn-lt"/>
                <a:ea typeface="+mn-ea"/>
                <a:cs typeface="+mn-cs"/>
              </a:rPr>
              <a:t>uotations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https://www.nasdaq.com/markets/ipos/company/successfactors-inc-751622-55446</a:t>
            </a:r>
          </a:p>
          <a:p>
            <a:endParaRPr lang="en-US" dirty="0"/>
          </a:p>
          <a:p>
            <a:r>
              <a:rPr lang="en-US" dirty="0"/>
              <a:t>In Mid 2011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SuccessFactors, Inc. (NASDAQ: SFSF) announced that it is transferring the listing of its common stock to the New York Stock Exchange ("NYSE"), NYSE Euronext and BORSE Frankfurt.</a:t>
            </a:r>
            <a:endParaRPr lang="en-US" dirty="0"/>
          </a:p>
          <a:p>
            <a:r>
              <a:rPr lang="en-US" dirty="0"/>
              <a:t>http://logok.org/nyse-logo/</a:t>
            </a:r>
          </a:p>
          <a:p>
            <a:r>
              <a:rPr lang="en-US" sz="1200" b="0" i="0" kern="1200" dirty="0">
                <a:solidFill>
                  <a:schemeClr val="tx1"/>
                </a:solidFill>
                <a:effectLst/>
                <a:latin typeface="+mn-lt"/>
                <a:ea typeface="+mn-ea"/>
                <a:cs typeface="+mn-cs"/>
              </a:rPr>
              <a:t>http://www.hitc.com/en-gb/2013/08/21/nyse-said-to-choose-jpmorgan-socgen-for-euronext-ipo/</a:t>
            </a:r>
          </a:p>
          <a:p>
            <a:r>
              <a:rPr lang="en-US" sz="1200" b="0" i="0" kern="1200" dirty="0">
                <a:solidFill>
                  <a:schemeClr val="tx1"/>
                </a:solidFill>
                <a:effectLst/>
                <a:latin typeface="+mn-lt"/>
                <a:ea typeface="+mn-ea"/>
                <a:cs typeface="+mn-cs"/>
              </a:rPr>
              <a:t>https://deltafonts.com/frankfurt-stock-exchange-font/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Dec 2011</a:t>
            </a:r>
          </a:p>
          <a:p>
            <a:r>
              <a:rPr lang="en-US" sz="1200" b="0" i="0" kern="1200" dirty="0">
                <a:solidFill>
                  <a:schemeClr val="tx1"/>
                </a:solidFill>
                <a:effectLst/>
                <a:latin typeface="+mn-lt"/>
                <a:ea typeface="+mn-ea"/>
                <a:cs typeface="+mn-cs"/>
              </a:rPr>
              <a:t>SAP entered into a definite merger agreement with SuccessFactors. The acquisition will add </a:t>
            </a:r>
            <a:r>
              <a:rPr lang="en-US" dirty="0"/>
              <a:t>SuccessFactors</a:t>
            </a:r>
            <a:r>
              <a:rPr lang="en-US" sz="1200" b="0" i="0" kern="1200" dirty="0">
                <a:solidFill>
                  <a:schemeClr val="tx1"/>
                </a:solidFill>
                <a:effectLst/>
                <a:latin typeface="+mn-lt"/>
                <a:ea typeface="+mn-ea"/>
                <a:cs typeface="+mn-cs"/>
              </a:rPr>
              <a:t>' widely respected team and technology to SAP's powerful cloud assets, significantly accelerating SAP's momentum as a provider of cloud applications, platforms and infrastructure. The combination of SAP and </a:t>
            </a:r>
            <a:r>
              <a:rPr lang="en-US" dirty="0" err="1"/>
              <a:t>SuccessFactors</a:t>
            </a:r>
            <a:r>
              <a:rPr lang="en-US" sz="1200" b="0" i="0" kern="1200" dirty="0" err="1">
                <a:solidFill>
                  <a:schemeClr val="tx1"/>
                </a:solidFill>
                <a:effectLst/>
                <a:latin typeface="+mn-lt"/>
                <a:ea typeface="+mn-ea"/>
                <a:cs typeface="+mn-cs"/>
              </a:rPr>
              <a:t>will</a:t>
            </a:r>
            <a:r>
              <a:rPr lang="en-US" sz="1200" b="0" i="0" kern="1200" dirty="0">
                <a:solidFill>
                  <a:schemeClr val="tx1"/>
                </a:solidFill>
                <a:effectLst/>
                <a:latin typeface="+mn-lt"/>
                <a:ea typeface="+mn-ea"/>
                <a:cs typeface="+mn-cs"/>
              </a:rPr>
              <a:t> establish an advanced end-to-end offering of cloud and on-premise solutions for managing all relevant business processes.</a:t>
            </a:r>
          </a:p>
          <a:p>
            <a:r>
              <a:rPr lang="en-US" sz="1200" b="0" i="0" kern="1200" dirty="0">
                <a:solidFill>
                  <a:schemeClr val="tx1"/>
                </a:solidFill>
                <a:effectLst/>
                <a:latin typeface="+mn-lt"/>
                <a:ea typeface="+mn-ea"/>
                <a:cs typeface="+mn-cs"/>
              </a:rPr>
              <a:t>http://phx.corporate-ir.net/phoenix.zhtml?c=214238&amp;p=irol-newsArticle&amp;ID=1635820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2012</a:t>
            </a:r>
          </a:p>
          <a:p>
            <a:r>
              <a:rPr lang="en-US" sz="1200" b="0" i="0" kern="1200" dirty="0">
                <a:solidFill>
                  <a:schemeClr val="tx1"/>
                </a:solidFill>
                <a:effectLst/>
                <a:latin typeface="+mn-lt"/>
                <a:ea typeface="+mn-ea"/>
                <a:cs typeface="+mn-cs"/>
              </a:rPr>
              <a:t>SAP and SuccessFactors announced that SAP has completed the acquisition of SuccessFactors. SAP purchase SF by 3.4 Billion Dollar</a:t>
            </a:r>
          </a:p>
          <a:p>
            <a:r>
              <a:rPr lang="en-US" sz="1200" b="0" i="0" kern="1200" dirty="0">
                <a:solidFill>
                  <a:schemeClr val="tx1"/>
                </a:solidFill>
                <a:effectLst/>
                <a:latin typeface="+mn-lt"/>
                <a:ea typeface="+mn-ea"/>
                <a:cs typeface="+mn-cs"/>
              </a:rPr>
              <a:t>http://phx.corporate-ir.net/phoenix.zhtml?c=214238&amp;p=irol-newsArticle&amp;ID=1664639</a:t>
            </a:r>
          </a:p>
        </p:txBody>
      </p:sp>
      <p:sp>
        <p:nvSpPr>
          <p:cNvPr id="4" name="Slide Number Placeholder 3"/>
          <p:cNvSpPr>
            <a:spLocks noGrp="1"/>
          </p:cNvSpPr>
          <p:nvPr>
            <p:ph type="sldNum" sz="quarter" idx="10"/>
          </p:nvPr>
        </p:nvSpPr>
        <p:spPr/>
        <p:txBody>
          <a:bodyPr/>
          <a:lstStyle/>
          <a:p>
            <a:fld id="{9A50FB1C-835E-43DD-BA3D-C769806F3197}" type="slidenum">
              <a:rPr lang="en-US" smtClean="0"/>
              <a:t>3</a:t>
            </a:fld>
            <a:endParaRPr lang="en-US"/>
          </a:p>
        </p:txBody>
      </p:sp>
    </p:spTree>
    <p:extLst>
      <p:ext uri="{BB962C8B-B14F-4D97-AF65-F5344CB8AC3E}">
        <p14:creationId xmlns:p14="http://schemas.microsoft.com/office/powerpoint/2010/main" val="2734801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the commonly use SuccessFactors Foundation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&lt;Portlet Name&gt;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keys</a:t>
            </a:r>
          </a:p>
          <a:p>
            <a:r>
              <a:rPr lang="en-US" dirty="0"/>
              <a:t>-----------------------</a:t>
            </a:r>
          </a:p>
        </p:txBody>
      </p:sp>
      <p:sp>
        <p:nvSpPr>
          <p:cNvPr id="4" name="Slide Number Placeholder 3"/>
          <p:cNvSpPr>
            <a:spLocks noGrp="1"/>
          </p:cNvSpPr>
          <p:nvPr>
            <p:ph type="sldNum" sz="quarter" idx="10"/>
          </p:nvPr>
        </p:nvSpPr>
        <p:spPr/>
        <p:txBody>
          <a:bodyPr/>
          <a:lstStyle/>
          <a:p>
            <a:fld id="{9A50FB1C-835E-43DD-BA3D-C769806F3197}" type="slidenum">
              <a:rPr lang="en-US" smtClean="0"/>
              <a:t>14</a:t>
            </a:fld>
            <a:endParaRPr lang="en-US"/>
          </a:p>
        </p:txBody>
      </p:sp>
    </p:spTree>
    <p:extLst>
      <p:ext uri="{BB962C8B-B14F-4D97-AF65-F5344CB8AC3E}">
        <p14:creationId xmlns:p14="http://schemas.microsoft.com/office/powerpoint/2010/main" val="236126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Integrations API’s supported by SuccessFactors</a:t>
            </a:r>
          </a:p>
        </p:txBody>
      </p:sp>
      <p:sp>
        <p:nvSpPr>
          <p:cNvPr id="4" name="Slide Number Placeholder 3"/>
          <p:cNvSpPr>
            <a:spLocks noGrp="1"/>
          </p:cNvSpPr>
          <p:nvPr>
            <p:ph type="sldNum" sz="quarter" idx="10"/>
          </p:nvPr>
        </p:nvSpPr>
        <p:spPr/>
        <p:txBody>
          <a:bodyPr/>
          <a:lstStyle/>
          <a:p>
            <a:fld id="{9A50FB1C-835E-43DD-BA3D-C769806F3197}" type="slidenum">
              <a:rPr lang="en-US" smtClean="0"/>
              <a:t>15</a:t>
            </a:fld>
            <a:endParaRPr lang="en-US"/>
          </a:p>
        </p:txBody>
      </p:sp>
    </p:spTree>
    <p:extLst>
      <p:ext uri="{BB962C8B-B14F-4D97-AF65-F5344CB8AC3E}">
        <p14:creationId xmlns:p14="http://schemas.microsoft.com/office/powerpoint/2010/main" val="94805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End Point URL for the SuccessFactors Instances(environment)</a:t>
            </a:r>
          </a:p>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16</a:t>
            </a:fld>
            <a:endParaRPr lang="en-US"/>
          </a:p>
        </p:txBody>
      </p:sp>
    </p:spTree>
    <p:extLst>
      <p:ext uri="{BB962C8B-B14F-4D97-AF65-F5344CB8AC3E}">
        <p14:creationId xmlns:p14="http://schemas.microsoft.com/office/powerpoint/2010/main" val="2540785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Do’s and Don’t for </a:t>
            </a:r>
            <a:r>
              <a:rPr lang="en-US" dirty="0" err="1"/>
              <a:t>Odata</a:t>
            </a:r>
            <a:r>
              <a:rPr lang="en-US" dirty="0"/>
              <a:t> API</a:t>
            </a:r>
          </a:p>
        </p:txBody>
      </p:sp>
      <p:sp>
        <p:nvSpPr>
          <p:cNvPr id="4" name="Slide Number Placeholder 3"/>
          <p:cNvSpPr>
            <a:spLocks noGrp="1"/>
          </p:cNvSpPr>
          <p:nvPr>
            <p:ph type="sldNum" sz="quarter" idx="10"/>
          </p:nvPr>
        </p:nvSpPr>
        <p:spPr/>
        <p:txBody>
          <a:bodyPr/>
          <a:lstStyle/>
          <a:p>
            <a:fld id="{9A50FB1C-835E-43DD-BA3D-C769806F3197}" type="slidenum">
              <a:rPr lang="en-US" smtClean="0"/>
              <a:t>17</a:t>
            </a:fld>
            <a:endParaRPr lang="en-US"/>
          </a:p>
        </p:txBody>
      </p:sp>
    </p:spTree>
    <p:extLst>
      <p:ext uri="{BB962C8B-B14F-4D97-AF65-F5344CB8AC3E}">
        <p14:creationId xmlns:p14="http://schemas.microsoft.com/office/powerpoint/2010/main" val="287385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Do’s and Don’t for </a:t>
            </a:r>
            <a:r>
              <a:rPr lang="en-US" dirty="0" err="1"/>
              <a:t>Successfactors</a:t>
            </a:r>
            <a:r>
              <a:rPr lang="en-US" dirty="0"/>
              <a:t> API(SFAPI)</a:t>
            </a:r>
          </a:p>
        </p:txBody>
      </p:sp>
      <p:sp>
        <p:nvSpPr>
          <p:cNvPr id="4" name="Slide Number Placeholder 3"/>
          <p:cNvSpPr>
            <a:spLocks noGrp="1"/>
          </p:cNvSpPr>
          <p:nvPr>
            <p:ph type="sldNum" sz="quarter" idx="10"/>
          </p:nvPr>
        </p:nvSpPr>
        <p:spPr/>
        <p:txBody>
          <a:bodyPr/>
          <a:lstStyle/>
          <a:p>
            <a:fld id="{9A50FB1C-835E-43DD-BA3D-C769806F3197}" type="slidenum">
              <a:rPr lang="en-US" smtClean="0"/>
              <a:t>18</a:t>
            </a:fld>
            <a:endParaRPr lang="en-US"/>
          </a:p>
        </p:txBody>
      </p:sp>
    </p:spTree>
    <p:extLst>
      <p:ext uri="{BB962C8B-B14F-4D97-AF65-F5344CB8AC3E}">
        <p14:creationId xmlns:p14="http://schemas.microsoft.com/office/powerpoint/2010/main" val="2873459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log lets you inspect the exact OData payload requests made to the system and corresponding OData responses sent by the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tool is for developers who use OData during an implementation, or administrators who want to share information in this log with SuccessFactors HCM Suite Support to help resolve OData related issues.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download data from individual calls, and send it to a Support representative for analysis.</a:t>
            </a:r>
          </a:p>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19</a:t>
            </a:fld>
            <a:endParaRPr lang="en-US"/>
          </a:p>
        </p:txBody>
      </p:sp>
    </p:spTree>
    <p:extLst>
      <p:ext uri="{BB962C8B-B14F-4D97-AF65-F5344CB8AC3E}">
        <p14:creationId xmlns:p14="http://schemas.microsoft.com/office/powerpoint/2010/main" val="1965092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Odata</a:t>
            </a:r>
            <a:r>
              <a:rPr lang="en-US" dirty="0"/>
              <a:t> API Dictionary let you view the configured properties in SuccessFactors</a:t>
            </a:r>
          </a:p>
        </p:txBody>
      </p:sp>
      <p:sp>
        <p:nvSpPr>
          <p:cNvPr id="4" name="Slide Number Placeholder 3"/>
          <p:cNvSpPr>
            <a:spLocks noGrp="1"/>
          </p:cNvSpPr>
          <p:nvPr>
            <p:ph type="sldNum" sz="quarter" idx="10"/>
          </p:nvPr>
        </p:nvSpPr>
        <p:spPr/>
        <p:txBody>
          <a:bodyPr/>
          <a:lstStyle/>
          <a:p>
            <a:fld id="{9A50FB1C-835E-43DD-BA3D-C769806F3197}" type="slidenum">
              <a:rPr lang="en-US" smtClean="0"/>
              <a:t>20</a:t>
            </a:fld>
            <a:endParaRPr lang="en-US"/>
          </a:p>
        </p:txBody>
      </p:sp>
    </p:spTree>
    <p:extLst>
      <p:ext uri="{BB962C8B-B14F-4D97-AF65-F5344CB8AC3E}">
        <p14:creationId xmlns:p14="http://schemas.microsoft.com/office/powerpoint/2010/main" val="425661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Odata</a:t>
            </a:r>
            <a:r>
              <a:rPr lang="en-US" dirty="0"/>
              <a:t> Metadata Refresh and Export</a:t>
            </a:r>
          </a:p>
          <a:p>
            <a:endParaRPr lang="en-US" dirty="0"/>
          </a:p>
          <a:p>
            <a:r>
              <a:rPr lang="en-US" dirty="0"/>
              <a:t> Metadata Refresh will update the structure or properties of the entities in the system.</a:t>
            </a:r>
          </a:p>
          <a:p>
            <a:r>
              <a:rPr lang="en-US" dirty="0"/>
              <a:t> Best Practice – run this tool after configuration changes. </a:t>
            </a:r>
          </a:p>
          <a:p>
            <a:r>
              <a:rPr lang="en-US" dirty="0"/>
              <a:t> Sample: When a new MDF object was created, you need to refresh the metadata in SuccessFactors system of you to use the new Entity(table)</a:t>
            </a:r>
          </a:p>
        </p:txBody>
      </p:sp>
      <p:sp>
        <p:nvSpPr>
          <p:cNvPr id="4" name="Slide Number Placeholder 3"/>
          <p:cNvSpPr>
            <a:spLocks noGrp="1"/>
          </p:cNvSpPr>
          <p:nvPr>
            <p:ph type="sldNum" sz="quarter" idx="10"/>
          </p:nvPr>
        </p:nvSpPr>
        <p:spPr/>
        <p:txBody>
          <a:bodyPr/>
          <a:lstStyle/>
          <a:p>
            <a:fld id="{9A50FB1C-835E-43DD-BA3D-C769806F3197}" type="slidenum">
              <a:rPr lang="en-US" smtClean="0"/>
              <a:t>21</a:t>
            </a:fld>
            <a:endParaRPr lang="en-US"/>
          </a:p>
        </p:txBody>
      </p:sp>
    </p:spTree>
    <p:extLst>
      <p:ext uri="{BB962C8B-B14F-4D97-AF65-F5344CB8AC3E}">
        <p14:creationId xmlns:p14="http://schemas.microsoft.com/office/powerpoint/2010/main" val="2376998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Audit log captures payload details for the last 10,000 API calls. This log allows you to inspect exactly the API payload request made to the system and the corresponding API response sent by the system. The API Audit Log is intended to help with support and debugging of API usage. The intended end user will be a developer who is using the API during an implementation or an administrator who can share information in this log with SuccessFactors support to help resolve API related support issues. The tool allows you to download data from individual calls, which you could then send to a SuccessFactors support representative.</a:t>
            </a:r>
          </a:p>
        </p:txBody>
      </p:sp>
      <p:sp>
        <p:nvSpPr>
          <p:cNvPr id="4" name="Slide Number Placeholder 3"/>
          <p:cNvSpPr>
            <a:spLocks noGrp="1"/>
          </p:cNvSpPr>
          <p:nvPr>
            <p:ph type="sldNum" sz="quarter" idx="10"/>
          </p:nvPr>
        </p:nvSpPr>
        <p:spPr/>
        <p:txBody>
          <a:bodyPr/>
          <a:lstStyle/>
          <a:p>
            <a:fld id="{9A50FB1C-835E-43DD-BA3D-C769806F3197}" type="slidenum">
              <a:rPr lang="en-US" smtClean="0"/>
              <a:t>22</a:t>
            </a:fld>
            <a:endParaRPr lang="en-US"/>
          </a:p>
        </p:txBody>
      </p:sp>
    </p:spTree>
    <p:extLst>
      <p:ext uri="{BB962C8B-B14F-4D97-AF65-F5344CB8AC3E}">
        <p14:creationId xmlns:p14="http://schemas.microsoft.com/office/powerpoint/2010/main" val="3543659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23</a:t>
            </a:fld>
            <a:endParaRPr lang="en-US"/>
          </a:p>
        </p:txBody>
      </p:sp>
    </p:spTree>
    <p:extLst>
      <p:ext uri="{BB962C8B-B14F-4D97-AF65-F5344CB8AC3E}">
        <p14:creationId xmlns:p14="http://schemas.microsoft.com/office/powerpoint/2010/main" val="11707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6</a:t>
            </a:fld>
            <a:endParaRPr lang="en-US"/>
          </a:p>
        </p:txBody>
      </p:sp>
    </p:spTree>
    <p:extLst>
      <p:ext uri="{BB962C8B-B14F-4D97-AF65-F5344CB8AC3E}">
        <p14:creationId xmlns:p14="http://schemas.microsoft.com/office/powerpoint/2010/main" val="120054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24</a:t>
            </a:fld>
            <a:endParaRPr lang="en-US"/>
          </a:p>
        </p:txBody>
      </p:sp>
    </p:spTree>
    <p:extLst>
      <p:ext uri="{BB962C8B-B14F-4D97-AF65-F5344CB8AC3E}">
        <p14:creationId xmlns:p14="http://schemas.microsoft.com/office/powerpoint/2010/main" val="3271046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 the access of the username to specific IP address for security purpose.</a:t>
            </a:r>
          </a:p>
          <a:p>
            <a:r>
              <a:rPr lang="en-US" dirty="0"/>
              <a:t>Business Case:</a:t>
            </a:r>
          </a:p>
          <a:p>
            <a:r>
              <a:rPr lang="en-US" dirty="0"/>
              <a:t> Project that use generic username to connect in SuccessFactors are prone to risk. Most of the ID’s shared during implementation or support do have Admin Access. </a:t>
            </a:r>
          </a:p>
          <a:p>
            <a:r>
              <a:rPr lang="en-US" dirty="0"/>
              <a:t> Since we are in the cloud solution, any one can access the system and can edit the record. It would be difficult to trace the specific person that made some changes in the system if we share the generic username.</a:t>
            </a:r>
          </a:p>
          <a:p>
            <a:r>
              <a:rPr lang="en-US" dirty="0"/>
              <a:t> IP whitelisting serves as a firewall protection and avoid hacking some data in your system.</a:t>
            </a:r>
          </a:p>
        </p:txBody>
      </p:sp>
      <p:sp>
        <p:nvSpPr>
          <p:cNvPr id="4" name="Slide Number Placeholder 3"/>
          <p:cNvSpPr>
            <a:spLocks noGrp="1"/>
          </p:cNvSpPr>
          <p:nvPr>
            <p:ph type="sldNum" sz="quarter" idx="10"/>
          </p:nvPr>
        </p:nvSpPr>
        <p:spPr/>
        <p:txBody>
          <a:bodyPr/>
          <a:lstStyle/>
          <a:p>
            <a:fld id="{9A50FB1C-835E-43DD-BA3D-C769806F3197}" type="slidenum">
              <a:rPr lang="en-US" smtClean="0"/>
              <a:t>25</a:t>
            </a:fld>
            <a:endParaRPr lang="en-US"/>
          </a:p>
        </p:txBody>
      </p:sp>
    </p:spTree>
    <p:extLst>
      <p:ext uri="{BB962C8B-B14F-4D97-AF65-F5344CB8AC3E}">
        <p14:creationId xmlns:p14="http://schemas.microsoft.com/office/powerpoint/2010/main" val="412928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26</a:t>
            </a:fld>
            <a:endParaRPr lang="en-US"/>
          </a:p>
        </p:txBody>
      </p:sp>
    </p:spTree>
    <p:extLst>
      <p:ext uri="{BB962C8B-B14F-4D97-AF65-F5344CB8AC3E}">
        <p14:creationId xmlns:p14="http://schemas.microsoft.com/office/powerpoint/2010/main" val="4280003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Integration Center should be the first tool to consider when building an outbound integration from SAP SuccessFactors.</a:t>
            </a:r>
          </a:p>
          <a:p>
            <a:r>
              <a:rPr lang="en-US" sz="1200" b="0" i="0" kern="1200" dirty="0">
                <a:solidFill>
                  <a:schemeClr val="tx1"/>
                </a:solidFill>
                <a:effectLst/>
                <a:latin typeface="+mn-lt"/>
                <a:ea typeface="+mn-ea"/>
                <a:cs typeface="+mn-cs"/>
              </a:rPr>
              <a:t>It can access all the data available to the OData APIs. </a:t>
            </a:r>
          </a:p>
          <a:p>
            <a:r>
              <a:rPr lang="en-US" sz="1200" b="0" i="0" kern="1200" dirty="0">
                <a:solidFill>
                  <a:schemeClr val="tx1"/>
                </a:solidFill>
                <a:effectLst/>
                <a:latin typeface="+mn-lt"/>
                <a:ea typeface="+mn-ea"/>
                <a:cs typeface="+mn-cs"/>
              </a:rPr>
              <a:t>You can do filters, sorting, joins, field mappings, transformation, and can output the data in multiple formats. </a:t>
            </a:r>
          </a:p>
          <a:p>
            <a:r>
              <a:rPr lang="en-US" sz="1200" b="0" i="0" kern="1200" dirty="0">
                <a:solidFill>
                  <a:schemeClr val="tx1"/>
                </a:solidFill>
                <a:effectLst/>
                <a:latin typeface="+mn-lt"/>
                <a:ea typeface="+mn-ea"/>
                <a:cs typeface="+mn-cs"/>
              </a:rPr>
              <a:t>Integration Center also has scheduling capabilities and supports data encryption.</a:t>
            </a:r>
          </a:p>
          <a:p>
            <a:r>
              <a:rPr lang="en-US" sz="1200" b="0" i="0" kern="1200" dirty="0">
                <a:solidFill>
                  <a:schemeClr val="tx1"/>
                </a:solidFill>
                <a:effectLst/>
                <a:latin typeface="+mn-lt"/>
                <a:ea typeface="+mn-ea"/>
                <a:cs typeface="+mn-cs"/>
              </a:rPr>
              <a:t>It is accessible to the client via the admin center, it’s a good choice for less complex integrations.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Limitations:</a:t>
            </a:r>
          </a:p>
          <a:p>
            <a:r>
              <a:rPr lang="en-US" sz="1200" b="0" i="0" kern="1200" dirty="0">
                <a:solidFill>
                  <a:schemeClr val="tx1"/>
                </a:solidFill>
                <a:effectLst/>
                <a:latin typeface="+mn-lt"/>
                <a:ea typeface="+mn-ea"/>
                <a:cs typeface="+mn-cs"/>
              </a:rPr>
              <a:t> - not able to perform complex logics or filters</a:t>
            </a:r>
          </a:p>
          <a:p>
            <a:r>
              <a:rPr lang="en-US" sz="1200" b="0" i="0" kern="1200" dirty="0">
                <a:solidFill>
                  <a:schemeClr val="tx1"/>
                </a:solidFill>
                <a:effectLst/>
                <a:latin typeface="+mn-lt"/>
                <a:ea typeface="+mn-ea"/>
                <a:cs typeface="+mn-cs"/>
              </a:rPr>
              <a:t> - not able to join multiple entities that are not bound/associated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SAP Cloud Platform (HCI) or Dell </a:t>
            </a:r>
            <a:r>
              <a:rPr lang="en-US" sz="1200" b="0" i="0" kern="1200" dirty="0" err="1">
                <a:solidFill>
                  <a:schemeClr val="tx1"/>
                </a:solidFill>
                <a:effectLst/>
                <a:latin typeface="+mn-lt"/>
                <a:ea typeface="+mn-ea"/>
                <a:cs typeface="+mn-cs"/>
              </a:rPr>
              <a:t>Boomi</a:t>
            </a:r>
            <a:r>
              <a:rPr lang="en-US" sz="1200" b="0" i="0" kern="1200" dirty="0">
                <a:solidFill>
                  <a:schemeClr val="tx1"/>
                </a:solidFill>
                <a:effectLst/>
                <a:latin typeface="+mn-lt"/>
                <a:ea typeface="+mn-ea"/>
                <a:cs typeface="+mn-cs"/>
              </a:rPr>
              <a:t> for more complex outbound integration</a:t>
            </a:r>
          </a:p>
        </p:txBody>
      </p:sp>
      <p:sp>
        <p:nvSpPr>
          <p:cNvPr id="4" name="Slide Number Placeholder 3"/>
          <p:cNvSpPr>
            <a:spLocks noGrp="1"/>
          </p:cNvSpPr>
          <p:nvPr>
            <p:ph type="sldNum" sz="quarter" idx="10"/>
          </p:nvPr>
        </p:nvSpPr>
        <p:spPr/>
        <p:txBody>
          <a:bodyPr/>
          <a:lstStyle/>
          <a:p>
            <a:fld id="{9A50FB1C-835E-43DD-BA3D-C769806F3197}" type="slidenum">
              <a:rPr lang="en-US" smtClean="0"/>
              <a:t>27</a:t>
            </a:fld>
            <a:endParaRPr lang="en-US"/>
          </a:p>
        </p:txBody>
      </p:sp>
    </p:spTree>
    <p:extLst>
      <p:ext uri="{BB962C8B-B14F-4D97-AF65-F5344CB8AC3E}">
        <p14:creationId xmlns:p14="http://schemas.microsoft.com/office/powerpoint/2010/main" val="3420747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SOAP UI tool support both SOAP and REST services.</a:t>
            </a:r>
          </a:p>
          <a:p>
            <a:r>
              <a:rPr lang="en-US" dirty="0"/>
              <a:t>Benefits developer, tester and functional to perform simulations for </a:t>
            </a:r>
            <a:r>
              <a:rPr lang="en-US" dirty="0" err="1"/>
              <a:t>Odata</a:t>
            </a:r>
            <a:r>
              <a:rPr lang="en-US" dirty="0"/>
              <a:t> API, manipulate string when updating record in SF.</a:t>
            </a:r>
          </a:p>
          <a:p>
            <a:r>
              <a:rPr lang="en-US" dirty="0"/>
              <a:t>Very useful during analysis and design phase for functional.</a:t>
            </a:r>
          </a:p>
          <a:p>
            <a:r>
              <a:rPr lang="en-US" dirty="0"/>
              <a:t>You may also use this tool to investigate or simulate the payload that you are planning to develop in your integration tool.</a:t>
            </a:r>
          </a:p>
        </p:txBody>
      </p:sp>
      <p:sp>
        <p:nvSpPr>
          <p:cNvPr id="4" name="Slide Number Placeholder 3"/>
          <p:cNvSpPr>
            <a:spLocks noGrp="1"/>
          </p:cNvSpPr>
          <p:nvPr>
            <p:ph type="sldNum" sz="quarter" idx="10"/>
          </p:nvPr>
        </p:nvSpPr>
        <p:spPr/>
        <p:txBody>
          <a:bodyPr/>
          <a:lstStyle/>
          <a:p>
            <a:fld id="{9A50FB1C-835E-43DD-BA3D-C769806F3197}" type="slidenum">
              <a:rPr lang="en-US" smtClean="0"/>
              <a:t>28</a:t>
            </a:fld>
            <a:endParaRPr lang="en-US"/>
          </a:p>
        </p:txBody>
      </p:sp>
    </p:spTree>
    <p:extLst>
      <p:ext uri="{BB962C8B-B14F-4D97-AF65-F5344CB8AC3E}">
        <p14:creationId xmlns:p14="http://schemas.microsoft.com/office/powerpoint/2010/main" val="3621518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Postman tool benefits developer, tester and functional to perform simulations for </a:t>
            </a:r>
            <a:r>
              <a:rPr lang="en-US" dirty="0" err="1"/>
              <a:t>Odata</a:t>
            </a:r>
            <a:r>
              <a:rPr lang="en-US" dirty="0"/>
              <a:t> API, manipulate string when updating record in SF.</a:t>
            </a:r>
          </a:p>
        </p:txBody>
      </p:sp>
      <p:sp>
        <p:nvSpPr>
          <p:cNvPr id="4" name="Slide Number Placeholder 3"/>
          <p:cNvSpPr>
            <a:spLocks noGrp="1"/>
          </p:cNvSpPr>
          <p:nvPr>
            <p:ph type="sldNum" sz="quarter" idx="10"/>
          </p:nvPr>
        </p:nvSpPr>
        <p:spPr/>
        <p:txBody>
          <a:bodyPr/>
          <a:lstStyle/>
          <a:p>
            <a:fld id="{9A50FB1C-835E-43DD-BA3D-C769806F3197}" type="slidenum">
              <a:rPr lang="en-US" smtClean="0"/>
              <a:t>29</a:t>
            </a:fld>
            <a:endParaRPr lang="en-US"/>
          </a:p>
        </p:txBody>
      </p:sp>
    </p:spTree>
    <p:extLst>
      <p:ext uri="{BB962C8B-B14F-4D97-AF65-F5344CB8AC3E}">
        <p14:creationId xmlns:p14="http://schemas.microsoft.com/office/powerpoint/2010/main" val="231294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more complex integrations where custom logic is needed to update data within SAP SuccessFactors or trigger actions in real time, then an implementation platform such as HCI or </a:t>
            </a:r>
            <a:r>
              <a:rPr lang="en-US" sz="1200" b="0" i="0" kern="1200" dirty="0" err="1">
                <a:solidFill>
                  <a:schemeClr val="tx1"/>
                </a:solidFill>
                <a:effectLst/>
                <a:latin typeface="+mn-lt"/>
                <a:ea typeface="+mn-ea"/>
                <a:cs typeface="+mn-cs"/>
              </a:rPr>
              <a:t>Boomi</a:t>
            </a:r>
            <a:r>
              <a:rPr lang="en-US" sz="1200" b="0" i="0" kern="1200" dirty="0">
                <a:solidFill>
                  <a:schemeClr val="tx1"/>
                </a:solidFill>
                <a:effectLst/>
                <a:latin typeface="+mn-lt"/>
                <a:ea typeface="+mn-ea"/>
                <a:cs typeface="+mn-cs"/>
              </a:rPr>
              <a:t> is the best choice.</a:t>
            </a:r>
          </a:p>
          <a:p>
            <a:r>
              <a:rPr lang="en-US" sz="1200" b="0" i="0" kern="1200" dirty="0">
                <a:solidFill>
                  <a:schemeClr val="tx1"/>
                </a:solidFill>
                <a:effectLst/>
                <a:latin typeface="+mn-lt"/>
                <a:ea typeface="+mn-ea"/>
                <a:cs typeface="+mn-cs"/>
              </a:rPr>
              <a:t>An integration platform can also be used for automating and compressing a business process. </a:t>
            </a:r>
          </a:p>
          <a:p>
            <a:r>
              <a:rPr lang="en-US" sz="1200" b="0" i="0" kern="1200" dirty="0">
                <a:solidFill>
                  <a:schemeClr val="tx1"/>
                </a:solidFill>
                <a:effectLst/>
                <a:latin typeface="+mn-lt"/>
                <a:ea typeface="+mn-ea"/>
                <a:cs typeface="+mn-cs"/>
              </a:rPr>
              <a:t>For example, when hiring candidates using the Recruiting module, reducing the time it takes to complete the process lowers costs and risk. </a:t>
            </a:r>
          </a:p>
          <a:p>
            <a:r>
              <a:rPr lang="en-US" sz="1200" b="0" i="0" kern="1200" dirty="0">
                <a:solidFill>
                  <a:schemeClr val="tx1"/>
                </a:solidFill>
                <a:effectLst/>
                <a:latin typeface="+mn-lt"/>
                <a:ea typeface="+mn-ea"/>
                <a:cs typeface="+mn-cs"/>
              </a:rPr>
              <a:t>This capability is also known as auto progression, and is essentially a workflow that automatically routes candidates through the recruiting process based on certain triggers or outcomes.</a:t>
            </a:r>
          </a:p>
          <a:p>
            <a:r>
              <a:rPr lang="en-US" sz="1200" b="0" i="0" kern="1200" dirty="0">
                <a:solidFill>
                  <a:schemeClr val="tx1"/>
                </a:solidFill>
                <a:effectLst/>
                <a:latin typeface="+mn-lt"/>
                <a:ea typeface="+mn-ea"/>
                <a:cs typeface="+mn-cs"/>
              </a:rPr>
              <a:t>Another benefit of using an integration platform is being able to extend the system’s capabilities. </a:t>
            </a:r>
          </a:p>
          <a:p>
            <a:r>
              <a:rPr lang="en-US" sz="1200" b="0" i="0" kern="1200" dirty="0">
                <a:solidFill>
                  <a:schemeClr val="tx1"/>
                </a:solidFill>
                <a:effectLst/>
                <a:latin typeface="+mn-lt"/>
                <a:ea typeface="+mn-ea"/>
                <a:cs typeface="+mn-cs"/>
              </a:rPr>
              <a:t>By building a seamless integration with other vendors, you can offer a service that is not natively available in your SAP SuccessFactors solution.</a:t>
            </a:r>
          </a:p>
          <a:p>
            <a:r>
              <a:rPr lang="en-US" sz="1200" b="0" i="0" kern="1200" dirty="0">
                <a:solidFill>
                  <a:schemeClr val="tx1"/>
                </a:solidFill>
                <a:effectLst/>
                <a:latin typeface="+mn-lt"/>
                <a:ea typeface="+mn-ea"/>
                <a:cs typeface="+mn-cs"/>
              </a:rPr>
              <a:t>This includes benefits, payroll, background verifications, and assessments. </a:t>
            </a:r>
          </a:p>
          <a:p>
            <a:r>
              <a:rPr lang="en-US" sz="1200" b="0" i="0" kern="1200" dirty="0">
                <a:solidFill>
                  <a:schemeClr val="tx1"/>
                </a:solidFill>
                <a:effectLst/>
                <a:latin typeface="+mn-lt"/>
                <a:ea typeface="+mn-ea"/>
                <a:cs typeface="+mn-cs"/>
              </a:rPr>
              <a:t>The objective is to summarize all the results and display them in one system so the user only has to go into that single system to complete an action.</a:t>
            </a:r>
          </a:p>
          <a:p>
            <a:r>
              <a:rPr lang="en-US" sz="1200" b="0" i="0" kern="1200" dirty="0">
                <a:solidFill>
                  <a:schemeClr val="tx1"/>
                </a:solidFill>
                <a:effectLst/>
                <a:latin typeface="+mn-lt"/>
                <a:ea typeface="+mn-ea"/>
                <a:cs typeface="+mn-cs"/>
              </a:rPr>
              <a:t>From a user perspective, even if there are two different systems and vendors, it will appear as a single integrated solution. </a:t>
            </a:r>
          </a:p>
          <a:p>
            <a:r>
              <a:rPr lang="en-US" sz="1200" b="0" i="0" kern="1200" dirty="0">
                <a:solidFill>
                  <a:schemeClr val="tx1"/>
                </a:solidFill>
                <a:effectLst/>
                <a:latin typeface="+mn-lt"/>
                <a:ea typeface="+mn-ea"/>
                <a:cs typeface="+mn-cs"/>
              </a:rPr>
              <a:t>An integration platform makes it easy to integrate with other cloud based systems.</a:t>
            </a:r>
          </a:p>
        </p:txBody>
      </p:sp>
      <p:sp>
        <p:nvSpPr>
          <p:cNvPr id="4" name="Slide Number Placeholder 3"/>
          <p:cNvSpPr>
            <a:spLocks noGrp="1"/>
          </p:cNvSpPr>
          <p:nvPr>
            <p:ph type="sldNum" sz="quarter" idx="10"/>
          </p:nvPr>
        </p:nvSpPr>
        <p:spPr/>
        <p:txBody>
          <a:bodyPr/>
          <a:lstStyle/>
          <a:p>
            <a:fld id="{9A50FB1C-835E-43DD-BA3D-C769806F3197}" type="slidenum">
              <a:rPr lang="en-US" smtClean="0"/>
              <a:t>30</a:t>
            </a:fld>
            <a:endParaRPr lang="en-US"/>
          </a:p>
        </p:txBody>
      </p:sp>
    </p:spTree>
    <p:extLst>
      <p:ext uri="{BB962C8B-B14F-4D97-AF65-F5344CB8AC3E}">
        <p14:creationId xmlns:p14="http://schemas.microsoft.com/office/powerpoint/2010/main" val="3752986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50FB1C-835E-43DD-BA3D-C769806F3197}" type="slidenum">
              <a:rPr lang="en-US" smtClean="0"/>
              <a:t>31</a:t>
            </a:fld>
            <a:endParaRPr lang="en-US"/>
          </a:p>
        </p:txBody>
      </p:sp>
    </p:spTree>
    <p:extLst>
      <p:ext uri="{BB962C8B-B14F-4D97-AF65-F5344CB8AC3E}">
        <p14:creationId xmlns:p14="http://schemas.microsoft.com/office/powerpoint/2010/main" val="87424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7</a:t>
            </a:fld>
            <a:endParaRPr lang="en-US"/>
          </a:p>
        </p:txBody>
      </p:sp>
    </p:spTree>
    <p:extLst>
      <p:ext uri="{BB962C8B-B14F-4D97-AF65-F5344CB8AC3E}">
        <p14:creationId xmlns:p14="http://schemas.microsoft.com/office/powerpoint/2010/main" val="25669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FB1C-835E-43DD-BA3D-C769806F3197}" type="slidenum">
              <a:rPr lang="en-US" smtClean="0"/>
              <a:t>8</a:t>
            </a:fld>
            <a:endParaRPr lang="en-US"/>
          </a:p>
        </p:txBody>
      </p:sp>
    </p:spTree>
    <p:extLst>
      <p:ext uri="{BB962C8B-B14F-4D97-AF65-F5344CB8AC3E}">
        <p14:creationId xmlns:p14="http://schemas.microsoft.com/office/powerpoint/2010/main" val="330612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required fields and attributes</a:t>
            </a:r>
          </a:p>
        </p:txBody>
      </p:sp>
      <p:sp>
        <p:nvSpPr>
          <p:cNvPr id="4" name="Slide Number Placeholder 3"/>
          <p:cNvSpPr>
            <a:spLocks noGrp="1"/>
          </p:cNvSpPr>
          <p:nvPr>
            <p:ph type="sldNum" sz="quarter" idx="10"/>
          </p:nvPr>
        </p:nvSpPr>
        <p:spPr/>
        <p:txBody>
          <a:bodyPr/>
          <a:lstStyle/>
          <a:p>
            <a:fld id="{9A50FB1C-835E-43DD-BA3D-C769806F3197}" type="slidenum">
              <a:rPr lang="en-US" smtClean="0"/>
              <a:t>9</a:t>
            </a:fld>
            <a:endParaRPr lang="en-US"/>
          </a:p>
        </p:txBody>
      </p:sp>
    </p:spTree>
    <p:extLst>
      <p:ext uri="{BB962C8B-B14F-4D97-AF65-F5344CB8AC3E}">
        <p14:creationId xmlns:p14="http://schemas.microsoft.com/office/powerpoint/2010/main" val="91086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Entities for Employee Central per Objects</a:t>
            </a:r>
          </a:p>
        </p:txBody>
      </p:sp>
      <p:sp>
        <p:nvSpPr>
          <p:cNvPr id="4" name="Slide Number Placeholder 3"/>
          <p:cNvSpPr>
            <a:spLocks noGrp="1"/>
          </p:cNvSpPr>
          <p:nvPr>
            <p:ph type="sldNum" sz="quarter" idx="10"/>
          </p:nvPr>
        </p:nvSpPr>
        <p:spPr/>
        <p:txBody>
          <a:bodyPr/>
          <a:lstStyle/>
          <a:p>
            <a:fld id="{9A50FB1C-835E-43DD-BA3D-C769806F3197}" type="slidenum">
              <a:rPr lang="en-US" smtClean="0"/>
              <a:t>10</a:t>
            </a:fld>
            <a:endParaRPr lang="en-US"/>
          </a:p>
        </p:txBody>
      </p:sp>
    </p:spTree>
    <p:extLst>
      <p:ext uri="{BB962C8B-B14F-4D97-AF65-F5344CB8AC3E}">
        <p14:creationId xmlns:p14="http://schemas.microsoft.com/office/powerpoint/2010/main" val="2941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Defines the Relationship Diagram within SuccessFactors</a:t>
            </a:r>
          </a:p>
        </p:txBody>
      </p:sp>
      <p:sp>
        <p:nvSpPr>
          <p:cNvPr id="4" name="Slide Number Placeholder 3"/>
          <p:cNvSpPr>
            <a:spLocks noGrp="1"/>
          </p:cNvSpPr>
          <p:nvPr>
            <p:ph type="sldNum" sz="quarter" idx="10"/>
          </p:nvPr>
        </p:nvSpPr>
        <p:spPr/>
        <p:txBody>
          <a:bodyPr/>
          <a:lstStyle/>
          <a:p>
            <a:fld id="{9A50FB1C-835E-43DD-BA3D-C769806F3197}" type="slidenum">
              <a:rPr lang="en-US" smtClean="0"/>
              <a:t>11</a:t>
            </a:fld>
            <a:endParaRPr lang="en-US"/>
          </a:p>
        </p:txBody>
      </p:sp>
    </p:spTree>
    <p:extLst>
      <p:ext uri="{BB962C8B-B14F-4D97-AF65-F5344CB8AC3E}">
        <p14:creationId xmlns:p14="http://schemas.microsoft.com/office/powerpoint/2010/main" val="301460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the commonly use SuccessFactors Person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&lt;Portlet Name&gt;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keys</a:t>
            </a:r>
          </a:p>
          <a:p>
            <a:r>
              <a:rPr lang="en-US" dirty="0"/>
              <a:t>-----------------------</a:t>
            </a:r>
          </a:p>
        </p:txBody>
      </p:sp>
      <p:sp>
        <p:nvSpPr>
          <p:cNvPr id="4" name="Slide Number Placeholder 3"/>
          <p:cNvSpPr>
            <a:spLocks noGrp="1"/>
          </p:cNvSpPr>
          <p:nvPr>
            <p:ph type="sldNum" sz="quarter" idx="10"/>
          </p:nvPr>
        </p:nvSpPr>
        <p:spPr/>
        <p:txBody>
          <a:bodyPr/>
          <a:lstStyle/>
          <a:p>
            <a:fld id="{9A50FB1C-835E-43DD-BA3D-C769806F3197}" type="slidenum">
              <a:rPr lang="en-US" smtClean="0"/>
              <a:t>12</a:t>
            </a:fld>
            <a:endParaRPr lang="en-US"/>
          </a:p>
        </p:txBody>
      </p:sp>
    </p:spTree>
    <p:extLst>
      <p:ext uri="{BB962C8B-B14F-4D97-AF65-F5344CB8AC3E}">
        <p14:creationId xmlns:p14="http://schemas.microsoft.com/office/powerpoint/2010/main" val="166145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the commonly use SuccessFactors Employment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&lt;Portlet Name&gt;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keys</a:t>
            </a:r>
          </a:p>
          <a:p>
            <a:r>
              <a:rPr lang="en-US" dirty="0"/>
              <a:t>-----------------------</a:t>
            </a:r>
          </a:p>
        </p:txBody>
      </p:sp>
      <p:sp>
        <p:nvSpPr>
          <p:cNvPr id="4" name="Slide Number Placeholder 3"/>
          <p:cNvSpPr>
            <a:spLocks noGrp="1"/>
          </p:cNvSpPr>
          <p:nvPr>
            <p:ph type="sldNum" sz="quarter" idx="10"/>
          </p:nvPr>
        </p:nvSpPr>
        <p:spPr/>
        <p:txBody>
          <a:bodyPr/>
          <a:lstStyle/>
          <a:p>
            <a:fld id="{9A50FB1C-835E-43DD-BA3D-C769806F3197}" type="slidenum">
              <a:rPr lang="en-US" smtClean="0"/>
              <a:t>13</a:t>
            </a:fld>
            <a:endParaRPr lang="en-US"/>
          </a:p>
        </p:txBody>
      </p:sp>
    </p:spTree>
    <p:extLst>
      <p:ext uri="{BB962C8B-B14F-4D97-AF65-F5344CB8AC3E}">
        <p14:creationId xmlns:p14="http://schemas.microsoft.com/office/powerpoint/2010/main" val="159034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9640291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46695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DD0CC2-1856-4400-ADAE-A7F00ED29F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070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2949583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DD0CC2-1856-4400-ADAE-A7F00ED29F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8270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473708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1870259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255767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62688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8E97F-8734-4157-B2FB-DAEF27284D6D}"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9391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176218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8E97F-8734-4157-B2FB-DAEF27284D6D}"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42766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8E97F-8734-4157-B2FB-DAEF27284D6D}"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942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8E97F-8734-4157-B2FB-DAEF27284D6D}"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13278763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46113682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98E97F-8734-4157-B2FB-DAEF27284D6D}"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DD0CC2-1856-4400-ADAE-A7F00ED29F54}" type="slidenum">
              <a:rPr lang="en-US" smtClean="0"/>
              <a:t>‹#›</a:t>
            </a:fld>
            <a:endParaRPr lang="en-US"/>
          </a:p>
        </p:txBody>
      </p:sp>
    </p:spTree>
    <p:extLst>
      <p:ext uri="{BB962C8B-B14F-4D97-AF65-F5344CB8AC3E}">
        <p14:creationId xmlns:p14="http://schemas.microsoft.com/office/powerpoint/2010/main" val="326914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98E97F-8734-4157-B2FB-DAEF27284D6D}" type="datetimeFigureOut">
              <a:rPr lang="en-US" smtClean="0"/>
              <a:t>4/4/2018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DD0CC2-1856-4400-ADAE-A7F00ED29F54}" type="slidenum">
              <a:rPr lang="en-US" smtClean="0"/>
              <a:t>‹#›</a:t>
            </a:fld>
            <a:endParaRPr lang="en-US"/>
          </a:p>
        </p:txBody>
      </p:sp>
    </p:spTree>
    <p:extLst>
      <p:ext uri="{BB962C8B-B14F-4D97-AF65-F5344CB8AC3E}">
        <p14:creationId xmlns:p14="http://schemas.microsoft.com/office/powerpoint/2010/main" val="3124423708"/>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52.sv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52.sv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1.emf"/><Relationship Id="rId4" Type="http://schemas.openxmlformats.org/officeDocument/2006/relationships/image" Target="../media/image54.sv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emf"/><Relationship Id="rId4" Type="http://schemas.openxmlformats.org/officeDocument/2006/relationships/image" Target="../media/image54.sv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1.emf"/><Relationship Id="rId4" Type="http://schemas.openxmlformats.org/officeDocument/2006/relationships/image" Target="../media/image54.sv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1.emf"/><Relationship Id="rId4" Type="http://schemas.openxmlformats.org/officeDocument/2006/relationships/image" Target="../media/image54.sv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1.emf"/><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1.emf"/><Relationship Id="rId4" Type="http://schemas.openxmlformats.org/officeDocument/2006/relationships/image" Target="../media/image54.sv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1.emf"/><Relationship Id="rId4" Type="http://schemas.openxmlformats.org/officeDocument/2006/relationships/image" Target="../media/image54.svg"/></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1.emf"/><Relationship Id="rId4" Type="http://schemas.openxmlformats.org/officeDocument/2006/relationships/image" Target="../media/image65.sv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1.emf"/><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5.sv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0.svg"/><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30.png"/><Relationship Id="rId7" Type="http://schemas.openxmlformats.org/officeDocument/2006/relationships/image" Target="../media/image1.emf"/><Relationship Id="rId12"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7.sv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svg"/><Relationship Id="rId9" Type="http://schemas.openxmlformats.org/officeDocument/2006/relationships/image" Target="../media/image35.sv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emf"/><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7.sv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871812-8A60-40B5-8072-88023E26655F}"/>
              </a:ext>
            </a:extLst>
          </p:cNvPr>
          <p:cNvSpPr/>
          <p:nvPr/>
        </p:nvSpPr>
        <p:spPr>
          <a:xfrm>
            <a:off x="1" y="6113141"/>
            <a:ext cx="12192000" cy="75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63A5F9A-B703-43DA-8444-85C40485FAA2}"/>
              </a:ext>
            </a:extLst>
          </p:cNvPr>
          <p:cNvGrpSpPr>
            <a:grpSpLocks noChangeAspect="1"/>
          </p:cNvGrpSpPr>
          <p:nvPr/>
        </p:nvGrpSpPr>
        <p:grpSpPr>
          <a:xfrm>
            <a:off x="6042794" y="321325"/>
            <a:ext cx="5419286" cy="5748609"/>
            <a:chOff x="3494539" y="1675327"/>
            <a:chExt cx="1371600" cy="1454950"/>
          </a:xfrm>
        </p:grpSpPr>
        <p:sp>
          <p:nvSpPr>
            <p:cNvPr id="7" name="Freeform 5">
              <a:extLst>
                <a:ext uri="{FF2B5EF4-FFF2-40B4-BE49-F238E27FC236}">
                  <a16:creationId xmlns:a16="http://schemas.microsoft.com/office/drawing/2014/main" id="{E154666F-A62F-4683-BC52-73C7AB9F52CA}"/>
                </a:ext>
              </a:extLst>
            </p:cNvPr>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8" name="Freeform 6">
              <a:extLst>
                <a:ext uri="{FF2B5EF4-FFF2-40B4-BE49-F238E27FC236}">
                  <a16:creationId xmlns:a16="http://schemas.microsoft.com/office/drawing/2014/main" id="{2DAB5F2E-7D79-4B43-AFA2-148A1B5E086E}"/>
                </a:ext>
              </a:extLst>
            </p:cNvPr>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 name="Title 1">
            <a:extLst>
              <a:ext uri="{FF2B5EF4-FFF2-40B4-BE49-F238E27FC236}">
                <a16:creationId xmlns:a16="http://schemas.microsoft.com/office/drawing/2014/main" id="{987F5B9E-FDF6-4F65-8D65-0C455620DAF0}"/>
              </a:ext>
            </a:extLst>
          </p:cNvPr>
          <p:cNvSpPr>
            <a:spLocks noGrp="1"/>
          </p:cNvSpPr>
          <p:nvPr>
            <p:ph type="ctrTitle"/>
          </p:nvPr>
        </p:nvSpPr>
        <p:spPr>
          <a:xfrm>
            <a:off x="1898095" y="2145355"/>
            <a:ext cx="8915399" cy="1715205"/>
          </a:xfrm>
        </p:spPr>
        <p:txBody>
          <a:bodyPr>
            <a:normAutofit fontScale="90000"/>
          </a:bodyPr>
          <a:lstStyle/>
          <a:p>
            <a:r>
              <a:rPr lang="en-US" b="1" dirty="0">
                <a:solidFill>
                  <a:schemeClr val="tx1"/>
                </a:solidFill>
              </a:rPr>
              <a:t>SuccessFactors </a:t>
            </a:r>
            <a:br>
              <a:rPr lang="en-US" b="1" dirty="0">
                <a:solidFill>
                  <a:schemeClr val="tx1"/>
                </a:solidFill>
              </a:rPr>
            </a:br>
            <a:r>
              <a:rPr lang="en-US" b="1" dirty="0">
                <a:solidFill>
                  <a:schemeClr val="tx1"/>
                </a:solidFill>
              </a:rPr>
              <a:t>Integration Overview</a:t>
            </a:r>
          </a:p>
        </p:txBody>
      </p:sp>
      <p:pic>
        <p:nvPicPr>
          <p:cNvPr id="9" name="Picture 8">
            <a:extLst>
              <a:ext uri="{FF2B5EF4-FFF2-40B4-BE49-F238E27FC236}">
                <a16:creationId xmlns:a16="http://schemas.microsoft.com/office/drawing/2014/main" id="{5B0FC502-075B-4982-9DD7-95FB76AE8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730" y="6137208"/>
            <a:ext cx="4759842" cy="710302"/>
          </a:xfrm>
          <a:prstGeom prst="rect">
            <a:avLst/>
          </a:prstGeom>
        </p:spPr>
      </p:pic>
      <p:sp>
        <p:nvSpPr>
          <p:cNvPr id="12" name="Footer Placeholder 3">
            <a:extLst>
              <a:ext uri="{FF2B5EF4-FFF2-40B4-BE49-F238E27FC236}">
                <a16:creationId xmlns:a16="http://schemas.microsoft.com/office/drawing/2014/main" id="{63F9C282-86AF-49E7-93D5-5966DFA1B780}"/>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spTree>
    <p:extLst>
      <p:ext uri="{BB962C8B-B14F-4D97-AF65-F5344CB8AC3E}">
        <p14:creationId xmlns:p14="http://schemas.microsoft.com/office/powerpoint/2010/main" val="171084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Employee Central Entities</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2"/>
            <a:ext cx="9585069" cy="4692503"/>
          </a:xfrm>
        </p:spPr>
        <p:txBody>
          <a:bodyPr>
            <a:normAutofit/>
          </a:bodyPr>
          <a:lstStyle/>
          <a:p>
            <a:pPr marL="0" indent="0">
              <a:buNone/>
            </a:pPr>
            <a:r>
              <a:rPr lang="en-US" dirty="0"/>
              <a:t>Employee Entities</a:t>
            </a:r>
          </a:p>
          <a:p>
            <a:pPr lvl="1"/>
            <a:r>
              <a:rPr lang="en-US" dirty="0"/>
              <a:t>Describe Person and Employment Objects</a:t>
            </a:r>
          </a:p>
          <a:p>
            <a:pPr lvl="2"/>
            <a:r>
              <a:rPr lang="en-US" dirty="0"/>
              <a:t>Person Objects – Examples: PerPerson, PerPersonal, PerEmail</a:t>
            </a:r>
          </a:p>
          <a:p>
            <a:pPr lvl="2"/>
            <a:r>
              <a:rPr lang="en-US" dirty="0"/>
              <a:t>Employment Objects – Examples: EmpJob, EmpEmployment, EmpCompensation</a:t>
            </a:r>
          </a:p>
          <a:p>
            <a:pPr marL="0" indent="0">
              <a:buNone/>
            </a:pPr>
            <a:r>
              <a:rPr lang="en-US" dirty="0"/>
              <a:t>Foundation Entities</a:t>
            </a:r>
          </a:p>
          <a:p>
            <a:pPr lvl="1"/>
            <a:r>
              <a:rPr lang="en-US" dirty="0"/>
              <a:t>Describes other general data such as organization, job code and pay component. </a:t>
            </a:r>
          </a:p>
          <a:p>
            <a:pPr lvl="1"/>
            <a:r>
              <a:rPr lang="en-US" dirty="0"/>
              <a:t>Examples: FODepartment, FODivision, FOBusinessUnit</a:t>
            </a:r>
          </a:p>
          <a:p>
            <a:pPr marL="0" indent="0">
              <a:buNone/>
            </a:pPr>
            <a:r>
              <a:rPr lang="en-US" dirty="0"/>
              <a:t>MDF Entities</a:t>
            </a:r>
          </a:p>
          <a:p>
            <a:pPr lvl="1"/>
            <a:r>
              <a:rPr lang="en-US" dirty="0"/>
              <a:t>Describe the customize objects from which standard delivered foundation objects do not meet requirements.</a:t>
            </a:r>
          </a:p>
          <a:p>
            <a:pPr lvl="1"/>
            <a:r>
              <a:rPr lang="en-US" dirty="0"/>
              <a:t>Examples: Position</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11" name="Graphic 10" descr="User">
            <a:extLst>
              <a:ext uri="{FF2B5EF4-FFF2-40B4-BE49-F238E27FC236}">
                <a16:creationId xmlns:a16="http://schemas.microsoft.com/office/drawing/2014/main" id="{DA2C1E8E-0804-4C7D-8184-5233C46B4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1934" y="1260783"/>
            <a:ext cx="343117" cy="343117"/>
          </a:xfrm>
          <a:prstGeom prst="rect">
            <a:avLst/>
          </a:prstGeom>
        </p:spPr>
      </p:pic>
      <p:pic>
        <p:nvPicPr>
          <p:cNvPr id="12" name="Graphic 11" descr="Users">
            <a:extLst>
              <a:ext uri="{FF2B5EF4-FFF2-40B4-BE49-F238E27FC236}">
                <a16:creationId xmlns:a16="http://schemas.microsoft.com/office/drawing/2014/main" id="{D2CE81DB-E901-44E0-8008-6448C6286E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66038" y="2615037"/>
            <a:ext cx="549014" cy="549014"/>
          </a:xfrm>
          <a:prstGeom prst="rect">
            <a:avLst/>
          </a:prstGeom>
        </p:spPr>
      </p:pic>
      <p:pic>
        <p:nvPicPr>
          <p:cNvPr id="15" name="Graphic 14" descr="Network">
            <a:extLst>
              <a:ext uri="{FF2B5EF4-FFF2-40B4-BE49-F238E27FC236}">
                <a16:creationId xmlns:a16="http://schemas.microsoft.com/office/drawing/2014/main" id="{22A4378B-302F-48D4-93D1-D0F9356FA5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18669" y="3744119"/>
            <a:ext cx="443752" cy="443752"/>
          </a:xfrm>
          <a:prstGeom prst="rect">
            <a:avLst/>
          </a:prstGeom>
        </p:spPr>
      </p:pic>
    </p:spTree>
    <p:extLst>
      <p:ext uri="{BB962C8B-B14F-4D97-AF65-F5344CB8AC3E}">
        <p14:creationId xmlns:p14="http://schemas.microsoft.com/office/powerpoint/2010/main" val="214176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Employee Central Entity Relationship Diagram</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8" name="Picture 7">
            <a:extLst>
              <a:ext uri="{FF2B5EF4-FFF2-40B4-BE49-F238E27FC236}">
                <a16:creationId xmlns:a16="http://schemas.microsoft.com/office/drawing/2014/main" id="{28161D9C-66F2-4771-B906-8DBC16394FF6}"/>
              </a:ext>
            </a:extLst>
          </p:cNvPr>
          <p:cNvPicPr>
            <a:picLocks noChangeAspect="1"/>
          </p:cNvPicPr>
          <p:nvPr/>
        </p:nvPicPr>
        <p:blipFill>
          <a:blip r:embed="rId4"/>
          <a:stretch>
            <a:fillRect/>
          </a:stretch>
        </p:blipFill>
        <p:spPr>
          <a:xfrm>
            <a:off x="2447714" y="1193674"/>
            <a:ext cx="7070558" cy="5069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421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Employee Central – Person Entities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grpSp>
        <p:nvGrpSpPr>
          <p:cNvPr id="101" name="Group 100">
            <a:extLst>
              <a:ext uri="{FF2B5EF4-FFF2-40B4-BE49-F238E27FC236}">
                <a16:creationId xmlns:a16="http://schemas.microsoft.com/office/drawing/2014/main" id="{B1064958-FE3E-4DD0-BB10-2B1CBEAF691A}"/>
              </a:ext>
            </a:extLst>
          </p:cNvPr>
          <p:cNvGrpSpPr/>
          <p:nvPr/>
        </p:nvGrpSpPr>
        <p:grpSpPr>
          <a:xfrm>
            <a:off x="1640155" y="1427250"/>
            <a:ext cx="9700577" cy="3849899"/>
            <a:chOff x="1411554" y="1392480"/>
            <a:chExt cx="9700577" cy="3849899"/>
          </a:xfrm>
        </p:grpSpPr>
        <p:grpSp>
          <p:nvGrpSpPr>
            <p:cNvPr id="14" name="Group 13">
              <a:extLst>
                <a:ext uri="{FF2B5EF4-FFF2-40B4-BE49-F238E27FC236}">
                  <a16:creationId xmlns:a16="http://schemas.microsoft.com/office/drawing/2014/main" id="{224B92A3-BDBF-4D32-B4CF-B62A5C123301}"/>
                </a:ext>
              </a:extLst>
            </p:cNvPr>
            <p:cNvGrpSpPr/>
            <p:nvPr/>
          </p:nvGrpSpPr>
          <p:grpSpPr>
            <a:xfrm>
              <a:off x="5131981" y="1392480"/>
              <a:ext cx="2133598" cy="741120"/>
              <a:chOff x="3962400" y="1388852"/>
              <a:chExt cx="2133598" cy="741120"/>
            </a:xfrm>
          </p:grpSpPr>
          <p:grpSp>
            <p:nvGrpSpPr>
              <p:cNvPr id="13" name="Group 12">
                <a:extLst>
                  <a:ext uri="{FF2B5EF4-FFF2-40B4-BE49-F238E27FC236}">
                    <a16:creationId xmlns:a16="http://schemas.microsoft.com/office/drawing/2014/main" id="{CED2F17C-1661-4783-81F3-12C2F232C411}"/>
                  </a:ext>
                </a:extLst>
              </p:cNvPr>
              <p:cNvGrpSpPr/>
              <p:nvPr/>
            </p:nvGrpSpPr>
            <p:grpSpPr>
              <a:xfrm>
                <a:off x="3962400" y="1388852"/>
                <a:ext cx="2133598" cy="741120"/>
                <a:chOff x="3962400" y="1388852"/>
                <a:chExt cx="2133598" cy="741120"/>
              </a:xfrm>
            </p:grpSpPr>
            <p:sp>
              <p:nvSpPr>
                <p:cNvPr id="9" name="Rectangle 8">
                  <a:extLst>
                    <a:ext uri="{FF2B5EF4-FFF2-40B4-BE49-F238E27FC236}">
                      <a16:creationId xmlns:a16="http://schemas.microsoft.com/office/drawing/2014/main" id="{3348A046-40EF-4EA2-B906-C4E469C402C2}"/>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F7992E-30DC-4082-81C9-CDBA4F2DEF61}"/>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&lt;Biographical Information&gt;</a:t>
                  </a:r>
                </a:p>
                <a:p>
                  <a:pPr algn="ctr"/>
                  <a:r>
                    <a:rPr lang="en-US" sz="1200" b="1" dirty="0">
                      <a:solidFill>
                        <a:schemeClr val="tx1"/>
                      </a:solidFill>
                      <a:latin typeface="Bell MT" panose="02020503060305020303" pitchFamily="18" charset="0"/>
                    </a:rPr>
                    <a:t>PerPerson</a:t>
                  </a:r>
                  <a:endParaRPr lang="en-US" sz="1100" b="1" dirty="0">
                    <a:solidFill>
                      <a:schemeClr val="tx1"/>
                    </a:solidFill>
                    <a:latin typeface="Bell MT" panose="02020503060305020303" pitchFamily="18" charset="0"/>
                  </a:endParaRPr>
                </a:p>
              </p:txBody>
            </p:sp>
          </p:grpSp>
          <p:sp>
            <p:nvSpPr>
              <p:cNvPr id="10" name="Rectangle 9">
                <a:extLst>
                  <a:ext uri="{FF2B5EF4-FFF2-40B4-BE49-F238E27FC236}">
                    <a16:creationId xmlns:a16="http://schemas.microsoft.com/office/drawing/2014/main" id="{29705010-5548-4695-8A2B-3541575C9142}"/>
                  </a:ext>
                </a:extLst>
              </p:cNvPr>
              <p:cNvSpPr/>
              <p:nvPr/>
            </p:nvSpPr>
            <p:spPr>
              <a:xfrm>
                <a:off x="3962400" y="1743740"/>
                <a:ext cx="2133598" cy="255181"/>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endParaRPr lang="en-US" dirty="0">
                  <a:solidFill>
                    <a:schemeClr val="tx1"/>
                  </a:solidFill>
                  <a:latin typeface="Bell MT" panose="02020503060305020303" pitchFamily="18" charset="0"/>
                </a:endParaRPr>
              </a:p>
            </p:txBody>
          </p:sp>
        </p:grpSp>
        <p:grpSp>
          <p:nvGrpSpPr>
            <p:cNvPr id="20" name="Group 19">
              <a:extLst>
                <a:ext uri="{FF2B5EF4-FFF2-40B4-BE49-F238E27FC236}">
                  <a16:creationId xmlns:a16="http://schemas.microsoft.com/office/drawing/2014/main" id="{19197CE2-FFA7-4E0D-87E8-36675AFE615F}"/>
                </a:ext>
              </a:extLst>
            </p:cNvPr>
            <p:cNvGrpSpPr/>
            <p:nvPr/>
          </p:nvGrpSpPr>
          <p:grpSpPr>
            <a:xfrm>
              <a:off x="1411555" y="2742212"/>
              <a:ext cx="1826945" cy="896143"/>
              <a:chOff x="3962400" y="1388852"/>
              <a:chExt cx="2133598" cy="741120"/>
            </a:xfrm>
          </p:grpSpPr>
          <p:grpSp>
            <p:nvGrpSpPr>
              <p:cNvPr id="21" name="Group 20">
                <a:extLst>
                  <a:ext uri="{FF2B5EF4-FFF2-40B4-BE49-F238E27FC236}">
                    <a16:creationId xmlns:a16="http://schemas.microsoft.com/office/drawing/2014/main" id="{84CDC0F9-8236-47B3-A033-1FD0E3C4A7A8}"/>
                  </a:ext>
                </a:extLst>
              </p:cNvPr>
              <p:cNvGrpSpPr/>
              <p:nvPr/>
            </p:nvGrpSpPr>
            <p:grpSpPr>
              <a:xfrm>
                <a:off x="3962400" y="1388852"/>
                <a:ext cx="2133598" cy="741120"/>
                <a:chOff x="3962400" y="1388852"/>
                <a:chExt cx="2133598" cy="741120"/>
              </a:xfrm>
            </p:grpSpPr>
            <p:sp>
              <p:nvSpPr>
                <p:cNvPr id="23" name="Rectangle 22">
                  <a:extLst>
                    <a:ext uri="{FF2B5EF4-FFF2-40B4-BE49-F238E27FC236}">
                      <a16:creationId xmlns:a16="http://schemas.microsoft.com/office/drawing/2014/main" id="{026797F5-2002-49F7-9C6C-12824E08F8AD}"/>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4AAD1D-6E77-482E-9EEB-0A708BDEFFEB}"/>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&lt;Personal Information&gt;</a:t>
                  </a:r>
                </a:p>
                <a:p>
                  <a:pPr algn="ctr"/>
                  <a:r>
                    <a:rPr lang="en-US" sz="1200" b="1" dirty="0">
                      <a:solidFill>
                        <a:schemeClr val="tx1"/>
                      </a:solidFill>
                      <a:latin typeface="Bell MT" panose="02020503060305020303" pitchFamily="18" charset="0"/>
                    </a:rPr>
                    <a:t>PerPersonal</a:t>
                  </a:r>
                  <a:endParaRPr lang="en-US" sz="1100" b="1" dirty="0">
                    <a:solidFill>
                      <a:schemeClr val="tx1"/>
                    </a:solidFill>
                    <a:latin typeface="Bell MT" panose="02020503060305020303" pitchFamily="18" charset="0"/>
                  </a:endParaRPr>
                </a:p>
              </p:txBody>
            </p:sp>
          </p:grpSp>
          <p:sp>
            <p:nvSpPr>
              <p:cNvPr id="22" name="Rectangle 21">
                <a:extLst>
                  <a:ext uri="{FF2B5EF4-FFF2-40B4-BE49-F238E27FC236}">
                    <a16:creationId xmlns:a16="http://schemas.microsoft.com/office/drawing/2014/main" id="{A58871C5-D717-4C9B-8404-BC420E7FFEDC}"/>
                  </a:ext>
                </a:extLst>
              </p:cNvPr>
              <p:cNvSpPr/>
              <p:nvPr/>
            </p:nvSpPr>
            <p:spPr>
              <a:xfrm>
                <a:off x="3962400" y="1743740"/>
                <a:ext cx="2133598" cy="277852"/>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startDate</a:t>
                </a:r>
                <a:endParaRPr lang="en-US" dirty="0">
                  <a:solidFill>
                    <a:schemeClr val="tx1"/>
                  </a:solidFill>
                  <a:latin typeface="Bell MT" panose="02020503060305020303" pitchFamily="18" charset="0"/>
                </a:endParaRPr>
              </a:p>
            </p:txBody>
          </p:sp>
        </p:grpSp>
        <p:cxnSp>
          <p:nvCxnSpPr>
            <p:cNvPr id="26" name="Connector: Elbow 25">
              <a:extLst>
                <a:ext uri="{FF2B5EF4-FFF2-40B4-BE49-F238E27FC236}">
                  <a16:creationId xmlns:a16="http://schemas.microsoft.com/office/drawing/2014/main" id="{7FC07C82-1F42-4BA8-A0C9-9131A1B6F0B7}"/>
                </a:ext>
              </a:extLst>
            </p:cNvPr>
            <p:cNvCxnSpPr>
              <a:stCxn id="9" idx="2"/>
              <a:endCxn id="24" idx="0"/>
            </p:cNvCxnSpPr>
            <p:nvPr/>
          </p:nvCxnSpPr>
          <p:spPr>
            <a:xfrm rot="5400000">
              <a:off x="3957598" y="501030"/>
              <a:ext cx="608612" cy="3873752"/>
            </a:xfrm>
            <a:prstGeom prst="bentConnector3">
              <a:avLst/>
            </a:prstGeom>
            <a:ln w="15875">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22997157-2A50-4BAC-A37A-38B1D7C2A170}"/>
                </a:ext>
              </a:extLst>
            </p:cNvPr>
            <p:cNvGrpSpPr/>
            <p:nvPr/>
          </p:nvGrpSpPr>
          <p:grpSpPr>
            <a:xfrm>
              <a:off x="3667506" y="2742212"/>
              <a:ext cx="1554233" cy="1061480"/>
              <a:chOff x="3962400" y="1388852"/>
              <a:chExt cx="2133598" cy="579829"/>
            </a:xfrm>
          </p:grpSpPr>
          <p:grpSp>
            <p:nvGrpSpPr>
              <p:cNvPr id="28" name="Group 27">
                <a:extLst>
                  <a:ext uri="{FF2B5EF4-FFF2-40B4-BE49-F238E27FC236}">
                    <a16:creationId xmlns:a16="http://schemas.microsoft.com/office/drawing/2014/main" id="{1EF6D9E1-B744-4FF5-97E7-2991166DBACD}"/>
                  </a:ext>
                </a:extLst>
              </p:cNvPr>
              <p:cNvGrpSpPr/>
              <p:nvPr/>
            </p:nvGrpSpPr>
            <p:grpSpPr>
              <a:xfrm>
                <a:off x="3962400" y="1388852"/>
                <a:ext cx="2133598" cy="579829"/>
                <a:chOff x="3962400" y="1388852"/>
                <a:chExt cx="2133598" cy="579829"/>
              </a:xfrm>
            </p:grpSpPr>
            <p:sp>
              <p:nvSpPr>
                <p:cNvPr id="30" name="Rectangle 29">
                  <a:extLst>
                    <a:ext uri="{FF2B5EF4-FFF2-40B4-BE49-F238E27FC236}">
                      <a16:creationId xmlns:a16="http://schemas.microsoft.com/office/drawing/2014/main" id="{F7BE0DA9-0101-49A5-B8D8-52DAC5AB08E1}"/>
                    </a:ext>
                  </a:extLst>
                </p:cNvPr>
                <p:cNvSpPr/>
                <p:nvPr/>
              </p:nvSpPr>
              <p:spPr>
                <a:xfrm>
                  <a:off x="3962400" y="1388852"/>
                  <a:ext cx="2133598" cy="579829"/>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50AF2D-6DBA-4A30-89B1-106CB7A92EF9}"/>
                    </a:ext>
                  </a:extLst>
                </p:cNvPr>
                <p:cNvSpPr/>
                <p:nvPr/>
              </p:nvSpPr>
              <p:spPr>
                <a:xfrm>
                  <a:off x="3962400" y="1388852"/>
                  <a:ext cx="2133598" cy="231186"/>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&lt;National ID&gt;</a:t>
                  </a:r>
                </a:p>
                <a:p>
                  <a:pPr algn="ctr"/>
                  <a:r>
                    <a:rPr lang="en-US" sz="1200" b="1" dirty="0">
                      <a:solidFill>
                        <a:schemeClr val="tx1"/>
                      </a:solidFill>
                      <a:latin typeface="Bell MT" panose="02020503060305020303" pitchFamily="18" charset="0"/>
                    </a:rPr>
                    <a:t>PerNationalId</a:t>
                  </a:r>
                  <a:endParaRPr lang="en-US" sz="1100" b="1" dirty="0">
                    <a:solidFill>
                      <a:schemeClr val="tx1"/>
                    </a:solidFill>
                    <a:latin typeface="Bell MT" panose="02020503060305020303" pitchFamily="18" charset="0"/>
                  </a:endParaRPr>
                </a:p>
              </p:txBody>
            </p:sp>
          </p:grpSp>
          <p:sp>
            <p:nvSpPr>
              <p:cNvPr id="29" name="Rectangle 28">
                <a:extLst>
                  <a:ext uri="{FF2B5EF4-FFF2-40B4-BE49-F238E27FC236}">
                    <a16:creationId xmlns:a16="http://schemas.microsoft.com/office/drawing/2014/main" id="{7FDCDE55-8768-414A-AC5D-545AA95A89AF}"/>
                  </a:ext>
                </a:extLst>
              </p:cNvPr>
              <p:cNvSpPr/>
              <p:nvPr/>
            </p:nvSpPr>
            <p:spPr>
              <a:xfrm>
                <a:off x="3962400" y="1622037"/>
                <a:ext cx="2133598" cy="277852"/>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cardType</a:t>
                </a:r>
              </a:p>
              <a:p>
                <a:r>
                  <a:rPr lang="en-US" sz="1100" dirty="0">
                    <a:solidFill>
                      <a:schemeClr val="tx1"/>
                    </a:solidFill>
                    <a:latin typeface="Bell MT" panose="02020503060305020303" pitchFamily="18" charset="0"/>
                  </a:rPr>
                  <a:t>country</a:t>
                </a:r>
                <a:endParaRPr lang="en-US" dirty="0">
                  <a:solidFill>
                    <a:schemeClr val="tx1"/>
                  </a:solidFill>
                  <a:latin typeface="Bell MT" panose="02020503060305020303" pitchFamily="18" charset="0"/>
                </a:endParaRPr>
              </a:p>
            </p:txBody>
          </p:sp>
        </p:grpSp>
        <p:cxnSp>
          <p:nvCxnSpPr>
            <p:cNvPr id="32" name="Connector: Elbow 31">
              <a:extLst>
                <a:ext uri="{FF2B5EF4-FFF2-40B4-BE49-F238E27FC236}">
                  <a16:creationId xmlns:a16="http://schemas.microsoft.com/office/drawing/2014/main" id="{159AE29F-1322-4706-8A49-6E43B2C06A00}"/>
                </a:ext>
              </a:extLst>
            </p:cNvPr>
            <p:cNvCxnSpPr>
              <a:cxnSpLocks/>
              <a:stCxn id="9" idx="2"/>
              <a:endCxn id="31" idx="0"/>
            </p:cNvCxnSpPr>
            <p:nvPr/>
          </p:nvCxnSpPr>
          <p:spPr>
            <a:xfrm rot="5400000">
              <a:off x="5017396" y="1560828"/>
              <a:ext cx="608612" cy="1754157"/>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57632AE-47B0-475F-B163-0591F2904173}"/>
                </a:ext>
              </a:extLst>
            </p:cNvPr>
            <p:cNvGrpSpPr/>
            <p:nvPr/>
          </p:nvGrpSpPr>
          <p:grpSpPr>
            <a:xfrm>
              <a:off x="1411554" y="4124146"/>
              <a:ext cx="2255952" cy="1118233"/>
              <a:chOff x="3962400" y="1388852"/>
              <a:chExt cx="2133598" cy="741120"/>
            </a:xfrm>
          </p:grpSpPr>
          <p:grpSp>
            <p:nvGrpSpPr>
              <p:cNvPr id="49" name="Group 48">
                <a:extLst>
                  <a:ext uri="{FF2B5EF4-FFF2-40B4-BE49-F238E27FC236}">
                    <a16:creationId xmlns:a16="http://schemas.microsoft.com/office/drawing/2014/main" id="{0F3404FA-7466-4502-AE0F-D9AA184A6569}"/>
                  </a:ext>
                </a:extLst>
              </p:cNvPr>
              <p:cNvGrpSpPr/>
              <p:nvPr/>
            </p:nvGrpSpPr>
            <p:grpSpPr>
              <a:xfrm>
                <a:off x="3962400" y="1388852"/>
                <a:ext cx="2133598" cy="741120"/>
                <a:chOff x="3962400" y="1388852"/>
                <a:chExt cx="2133598" cy="741120"/>
              </a:xfrm>
            </p:grpSpPr>
            <p:sp>
              <p:nvSpPr>
                <p:cNvPr id="51" name="Rectangle 50">
                  <a:extLst>
                    <a:ext uri="{FF2B5EF4-FFF2-40B4-BE49-F238E27FC236}">
                      <a16:creationId xmlns:a16="http://schemas.microsoft.com/office/drawing/2014/main" id="{4F59C97E-BA15-49A4-BDFA-2A51E63F158A}"/>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446B0A2-DC29-4972-853B-E2D2AFDA26F7}"/>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&lt;Personal Global Information&gt;</a:t>
                  </a:r>
                </a:p>
                <a:p>
                  <a:pPr algn="ctr"/>
                  <a:r>
                    <a:rPr lang="en-US" sz="1200" b="1" dirty="0">
                      <a:solidFill>
                        <a:schemeClr val="tx1"/>
                      </a:solidFill>
                      <a:latin typeface="Bell MT" panose="02020503060305020303" pitchFamily="18" charset="0"/>
                    </a:rPr>
                    <a:t>PerGlobalInfo</a:t>
                  </a:r>
                  <a:endParaRPr lang="en-US" sz="1100" b="1" dirty="0">
                    <a:solidFill>
                      <a:schemeClr val="tx1"/>
                    </a:solidFill>
                    <a:latin typeface="Bell MT" panose="02020503060305020303" pitchFamily="18" charset="0"/>
                  </a:endParaRPr>
                </a:p>
              </p:txBody>
            </p:sp>
          </p:grpSp>
          <p:sp>
            <p:nvSpPr>
              <p:cNvPr id="50" name="Rectangle 49">
                <a:extLst>
                  <a:ext uri="{FF2B5EF4-FFF2-40B4-BE49-F238E27FC236}">
                    <a16:creationId xmlns:a16="http://schemas.microsoft.com/office/drawing/2014/main" id="{1227B55C-19D5-478B-B26B-0DB5C96A0A41}"/>
                  </a:ext>
                </a:extLst>
              </p:cNvPr>
              <p:cNvSpPr/>
              <p:nvPr/>
            </p:nvSpPr>
            <p:spPr>
              <a:xfrm>
                <a:off x="3962400" y="1686427"/>
                <a:ext cx="2133598" cy="348076"/>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country</a:t>
                </a:r>
                <a:endParaRPr lang="en-US" dirty="0">
                  <a:solidFill>
                    <a:schemeClr val="tx1"/>
                  </a:solidFill>
                  <a:latin typeface="Bell MT" panose="02020503060305020303" pitchFamily="18" charset="0"/>
                </a:endParaRPr>
              </a:p>
            </p:txBody>
          </p:sp>
        </p:grpSp>
        <p:grpSp>
          <p:nvGrpSpPr>
            <p:cNvPr id="64" name="Group 63">
              <a:extLst>
                <a:ext uri="{FF2B5EF4-FFF2-40B4-BE49-F238E27FC236}">
                  <a16:creationId xmlns:a16="http://schemas.microsoft.com/office/drawing/2014/main" id="{EE4ACE88-A740-4A49-BA03-69533D3E3227}"/>
                </a:ext>
              </a:extLst>
            </p:cNvPr>
            <p:cNvGrpSpPr/>
            <p:nvPr/>
          </p:nvGrpSpPr>
          <p:grpSpPr>
            <a:xfrm>
              <a:off x="5376584" y="2742211"/>
              <a:ext cx="1644389" cy="896143"/>
              <a:chOff x="3962400" y="1388852"/>
              <a:chExt cx="2133598" cy="741120"/>
            </a:xfrm>
          </p:grpSpPr>
          <p:grpSp>
            <p:nvGrpSpPr>
              <p:cNvPr id="65" name="Group 64">
                <a:extLst>
                  <a:ext uri="{FF2B5EF4-FFF2-40B4-BE49-F238E27FC236}">
                    <a16:creationId xmlns:a16="http://schemas.microsoft.com/office/drawing/2014/main" id="{47ED4509-E097-4F42-84E3-24BC28933E2A}"/>
                  </a:ext>
                </a:extLst>
              </p:cNvPr>
              <p:cNvGrpSpPr/>
              <p:nvPr/>
            </p:nvGrpSpPr>
            <p:grpSpPr>
              <a:xfrm>
                <a:off x="3962400" y="1388852"/>
                <a:ext cx="2133598" cy="741120"/>
                <a:chOff x="3962400" y="1388852"/>
                <a:chExt cx="2133598" cy="741120"/>
              </a:xfrm>
            </p:grpSpPr>
            <p:sp>
              <p:nvSpPr>
                <p:cNvPr id="67" name="Rectangle 66">
                  <a:extLst>
                    <a:ext uri="{FF2B5EF4-FFF2-40B4-BE49-F238E27FC236}">
                      <a16:creationId xmlns:a16="http://schemas.microsoft.com/office/drawing/2014/main" id="{45E98140-762A-40F5-99D2-C7CF24726E8F}"/>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5A6ECA7-79B2-4C23-A1B6-5A1E678F3356}"/>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&lt;Email Information&gt;</a:t>
                  </a:r>
                </a:p>
                <a:p>
                  <a:pPr algn="ctr"/>
                  <a:r>
                    <a:rPr lang="en-US" sz="1200" b="1" dirty="0">
                      <a:solidFill>
                        <a:schemeClr val="tx1"/>
                      </a:solidFill>
                      <a:latin typeface="Bell MT" panose="02020503060305020303" pitchFamily="18" charset="0"/>
                    </a:rPr>
                    <a:t>PerEmail</a:t>
                  </a:r>
                  <a:endParaRPr lang="en-US" sz="1100" b="1" dirty="0">
                    <a:solidFill>
                      <a:schemeClr val="tx1"/>
                    </a:solidFill>
                    <a:latin typeface="Bell MT" panose="02020503060305020303" pitchFamily="18" charset="0"/>
                  </a:endParaRPr>
                </a:p>
              </p:txBody>
            </p:sp>
          </p:grpSp>
          <p:sp>
            <p:nvSpPr>
              <p:cNvPr id="66" name="Rectangle 65">
                <a:extLst>
                  <a:ext uri="{FF2B5EF4-FFF2-40B4-BE49-F238E27FC236}">
                    <a16:creationId xmlns:a16="http://schemas.microsoft.com/office/drawing/2014/main" id="{4FA5BC0D-9F96-4F25-B9C2-FA05F6885663}"/>
                  </a:ext>
                </a:extLst>
              </p:cNvPr>
              <p:cNvSpPr/>
              <p:nvPr/>
            </p:nvSpPr>
            <p:spPr>
              <a:xfrm>
                <a:off x="3962400" y="1743740"/>
                <a:ext cx="2133598" cy="277852"/>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emailType</a:t>
                </a:r>
                <a:endParaRPr lang="en-US" dirty="0">
                  <a:solidFill>
                    <a:schemeClr val="tx1"/>
                  </a:solidFill>
                  <a:latin typeface="Bell MT" panose="02020503060305020303" pitchFamily="18" charset="0"/>
                </a:endParaRPr>
              </a:p>
            </p:txBody>
          </p:sp>
        </p:grpSp>
        <p:grpSp>
          <p:nvGrpSpPr>
            <p:cNvPr id="69" name="Group 68">
              <a:extLst>
                <a:ext uri="{FF2B5EF4-FFF2-40B4-BE49-F238E27FC236}">
                  <a16:creationId xmlns:a16="http://schemas.microsoft.com/office/drawing/2014/main" id="{383F2874-480D-4E1E-A894-41B46F7A3097}"/>
                </a:ext>
              </a:extLst>
            </p:cNvPr>
            <p:cNvGrpSpPr/>
            <p:nvPr/>
          </p:nvGrpSpPr>
          <p:grpSpPr>
            <a:xfrm>
              <a:off x="7222022" y="2741699"/>
              <a:ext cx="1644389" cy="896143"/>
              <a:chOff x="3962400" y="1388852"/>
              <a:chExt cx="2133598" cy="741120"/>
            </a:xfrm>
          </p:grpSpPr>
          <p:grpSp>
            <p:nvGrpSpPr>
              <p:cNvPr id="70" name="Group 69">
                <a:extLst>
                  <a:ext uri="{FF2B5EF4-FFF2-40B4-BE49-F238E27FC236}">
                    <a16:creationId xmlns:a16="http://schemas.microsoft.com/office/drawing/2014/main" id="{F377A89D-D207-4C3D-A512-FB189884982F}"/>
                  </a:ext>
                </a:extLst>
              </p:cNvPr>
              <p:cNvGrpSpPr/>
              <p:nvPr/>
            </p:nvGrpSpPr>
            <p:grpSpPr>
              <a:xfrm>
                <a:off x="3962400" y="1388852"/>
                <a:ext cx="2133598" cy="741120"/>
                <a:chOff x="3962400" y="1388852"/>
                <a:chExt cx="2133598" cy="741120"/>
              </a:xfrm>
            </p:grpSpPr>
            <p:sp>
              <p:nvSpPr>
                <p:cNvPr id="72" name="Rectangle 71">
                  <a:extLst>
                    <a:ext uri="{FF2B5EF4-FFF2-40B4-BE49-F238E27FC236}">
                      <a16:creationId xmlns:a16="http://schemas.microsoft.com/office/drawing/2014/main" id="{49B816B1-22A3-4BA1-9DAF-B689B6F381FF}"/>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86545-7853-4A82-B1EC-5FADE90D47B7}"/>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&lt;Phone Information&gt;</a:t>
                  </a:r>
                </a:p>
                <a:p>
                  <a:pPr algn="ctr"/>
                  <a:r>
                    <a:rPr lang="en-US" sz="1200" b="1" dirty="0">
                      <a:solidFill>
                        <a:schemeClr val="tx1"/>
                      </a:solidFill>
                      <a:latin typeface="Bell MT" panose="02020503060305020303" pitchFamily="18" charset="0"/>
                    </a:rPr>
                    <a:t>PerPhone</a:t>
                  </a:r>
                  <a:endParaRPr lang="en-US" sz="1100" b="1" dirty="0">
                    <a:solidFill>
                      <a:schemeClr val="tx1"/>
                    </a:solidFill>
                    <a:latin typeface="Bell MT" panose="02020503060305020303" pitchFamily="18" charset="0"/>
                  </a:endParaRPr>
                </a:p>
              </p:txBody>
            </p:sp>
          </p:grpSp>
          <p:sp>
            <p:nvSpPr>
              <p:cNvPr id="71" name="Rectangle 70">
                <a:extLst>
                  <a:ext uri="{FF2B5EF4-FFF2-40B4-BE49-F238E27FC236}">
                    <a16:creationId xmlns:a16="http://schemas.microsoft.com/office/drawing/2014/main" id="{EB406EB8-62C0-4657-9BA9-1800691A4B5B}"/>
                  </a:ext>
                </a:extLst>
              </p:cNvPr>
              <p:cNvSpPr/>
              <p:nvPr/>
            </p:nvSpPr>
            <p:spPr>
              <a:xfrm>
                <a:off x="3962400" y="1743740"/>
                <a:ext cx="2133598" cy="277852"/>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phoneType</a:t>
                </a:r>
                <a:endParaRPr lang="en-US" dirty="0">
                  <a:solidFill>
                    <a:schemeClr val="tx1"/>
                  </a:solidFill>
                  <a:latin typeface="Bell MT" panose="02020503060305020303" pitchFamily="18" charset="0"/>
                </a:endParaRPr>
              </a:p>
            </p:txBody>
          </p:sp>
        </p:grpSp>
        <p:grpSp>
          <p:nvGrpSpPr>
            <p:cNvPr id="74" name="Group 73">
              <a:extLst>
                <a:ext uri="{FF2B5EF4-FFF2-40B4-BE49-F238E27FC236}">
                  <a16:creationId xmlns:a16="http://schemas.microsoft.com/office/drawing/2014/main" id="{69912EDC-18A9-4F44-91B6-9CC8DBEB4266}"/>
                </a:ext>
              </a:extLst>
            </p:cNvPr>
            <p:cNvGrpSpPr/>
            <p:nvPr/>
          </p:nvGrpSpPr>
          <p:grpSpPr>
            <a:xfrm>
              <a:off x="9353077" y="2750595"/>
              <a:ext cx="1759054" cy="1118233"/>
              <a:chOff x="3962400" y="1388852"/>
              <a:chExt cx="2133598" cy="741120"/>
            </a:xfrm>
          </p:grpSpPr>
          <p:grpSp>
            <p:nvGrpSpPr>
              <p:cNvPr id="75" name="Group 74">
                <a:extLst>
                  <a:ext uri="{FF2B5EF4-FFF2-40B4-BE49-F238E27FC236}">
                    <a16:creationId xmlns:a16="http://schemas.microsoft.com/office/drawing/2014/main" id="{D459809C-D98F-4DDE-A671-3D5F2AA704FF}"/>
                  </a:ext>
                </a:extLst>
              </p:cNvPr>
              <p:cNvGrpSpPr/>
              <p:nvPr/>
            </p:nvGrpSpPr>
            <p:grpSpPr>
              <a:xfrm>
                <a:off x="3962400" y="1388852"/>
                <a:ext cx="2133598" cy="741120"/>
                <a:chOff x="3962400" y="1388852"/>
                <a:chExt cx="2133598" cy="741120"/>
              </a:xfrm>
            </p:grpSpPr>
            <p:sp>
              <p:nvSpPr>
                <p:cNvPr id="77" name="Rectangle 76">
                  <a:extLst>
                    <a:ext uri="{FF2B5EF4-FFF2-40B4-BE49-F238E27FC236}">
                      <a16:creationId xmlns:a16="http://schemas.microsoft.com/office/drawing/2014/main" id="{F6632517-4DA5-4E13-AA6A-5C597929E6FF}"/>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56054AB-FB7E-4A3F-9045-230E641FA318}"/>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&lt;Address Information&gt;</a:t>
                  </a:r>
                </a:p>
                <a:p>
                  <a:pPr algn="ctr"/>
                  <a:r>
                    <a:rPr lang="en-US" sz="1200" b="1" dirty="0">
                      <a:solidFill>
                        <a:schemeClr val="tx1"/>
                      </a:solidFill>
                      <a:latin typeface="Bell MT" panose="02020503060305020303" pitchFamily="18" charset="0"/>
                    </a:rPr>
                    <a:t>PerAddressDEFLT</a:t>
                  </a:r>
                  <a:endParaRPr lang="en-US" sz="1100" b="1" dirty="0">
                    <a:solidFill>
                      <a:schemeClr val="tx1"/>
                    </a:solidFill>
                    <a:latin typeface="Bell MT" panose="02020503060305020303" pitchFamily="18" charset="0"/>
                  </a:endParaRPr>
                </a:p>
              </p:txBody>
            </p:sp>
          </p:grpSp>
          <p:sp>
            <p:nvSpPr>
              <p:cNvPr id="76" name="Rectangle 75">
                <a:extLst>
                  <a:ext uri="{FF2B5EF4-FFF2-40B4-BE49-F238E27FC236}">
                    <a16:creationId xmlns:a16="http://schemas.microsoft.com/office/drawing/2014/main" id="{3A44600F-2E34-457B-8322-BED9201B24B4}"/>
                  </a:ext>
                </a:extLst>
              </p:cNvPr>
              <p:cNvSpPr/>
              <p:nvPr/>
            </p:nvSpPr>
            <p:spPr>
              <a:xfrm>
                <a:off x="3962400" y="1686427"/>
                <a:ext cx="2133598" cy="348076"/>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addressType</a:t>
                </a:r>
                <a:endParaRPr lang="en-US" dirty="0">
                  <a:solidFill>
                    <a:schemeClr val="tx1"/>
                  </a:solidFill>
                  <a:latin typeface="Bell MT" panose="02020503060305020303" pitchFamily="18" charset="0"/>
                </a:endParaRPr>
              </a:p>
            </p:txBody>
          </p:sp>
        </p:grpSp>
        <p:grpSp>
          <p:nvGrpSpPr>
            <p:cNvPr id="79" name="Group 78">
              <a:extLst>
                <a:ext uri="{FF2B5EF4-FFF2-40B4-BE49-F238E27FC236}">
                  <a16:creationId xmlns:a16="http://schemas.microsoft.com/office/drawing/2014/main" id="{DB101F1C-7F57-4C42-8A69-C781B8D47D90}"/>
                </a:ext>
              </a:extLst>
            </p:cNvPr>
            <p:cNvGrpSpPr/>
            <p:nvPr/>
          </p:nvGrpSpPr>
          <p:grpSpPr>
            <a:xfrm>
              <a:off x="8087773" y="4124146"/>
              <a:ext cx="1759054" cy="1118233"/>
              <a:chOff x="3962400" y="1388852"/>
              <a:chExt cx="2133598" cy="741120"/>
            </a:xfrm>
          </p:grpSpPr>
          <p:grpSp>
            <p:nvGrpSpPr>
              <p:cNvPr id="80" name="Group 79">
                <a:extLst>
                  <a:ext uri="{FF2B5EF4-FFF2-40B4-BE49-F238E27FC236}">
                    <a16:creationId xmlns:a16="http://schemas.microsoft.com/office/drawing/2014/main" id="{BDE1C33D-750A-4424-894D-2C2238BF7D8C}"/>
                  </a:ext>
                </a:extLst>
              </p:cNvPr>
              <p:cNvGrpSpPr/>
              <p:nvPr/>
            </p:nvGrpSpPr>
            <p:grpSpPr>
              <a:xfrm>
                <a:off x="3962400" y="1388852"/>
                <a:ext cx="2133598" cy="741120"/>
                <a:chOff x="3962400" y="1388852"/>
                <a:chExt cx="2133598" cy="741120"/>
              </a:xfrm>
            </p:grpSpPr>
            <p:sp>
              <p:nvSpPr>
                <p:cNvPr id="82" name="Rectangle 81">
                  <a:extLst>
                    <a:ext uri="{FF2B5EF4-FFF2-40B4-BE49-F238E27FC236}">
                      <a16:creationId xmlns:a16="http://schemas.microsoft.com/office/drawing/2014/main" id="{D20925AA-037F-468C-9720-08604B6B2A98}"/>
                    </a:ext>
                  </a:extLst>
                </p:cNvPr>
                <p:cNvSpPr/>
                <p:nvPr/>
              </p:nvSpPr>
              <p:spPr>
                <a:xfrm>
                  <a:off x="3962400" y="1388852"/>
                  <a:ext cx="2133598" cy="741120"/>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2E12F84-AB7E-4665-8A42-F43F82E7F98E}"/>
                    </a:ext>
                  </a:extLst>
                </p:cNvPr>
                <p:cNvSpPr/>
                <p:nvPr/>
              </p:nvSpPr>
              <p:spPr>
                <a:xfrm>
                  <a:off x="3962400" y="1388852"/>
                  <a:ext cx="2133598" cy="354888"/>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&lt;Emergency Contact&gt;</a:t>
                  </a:r>
                </a:p>
                <a:p>
                  <a:pPr algn="ctr"/>
                  <a:r>
                    <a:rPr lang="en-US" sz="1200" b="1" dirty="0">
                      <a:solidFill>
                        <a:schemeClr val="tx1"/>
                      </a:solidFill>
                      <a:latin typeface="Bell MT" panose="02020503060305020303" pitchFamily="18" charset="0"/>
                    </a:rPr>
                    <a:t>PerEmergencyContacts</a:t>
                  </a:r>
                  <a:endParaRPr lang="en-US" sz="1100" b="1" dirty="0">
                    <a:solidFill>
                      <a:schemeClr val="tx1"/>
                    </a:solidFill>
                    <a:latin typeface="Bell MT" panose="02020503060305020303" pitchFamily="18" charset="0"/>
                  </a:endParaRPr>
                </a:p>
              </p:txBody>
            </p:sp>
          </p:grpSp>
          <p:sp>
            <p:nvSpPr>
              <p:cNvPr id="81" name="Rectangle 80">
                <a:extLst>
                  <a:ext uri="{FF2B5EF4-FFF2-40B4-BE49-F238E27FC236}">
                    <a16:creationId xmlns:a16="http://schemas.microsoft.com/office/drawing/2014/main" id="{F8A30875-E85D-402B-B68A-BAED34730555}"/>
                  </a:ext>
                </a:extLst>
              </p:cNvPr>
              <p:cNvSpPr/>
              <p:nvPr/>
            </p:nvSpPr>
            <p:spPr>
              <a:xfrm>
                <a:off x="3962400" y="1686427"/>
                <a:ext cx="2133598" cy="348076"/>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name</a:t>
                </a:r>
              </a:p>
              <a:p>
                <a:r>
                  <a:rPr lang="en-US" sz="1100" dirty="0">
                    <a:solidFill>
                      <a:schemeClr val="tx1"/>
                    </a:solidFill>
                    <a:latin typeface="Bell MT" panose="02020503060305020303" pitchFamily="18" charset="0"/>
                  </a:rPr>
                  <a:t>relationship</a:t>
                </a:r>
                <a:endParaRPr lang="en-US" dirty="0">
                  <a:solidFill>
                    <a:schemeClr val="tx1"/>
                  </a:solidFill>
                  <a:latin typeface="Bell MT" panose="02020503060305020303" pitchFamily="18" charset="0"/>
                </a:endParaRPr>
              </a:p>
            </p:txBody>
          </p:sp>
        </p:grpSp>
        <p:cxnSp>
          <p:nvCxnSpPr>
            <p:cNvPr id="87" name="Connector: Elbow 86">
              <a:extLst>
                <a:ext uri="{FF2B5EF4-FFF2-40B4-BE49-F238E27FC236}">
                  <a16:creationId xmlns:a16="http://schemas.microsoft.com/office/drawing/2014/main" id="{B12168FC-2A2C-4BCE-A757-6A6ABE815B2D}"/>
                </a:ext>
              </a:extLst>
            </p:cNvPr>
            <p:cNvCxnSpPr>
              <a:cxnSpLocks/>
              <a:stCxn id="9" idx="2"/>
              <a:endCxn id="73" idx="0"/>
            </p:cNvCxnSpPr>
            <p:nvPr/>
          </p:nvCxnSpPr>
          <p:spPr>
            <a:xfrm rot="16200000" flipH="1">
              <a:off x="6817449" y="1514930"/>
              <a:ext cx="608099" cy="1845437"/>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2955F2A-1BB7-425D-85E7-766A8D4B69DA}"/>
                </a:ext>
              </a:extLst>
            </p:cNvPr>
            <p:cNvCxnSpPr>
              <a:cxnSpLocks/>
              <a:stCxn id="9" idx="2"/>
              <a:endCxn id="78" idx="0"/>
            </p:cNvCxnSpPr>
            <p:nvPr/>
          </p:nvCxnSpPr>
          <p:spPr>
            <a:xfrm rot="16200000" flipH="1">
              <a:off x="7907195" y="425185"/>
              <a:ext cx="616995" cy="4033824"/>
            </a:xfrm>
            <a:prstGeom prst="bentConnector3">
              <a:avLst>
                <a:gd name="adj1" fmla="val 49485"/>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9D4F93E-9E0E-43D4-B9CB-5ABE7A936BE6}"/>
                </a:ext>
              </a:extLst>
            </p:cNvPr>
            <p:cNvCxnSpPr>
              <a:cxnSpLocks/>
            </p:cNvCxnSpPr>
            <p:nvPr/>
          </p:nvCxnSpPr>
          <p:spPr>
            <a:xfrm flipV="1">
              <a:off x="9088755" y="2437906"/>
              <a:ext cx="0" cy="16862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36AEDD6-B1D4-4258-AC65-587E56CC1567}"/>
                </a:ext>
              </a:extLst>
            </p:cNvPr>
            <p:cNvCxnSpPr>
              <a:cxnSpLocks/>
              <a:stCxn id="68" idx="0"/>
              <a:endCxn id="9" idx="2"/>
            </p:cNvCxnSpPr>
            <p:nvPr/>
          </p:nvCxnSpPr>
          <p:spPr>
            <a:xfrm flipV="1">
              <a:off x="6198779" y="2133600"/>
              <a:ext cx="1" cy="608611"/>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105" name="Connector: Elbow 104">
            <a:extLst>
              <a:ext uri="{FF2B5EF4-FFF2-40B4-BE49-F238E27FC236}">
                <a16:creationId xmlns:a16="http://schemas.microsoft.com/office/drawing/2014/main" id="{603C0132-2492-4C86-8EF3-B1AA24D05A89}"/>
              </a:ext>
            </a:extLst>
          </p:cNvPr>
          <p:cNvCxnSpPr>
            <a:cxnSpLocks/>
            <a:stCxn id="23" idx="2"/>
            <a:endCxn id="52" idx="0"/>
          </p:cNvCxnSpPr>
          <p:nvPr/>
        </p:nvCxnSpPr>
        <p:spPr>
          <a:xfrm rot="16200000" flipH="1">
            <a:off x="2417985" y="3808769"/>
            <a:ext cx="485791" cy="214502"/>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42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Employee Central – Employment Entities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grpSp>
        <p:nvGrpSpPr>
          <p:cNvPr id="9" name="Group 8">
            <a:extLst>
              <a:ext uri="{FF2B5EF4-FFF2-40B4-BE49-F238E27FC236}">
                <a16:creationId xmlns:a16="http://schemas.microsoft.com/office/drawing/2014/main" id="{DCA9C74E-7FD0-4D4C-8E41-5C1ED129DD7F}"/>
              </a:ext>
            </a:extLst>
          </p:cNvPr>
          <p:cNvGrpSpPr/>
          <p:nvPr/>
        </p:nvGrpSpPr>
        <p:grpSpPr>
          <a:xfrm>
            <a:off x="1114425" y="1392480"/>
            <a:ext cx="10540087" cy="3982384"/>
            <a:chOff x="1047749" y="1392479"/>
            <a:chExt cx="10540087" cy="3982384"/>
          </a:xfrm>
        </p:grpSpPr>
        <p:grpSp>
          <p:nvGrpSpPr>
            <p:cNvPr id="10" name="Group 9">
              <a:extLst>
                <a:ext uri="{FF2B5EF4-FFF2-40B4-BE49-F238E27FC236}">
                  <a16:creationId xmlns:a16="http://schemas.microsoft.com/office/drawing/2014/main" id="{63AA5C49-8E07-4293-9944-11D2FA836015}"/>
                </a:ext>
              </a:extLst>
            </p:cNvPr>
            <p:cNvGrpSpPr/>
            <p:nvPr/>
          </p:nvGrpSpPr>
          <p:grpSpPr>
            <a:xfrm>
              <a:off x="5131979" y="1392479"/>
              <a:ext cx="2133600" cy="784009"/>
              <a:chOff x="3962398" y="1388851"/>
              <a:chExt cx="2133600" cy="784009"/>
            </a:xfrm>
          </p:grpSpPr>
          <p:grpSp>
            <p:nvGrpSpPr>
              <p:cNvPr id="53" name="Group 52">
                <a:extLst>
                  <a:ext uri="{FF2B5EF4-FFF2-40B4-BE49-F238E27FC236}">
                    <a16:creationId xmlns:a16="http://schemas.microsoft.com/office/drawing/2014/main" id="{E1620F03-498D-48A0-88EF-5A347102F9E8}"/>
                  </a:ext>
                </a:extLst>
              </p:cNvPr>
              <p:cNvGrpSpPr/>
              <p:nvPr/>
            </p:nvGrpSpPr>
            <p:grpSpPr>
              <a:xfrm>
                <a:off x="3962400" y="1388851"/>
                <a:ext cx="2133598" cy="784009"/>
                <a:chOff x="3962400" y="1388851"/>
                <a:chExt cx="2133598" cy="784009"/>
              </a:xfrm>
            </p:grpSpPr>
            <p:sp>
              <p:nvSpPr>
                <p:cNvPr id="55" name="Rectangle 54">
                  <a:extLst>
                    <a:ext uri="{FF2B5EF4-FFF2-40B4-BE49-F238E27FC236}">
                      <a16:creationId xmlns:a16="http://schemas.microsoft.com/office/drawing/2014/main" id="{4E75B916-DAC9-40DB-80F4-DD141FF59071}"/>
                    </a:ext>
                  </a:extLst>
                </p:cNvPr>
                <p:cNvSpPr/>
                <p:nvPr/>
              </p:nvSpPr>
              <p:spPr>
                <a:xfrm>
                  <a:off x="3962400" y="1388851"/>
                  <a:ext cx="2133598" cy="784009"/>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AB17BEB-A158-4E4B-9DBE-DDE770AB912E}"/>
                    </a:ext>
                  </a:extLst>
                </p:cNvPr>
                <p:cNvSpPr/>
                <p:nvPr/>
              </p:nvSpPr>
              <p:spPr>
                <a:xfrm>
                  <a:off x="3962400" y="1388852"/>
                  <a:ext cx="2133598" cy="354888"/>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&lt;Employment Information&gt;</a:t>
                  </a:r>
                </a:p>
                <a:p>
                  <a:pPr algn="ctr"/>
                  <a:r>
                    <a:rPr lang="en-US" sz="1200" b="1" dirty="0">
                      <a:solidFill>
                        <a:schemeClr val="tx1"/>
                      </a:solidFill>
                      <a:latin typeface="Bell MT" panose="02020503060305020303" pitchFamily="18" charset="0"/>
                    </a:rPr>
                    <a:t>EmpEmployment</a:t>
                  </a:r>
                  <a:endParaRPr lang="en-US" sz="1100" b="1" dirty="0">
                    <a:solidFill>
                      <a:schemeClr val="tx1"/>
                    </a:solidFill>
                    <a:latin typeface="Bell MT" panose="02020503060305020303" pitchFamily="18" charset="0"/>
                  </a:endParaRPr>
                </a:p>
              </p:txBody>
            </p:sp>
          </p:grpSp>
          <p:sp>
            <p:nvSpPr>
              <p:cNvPr id="54" name="Rectangle 53">
                <a:extLst>
                  <a:ext uri="{FF2B5EF4-FFF2-40B4-BE49-F238E27FC236}">
                    <a16:creationId xmlns:a16="http://schemas.microsoft.com/office/drawing/2014/main" id="{1569654A-426F-4466-BD1C-3E0A6BB6F8FE}"/>
                  </a:ext>
                </a:extLst>
              </p:cNvPr>
              <p:cNvSpPr/>
              <p:nvPr/>
            </p:nvSpPr>
            <p:spPr>
              <a:xfrm>
                <a:off x="3962398" y="1740315"/>
                <a:ext cx="2133598" cy="335837"/>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personIdExternal</a:t>
                </a:r>
              </a:p>
              <a:p>
                <a:r>
                  <a:rPr lang="en-US" sz="1100" dirty="0">
                    <a:solidFill>
                      <a:schemeClr val="tx1"/>
                    </a:solidFill>
                    <a:latin typeface="Bell MT" panose="02020503060305020303" pitchFamily="18" charset="0"/>
                  </a:rPr>
                  <a:t>userId</a:t>
                </a:r>
                <a:endParaRPr lang="en-US" dirty="0">
                  <a:solidFill>
                    <a:schemeClr val="tx1"/>
                  </a:solidFill>
                  <a:latin typeface="Bell MT" panose="02020503060305020303" pitchFamily="18" charset="0"/>
                </a:endParaRPr>
              </a:p>
            </p:txBody>
          </p:sp>
        </p:grpSp>
        <p:grpSp>
          <p:nvGrpSpPr>
            <p:cNvPr id="11" name="Group 10">
              <a:extLst>
                <a:ext uri="{FF2B5EF4-FFF2-40B4-BE49-F238E27FC236}">
                  <a16:creationId xmlns:a16="http://schemas.microsoft.com/office/drawing/2014/main" id="{589DF6C1-0212-45DF-A022-5ED0BC1C4E0A}"/>
                </a:ext>
              </a:extLst>
            </p:cNvPr>
            <p:cNvGrpSpPr/>
            <p:nvPr/>
          </p:nvGrpSpPr>
          <p:grpSpPr>
            <a:xfrm>
              <a:off x="1047749" y="2742212"/>
              <a:ext cx="2190751" cy="982569"/>
              <a:chOff x="3537529" y="1388852"/>
              <a:chExt cx="2558469" cy="812595"/>
            </a:xfrm>
          </p:grpSpPr>
          <p:grpSp>
            <p:nvGrpSpPr>
              <p:cNvPr id="49" name="Group 48">
                <a:extLst>
                  <a:ext uri="{FF2B5EF4-FFF2-40B4-BE49-F238E27FC236}">
                    <a16:creationId xmlns:a16="http://schemas.microsoft.com/office/drawing/2014/main" id="{91C3BF86-04CA-4A2C-A79A-61E42136EA31}"/>
                  </a:ext>
                </a:extLst>
              </p:cNvPr>
              <p:cNvGrpSpPr/>
              <p:nvPr/>
            </p:nvGrpSpPr>
            <p:grpSpPr>
              <a:xfrm>
                <a:off x="3537529" y="1388852"/>
                <a:ext cx="2558469" cy="812595"/>
                <a:chOff x="3537529" y="1388852"/>
                <a:chExt cx="2558469" cy="812595"/>
              </a:xfrm>
            </p:grpSpPr>
            <p:sp>
              <p:nvSpPr>
                <p:cNvPr id="51" name="Rectangle 50">
                  <a:extLst>
                    <a:ext uri="{FF2B5EF4-FFF2-40B4-BE49-F238E27FC236}">
                      <a16:creationId xmlns:a16="http://schemas.microsoft.com/office/drawing/2014/main" id="{08BA6FC6-405F-4D57-B4F4-11599542418D}"/>
                    </a:ext>
                  </a:extLst>
                </p:cNvPr>
                <p:cNvSpPr/>
                <p:nvPr/>
              </p:nvSpPr>
              <p:spPr>
                <a:xfrm>
                  <a:off x="3537529" y="1388852"/>
                  <a:ext cx="2558469" cy="812595"/>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DC00367-8EB5-4E83-9321-EEF458C2DBA8}"/>
                    </a:ext>
                  </a:extLst>
                </p:cNvPr>
                <p:cNvSpPr/>
                <p:nvPr/>
              </p:nvSpPr>
              <p:spPr>
                <a:xfrm>
                  <a:off x="3537529" y="1388852"/>
                  <a:ext cx="2558469" cy="350013"/>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&lt;Compensation Information&gt;</a:t>
                  </a:r>
                </a:p>
                <a:p>
                  <a:pPr algn="ctr"/>
                  <a:r>
                    <a:rPr lang="en-US" sz="1200" b="1" dirty="0">
                      <a:solidFill>
                        <a:schemeClr val="tx1"/>
                      </a:solidFill>
                      <a:latin typeface="Bell MT" panose="02020503060305020303" pitchFamily="18" charset="0"/>
                    </a:rPr>
                    <a:t>EmpCompensation</a:t>
                  </a:r>
                  <a:endParaRPr lang="en-US" sz="1100" b="1" dirty="0">
                    <a:solidFill>
                      <a:schemeClr val="tx1"/>
                    </a:solidFill>
                    <a:latin typeface="Bell MT" panose="02020503060305020303" pitchFamily="18" charset="0"/>
                  </a:endParaRPr>
                </a:p>
              </p:txBody>
            </p:sp>
          </p:grpSp>
          <p:sp>
            <p:nvSpPr>
              <p:cNvPr id="50" name="Rectangle 49">
                <a:extLst>
                  <a:ext uri="{FF2B5EF4-FFF2-40B4-BE49-F238E27FC236}">
                    <a16:creationId xmlns:a16="http://schemas.microsoft.com/office/drawing/2014/main" id="{363B357D-C3E1-4FFC-AFFC-DCF85E25A41A}"/>
                  </a:ext>
                </a:extLst>
              </p:cNvPr>
              <p:cNvSpPr/>
              <p:nvPr/>
            </p:nvSpPr>
            <p:spPr>
              <a:xfrm>
                <a:off x="3537529" y="1693289"/>
                <a:ext cx="2558469" cy="435184"/>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seqNumber</a:t>
                </a:r>
                <a:endParaRPr lang="en-US" dirty="0">
                  <a:solidFill>
                    <a:schemeClr val="tx1"/>
                  </a:solidFill>
                  <a:latin typeface="Bell MT" panose="02020503060305020303" pitchFamily="18" charset="0"/>
                </a:endParaRPr>
              </a:p>
            </p:txBody>
          </p:sp>
        </p:grpSp>
        <p:cxnSp>
          <p:nvCxnSpPr>
            <p:cNvPr id="12" name="Connector: Elbow 11">
              <a:extLst>
                <a:ext uri="{FF2B5EF4-FFF2-40B4-BE49-F238E27FC236}">
                  <a16:creationId xmlns:a16="http://schemas.microsoft.com/office/drawing/2014/main" id="{D8E4B86F-7DB6-4CA4-A52B-FF78FAAD96D5}"/>
                </a:ext>
              </a:extLst>
            </p:cNvPr>
            <p:cNvCxnSpPr>
              <a:cxnSpLocks/>
              <a:stCxn id="55" idx="2"/>
              <a:endCxn id="52" idx="0"/>
            </p:cNvCxnSpPr>
            <p:nvPr/>
          </p:nvCxnSpPr>
          <p:spPr>
            <a:xfrm rot="5400000">
              <a:off x="3888091" y="431523"/>
              <a:ext cx="565724" cy="4055655"/>
            </a:xfrm>
            <a:prstGeom prst="bentConnector3">
              <a:avLst/>
            </a:prstGeom>
            <a:ln w="15875">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1193F252-81B9-4D55-A02C-8C0A6FDF49DA}"/>
                </a:ext>
              </a:extLst>
            </p:cNvPr>
            <p:cNvGrpSpPr/>
            <p:nvPr/>
          </p:nvGrpSpPr>
          <p:grpSpPr>
            <a:xfrm>
              <a:off x="3531147" y="2742212"/>
              <a:ext cx="1690593" cy="1061480"/>
              <a:chOff x="3775211" y="1388852"/>
              <a:chExt cx="2320788" cy="579829"/>
            </a:xfrm>
          </p:grpSpPr>
          <p:grpSp>
            <p:nvGrpSpPr>
              <p:cNvPr id="45" name="Group 44">
                <a:extLst>
                  <a:ext uri="{FF2B5EF4-FFF2-40B4-BE49-F238E27FC236}">
                    <a16:creationId xmlns:a16="http://schemas.microsoft.com/office/drawing/2014/main" id="{5DD4E083-8814-4162-A1A4-BB78B5F70916}"/>
                  </a:ext>
                </a:extLst>
              </p:cNvPr>
              <p:cNvGrpSpPr/>
              <p:nvPr/>
            </p:nvGrpSpPr>
            <p:grpSpPr>
              <a:xfrm>
                <a:off x="3775212" y="1388852"/>
                <a:ext cx="2320787" cy="579829"/>
                <a:chOff x="3775212" y="1388852"/>
                <a:chExt cx="2320787" cy="579829"/>
              </a:xfrm>
            </p:grpSpPr>
            <p:sp>
              <p:nvSpPr>
                <p:cNvPr id="47" name="Rectangle 46">
                  <a:extLst>
                    <a:ext uri="{FF2B5EF4-FFF2-40B4-BE49-F238E27FC236}">
                      <a16:creationId xmlns:a16="http://schemas.microsoft.com/office/drawing/2014/main" id="{4E06BC91-307B-40FB-9995-121DBBB82BD9}"/>
                    </a:ext>
                  </a:extLst>
                </p:cNvPr>
                <p:cNvSpPr/>
                <p:nvPr/>
              </p:nvSpPr>
              <p:spPr>
                <a:xfrm>
                  <a:off x="3775212" y="1388852"/>
                  <a:ext cx="2320787" cy="579829"/>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8879182-7BC9-472E-8BE8-5F3177F30703}"/>
                    </a:ext>
                  </a:extLst>
                </p:cNvPr>
                <p:cNvSpPr/>
                <p:nvPr/>
              </p:nvSpPr>
              <p:spPr>
                <a:xfrm>
                  <a:off x="3775212" y="1388852"/>
                  <a:ext cx="2320786" cy="231186"/>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&lt;Job Relationships&gt;</a:t>
                  </a:r>
                </a:p>
                <a:p>
                  <a:pPr algn="ctr"/>
                  <a:r>
                    <a:rPr lang="en-US" sz="1200" b="1" dirty="0">
                      <a:solidFill>
                        <a:schemeClr val="tx1"/>
                      </a:solidFill>
                      <a:latin typeface="Bell MT" panose="02020503060305020303" pitchFamily="18" charset="0"/>
                    </a:rPr>
                    <a:t>EmpJobRelationships</a:t>
                  </a:r>
                  <a:endParaRPr lang="en-US" sz="1100" b="1" dirty="0">
                    <a:solidFill>
                      <a:schemeClr val="tx1"/>
                    </a:solidFill>
                    <a:latin typeface="Bell MT" panose="02020503060305020303" pitchFamily="18" charset="0"/>
                  </a:endParaRPr>
                </a:p>
              </p:txBody>
            </p:sp>
          </p:grpSp>
          <p:sp>
            <p:nvSpPr>
              <p:cNvPr id="46" name="Rectangle 45">
                <a:extLst>
                  <a:ext uri="{FF2B5EF4-FFF2-40B4-BE49-F238E27FC236}">
                    <a16:creationId xmlns:a16="http://schemas.microsoft.com/office/drawing/2014/main" id="{AE5BA3CA-FF89-4351-9DBC-3C04F413B3BB}"/>
                  </a:ext>
                </a:extLst>
              </p:cNvPr>
              <p:cNvSpPr/>
              <p:nvPr/>
            </p:nvSpPr>
            <p:spPr>
              <a:xfrm>
                <a:off x="3775211" y="1622037"/>
                <a:ext cx="2320787" cy="277852"/>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relationshipType</a:t>
                </a:r>
              </a:p>
            </p:txBody>
          </p:sp>
        </p:grpSp>
        <p:cxnSp>
          <p:nvCxnSpPr>
            <p:cNvPr id="14" name="Connector: Elbow 13">
              <a:extLst>
                <a:ext uri="{FF2B5EF4-FFF2-40B4-BE49-F238E27FC236}">
                  <a16:creationId xmlns:a16="http://schemas.microsoft.com/office/drawing/2014/main" id="{61BE94A3-5545-4F89-93CB-97DCF5A4D529}"/>
                </a:ext>
              </a:extLst>
            </p:cNvPr>
            <p:cNvCxnSpPr>
              <a:cxnSpLocks/>
              <a:stCxn id="55" idx="2"/>
              <a:endCxn id="48" idx="0"/>
            </p:cNvCxnSpPr>
            <p:nvPr/>
          </p:nvCxnSpPr>
          <p:spPr>
            <a:xfrm rot="5400000">
              <a:off x="5004750" y="1548182"/>
              <a:ext cx="565724" cy="1822337"/>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B208969-5B59-4616-B743-AE5600DCA5BE}"/>
                </a:ext>
              </a:extLst>
            </p:cNvPr>
            <p:cNvGrpSpPr/>
            <p:nvPr/>
          </p:nvGrpSpPr>
          <p:grpSpPr>
            <a:xfrm>
              <a:off x="1411553" y="4124145"/>
              <a:ext cx="3065195" cy="1250718"/>
              <a:chOff x="3962399" y="1388852"/>
              <a:chExt cx="2898951" cy="828926"/>
            </a:xfrm>
          </p:grpSpPr>
          <p:grpSp>
            <p:nvGrpSpPr>
              <p:cNvPr id="41" name="Group 40">
                <a:extLst>
                  <a:ext uri="{FF2B5EF4-FFF2-40B4-BE49-F238E27FC236}">
                    <a16:creationId xmlns:a16="http://schemas.microsoft.com/office/drawing/2014/main" id="{EC293B8E-E7BF-4E5E-9410-01AB3EE0551D}"/>
                  </a:ext>
                </a:extLst>
              </p:cNvPr>
              <p:cNvGrpSpPr/>
              <p:nvPr/>
            </p:nvGrpSpPr>
            <p:grpSpPr>
              <a:xfrm>
                <a:off x="3962399" y="1388852"/>
                <a:ext cx="2898951" cy="828926"/>
                <a:chOff x="3962399" y="1388852"/>
                <a:chExt cx="2898951" cy="828926"/>
              </a:xfrm>
            </p:grpSpPr>
            <p:sp>
              <p:nvSpPr>
                <p:cNvPr id="43" name="Rectangle 42">
                  <a:extLst>
                    <a:ext uri="{FF2B5EF4-FFF2-40B4-BE49-F238E27FC236}">
                      <a16:creationId xmlns:a16="http://schemas.microsoft.com/office/drawing/2014/main" id="{EF060B51-B1E2-49F3-BC16-7FD8A45BF674}"/>
                    </a:ext>
                  </a:extLst>
                </p:cNvPr>
                <p:cNvSpPr/>
                <p:nvPr/>
              </p:nvSpPr>
              <p:spPr>
                <a:xfrm>
                  <a:off x="3962400" y="1388852"/>
                  <a:ext cx="2898950" cy="828926"/>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3DC6A43-1459-473D-A4E8-369AC9500D65}"/>
                    </a:ext>
                  </a:extLst>
                </p:cNvPr>
                <p:cNvSpPr/>
                <p:nvPr/>
              </p:nvSpPr>
              <p:spPr>
                <a:xfrm>
                  <a:off x="3962399" y="1388852"/>
                  <a:ext cx="2898951" cy="354888"/>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&lt;Pay Components Recurring&gt;</a:t>
                  </a:r>
                </a:p>
                <a:p>
                  <a:pPr algn="ctr"/>
                  <a:r>
                    <a:rPr lang="en-US" sz="1200" b="1" dirty="0">
                      <a:solidFill>
                        <a:schemeClr val="tx1"/>
                      </a:solidFill>
                      <a:latin typeface="Bell MT" panose="02020503060305020303" pitchFamily="18" charset="0"/>
                    </a:rPr>
                    <a:t>EmpPayCompRecurring</a:t>
                  </a:r>
                  <a:endParaRPr lang="en-US" sz="1100" b="1" dirty="0">
                    <a:solidFill>
                      <a:schemeClr val="tx1"/>
                    </a:solidFill>
                    <a:latin typeface="Bell MT" panose="02020503060305020303" pitchFamily="18" charset="0"/>
                  </a:endParaRPr>
                </a:p>
              </p:txBody>
            </p:sp>
          </p:grpSp>
          <p:sp>
            <p:nvSpPr>
              <p:cNvPr id="42" name="Rectangle 41">
                <a:extLst>
                  <a:ext uri="{FF2B5EF4-FFF2-40B4-BE49-F238E27FC236}">
                    <a16:creationId xmlns:a16="http://schemas.microsoft.com/office/drawing/2014/main" id="{3905575B-06AE-4E9F-B1C3-9B5DFCCE2FDC}"/>
                  </a:ext>
                </a:extLst>
              </p:cNvPr>
              <p:cNvSpPr/>
              <p:nvPr/>
            </p:nvSpPr>
            <p:spPr>
              <a:xfrm>
                <a:off x="3962400" y="1686427"/>
                <a:ext cx="2898950" cy="473339"/>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seqNumber</a:t>
                </a:r>
              </a:p>
              <a:p>
                <a:r>
                  <a:rPr lang="en-US" sz="1100" dirty="0">
                    <a:solidFill>
                      <a:schemeClr val="tx1"/>
                    </a:solidFill>
                    <a:latin typeface="Bell MT" panose="02020503060305020303" pitchFamily="18" charset="0"/>
                  </a:rPr>
                  <a:t>payComponent</a:t>
                </a:r>
              </a:p>
            </p:txBody>
          </p:sp>
        </p:grpSp>
        <p:grpSp>
          <p:nvGrpSpPr>
            <p:cNvPr id="17" name="Group 16">
              <a:extLst>
                <a:ext uri="{FF2B5EF4-FFF2-40B4-BE49-F238E27FC236}">
                  <a16:creationId xmlns:a16="http://schemas.microsoft.com/office/drawing/2014/main" id="{EDBF1853-AB14-4BD4-8857-76E40DBCBB65}"/>
                </a:ext>
              </a:extLst>
            </p:cNvPr>
            <p:cNvGrpSpPr/>
            <p:nvPr/>
          </p:nvGrpSpPr>
          <p:grpSpPr>
            <a:xfrm>
              <a:off x="5376584" y="2742212"/>
              <a:ext cx="1644389" cy="1067516"/>
              <a:chOff x="3962400" y="1388852"/>
              <a:chExt cx="2133598" cy="882847"/>
            </a:xfrm>
          </p:grpSpPr>
          <p:grpSp>
            <p:nvGrpSpPr>
              <p:cNvPr id="37" name="Group 36">
                <a:extLst>
                  <a:ext uri="{FF2B5EF4-FFF2-40B4-BE49-F238E27FC236}">
                    <a16:creationId xmlns:a16="http://schemas.microsoft.com/office/drawing/2014/main" id="{FD9F2ECA-37DA-4917-8329-6358B7730C47}"/>
                  </a:ext>
                </a:extLst>
              </p:cNvPr>
              <p:cNvGrpSpPr/>
              <p:nvPr/>
            </p:nvGrpSpPr>
            <p:grpSpPr>
              <a:xfrm>
                <a:off x="3962400" y="1388852"/>
                <a:ext cx="2133598" cy="882847"/>
                <a:chOff x="3962400" y="1388852"/>
                <a:chExt cx="2133598" cy="882847"/>
              </a:xfrm>
            </p:grpSpPr>
            <p:sp>
              <p:nvSpPr>
                <p:cNvPr id="39" name="Rectangle 38">
                  <a:extLst>
                    <a:ext uri="{FF2B5EF4-FFF2-40B4-BE49-F238E27FC236}">
                      <a16:creationId xmlns:a16="http://schemas.microsoft.com/office/drawing/2014/main" id="{50C9E6AA-F2BB-4208-81BC-EA592C805609}"/>
                    </a:ext>
                  </a:extLst>
                </p:cNvPr>
                <p:cNvSpPr/>
                <p:nvPr/>
              </p:nvSpPr>
              <p:spPr>
                <a:xfrm>
                  <a:off x="3962400" y="1388852"/>
                  <a:ext cx="2133598" cy="882847"/>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89201D5-7E35-4A0F-9FD2-63C320F901C7}"/>
                    </a:ext>
                  </a:extLst>
                </p:cNvPr>
                <p:cNvSpPr/>
                <p:nvPr/>
              </p:nvSpPr>
              <p:spPr>
                <a:xfrm>
                  <a:off x="3962400" y="1388852"/>
                  <a:ext cx="2133598" cy="354888"/>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&lt;Job Information&gt;</a:t>
                  </a:r>
                </a:p>
                <a:p>
                  <a:pPr algn="ctr"/>
                  <a:r>
                    <a:rPr lang="en-US" sz="1200" b="1" dirty="0">
                      <a:solidFill>
                        <a:schemeClr val="tx1"/>
                      </a:solidFill>
                      <a:latin typeface="Bell MT" panose="02020503060305020303" pitchFamily="18" charset="0"/>
                    </a:rPr>
                    <a:t>EmpJob</a:t>
                  </a:r>
                  <a:endParaRPr lang="en-US" sz="1100" b="1" dirty="0">
                    <a:solidFill>
                      <a:schemeClr val="tx1"/>
                    </a:solidFill>
                    <a:latin typeface="Bell MT" panose="02020503060305020303" pitchFamily="18" charset="0"/>
                  </a:endParaRPr>
                </a:p>
              </p:txBody>
            </p:sp>
          </p:grpSp>
          <p:sp>
            <p:nvSpPr>
              <p:cNvPr id="38" name="Rectangle 37">
                <a:extLst>
                  <a:ext uri="{FF2B5EF4-FFF2-40B4-BE49-F238E27FC236}">
                    <a16:creationId xmlns:a16="http://schemas.microsoft.com/office/drawing/2014/main" id="{18A45D87-238B-4783-A884-5D7FB102C283}"/>
                  </a:ext>
                </a:extLst>
              </p:cNvPr>
              <p:cNvSpPr/>
              <p:nvPr/>
            </p:nvSpPr>
            <p:spPr>
              <a:xfrm>
                <a:off x="3962400" y="1743739"/>
                <a:ext cx="2133598" cy="418392"/>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seqNumber</a:t>
                </a:r>
              </a:p>
            </p:txBody>
          </p:sp>
        </p:grpSp>
        <p:grpSp>
          <p:nvGrpSpPr>
            <p:cNvPr id="18" name="Group 17">
              <a:extLst>
                <a:ext uri="{FF2B5EF4-FFF2-40B4-BE49-F238E27FC236}">
                  <a16:creationId xmlns:a16="http://schemas.microsoft.com/office/drawing/2014/main" id="{3D5FD197-C808-4669-A144-C185BF1B693C}"/>
                </a:ext>
              </a:extLst>
            </p:cNvPr>
            <p:cNvGrpSpPr/>
            <p:nvPr/>
          </p:nvGrpSpPr>
          <p:grpSpPr>
            <a:xfrm>
              <a:off x="7222022" y="2741698"/>
              <a:ext cx="1644389" cy="1201637"/>
              <a:chOff x="3962400" y="1388851"/>
              <a:chExt cx="2133598" cy="993767"/>
            </a:xfrm>
          </p:grpSpPr>
          <p:grpSp>
            <p:nvGrpSpPr>
              <p:cNvPr id="33" name="Group 32">
                <a:extLst>
                  <a:ext uri="{FF2B5EF4-FFF2-40B4-BE49-F238E27FC236}">
                    <a16:creationId xmlns:a16="http://schemas.microsoft.com/office/drawing/2014/main" id="{E2EB202C-BB53-466D-94B8-642645769C9D}"/>
                  </a:ext>
                </a:extLst>
              </p:cNvPr>
              <p:cNvGrpSpPr/>
              <p:nvPr/>
            </p:nvGrpSpPr>
            <p:grpSpPr>
              <a:xfrm>
                <a:off x="3962400" y="1388851"/>
                <a:ext cx="2133598" cy="993767"/>
                <a:chOff x="3962400" y="1388851"/>
                <a:chExt cx="2133598" cy="993767"/>
              </a:xfrm>
            </p:grpSpPr>
            <p:sp>
              <p:nvSpPr>
                <p:cNvPr id="35" name="Rectangle 34">
                  <a:extLst>
                    <a:ext uri="{FF2B5EF4-FFF2-40B4-BE49-F238E27FC236}">
                      <a16:creationId xmlns:a16="http://schemas.microsoft.com/office/drawing/2014/main" id="{06471437-C26C-427C-A2CF-3164D9451813}"/>
                    </a:ext>
                  </a:extLst>
                </p:cNvPr>
                <p:cNvSpPr/>
                <p:nvPr/>
              </p:nvSpPr>
              <p:spPr>
                <a:xfrm>
                  <a:off x="3962400" y="1388851"/>
                  <a:ext cx="2133598" cy="993767"/>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F91255-5AFA-4298-8275-670DC60A9B12}"/>
                    </a:ext>
                  </a:extLst>
                </p:cNvPr>
                <p:cNvSpPr/>
                <p:nvPr/>
              </p:nvSpPr>
              <p:spPr>
                <a:xfrm>
                  <a:off x="3962400" y="1388852"/>
                  <a:ext cx="2133598" cy="354888"/>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&lt;Work Permit&gt;</a:t>
                  </a:r>
                </a:p>
                <a:p>
                  <a:pPr algn="ctr"/>
                  <a:r>
                    <a:rPr lang="en-US" sz="1200" b="1" dirty="0">
                      <a:solidFill>
                        <a:schemeClr val="tx1"/>
                      </a:solidFill>
                      <a:latin typeface="Bell MT" panose="02020503060305020303" pitchFamily="18" charset="0"/>
                    </a:rPr>
                    <a:t>EmpWorkPermit</a:t>
                  </a:r>
                  <a:endParaRPr lang="en-US" sz="1100" b="1" dirty="0">
                    <a:solidFill>
                      <a:schemeClr val="tx1"/>
                    </a:solidFill>
                    <a:latin typeface="Bell MT" panose="02020503060305020303" pitchFamily="18" charset="0"/>
                  </a:endParaRPr>
                </a:p>
              </p:txBody>
            </p:sp>
          </p:grpSp>
          <p:sp>
            <p:nvSpPr>
              <p:cNvPr id="34" name="Rectangle 33">
                <a:extLst>
                  <a:ext uri="{FF2B5EF4-FFF2-40B4-BE49-F238E27FC236}">
                    <a16:creationId xmlns:a16="http://schemas.microsoft.com/office/drawing/2014/main" id="{F9358AB2-5F0A-40B8-AA92-8FBC1C236527}"/>
                  </a:ext>
                </a:extLst>
              </p:cNvPr>
              <p:cNvSpPr/>
              <p:nvPr/>
            </p:nvSpPr>
            <p:spPr>
              <a:xfrm>
                <a:off x="3962400" y="1743740"/>
                <a:ext cx="2133598" cy="568627"/>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documentType</a:t>
                </a:r>
              </a:p>
              <a:p>
                <a:r>
                  <a:rPr lang="en-US" sz="1100" dirty="0">
                    <a:solidFill>
                      <a:schemeClr val="tx1"/>
                    </a:solidFill>
                    <a:latin typeface="Bell MT" panose="02020503060305020303" pitchFamily="18" charset="0"/>
                  </a:rPr>
                  <a:t>documentNumber</a:t>
                </a:r>
              </a:p>
              <a:p>
                <a:r>
                  <a:rPr lang="en-US" sz="1100" dirty="0">
                    <a:solidFill>
                      <a:schemeClr val="tx1"/>
                    </a:solidFill>
                    <a:latin typeface="Bell MT" panose="02020503060305020303" pitchFamily="18" charset="0"/>
                  </a:rPr>
                  <a:t>Country</a:t>
                </a:r>
              </a:p>
            </p:txBody>
          </p:sp>
        </p:grpSp>
        <p:grpSp>
          <p:nvGrpSpPr>
            <p:cNvPr id="19" name="Group 18">
              <a:extLst>
                <a:ext uri="{FF2B5EF4-FFF2-40B4-BE49-F238E27FC236}">
                  <a16:creationId xmlns:a16="http://schemas.microsoft.com/office/drawing/2014/main" id="{6655EFB5-6A40-45A4-B45E-5B6B5F0E83C2}"/>
                </a:ext>
              </a:extLst>
            </p:cNvPr>
            <p:cNvGrpSpPr/>
            <p:nvPr/>
          </p:nvGrpSpPr>
          <p:grpSpPr>
            <a:xfrm>
              <a:off x="8976176" y="2740767"/>
              <a:ext cx="2611660" cy="1128062"/>
              <a:chOff x="3505246" y="1382338"/>
              <a:chExt cx="3167742" cy="747634"/>
            </a:xfrm>
          </p:grpSpPr>
          <p:grpSp>
            <p:nvGrpSpPr>
              <p:cNvPr id="29" name="Group 28">
                <a:extLst>
                  <a:ext uri="{FF2B5EF4-FFF2-40B4-BE49-F238E27FC236}">
                    <a16:creationId xmlns:a16="http://schemas.microsoft.com/office/drawing/2014/main" id="{E742F890-647B-48B4-B81A-A97FF1D05D8F}"/>
                  </a:ext>
                </a:extLst>
              </p:cNvPr>
              <p:cNvGrpSpPr/>
              <p:nvPr/>
            </p:nvGrpSpPr>
            <p:grpSpPr>
              <a:xfrm>
                <a:off x="3505246" y="1382338"/>
                <a:ext cx="3167742" cy="747634"/>
                <a:chOff x="3505246" y="1382338"/>
                <a:chExt cx="3167742" cy="747634"/>
              </a:xfrm>
            </p:grpSpPr>
            <p:sp>
              <p:nvSpPr>
                <p:cNvPr id="31" name="Rectangle 30">
                  <a:extLst>
                    <a:ext uri="{FF2B5EF4-FFF2-40B4-BE49-F238E27FC236}">
                      <a16:creationId xmlns:a16="http://schemas.microsoft.com/office/drawing/2014/main" id="{E870984E-0A08-4A93-87AD-450E4FB91142}"/>
                    </a:ext>
                  </a:extLst>
                </p:cNvPr>
                <p:cNvSpPr/>
                <p:nvPr/>
              </p:nvSpPr>
              <p:spPr>
                <a:xfrm>
                  <a:off x="3505246" y="1388852"/>
                  <a:ext cx="3167741" cy="741120"/>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D4A61E-33C3-4C26-98A5-075A4DBACFA9}"/>
                    </a:ext>
                  </a:extLst>
                </p:cNvPr>
                <p:cNvSpPr/>
                <p:nvPr/>
              </p:nvSpPr>
              <p:spPr>
                <a:xfrm>
                  <a:off x="3505246" y="1382338"/>
                  <a:ext cx="3167742" cy="354888"/>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&lt;Pay Components Non-Recurring&gt;</a:t>
                  </a:r>
                </a:p>
                <a:p>
                  <a:pPr algn="ctr"/>
                  <a:r>
                    <a:rPr lang="en-US" sz="1200" b="1" dirty="0">
                      <a:solidFill>
                        <a:schemeClr val="tx1"/>
                      </a:solidFill>
                      <a:latin typeface="Bell MT" panose="02020503060305020303" pitchFamily="18" charset="0"/>
                    </a:rPr>
                    <a:t>PerAddressDEFLT</a:t>
                  </a:r>
                  <a:endParaRPr lang="en-US" sz="1100" b="1" dirty="0">
                    <a:solidFill>
                      <a:schemeClr val="tx1"/>
                    </a:solidFill>
                    <a:latin typeface="Bell MT" panose="02020503060305020303" pitchFamily="18" charset="0"/>
                  </a:endParaRPr>
                </a:p>
              </p:txBody>
            </p:sp>
          </p:grpSp>
          <p:sp>
            <p:nvSpPr>
              <p:cNvPr id="30" name="Rectangle 29">
                <a:extLst>
                  <a:ext uri="{FF2B5EF4-FFF2-40B4-BE49-F238E27FC236}">
                    <a16:creationId xmlns:a16="http://schemas.microsoft.com/office/drawing/2014/main" id="{729AD067-4900-4933-97CA-9A01F5BF5F5D}"/>
                  </a:ext>
                </a:extLst>
              </p:cNvPr>
              <p:cNvSpPr/>
              <p:nvPr/>
            </p:nvSpPr>
            <p:spPr>
              <a:xfrm>
                <a:off x="3505246" y="1686427"/>
                <a:ext cx="3167741" cy="348076"/>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payDate</a:t>
                </a:r>
              </a:p>
              <a:p>
                <a:r>
                  <a:rPr lang="en-US" sz="1100" dirty="0">
                    <a:solidFill>
                      <a:schemeClr val="tx1"/>
                    </a:solidFill>
                    <a:latin typeface="Bell MT" panose="02020503060305020303" pitchFamily="18" charset="0"/>
                  </a:rPr>
                  <a:t>payComponentCode</a:t>
                </a:r>
                <a:endParaRPr lang="en-US" dirty="0">
                  <a:solidFill>
                    <a:schemeClr val="tx1"/>
                  </a:solidFill>
                  <a:latin typeface="Bell MT" panose="02020503060305020303" pitchFamily="18" charset="0"/>
                </a:endParaRPr>
              </a:p>
            </p:txBody>
          </p:sp>
        </p:grpSp>
        <p:cxnSp>
          <p:nvCxnSpPr>
            <p:cNvPr id="21" name="Connector: Elbow 20">
              <a:extLst>
                <a:ext uri="{FF2B5EF4-FFF2-40B4-BE49-F238E27FC236}">
                  <a16:creationId xmlns:a16="http://schemas.microsoft.com/office/drawing/2014/main" id="{A4E6F1E8-10AC-4523-BCC6-457F87B8DF42}"/>
                </a:ext>
              </a:extLst>
            </p:cNvPr>
            <p:cNvCxnSpPr>
              <a:cxnSpLocks/>
              <a:stCxn id="55" idx="2"/>
              <a:endCxn id="36" idx="0"/>
            </p:cNvCxnSpPr>
            <p:nvPr/>
          </p:nvCxnSpPr>
          <p:spPr>
            <a:xfrm rot="16200000" flipH="1">
              <a:off x="6838893" y="1536374"/>
              <a:ext cx="565211" cy="1845437"/>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2127677-CFB4-4349-8973-9E3962BE0ADD}"/>
                </a:ext>
              </a:extLst>
            </p:cNvPr>
            <p:cNvCxnSpPr>
              <a:cxnSpLocks/>
              <a:stCxn id="55" idx="2"/>
              <a:endCxn id="32" idx="0"/>
            </p:cNvCxnSpPr>
            <p:nvPr/>
          </p:nvCxnSpPr>
          <p:spPr>
            <a:xfrm rot="16200000" flipH="1">
              <a:off x="7958254" y="417014"/>
              <a:ext cx="564279" cy="4083226"/>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522746-302C-4E2F-9441-94DF68BB9CE0}"/>
                </a:ext>
              </a:extLst>
            </p:cNvPr>
            <p:cNvCxnSpPr>
              <a:cxnSpLocks/>
              <a:stCxn id="40" idx="0"/>
              <a:endCxn id="55" idx="2"/>
            </p:cNvCxnSpPr>
            <p:nvPr/>
          </p:nvCxnSpPr>
          <p:spPr>
            <a:xfrm flipV="1">
              <a:off x="6198779" y="2176488"/>
              <a:ext cx="1" cy="565723"/>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73" name="Connector: Elbow 72">
            <a:extLst>
              <a:ext uri="{FF2B5EF4-FFF2-40B4-BE49-F238E27FC236}">
                <a16:creationId xmlns:a16="http://schemas.microsoft.com/office/drawing/2014/main" id="{D660E732-B6CC-4F92-B3F6-6A2B7CBDAE6A}"/>
              </a:ext>
            </a:extLst>
          </p:cNvPr>
          <p:cNvCxnSpPr>
            <a:cxnSpLocks/>
            <a:stCxn id="51" idx="2"/>
            <a:endCxn id="44" idx="0"/>
          </p:cNvCxnSpPr>
          <p:nvPr/>
        </p:nvCxnSpPr>
        <p:spPr>
          <a:xfrm rot="16200000" flipH="1">
            <a:off x="2410632" y="3523951"/>
            <a:ext cx="399364" cy="801026"/>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68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Employee Central – Foundation Entities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grpSp>
        <p:nvGrpSpPr>
          <p:cNvPr id="111" name="Group 110">
            <a:extLst>
              <a:ext uri="{FF2B5EF4-FFF2-40B4-BE49-F238E27FC236}">
                <a16:creationId xmlns:a16="http://schemas.microsoft.com/office/drawing/2014/main" id="{D3DD05C7-0226-4BB4-8CA9-071A8F3763FE}"/>
              </a:ext>
            </a:extLst>
          </p:cNvPr>
          <p:cNvGrpSpPr/>
          <p:nvPr/>
        </p:nvGrpSpPr>
        <p:grpSpPr>
          <a:xfrm>
            <a:off x="1240106" y="1266034"/>
            <a:ext cx="10014355" cy="4859863"/>
            <a:chOff x="1640156" y="1392479"/>
            <a:chExt cx="10014355" cy="4859863"/>
          </a:xfrm>
        </p:grpSpPr>
        <p:cxnSp>
          <p:nvCxnSpPr>
            <p:cNvPr id="72" name="Connector: Elbow 71">
              <a:extLst>
                <a:ext uri="{FF2B5EF4-FFF2-40B4-BE49-F238E27FC236}">
                  <a16:creationId xmlns:a16="http://schemas.microsoft.com/office/drawing/2014/main" id="{5CCDDE98-548A-4F4C-9C77-AB22B1F976B6}"/>
                </a:ext>
              </a:extLst>
            </p:cNvPr>
            <p:cNvCxnSpPr>
              <a:cxnSpLocks/>
              <a:stCxn id="55" idx="2"/>
              <a:endCxn id="69" idx="0"/>
            </p:cNvCxnSpPr>
            <p:nvPr/>
          </p:nvCxnSpPr>
          <p:spPr>
            <a:xfrm rot="16200000" flipH="1">
              <a:off x="6276265" y="2351982"/>
              <a:ext cx="385801" cy="407419"/>
            </a:xfrm>
            <a:prstGeom prst="bentConnector3">
              <a:avLst>
                <a:gd name="adj1" fmla="val 50000"/>
              </a:avLst>
            </a:prstGeom>
            <a:ln w="15875">
              <a:tailEnd type="non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1AB7BCAA-FDE2-476E-A60D-E6E161D1D771}"/>
                </a:ext>
              </a:extLst>
            </p:cNvPr>
            <p:cNvGrpSpPr/>
            <p:nvPr/>
          </p:nvGrpSpPr>
          <p:grpSpPr>
            <a:xfrm>
              <a:off x="1640156" y="1392479"/>
              <a:ext cx="10014355" cy="4859863"/>
              <a:chOff x="1640156" y="1392479"/>
              <a:chExt cx="10014355" cy="4859863"/>
            </a:xfrm>
          </p:grpSpPr>
          <p:sp>
            <p:nvSpPr>
              <p:cNvPr id="64" name="Rectangle 63">
                <a:extLst>
                  <a:ext uri="{FF2B5EF4-FFF2-40B4-BE49-F238E27FC236}">
                    <a16:creationId xmlns:a16="http://schemas.microsoft.com/office/drawing/2014/main" id="{063B9977-A1B3-437B-BABA-FB915244759A}"/>
                  </a:ext>
                </a:extLst>
              </p:cNvPr>
              <p:cNvSpPr/>
              <p:nvPr/>
            </p:nvSpPr>
            <p:spPr>
              <a:xfrm>
                <a:off x="7932977" y="2750596"/>
                <a:ext cx="1721282" cy="885948"/>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Rectangle 64">
                <a:extLst>
                  <a:ext uri="{FF2B5EF4-FFF2-40B4-BE49-F238E27FC236}">
                    <a16:creationId xmlns:a16="http://schemas.microsoft.com/office/drawing/2014/main" id="{6D9F64E4-009B-4D64-9AC5-D9C07454A83D}"/>
                  </a:ext>
                </a:extLst>
              </p:cNvPr>
              <p:cNvSpPr/>
              <p:nvPr/>
            </p:nvSpPr>
            <p:spPr>
              <a:xfrm>
                <a:off x="7932977" y="2740767"/>
                <a:ext cx="1721284" cy="535470"/>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&lt;Business Unit&gt;</a:t>
                </a:r>
              </a:p>
              <a:p>
                <a:pPr algn="ctr"/>
                <a:r>
                  <a:rPr lang="en-US" sz="1200" b="1" dirty="0">
                    <a:solidFill>
                      <a:schemeClr val="bg1"/>
                    </a:solidFill>
                    <a:latin typeface="Bell MT" panose="02020503060305020303" pitchFamily="18" charset="0"/>
                  </a:rPr>
                  <a:t>FOBusinessUnit</a:t>
                </a:r>
                <a:endParaRPr lang="en-US" sz="1100" b="1" dirty="0">
                  <a:solidFill>
                    <a:schemeClr val="bg1"/>
                  </a:solidFill>
                  <a:latin typeface="Bell MT" panose="02020503060305020303" pitchFamily="18" charset="0"/>
                </a:endParaRPr>
              </a:p>
            </p:txBody>
          </p:sp>
          <p:sp>
            <p:nvSpPr>
              <p:cNvPr id="66" name="Rectangle 65">
                <a:extLst>
                  <a:ext uri="{FF2B5EF4-FFF2-40B4-BE49-F238E27FC236}">
                    <a16:creationId xmlns:a16="http://schemas.microsoft.com/office/drawing/2014/main" id="{11A6263E-4B64-405A-8030-86F4BEA23C07}"/>
                  </a:ext>
                </a:extLst>
              </p:cNvPr>
              <p:cNvSpPr/>
              <p:nvPr/>
            </p:nvSpPr>
            <p:spPr>
              <a:xfrm>
                <a:off x="7932977" y="3233498"/>
                <a:ext cx="1721282" cy="328852"/>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sp>
            <p:nvSpPr>
              <p:cNvPr id="68" name="Rectangle 67">
                <a:extLst>
                  <a:ext uri="{FF2B5EF4-FFF2-40B4-BE49-F238E27FC236}">
                    <a16:creationId xmlns:a16="http://schemas.microsoft.com/office/drawing/2014/main" id="{AE41334A-821F-4FFB-A85B-5550458DC56A}"/>
                  </a:ext>
                </a:extLst>
              </p:cNvPr>
              <p:cNvSpPr/>
              <p:nvPr/>
            </p:nvSpPr>
            <p:spPr>
              <a:xfrm>
                <a:off x="5812233" y="2758422"/>
                <a:ext cx="1721282" cy="885948"/>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ectangle 68">
                <a:extLst>
                  <a:ext uri="{FF2B5EF4-FFF2-40B4-BE49-F238E27FC236}">
                    <a16:creationId xmlns:a16="http://schemas.microsoft.com/office/drawing/2014/main" id="{B26AC59C-B262-4050-9FEA-58FC21B366F2}"/>
                  </a:ext>
                </a:extLst>
              </p:cNvPr>
              <p:cNvSpPr/>
              <p:nvPr/>
            </p:nvSpPr>
            <p:spPr>
              <a:xfrm>
                <a:off x="5812233" y="2748593"/>
                <a:ext cx="1721284" cy="535470"/>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&lt;Division&gt;</a:t>
                </a:r>
              </a:p>
              <a:p>
                <a:pPr algn="ctr"/>
                <a:r>
                  <a:rPr lang="en-US" sz="1200" b="1" dirty="0">
                    <a:solidFill>
                      <a:schemeClr val="bg1"/>
                    </a:solidFill>
                    <a:latin typeface="Bell MT" panose="02020503060305020303" pitchFamily="18" charset="0"/>
                  </a:rPr>
                  <a:t>FODivision</a:t>
                </a:r>
                <a:endParaRPr lang="en-US" sz="1100" b="1" dirty="0">
                  <a:solidFill>
                    <a:schemeClr val="bg1"/>
                  </a:solidFill>
                  <a:latin typeface="Bell MT" panose="02020503060305020303" pitchFamily="18" charset="0"/>
                </a:endParaRPr>
              </a:p>
            </p:txBody>
          </p:sp>
          <p:sp>
            <p:nvSpPr>
              <p:cNvPr id="70" name="Rectangle 69">
                <a:extLst>
                  <a:ext uri="{FF2B5EF4-FFF2-40B4-BE49-F238E27FC236}">
                    <a16:creationId xmlns:a16="http://schemas.microsoft.com/office/drawing/2014/main" id="{C5C906D2-762B-4811-8B93-9DBF292ECD58}"/>
                  </a:ext>
                </a:extLst>
              </p:cNvPr>
              <p:cNvSpPr/>
              <p:nvPr/>
            </p:nvSpPr>
            <p:spPr>
              <a:xfrm>
                <a:off x="5812233" y="3241324"/>
                <a:ext cx="1721282" cy="328852"/>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grpSp>
            <p:nvGrpSpPr>
              <p:cNvPr id="109" name="Group 108">
                <a:extLst>
                  <a:ext uri="{FF2B5EF4-FFF2-40B4-BE49-F238E27FC236}">
                    <a16:creationId xmlns:a16="http://schemas.microsoft.com/office/drawing/2014/main" id="{68B12722-9F8F-4779-B5C7-02DFC95E7C04}"/>
                  </a:ext>
                </a:extLst>
              </p:cNvPr>
              <p:cNvGrpSpPr/>
              <p:nvPr/>
            </p:nvGrpSpPr>
            <p:grpSpPr>
              <a:xfrm>
                <a:off x="1640156" y="1392479"/>
                <a:ext cx="10014355" cy="4859863"/>
                <a:chOff x="1640156" y="1392479"/>
                <a:chExt cx="10014355" cy="4859863"/>
              </a:xfrm>
            </p:grpSpPr>
            <p:sp>
              <p:nvSpPr>
                <p:cNvPr id="75" name="Rectangle 74">
                  <a:extLst>
                    <a:ext uri="{FF2B5EF4-FFF2-40B4-BE49-F238E27FC236}">
                      <a16:creationId xmlns:a16="http://schemas.microsoft.com/office/drawing/2014/main" id="{10E4C792-6087-48BD-9C37-0644831DAAA2}"/>
                    </a:ext>
                  </a:extLst>
                </p:cNvPr>
                <p:cNvSpPr/>
                <p:nvPr/>
              </p:nvSpPr>
              <p:spPr>
                <a:xfrm>
                  <a:off x="3698062" y="2770329"/>
                  <a:ext cx="1721282" cy="885948"/>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Rectangle 75">
                  <a:extLst>
                    <a:ext uri="{FF2B5EF4-FFF2-40B4-BE49-F238E27FC236}">
                      <a16:creationId xmlns:a16="http://schemas.microsoft.com/office/drawing/2014/main" id="{8DF47098-4F5D-46D1-810C-C3A83EA89DA1}"/>
                    </a:ext>
                  </a:extLst>
                </p:cNvPr>
                <p:cNvSpPr/>
                <p:nvPr/>
              </p:nvSpPr>
              <p:spPr>
                <a:xfrm>
                  <a:off x="3698062" y="2760500"/>
                  <a:ext cx="1721284" cy="535470"/>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&lt;Cost Center&gt;</a:t>
                  </a:r>
                </a:p>
                <a:p>
                  <a:pPr algn="ctr"/>
                  <a:r>
                    <a:rPr lang="en-US" sz="1200" b="1" dirty="0">
                      <a:solidFill>
                        <a:schemeClr val="bg1"/>
                      </a:solidFill>
                      <a:latin typeface="Bell MT" panose="02020503060305020303" pitchFamily="18" charset="0"/>
                    </a:rPr>
                    <a:t>FOCostCenter</a:t>
                  </a:r>
                  <a:endParaRPr lang="en-US" sz="1100" b="1" dirty="0">
                    <a:solidFill>
                      <a:schemeClr val="bg1"/>
                    </a:solidFill>
                    <a:latin typeface="Bell MT" panose="02020503060305020303" pitchFamily="18" charset="0"/>
                  </a:endParaRPr>
                </a:p>
              </p:txBody>
            </p:sp>
            <p:sp>
              <p:nvSpPr>
                <p:cNvPr id="77" name="Rectangle 76">
                  <a:extLst>
                    <a:ext uri="{FF2B5EF4-FFF2-40B4-BE49-F238E27FC236}">
                      <a16:creationId xmlns:a16="http://schemas.microsoft.com/office/drawing/2014/main" id="{456AC387-D5AC-4764-AB5B-97F661036570}"/>
                    </a:ext>
                  </a:extLst>
                </p:cNvPr>
                <p:cNvSpPr/>
                <p:nvPr/>
              </p:nvSpPr>
              <p:spPr>
                <a:xfrm>
                  <a:off x="3698062" y="3253231"/>
                  <a:ext cx="1721282" cy="328852"/>
                </a:xfrm>
                <a:prstGeom prst="rect">
                  <a:avLst/>
                </a:prstGeom>
                <a:solidFill>
                  <a:schemeClr val="accent2">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grpSp>
              <p:nvGrpSpPr>
                <p:cNvPr id="108" name="Group 107">
                  <a:extLst>
                    <a:ext uri="{FF2B5EF4-FFF2-40B4-BE49-F238E27FC236}">
                      <a16:creationId xmlns:a16="http://schemas.microsoft.com/office/drawing/2014/main" id="{7322D637-758D-40E5-A008-8DAF77FFC585}"/>
                    </a:ext>
                  </a:extLst>
                </p:cNvPr>
                <p:cNvGrpSpPr/>
                <p:nvPr/>
              </p:nvGrpSpPr>
              <p:grpSpPr>
                <a:xfrm>
                  <a:off x="1640156" y="1392479"/>
                  <a:ext cx="10014355" cy="4859863"/>
                  <a:chOff x="1640156" y="1392479"/>
                  <a:chExt cx="10014355" cy="4859863"/>
                </a:xfrm>
              </p:grpSpPr>
              <p:grpSp>
                <p:nvGrpSpPr>
                  <p:cNvPr id="9" name="Group 8">
                    <a:extLst>
                      <a:ext uri="{FF2B5EF4-FFF2-40B4-BE49-F238E27FC236}">
                        <a16:creationId xmlns:a16="http://schemas.microsoft.com/office/drawing/2014/main" id="{DCA9C74E-7FD0-4D4C-8E41-5C1ED129DD7F}"/>
                      </a:ext>
                    </a:extLst>
                  </p:cNvPr>
                  <p:cNvGrpSpPr/>
                  <p:nvPr/>
                </p:nvGrpSpPr>
                <p:grpSpPr>
                  <a:xfrm>
                    <a:off x="1640156" y="1392479"/>
                    <a:ext cx="10014355" cy="2263799"/>
                    <a:chOff x="1573480" y="1392478"/>
                    <a:chExt cx="10014355" cy="2263799"/>
                  </a:xfrm>
                  <a:solidFill>
                    <a:schemeClr val="accent2">
                      <a:lumMod val="50000"/>
                    </a:schemeClr>
                  </a:solidFill>
                </p:grpSpPr>
                <p:grpSp>
                  <p:nvGrpSpPr>
                    <p:cNvPr id="10" name="Group 9">
                      <a:extLst>
                        <a:ext uri="{FF2B5EF4-FFF2-40B4-BE49-F238E27FC236}">
                          <a16:creationId xmlns:a16="http://schemas.microsoft.com/office/drawing/2014/main" id="{63AA5C49-8E07-4293-9944-11D2FA836015}"/>
                        </a:ext>
                      </a:extLst>
                    </p:cNvPr>
                    <p:cNvGrpSpPr/>
                    <p:nvPr/>
                  </p:nvGrpSpPr>
                  <p:grpSpPr>
                    <a:xfrm>
                      <a:off x="5131979" y="1392478"/>
                      <a:ext cx="2133600" cy="970313"/>
                      <a:chOff x="3962398" y="1388850"/>
                      <a:chExt cx="2133600" cy="970313"/>
                    </a:xfrm>
                    <a:grpFill/>
                  </p:grpSpPr>
                  <p:grpSp>
                    <p:nvGrpSpPr>
                      <p:cNvPr id="53" name="Group 52">
                        <a:extLst>
                          <a:ext uri="{FF2B5EF4-FFF2-40B4-BE49-F238E27FC236}">
                            <a16:creationId xmlns:a16="http://schemas.microsoft.com/office/drawing/2014/main" id="{E1620F03-498D-48A0-88EF-5A347102F9E8}"/>
                          </a:ext>
                        </a:extLst>
                      </p:cNvPr>
                      <p:cNvGrpSpPr/>
                      <p:nvPr/>
                    </p:nvGrpSpPr>
                    <p:grpSpPr>
                      <a:xfrm>
                        <a:off x="3962400" y="1388850"/>
                        <a:ext cx="2133598" cy="970313"/>
                        <a:chOff x="3962400" y="1388850"/>
                        <a:chExt cx="2133598" cy="970313"/>
                      </a:xfrm>
                      <a:grpFill/>
                    </p:grpSpPr>
                    <p:sp>
                      <p:nvSpPr>
                        <p:cNvPr id="55" name="Rectangle 54">
                          <a:extLst>
                            <a:ext uri="{FF2B5EF4-FFF2-40B4-BE49-F238E27FC236}">
                              <a16:creationId xmlns:a16="http://schemas.microsoft.com/office/drawing/2014/main" id="{4E75B916-DAC9-40DB-80F4-DD141FF59071}"/>
                            </a:ext>
                          </a:extLst>
                        </p:cNvPr>
                        <p:cNvSpPr/>
                        <p:nvPr/>
                      </p:nvSpPr>
                      <p:spPr>
                        <a:xfrm>
                          <a:off x="3962400" y="1388850"/>
                          <a:ext cx="2133598" cy="970313"/>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5AB17BEB-A158-4E4B-9DBE-DDE770AB912E}"/>
                            </a:ext>
                          </a:extLst>
                        </p:cNvPr>
                        <p:cNvSpPr/>
                        <p:nvPr/>
                      </p:nvSpPr>
                      <p:spPr>
                        <a:xfrm>
                          <a:off x="3962400" y="1388852"/>
                          <a:ext cx="2133598" cy="354888"/>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&lt;Job Information&gt;</a:t>
                          </a:r>
                        </a:p>
                        <a:p>
                          <a:pPr algn="ctr"/>
                          <a:r>
                            <a:rPr lang="en-US" sz="1200" b="1" dirty="0">
                              <a:solidFill>
                                <a:schemeClr val="tx1"/>
                              </a:solidFill>
                              <a:latin typeface="Bell MT" panose="02020503060305020303" pitchFamily="18" charset="0"/>
                            </a:rPr>
                            <a:t>EmpJob</a:t>
                          </a:r>
                          <a:endParaRPr lang="en-US" sz="1100" b="1" dirty="0">
                            <a:solidFill>
                              <a:schemeClr val="tx1"/>
                            </a:solidFill>
                            <a:latin typeface="Bell MT" panose="02020503060305020303" pitchFamily="18" charset="0"/>
                          </a:endParaRPr>
                        </a:p>
                      </p:txBody>
                    </p:sp>
                  </p:grpSp>
                  <p:sp>
                    <p:nvSpPr>
                      <p:cNvPr id="54" name="Rectangle 53">
                        <a:extLst>
                          <a:ext uri="{FF2B5EF4-FFF2-40B4-BE49-F238E27FC236}">
                            <a16:creationId xmlns:a16="http://schemas.microsoft.com/office/drawing/2014/main" id="{1569654A-426F-4466-BD1C-3E0A6BB6F8FE}"/>
                          </a:ext>
                        </a:extLst>
                      </p:cNvPr>
                      <p:cNvSpPr/>
                      <p:nvPr/>
                    </p:nvSpPr>
                    <p:spPr>
                      <a:xfrm>
                        <a:off x="3962398" y="1740314"/>
                        <a:ext cx="2133598" cy="533902"/>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Bell MT" panose="02020503060305020303" pitchFamily="18" charset="0"/>
                          </a:rPr>
                          <a:t>userId</a:t>
                        </a:r>
                      </a:p>
                      <a:p>
                        <a:r>
                          <a:rPr lang="en-US" sz="1100" dirty="0">
                            <a:solidFill>
                              <a:schemeClr val="tx1"/>
                            </a:solidFill>
                            <a:latin typeface="Bell MT" panose="02020503060305020303" pitchFamily="18" charset="0"/>
                          </a:rPr>
                          <a:t>startDate</a:t>
                        </a:r>
                      </a:p>
                      <a:p>
                        <a:r>
                          <a:rPr lang="en-US" sz="1100" dirty="0">
                            <a:solidFill>
                              <a:schemeClr val="tx1"/>
                            </a:solidFill>
                            <a:latin typeface="Bell MT" panose="02020503060305020303" pitchFamily="18" charset="0"/>
                          </a:rPr>
                          <a:t>seqNumber</a:t>
                        </a:r>
                      </a:p>
                    </p:txBody>
                  </p:sp>
                </p:grpSp>
                <p:grpSp>
                  <p:nvGrpSpPr>
                    <p:cNvPr id="11" name="Group 10">
                      <a:extLst>
                        <a:ext uri="{FF2B5EF4-FFF2-40B4-BE49-F238E27FC236}">
                          <a16:creationId xmlns:a16="http://schemas.microsoft.com/office/drawing/2014/main" id="{589DF6C1-0212-45DF-A022-5ED0BC1C4E0A}"/>
                        </a:ext>
                      </a:extLst>
                    </p:cNvPr>
                    <p:cNvGrpSpPr/>
                    <p:nvPr/>
                  </p:nvGrpSpPr>
                  <p:grpSpPr>
                    <a:xfrm>
                      <a:off x="1573480" y="2761946"/>
                      <a:ext cx="1628775" cy="894331"/>
                      <a:chOff x="4151502" y="1405171"/>
                      <a:chExt cx="1902165" cy="739621"/>
                    </a:xfrm>
                    <a:grpFill/>
                  </p:grpSpPr>
                  <p:grpSp>
                    <p:nvGrpSpPr>
                      <p:cNvPr id="49" name="Group 48">
                        <a:extLst>
                          <a:ext uri="{FF2B5EF4-FFF2-40B4-BE49-F238E27FC236}">
                            <a16:creationId xmlns:a16="http://schemas.microsoft.com/office/drawing/2014/main" id="{91C3BF86-04CA-4A2C-A79A-61E42136EA31}"/>
                          </a:ext>
                        </a:extLst>
                      </p:cNvPr>
                      <p:cNvGrpSpPr/>
                      <p:nvPr/>
                    </p:nvGrpSpPr>
                    <p:grpSpPr>
                      <a:xfrm>
                        <a:off x="4151502" y="1405171"/>
                        <a:ext cx="1902165" cy="739621"/>
                        <a:chOff x="4151502" y="1405171"/>
                        <a:chExt cx="1902165" cy="739621"/>
                      </a:xfrm>
                      <a:grpFill/>
                    </p:grpSpPr>
                    <p:sp>
                      <p:nvSpPr>
                        <p:cNvPr id="51" name="Rectangle 50">
                          <a:extLst>
                            <a:ext uri="{FF2B5EF4-FFF2-40B4-BE49-F238E27FC236}">
                              <a16:creationId xmlns:a16="http://schemas.microsoft.com/office/drawing/2014/main" id="{08BA6FC6-405F-4D57-B4F4-11599542418D}"/>
                            </a:ext>
                          </a:extLst>
                        </p:cNvPr>
                        <p:cNvSpPr/>
                        <p:nvPr/>
                      </p:nvSpPr>
                      <p:spPr>
                        <a:xfrm>
                          <a:off x="4151502" y="1405171"/>
                          <a:ext cx="1902165" cy="73962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3DC00367-8EB5-4E83-9321-EEF458C2DBA8}"/>
                            </a:ext>
                          </a:extLst>
                        </p:cNvPr>
                        <p:cNvSpPr/>
                        <p:nvPr/>
                      </p:nvSpPr>
                      <p:spPr>
                        <a:xfrm>
                          <a:off x="4151502" y="1405171"/>
                          <a:ext cx="1902165" cy="412769"/>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&lt;Legal Entity&gt;</a:t>
                          </a:r>
                        </a:p>
                        <a:p>
                          <a:pPr algn="ctr"/>
                          <a:r>
                            <a:rPr lang="en-US" sz="1200" b="1" dirty="0">
                              <a:solidFill>
                                <a:schemeClr val="bg1"/>
                              </a:solidFill>
                              <a:latin typeface="Bell MT" panose="02020503060305020303" pitchFamily="18" charset="0"/>
                            </a:rPr>
                            <a:t>FOCompany</a:t>
                          </a:r>
                          <a:endParaRPr lang="en-US" sz="1100" b="1" dirty="0">
                            <a:solidFill>
                              <a:schemeClr val="bg1"/>
                            </a:solidFill>
                            <a:latin typeface="Bell MT" panose="02020503060305020303" pitchFamily="18" charset="0"/>
                          </a:endParaRPr>
                        </a:p>
                      </p:txBody>
                    </p:sp>
                  </p:grpSp>
                  <p:sp>
                    <p:nvSpPr>
                      <p:cNvPr id="50" name="Rectangle 49">
                        <a:extLst>
                          <a:ext uri="{FF2B5EF4-FFF2-40B4-BE49-F238E27FC236}">
                            <a16:creationId xmlns:a16="http://schemas.microsoft.com/office/drawing/2014/main" id="{363B357D-C3E1-4FFC-AFFC-DCF85E25A41A}"/>
                          </a:ext>
                        </a:extLst>
                      </p:cNvPr>
                      <p:cNvSpPr/>
                      <p:nvPr/>
                    </p:nvSpPr>
                    <p:spPr>
                      <a:xfrm>
                        <a:off x="4151502" y="1812011"/>
                        <a:ext cx="1902165" cy="27142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grpSp>
                <p:cxnSp>
                  <p:nvCxnSpPr>
                    <p:cNvPr id="12" name="Connector: Elbow 11">
                      <a:extLst>
                        <a:ext uri="{FF2B5EF4-FFF2-40B4-BE49-F238E27FC236}">
                          <a16:creationId xmlns:a16="http://schemas.microsoft.com/office/drawing/2014/main" id="{D8E4B86F-7DB6-4CA4-A52B-FF78FAAD96D5}"/>
                        </a:ext>
                      </a:extLst>
                    </p:cNvPr>
                    <p:cNvCxnSpPr>
                      <a:cxnSpLocks/>
                      <a:stCxn id="55" idx="2"/>
                      <a:endCxn id="52" idx="0"/>
                    </p:cNvCxnSpPr>
                    <p:nvPr/>
                  </p:nvCxnSpPr>
                  <p:spPr>
                    <a:xfrm rot="5400000">
                      <a:off x="4093747" y="656912"/>
                      <a:ext cx="399155" cy="3810913"/>
                    </a:xfrm>
                    <a:prstGeom prst="bentConnector3">
                      <a:avLst/>
                    </a:prstGeom>
                    <a:grpFill/>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1BE94A3-5545-4F89-93CB-97DCF5A4D529}"/>
                        </a:ext>
                      </a:extLst>
                    </p:cNvPr>
                    <p:cNvCxnSpPr>
                      <a:cxnSpLocks/>
                      <a:stCxn id="55" idx="2"/>
                      <a:endCxn id="76" idx="0"/>
                    </p:cNvCxnSpPr>
                    <p:nvPr/>
                  </p:nvCxnSpPr>
                  <p:spPr>
                    <a:xfrm rot="5400000">
                      <a:off x="5146550" y="1708269"/>
                      <a:ext cx="397708" cy="1706752"/>
                    </a:xfrm>
                    <a:prstGeom prst="bentConnector3">
                      <a:avLst>
                        <a:gd name="adj1" fmla="val 50000"/>
                      </a:avLst>
                    </a:prstGeom>
                    <a:grpFill/>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655EFB5-6A40-45A4-B45E-5B6B5F0E83C2}"/>
                        </a:ext>
                      </a:extLst>
                    </p:cNvPr>
                    <p:cNvGrpSpPr/>
                    <p:nvPr/>
                  </p:nvGrpSpPr>
                  <p:grpSpPr>
                    <a:xfrm>
                      <a:off x="9866551" y="2740766"/>
                      <a:ext cx="1721284" cy="895777"/>
                      <a:chOff x="4585203" y="1382338"/>
                      <a:chExt cx="2087785" cy="593685"/>
                    </a:xfrm>
                    <a:grpFill/>
                  </p:grpSpPr>
                  <p:grpSp>
                    <p:nvGrpSpPr>
                      <p:cNvPr id="29" name="Group 28">
                        <a:extLst>
                          <a:ext uri="{FF2B5EF4-FFF2-40B4-BE49-F238E27FC236}">
                            <a16:creationId xmlns:a16="http://schemas.microsoft.com/office/drawing/2014/main" id="{E742F890-647B-48B4-B81A-A97FF1D05D8F}"/>
                          </a:ext>
                        </a:extLst>
                      </p:cNvPr>
                      <p:cNvGrpSpPr/>
                      <p:nvPr/>
                    </p:nvGrpSpPr>
                    <p:grpSpPr>
                      <a:xfrm>
                        <a:off x="4585203" y="1382338"/>
                        <a:ext cx="2087785" cy="593685"/>
                        <a:chOff x="4585203" y="1382338"/>
                        <a:chExt cx="2087785" cy="593685"/>
                      </a:xfrm>
                      <a:grpFill/>
                    </p:grpSpPr>
                    <p:sp>
                      <p:nvSpPr>
                        <p:cNvPr id="31" name="Rectangle 30">
                          <a:extLst>
                            <a:ext uri="{FF2B5EF4-FFF2-40B4-BE49-F238E27FC236}">
                              <a16:creationId xmlns:a16="http://schemas.microsoft.com/office/drawing/2014/main" id="{E870984E-0A08-4A93-87AD-450E4FB91142}"/>
                            </a:ext>
                          </a:extLst>
                        </p:cNvPr>
                        <p:cNvSpPr/>
                        <p:nvPr/>
                      </p:nvSpPr>
                      <p:spPr>
                        <a:xfrm>
                          <a:off x="4585203" y="1388852"/>
                          <a:ext cx="2087783" cy="58717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Rectangle 31">
                          <a:extLst>
                            <a:ext uri="{FF2B5EF4-FFF2-40B4-BE49-F238E27FC236}">
                              <a16:creationId xmlns:a16="http://schemas.microsoft.com/office/drawing/2014/main" id="{6ED4A61E-33C3-4C26-98A5-075A4DBACFA9}"/>
                            </a:ext>
                          </a:extLst>
                        </p:cNvPr>
                        <p:cNvSpPr/>
                        <p:nvPr/>
                      </p:nvSpPr>
                      <p:spPr>
                        <a:xfrm>
                          <a:off x="4585203" y="1382338"/>
                          <a:ext cx="2087785" cy="354888"/>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&lt;Department&gt;</a:t>
                          </a:r>
                        </a:p>
                        <a:p>
                          <a:pPr algn="ctr"/>
                          <a:r>
                            <a:rPr lang="en-US" sz="1200" b="1" dirty="0">
                              <a:solidFill>
                                <a:schemeClr val="bg1"/>
                              </a:solidFill>
                              <a:latin typeface="Bell MT" panose="02020503060305020303" pitchFamily="18" charset="0"/>
                            </a:rPr>
                            <a:t>FODepartment</a:t>
                          </a:r>
                          <a:endParaRPr lang="en-US" sz="1100" b="1" dirty="0">
                            <a:solidFill>
                              <a:schemeClr val="bg1"/>
                            </a:solidFill>
                            <a:latin typeface="Bell MT" panose="02020503060305020303" pitchFamily="18" charset="0"/>
                          </a:endParaRPr>
                        </a:p>
                      </p:txBody>
                    </p:sp>
                  </p:grpSp>
                  <p:sp>
                    <p:nvSpPr>
                      <p:cNvPr id="30" name="Rectangle 29">
                        <a:extLst>
                          <a:ext uri="{FF2B5EF4-FFF2-40B4-BE49-F238E27FC236}">
                            <a16:creationId xmlns:a16="http://schemas.microsoft.com/office/drawing/2014/main" id="{729AD067-4900-4933-97CA-9A01F5BF5F5D}"/>
                          </a:ext>
                        </a:extLst>
                      </p:cNvPr>
                      <p:cNvSpPr/>
                      <p:nvPr/>
                    </p:nvSpPr>
                    <p:spPr>
                      <a:xfrm>
                        <a:off x="4585203" y="1708900"/>
                        <a:ext cx="2087783" cy="21795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grpSp>
                <p:cxnSp>
                  <p:nvCxnSpPr>
                    <p:cNvPr id="21" name="Connector: Elbow 20">
                      <a:extLst>
                        <a:ext uri="{FF2B5EF4-FFF2-40B4-BE49-F238E27FC236}">
                          <a16:creationId xmlns:a16="http://schemas.microsoft.com/office/drawing/2014/main" id="{A4E6F1E8-10AC-4523-BCC6-457F87B8DF42}"/>
                        </a:ext>
                      </a:extLst>
                    </p:cNvPr>
                    <p:cNvCxnSpPr>
                      <a:cxnSpLocks/>
                      <a:stCxn id="55" idx="2"/>
                      <a:endCxn id="65" idx="0"/>
                    </p:cNvCxnSpPr>
                    <p:nvPr/>
                  </p:nvCxnSpPr>
                  <p:spPr>
                    <a:xfrm rot="16200000" flipH="1">
                      <a:off x="7273874" y="1287696"/>
                      <a:ext cx="377975" cy="2528163"/>
                    </a:xfrm>
                    <a:prstGeom prst="bentConnector3">
                      <a:avLst>
                        <a:gd name="adj1" fmla="val 50000"/>
                      </a:avLst>
                    </a:prstGeom>
                    <a:grpFill/>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2127677-CFB4-4349-8973-9E3962BE0ADD}"/>
                        </a:ext>
                      </a:extLst>
                    </p:cNvPr>
                    <p:cNvCxnSpPr>
                      <a:cxnSpLocks/>
                      <a:stCxn id="55" idx="2"/>
                      <a:endCxn id="32" idx="0"/>
                    </p:cNvCxnSpPr>
                    <p:nvPr/>
                  </p:nvCxnSpPr>
                  <p:spPr>
                    <a:xfrm rot="16200000" flipH="1">
                      <a:off x="8273999" y="287572"/>
                      <a:ext cx="377976" cy="4528414"/>
                    </a:xfrm>
                    <a:prstGeom prst="bentConnector3">
                      <a:avLst>
                        <a:gd name="adj1" fmla="val 50000"/>
                      </a:avLst>
                    </a:prstGeom>
                    <a:grpFill/>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96B924B8-395E-4E8F-973E-C08B2F655398}"/>
                      </a:ext>
                    </a:extLst>
                  </p:cNvPr>
                  <p:cNvSpPr/>
                  <p:nvPr/>
                </p:nvSpPr>
                <p:spPr>
                  <a:xfrm>
                    <a:off x="2500696" y="5190862"/>
                    <a:ext cx="2084131" cy="1061480"/>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ectangle 59">
                    <a:extLst>
                      <a:ext uri="{FF2B5EF4-FFF2-40B4-BE49-F238E27FC236}">
                        <a16:creationId xmlns:a16="http://schemas.microsoft.com/office/drawing/2014/main" id="{55450FF1-CCEB-4AA4-AA95-136BE1282F72}"/>
                      </a:ext>
                    </a:extLst>
                  </p:cNvPr>
                  <p:cNvSpPr/>
                  <p:nvPr/>
                </p:nvSpPr>
                <p:spPr>
                  <a:xfrm>
                    <a:off x="2500695" y="5194521"/>
                    <a:ext cx="2084132" cy="423227"/>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&lt;Job Classification Local&gt;</a:t>
                    </a:r>
                  </a:p>
                  <a:p>
                    <a:pPr algn="ctr"/>
                    <a:r>
                      <a:rPr lang="en-US" sz="1100" b="1" dirty="0">
                        <a:solidFill>
                          <a:schemeClr val="bg1"/>
                        </a:solidFill>
                        <a:latin typeface="Bell MT" panose="02020503060305020303" pitchFamily="18" charset="0"/>
                      </a:rPr>
                      <a:t>FOJobClass&lt;country&gt;</a:t>
                    </a:r>
                  </a:p>
                </p:txBody>
              </p:sp>
              <p:sp>
                <p:nvSpPr>
                  <p:cNvPr id="61" name="Rectangle 60">
                    <a:extLst>
                      <a:ext uri="{FF2B5EF4-FFF2-40B4-BE49-F238E27FC236}">
                        <a16:creationId xmlns:a16="http://schemas.microsoft.com/office/drawing/2014/main" id="{2B39454A-699D-4406-9BB1-EA9F3CD2EC3E}"/>
                      </a:ext>
                    </a:extLst>
                  </p:cNvPr>
                  <p:cNvSpPr/>
                  <p:nvPr/>
                </p:nvSpPr>
                <p:spPr>
                  <a:xfrm>
                    <a:off x="2500695" y="5617749"/>
                    <a:ext cx="2084133" cy="508657"/>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country</a:t>
                    </a:r>
                  </a:p>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sp>
                <p:nvSpPr>
                  <p:cNvPr id="83" name="Rectangle 82">
                    <a:extLst>
                      <a:ext uri="{FF2B5EF4-FFF2-40B4-BE49-F238E27FC236}">
                        <a16:creationId xmlns:a16="http://schemas.microsoft.com/office/drawing/2014/main" id="{DB57C970-EB18-4C21-8318-65304ADEE7E1}"/>
                      </a:ext>
                    </a:extLst>
                  </p:cNvPr>
                  <p:cNvSpPr/>
                  <p:nvPr/>
                </p:nvSpPr>
                <p:spPr>
                  <a:xfrm>
                    <a:off x="2678367" y="4033626"/>
                    <a:ext cx="1721282" cy="885948"/>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ectangle 83">
                    <a:extLst>
                      <a:ext uri="{FF2B5EF4-FFF2-40B4-BE49-F238E27FC236}">
                        <a16:creationId xmlns:a16="http://schemas.microsoft.com/office/drawing/2014/main" id="{23B7CE2D-8CBD-4EEF-A71F-B67C78D3DF79}"/>
                      </a:ext>
                    </a:extLst>
                  </p:cNvPr>
                  <p:cNvSpPr/>
                  <p:nvPr/>
                </p:nvSpPr>
                <p:spPr>
                  <a:xfrm>
                    <a:off x="2678367" y="4023797"/>
                    <a:ext cx="1721284" cy="535470"/>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&lt;Job Classification&gt;</a:t>
                    </a:r>
                  </a:p>
                  <a:p>
                    <a:pPr algn="ctr"/>
                    <a:r>
                      <a:rPr lang="en-US" sz="1200" b="1" dirty="0">
                        <a:solidFill>
                          <a:schemeClr val="bg1"/>
                        </a:solidFill>
                        <a:latin typeface="Bell MT" panose="02020503060305020303" pitchFamily="18" charset="0"/>
                      </a:rPr>
                      <a:t>FOJobCode</a:t>
                    </a:r>
                    <a:endParaRPr lang="en-US" sz="1100" b="1" dirty="0">
                      <a:solidFill>
                        <a:schemeClr val="bg1"/>
                      </a:solidFill>
                      <a:latin typeface="Bell MT" panose="02020503060305020303" pitchFamily="18" charset="0"/>
                    </a:endParaRPr>
                  </a:p>
                </p:txBody>
              </p:sp>
              <p:sp>
                <p:nvSpPr>
                  <p:cNvPr id="85" name="Rectangle 84">
                    <a:extLst>
                      <a:ext uri="{FF2B5EF4-FFF2-40B4-BE49-F238E27FC236}">
                        <a16:creationId xmlns:a16="http://schemas.microsoft.com/office/drawing/2014/main" id="{448C96A3-3FD9-4BE3-A219-495BF663989A}"/>
                      </a:ext>
                    </a:extLst>
                  </p:cNvPr>
                  <p:cNvSpPr/>
                  <p:nvPr/>
                </p:nvSpPr>
                <p:spPr>
                  <a:xfrm>
                    <a:off x="2678367" y="4516528"/>
                    <a:ext cx="1721282" cy="328852"/>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sp>
                <p:nvSpPr>
                  <p:cNvPr id="86" name="Rectangle 85">
                    <a:extLst>
                      <a:ext uri="{FF2B5EF4-FFF2-40B4-BE49-F238E27FC236}">
                        <a16:creationId xmlns:a16="http://schemas.microsoft.com/office/drawing/2014/main" id="{28950AD2-1D1B-4F9C-8996-881B81E4F27F}"/>
                      </a:ext>
                    </a:extLst>
                  </p:cNvPr>
                  <p:cNvSpPr/>
                  <p:nvPr/>
                </p:nvSpPr>
                <p:spPr>
                  <a:xfrm>
                    <a:off x="4759128" y="4033626"/>
                    <a:ext cx="1721282" cy="885948"/>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DD5A7FF4-DDA7-4BD9-BEA1-6D893096129E}"/>
                      </a:ext>
                    </a:extLst>
                  </p:cNvPr>
                  <p:cNvSpPr/>
                  <p:nvPr/>
                </p:nvSpPr>
                <p:spPr>
                  <a:xfrm>
                    <a:off x="4759127" y="4023797"/>
                    <a:ext cx="1722183" cy="535470"/>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&lt;Location&gt;</a:t>
                    </a:r>
                  </a:p>
                  <a:p>
                    <a:pPr algn="ctr"/>
                    <a:r>
                      <a:rPr lang="en-US" sz="1200" b="1" dirty="0">
                        <a:solidFill>
                          <a:schemeClr val="bg1"/>
                        </a:solidFill>
                        <a:latin typeface="Bell MT" panose="02020503060305020303" pitchFamily="18" charset="0"/>
                      </a:rPr>
                      <a:t>FOLocation</a:t>
                    </a:r>
                    <a:endParaRPr lang="en-US" sz="1100" b="1" dirty="0">
                      <a:solidFill>
                        <a:schemeClr val="bg1"/>
                      </a:solidFill>
                      <a:latin typeface="Bell MT" panose="02020503060305020303" pitchFamily="18" charset="0"/>
                    </a:endParaRPr>
                  </a:p>
                </p:txBody>
              </p:sp>
              <p:sp>
                <p:nvSpPr>
                  <p:cNvPr id="88" name="Rectangle 87">
                    <a:extLst>
                      <a:ext uri="{FF2B5EF4-FFF2-40B4-BE49-F238E27FC236}">
                        <a16:creationId xmlns:a16="http://schemas.microsoft.com/office/drawing/2014/main" id="{09C1FBDE-CDF6-48F2-B92D-E161AE66D3CB}"/>
                      </a:ext>
                    </a:extLst>
                  </p:cNvPr>
                  <p:cNvSpPr/>
                  <p:nvPr/>
                </p:nvSpPr>
                <p:spPr>
                  <a:xfrm>
                    <a:off x="4759128" y="4516528"/>
                    <a:ext cx="1721282" cy="328852"/>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sp>
                <p:nvSpPr>
                  <p:cNvPr id="89" name="Rectangle 88">
                    <a:extLst>
                      <a:ext uri="{FF2B5EF4-FFF2-40B4-BE49-F238E27FC236}">
                        <a16:creationId xmlns:a16="http://schemas.microsoft.com/office/drawing/2014/main" id="{831C60EE-B08F-4934-9B5C-2F9CF989F515}"/>
                      </a:ext>
                    </a:extLst>
                  </p:cNvPr>
                  <p:cNvSpPr/>
                  <p:nvPr/>
                </p:nvSpPr>
                <p:spPr>
                  <a:xfrm>
                    <a:off x="6840792" y="4033626"/>
                    <a:ext cx="1721282" cy="885948"/>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ectangle 89">
                    <a:extLst>
                      <a:ext uri="{FF2B5EF4-FFF2-40B4-BE49-F238E27FC236}">
                        <a16:creationId xmlns:a16="http://schemas.microsoft.com/office/drawing/2014/main" id="{6EBF5172-F96E-48B0-AFAC-F78523262B35}"/>
                      </a:ext>
                    </a:extLst>
                  </p:cNvPr>
                  <p:cNvSpPr/>
                  <p:nvPr/>
                </p:nvSpPr>
                <p:spPr>
                  <a:xfrm>
                    <a:off x="6840791" y="4023797"/>
                    <a:ext cx="1722183" cy="535470"/>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&lt;Pay Grade&gt;</a:t>
                    </a:r>
                  </a:p>
                  <a:p>
                    <a:pPr algn="ctr"/>
                    <a:r>
                      <a:rPr lang="en-US" sz="1200" b="1" dirty="0">
                        <a:solidFill>
                          <a:schemeClr val="bg1"/>
                        </a:solidFill>
                        <a:latin typeface="Bell MT" panose="02020503060305020303" pitchFamily="18" charset="0"/>
                      </a:rPr>
                      <a:t>FOPayGrade</a:t>
                    </a:r>
                    <a:endParaRPr lang="en-US" sz="1100" b="1" dirty="0">
                      <a:solidFill>
                        <a:schemeClr val="bg1"/>
                      </a:solidFill>
                      <a:latin typeface="Bell MT" panose="02020503060305020303" pitchFamily="18" charset="0"/>
                    </a:endParaRPr>
                  </a:p>
                </p:txBody>
              </p:sp>
              <p:sp>
                <p:nvSpPr>
                  <p:cNvPr id="91" name="Rectangle 90">
                    <a:extLst>
                      <a:ext uri="{FF2B5EF4-FFF2-40B4-BE49-F238E27FC236}">
                        <a16:creationId xmlns:a16="http://schemas.microsoft.com/office/drawing/2014/main" id="{4A2D47B7-33CC-4441-AEC3-7993283145CB}"/>
                      </a:ext>
                    </a:extLst>
                  </p:cNvPr>
                  <p:cNvSpPr/>
                  <p:nvPr/>
                </p:nvSpPr>
                <p:spPr>
                  <a:xfrm>
                    <a:off x="6840792" y="4516528"/>
                    <a:ext cx="1721282" cy="328852"/>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sp>
                <p:nvSpPr>
                  <p:cNvPr id="92" name="Rectangle 91">
                    <a:extLst>
                      <a:ext uri="{FF2B5EF4-FFF2-40B4-BE49-F238E27FC236}">
                        <a16:creationId xmlns:a16="http://schemas.microsoft.com/office/drawing/2014/main" id="{466361D2-8012-4087-9DAD-412E525555D7}"/>
                      </a:ext>
                    </a:extLst>
                  </p:cNvPr>
                  <p:cNvSpPr/>
                  <p:nvPr/>
                </p:nvSpPr>
                <p:spPr>
                  <a:xfrm>
                    <a:off x="8895434" y="4033626"/>
                    <a:ext cx="1721282" cy="885948"/>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3" name="Rectangle 92">
                    <a:extLst>
                      <a:ext uri="{FF2B5EF4-FFF2-40B4-BE49-F238E27FC236}">
                        <a16:creationId xmlns:a16="http://schemas.microsoft.com/office/drawing/2014/main" id="{767363CD-4B7D-48FF-B9F4-F2457A4F35AC}"/>
                      </a:ext>
                    </a:extLst>
                  </p:cNvPr>
                  <p:cNvSpPr/>
                  <p:nvPr/>
                </p:nvSpPr>
                <p:spPr>
                  <a:xfrm>
                    <a:off x="8895433" y="4023797"/>
                    <a:ext cx="1722183" cy="535470"/>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&lt;Event Reason&gt;</a:t>
                    </a:r>
                  </a:p>
                  <a:p>
                    <a:pPr algn="ctr"/>
                    <a:r>
                      <a:rPr lang="en-US" sz="1200" b="1" dirty="0">
                        <a:solidFill>
                          <a:schemeClr val="bg1"/>
                        </a:solidFill>
                        <a:latin typeface="Bell MT" panose="02020503060305020303" pitchFamily="18" charset="0"/>
                      </a:rPr>
                      <a:t>FOEventReason</a:t>
                    </a:r>
                    <a:endParaRPr lang="en-US" sz="1100" b="1" dirty="0">
                      <a:solidFill>
                        <a:schemeClr val="bg1"/>
                      </a:solidFill>
                      <a:latin typeface="Bell MT" panose="02020503060305020303" pitchFamily="18" charset="0"/>
                    </a:endParaRPr>
                  </a:p>
                </p:txBody>
              </p:sp>
              <p:sp>
                <p:nvSpPr>
                  <p:cNvPr id="94" name="Rectangle 93">
                    <a:extLst>
                      <a:ext uri="{FF2B5EF4-FFF2-40B4-BE49-F238E27FC236}">
                        <a16:creationId xmlns:a16="http://schemas.microsoft.com/office/drawing/2014/main" id="{B9B3F507-1D54-426E-B27C-EDD01E87FA39}"/>
                      </a:ext>
                    </a:extLst>
                  </p:cNvPr>
                  <p:cNvSpPr/>
                  <p:nvPr/>
                </p:nvSpPr>
                <p:spPr>
                  <a:xfrm>
                    <a:off x="8895434" y="4516528"/>
                    <a:ext cx="1721282" cy="328852"/>
                  </a:xfrm>
                  <a:prstGeom prst="rect">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Bell MT" panose="02020503060305020303" pitchFamily="18" charset="0"/>
                      </a:rPr>
                      <a:t>externalCode</a:t>
                    </a:r>
                  </a:p>
                  <a:p>
                    <a:r>
                      <a:rPr lang="en-US" sz="1100" dirty="0">
                        <a:solidFill>
                          <a:schemeClr val="bg1"/>
                        </a:solidFill>
                        <a:latin typeface="Bell MT" panose="02020503060305020303" pitchFamily="18" charset="0"/>
                      </a:rPr>
                      <a:t>startDate</a:t>
                    </a:r>
                  </a:p>
                </p:txBody>
              </p:sp>
              <p:cxnSp>
                <p:nvCxnSpPr>
                  <p:cNvPr id="96" name="Straight Connector 95">
                    <a:extLst>
                      <a:ext uri="{FF2B5EF4-FFF2-40B4-BE49-F238E27FC236}">
                        <a16:creationId xmlns:a16="http://schemas.microsoft.com/office/drawing/2014/main" id="{112FC312-D011-46E5-B94B-1664A11CA7A2}"/>
                      </a:ext>
                    </a:extLst>
                  </p:cNvPr>
                  <p:cNvCxnSpPr>
                    <a:cxnSpLocks/>
                    <a:stCxn id="84" idx="0"/>
                  </p:cNvCxnSpPr>
                  <p:nvPr/>
                </p:nvCxnSpPr>
                <p:spPr>
                  <a:xfrm flipV="1">
                    <a:off x="3539009" y="2568575"/>
                    <a:ext cx="0" cy="145522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7B7EC8-C3B6-4254-B80B-9F46605EA1DD}"/>
                      </a:ext>
                    </a:extLst>
                  </p:cNvPr>
                  <p:cNvCxnSpPr>
                    <a:cxnSpLocks/>
                  </p:cNvCxnSpPr>
                  <p:nvPr/>
                </p:nvCxnSpPr>
                <p:spPr>
                  <a:xfrm flipV="1">
                    <a:off x="5664989" y="2568575"/>
                    <a:ext cx="0" cy="145522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127526A-94E9-4C73-A9CC-782EBE41D113}"/>
                      </a:ext>
                    </a:extLst>
                  </p:cNvPr>
                  <p:cNvCxnSpPr>
                    <a:cxnSpLocks/>
                  </p:cNvCxnSpPr>
                  <p:nvPr/>
                </p:nvCxnSpPr>
                <p:spPr>
                  <a:xfrm flipV="1">
                    <a:off x="7768109" y="2543711"/>
                    <a:ext cx="0" cy="146505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84EFCFB-A6C3-4C5D-873E-7A15594F5C31}"/>
                      </a:ext>
                    </a:extLst>
                  </p:cNvPr>
                  <p:cNvCxnSpPr>
                    <a:cxnSpLocks/>
                  </p:cNvCxnSpPr>
                  <p:nvPr/>
                </p:nvCxnSpPr>
                <p:spPr>
                  <a:xfrm flipV="1">
                    <a:off x="9812809" y="2568575"/>
                    <a:ext cx="0" cy="145522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14AD3C-8651-4E67-9D3F-34A2B2F600EC}"/>
                      </a:ext>
                    </a:extLst>
                  </p:cNvPr>
                  <p:cNvCxnSpPr>
                    <a:cxnSpLocks/>
                    <a:stCxn id="60" idx="0"/>
                    <a:endCxn id="83" idx="2"/>
                  </p:cNvCxnSpPr>
                  <p:nvPr/>
                </p:nvCxnSpPr>
                <p:spPr>
                  <a:xfrm flipH="1" flipV="1">
                    <a:off x="3539008" y="4919574"/>
                    <a:ext cx="3753" cy="274947"/>
                  </a:xfrm>
                  <a:prstGeom prst="line">
                    <a:avLst/>
                  </a:prstGeom>
                  <a:ln w="15875"/>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48413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Gauge">
            <a:extLst>
              <a:ext uri="{FF2B5EF4-FFF2-40B4-BE49-F238E27FC236}">
                <a16:creationId xmlns:a16="http://schemas.microsoft.com/office/drawing/2014/main" id="{66F66A11-8E2F-4C41-92B2-05B0EA2E0C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890" y="1209624"/>
            <a:ext cx="2337885" cy="2337885"/>
          </a:xfrm>
          <a:prstGeom prst="rect">
            <a:avLst/>
          </a:prstGeom>
        </p:spPr>
      </p:pic>
      <p:pic>
        <p:nvPicPr>
          <p:cNvPr id="17" name="Graphic 16" descr="Bullseye">
            <a:extLst>
              <a:ext uri="{FF2B5EF4-FFF2-40B4-BE49-F238E27FC236}">
                <a16:creationId xmlns:a16="http://schemas.microsoft.com/office/drawing/2014/main" id="{C6C76689-DF1C-441D-9EFF-F400088138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23166" y="3729335"/>
            <a:ext cx="2650612" cy="265061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API’s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15052" y="1229832"/>
            <a:ext cx="9585069" cy="4692503"/>
          </a:xfrm>
        </p:spPr>
        <p:txBody>
          <a:bodyPr>
            <a:normAutofit lnSpcReduction="10000"/>
          </a:bodyPr>
          <a:lstStyle/>
          <a:p>
            <a:pPr marL="0" indent="0">
              <a:buNone/>
            </a:pPr>
            <a:r>
              <a:rPr lang="en-US" b="1" dirty="0"/>
              <a:t>ODATA API</a:t>
            </a:r>
          </a:p>
          <a:p>
            <a:pPr lvl="1"/>
            <a:r>
              <a:rPr lang="en-US" dirty="0"/>
              <a:t>A REST(Representational State Transfer) services that expose SuccessFactors EC Entities.</a:t>
            </a:r>
          </a:p>
          <a:p>
            <a:pPr lvl="1"/>
            <a:r>
              <a:rPr lang="en-US" dirty="0"/>
              <a:t>Relies on a simple URL(HTTP) approach that you can obtain to Get, Put, Delete, </a:t>
            </a:r>
            <a:r>
              <a:rPr lang="en-US" dirty="0" err="1"/>
              <a:t>Upsert</a:t>
            </a:r>
            <a:r>
              <a:rPr lang="en-US" dirty="0"/>
              <a:t>/Post data in SuccessFactors from the Entities </a:t>
            </a:r>
          </a:p>
          <a:p>
            <a:pPr lvl="1"/>
            <a:r>
              <a:rPr lang="en-US" dirty="0"/>
              <a:t>Output data support format such as </a:t>
            </a:r>
            <a:r>
              <a:rPr lang="en-US" dirty="0" err="1"/>
              <a:t>CSV,JSON,XML,etc</a:t>
            </a:r>
            <a:r>
              <a:rPr lang="en-US" dirty="0"/>
              <a:t>…</a:t>
            </a:r>
          </a:p>
          <a:p>
            <a:pPr lvl="1"/>
            <a:r>
              <a:rPr lang="en-US" dirty="0" err="1"/>
              <a:t>Odata</a:t>
            </a:r>
            <a:r>
              <a:rPr lang="en-US" dirty="0"/>
              <a:t> API Service URL “</a:t>
            </a:r>
            <a:r>
              <a:rPr lang="en-US" b="1" dirty="0"/>
              <a:t>https://&lt;</a:t>
            </a:r>
            <a:r>
              <a:rPr lang="en-US" b="1" dirty="0" err="1"/>
              <a:t>EndpointURL</a:t>
            </a:r>
            <a:r>
              <a:rPr lang="en-US" b="1" dirty="0"/>
              <a:t>&gt;/</a:t>
            </a:r>
            <a:r>
              <a:rPr lang="en-US" b="1" dirty="0" err="1"/>
              <a:t>odata</a:t>
            </a:r>
            <a:r>
              <a:rPr lang="en-US" b="1" dirty="0"/>
              <a:t>/v2</a:t>
            </a:r>
            <a:r>
              <a:rPr lang="en-US" dirty="0"/>
              <a:t>”</a:t>
            </a:r>
          </a:p>
          <a:p>
            <a:pPr lvl="1"/>
            <a:endParaRPr lang="en-US" dirty="0"/>
          </a:p>
          <a:p>
            <a:pPr marL="0" indent="0">
              <a:buNone/>
            </a:pPr>
            <a:r>
              <a:rPr lang="en-US" b="1" dirty="0"/>
              <a:t>SFAPI (SuccessFactors API)</a:t>
            </a:r>
          </a:p>
          <a:p>
            <a:pPr lvl="1"/>
            <a:r>
              <a:rPr lang="en-US" dirty="0"/>
              <a:t>A SOAP(Simple Object Access Protocol) Web Service designed for importing and exporting data to and from your SuccessFactors instance</a:t>
            </a:r>
          </a:p>
          <a:p>
            <a:pPr lvl="1"/>
            <a:r>
              <a:rPr lang="en-US" dirty="0"/>
              <a:t>It provides generic CRUD (Create, Read, Update, Delete) operations to access data in SuccessFactors tables called Entities or </a:t>
            </a:r>
            <a:r>
              <a:rPr lang="en-US" dirty="0" err="1"/>
              <a:t>SFObjects</a:t>
            </a:r>
            <a:endParaRPr lang="en-US" dirty="0"/>
          </a:p>
          <a:p>
            <a:pPr lvl="1"/>
            <a:r>
              <a:rPr lang="en-US" dirty="0"/>
              <a:t>Relies exclusively on XML to provide messaging services</a:t>
            </a:r>
          </a:p>
          <a:p>
            <a:pPr lvl="1"/>
            <a:r>
              <a:rPr lang="en-US" dirty="0"/>
              <a:t>SFAPI Service URL “</a:t>
            </a:r>
            <a:r>
              <a:rPr lang="en-US" b="1" dirty="0"/>
              <a:t>https://&lt;EndpointURL&gt;/sfapi/v1/soap</a:t>
            </a:r>
            <a:r>
              <a:rPr lang="en-US" dirty="0"/>
              <a:t>”</a:t>
            </a:r>
          </a:p>
          <a:p>
            <a:pPr lvl="1"/>
            <a:endParaRPr lang="en-US" dirty="0"/>
          </a:p>
        </p:txBody>
      </p:sp>
    </p:spTree>
    <p:extLst>
      <p:ext uri="{BB962C8B-B14F-4D97-AF65-F5344CB8AC3E}">
        <p14:creationId xmlns:p14="http://schemas.microsoft.com/office/powerpoint/2010/main" val="370264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Gauge">
            <a:extLst>
              <a:ext uri="{FF2B5EF4-FFF2-40B4-BE49-F238E27FC236}">
                <a16:creationId xmlns:a16="http://schemas.microsoft.com/office/drawing/2014/main" id="{66F66A11-8E2F-4C41-92B2-05B0EA2E0C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890" y="1209624"/>
            <a:ext cx="2337885" cy="2337885"/>
          </a:xfrm>
          <a:prstGeom prst="rect">
            <a:avLst/>
          </a:prstGeom>
        </p:spPr>
      </p:pic>
      <p:pic>
        <p:nvPicPr>
          <p:cNvPr id="17" name="Graphic 16" descr="Bullseye">
            <a:extLst>
              <a:ext uri="{FF2B5EF4-FFF2-40B4-BE49-F238E27FC236}">
                <a16:creationId xmlns:a16="http://schemas.microsoft.com/office/drawing/2014/main" id="{C6C76689-DF1C-441D-9EFF-F400088138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23166" y="3729335"/>
            <a:ext cx="2650612" cy="265061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Sample </a:t>
            </a:r>
            <a:r>
              <a:rPr lang="en-US" sz="2800" b="1" dirty="0" err="1">
                <a:solidFill>
                  <a:schemeClr val="tx1"/>
                </a:solidFill>
              </a:rPr>
              <a:t>EndPoint</a:t>
            </a:r>
            <a:r>
              <a:rPr lang="en-US" sz="2800" b="1" dirty="0">
                <a:solidFill>
                  <a:schemeClr val="tx1"/>
                </a:solidFill>
              </a:rPr>
              <a:t> URL</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graphicFrame>
        <p:nvGraphicFramePr>
          <p:cNvPr id="10" name="Table 9">
            <a:extLst>
              <a:ext uri="{FF2B5EF4-FFF2-40B4-BE49-F238E27FC236}">
                <a16:creationId xmlns:a16="http://schemas.microsoft.com/office/drawing/2014/main" id="{6BCBAC3B-A4AF-4E37-BBA3-E2AE07DAC9E9}"/>
              </a:ext>
            </a:extLst>
          </p:cNvPr>
          <p:cNvGraphicFramePr>
            <a:graphicFrameLocks noGrp="1"/>
          </p:cNvGraphicFramePr>
          <p:nvPr>
            <p:extLst>
              <p:ext uri="{D42A27DB-BD31-4B8C-83A1-F6EECF244321}">
                <p14:modId xmlns:p14="http://schemas.microsoft.com/office/powerpoint/2010/main" val="714979462"/>
              </p:ext>
            </p:extLst>
          </p:nvPr>
        </p:nvGraphicFramePr>
        <p:xfrm>
          <a:off x="1887503" y="1089362"/>
          <a:ext cx="9839326" cy="4001355"/>
        </p:xfrm>
        <a:graphic>
          <a:graphicData uri="http://schemas.openxmlformats.org/drawingml/2006/table">
            <a:tbl>
              <a:tblPr firstRow="1" bandRow="1">
                <a:tableStyleId>{5C22544A-7EE6-4342-B048-85BDC9FD1C3A}</a:tableStyleId>
              </a:tblPr>
              <a:tblGrid>
                <a:gridCol w="3774021">
                  <a:extLst>
                    <a:ext uri="{9D8B030D-6E8A-4147-A177-3AD203B41FA5}">
                      <a16:colId xmlns:a16="http://schemas.microsoft.com/office/drawing/2014/main" val="522297979"/>
                    </a:ext>
                  </a:extLst>
                </a:gridCol>
                <a:gridCol w="1607604">
                  <a:extLst>
                    <a:ext uri="{9D8B030D-6E8A-4147-A177-3AD203B41FA5}">
                      <a16:colId xmlns:a16="http://schemas.microsoft.com/office/drawing/2014/main" val="530258394"/>
                    </a:ext>
                  </a:extLst>
                </a:gridCol>
                <a:gridCol w="4457701">
                  <a:extLst>
                    <a:ext uri="{9D8B030D-6E8A-4147-A177-3AD203B41FA5}">
                      <a16:colId xmlns:a16="http://schemas.microsoft.com/office/drawing/2014/main" val="3741762441"/>
                    </a:ext>
                  </a:extLst>
                </a:gridCol>
              </a:tblGrid>
              <a:tr h="398702">
                <a:tc>
                  <a:txBody>
                    <a:bodyPr/>
                    <a:lstStyle/>
                    <a:p>
                      <a:r>
                        <a:rPr lang="en-US" sz="1400" dirty="0" err="1"/>
                        <a:t>DataCenter</a:t>
                      </a:r>
                      <a:r>
                        <a:rPr lang="en-US" sz="1400" dirty="0"/>
                        <a:t> Information</a:t>
                      </a:r>
                    </a:p>
                  </a:txBody>
                  <a:tcPr>
                    <a:solidFill>
                      <a:schemeClr val="accent1">
                        <a:alpha val="72000"/>
                      </a:schemeClr>
                    </a:solidFill>
                  </a:tcPr>
                </a:tc>
                <a:tc>
                  <a:txBody>
                    <a:bodyPr/>
                    <a:lstStyle/>
                    <a:p>
                      <a:r>
                        <a:rPr lang="en-US" sz="1400" dirty="0"/>
                        <a:t>Environment</a:t>
                      </a:r>
                    </a:p>
                  </a:txBody>
                  <a:tcPr>
                    <a:solidFill>
                      <a:schemeClr val="accent1">
                        <a:alpha val="72000"/>
                      </a:schemeClr>
                    </a:solidFill>
                  </a:tcPr>
                </a:tc>
                <a:tc>
                  <a:txBody>
                    <a:bodyPr/>
                    <a:lstStyle/>
                    <a:p>
                      <a:r>
                        <a:rPr lang="en-US" sz="1400" dirty="0"/>
                        <a:t>Endpoint URL</a:t>
                      </a:r>
                    </a:p>
                  </a:txBody>
                  <a:tcPr>
                    <a:solidFill>
                      <a:schemeClr val="accent1">
                        <a:alpha val="72000"/>
                      </a:schemeClr>
                    </a:solidFill>
                  </a:tcPr>
                </a:tc>
                <a:extLst>
                  <a:ext uri="{0D108BD9-81ED-4DB2-BD59-A6C34878D82A}">
                    <a16:rowId xmlns:a16="http://schemas.microsoft.com/office/drawing/2014/main" val="314175274"/>
                  </a:ext>
                </a:extLst>
              </a:tr>
              <a:tr h="413037">
                <a:tc>
                  <a:txBody>
                    <a:bodyPr/>
                    <a:lstStyle/>
                    <a:p>
                      <a:r>
                        <a:rPr lang="en-US" sz="1400" dirty="0"/>
                        <a:t>Amsterdam2/HCM(DC2)</a:t>
                      </a:r>
                    </a:p>
                  </a:txBody>
                  <a:tcPr>
                    <a:solidFill>
                      <a:schemeClr val="accent1">
                        <a:tint val="40000"/>
                        <a:alpha val="72000"/>
                      </a:schemeClr>
                    </a:solidFill>
                  </a:tcPr>
                </a:tc>
                <a:tc>
                  <a:txBody>
                    <a:bodyPr/>
                    <a:lstStyle/>
                    <a:p>
                      <a:r>
                        <a:rPr lang="en-US" sz="1400" dirty="0"/>
                        <a:t>Production</a:t>
                      </a:r>
                    </a:p>
                  </a:txBody>
                  <a:tcPr>
                    <a:solidFill>
                      <a:schemeClr val="accent1">
                        <a:tint val="40000"/>
                        <a:alpha val="72000"/>
                      </a:schemeClr>
                    </a:solidFill>
                  </a:tcPr>
                </a:tc>
                <a:tc>
                  <a:txBody>
                    <a:bodyPr/>
                    <a:lstStyle/>
                    <a:p>
                      <a:r>
                        <a:rPr lang="en-US" sz="1400" dirty="0"/>
                        <a:t>https://api2.successfactors.eu</a:t>
                      </a:r>
                    </a:p>
                  </a:txBody>
                  <a:tcPr>
                    <a:solidFill>
                      <a:schemeClr val="accent1">
                        <a:tint val="40000"/>
                        <a:alpha val="72000"/>
                      </a:schemeClr>
                    </a:solidFill>
                  </a:tcPr>
                </a:tc>
                <a:extLst>
                  <a:ext uri="{0D108BD9-81ED-4DB2-BD59-A6C34878D82A}">
                    <a16:rowId xmlns:a16="http://schemas.microsoft.com/office/drawing/2014/main" val="1176996654"/>
                  </a:ext>
                </a:extLst>
              </a:tr>
              <a:tr h="3987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Amsterdam2/HCM(DC2)</a:t>
                      </a:r>
                    </a:p>
                  </a:txBody>
                  <a:tcPr>
                    <a:solidFill>
                      <a:schemeClr val="accent1">
                        <a:tint val="2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SalesDemo</a:t>
                      </a:r>
                    </a:p>
                  </a:txBody>
                  <a:tcPr>
                    <a:solidFill>
                      <a:schemeClr val="accent1">
                        <a:tint val="20000"/>
                        <a:alpha val="72000"/>
                      </a:schemeClr>
                    </a:solidFill>
                  </a:tcPr>
                </a:tc>
                <a:tc>
                  <a:txBody>
                    <a:bodyPr/>
                    <a:lstStyle/>
                    <a:p>
                      <a:r>
                        <a:rPr lang="en-US" sz="1400" dirty="0"/>
                        <a:t>https://apisalesdemo2.successfactors.eu</a:t>
                      </a:r>
                    </a:p>
                  </a:txBody>
                  <a:tcPr>
                    <a:solidFill>
                      <a:schemeClr val="accent1">
                        <a:tint val="20000"/>
                        <a:alpha val="72000"/>
                      </a:schemeClr>
                    </a:solidFill>
                  </a:tcPr>
                </a:tc>
                <a:extLst>
                  <a:ext uri="{0D108BD9-81ED-4DB2-BD59-A6C34878D82A}">
                    <a16:rowId xmlns:a16="http://schemas.microsoft.com/office/drawing/2014/main" val="3018288093"/>
                  </a:ext>
                </a:extLst>
              </a:tr>
              <a:tr h="3987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Amsterdam2/HCM(DC2)</a:t>
                      </a:r>
                    </a:p>
                  </a:txBody>
                  <a:tcPr>
                    <a:solidFill>
                      <a:schemeClr val="accent1">
                        <a:tint val="4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Preview</a:t>
                      </a:r>
                    </a:p>
                  </a:txBody>
                  <a:tcPr>
                    <a:solidFill>
                      <a:schemeClr val="accent1">
                        <a:tint val="40000"/>
                        <a:alpha val="72000"/>
                      </a:schemeClr>
                    </a:solidFill>
                  </a:tcPr>
                </a:tc>
                <a:tc>
                  <a:txBody>
                    <a:bodyPr/>
                    <a:lstStyle/>
                    <a:p>
                      <a:r>
                        <a:rPr lang="en-US" sz="1400" dirty="0"/>
                        <a:t>https://api2preview.sapsf.eu</a:t>
                      </a:r>
                    </a:p>
                  </a:txBody>
                  <a:tcPr>
                    <a:solidFill>
                      <a:schemeClr val="accent1">
                        <a:tint val="40000"/>
                        <a:alpha val="72000"/>
                      </a:schemeClr>
                    </a:solidFill>
                  </a:tcPr>
                </a:tc>
                <a:extLst>
                  <a:ext uri="{0D108BD9-81ED-4DB2-BD59-A6C34878D82A}">
                    <a16:rowId xmlns:a16="http://schemas.microsoft.com/office/drawing/2014/main" val="4239087652"/>
                  </a:ext>
                </a:extLst>
              </a:tr>
              <a:tr h="398702">
                <a:tc>
                  <a:txBody>
                    <a:bodyPr/>
                    <a:lstStyle/>
                    <a:p>
                      <a:r>
                        <a:rPr lang="en-US" sz="1400" dirty="0"/>
                        <a:t>Ashburn1/HCM (DC8)</a:t>
                      </a:r>
                    </a:p>
                  </a:txBody>
                  <a:tcPr>
                    <a:solidFill>
                      <a:schemeClr val="accent1">
                        <a:tint val="20000"/>
                        <a:alpha val="72000"/>
                      </a:schemeClr>
                    </a:solidFill>
                  </a:tcPr>
                </a:tc>
                <a:tc>
                  <a:txBody>
                    <a:bodyPr/>
                    <a:lstStyle/>
                    <a:p>
                      <a:r>
                        <a:rPr lang="en-US" sz="1400" dirty="0"/>
                        <a:t>Production</a:t>
                      </a:r>
                    </a:p>
                  </a:txBody>
                  <a:tcPr>
                    <a:solidFill>
                      <a:schemeClr val="accent1">
                        <a:tint val="20000"/>
                        <a:alpha val="72000"/>
                      </a:schemeClr>
                    </a:solidFill>
                  </a:tcPr>
                </a:tc>
                <a:tc>
                  <a:txBody>
                    <a:bodyPr/>
                    <a:lstStyle/>
                    <a:p>
                      <a:r>
                        <a:rPr lang="en-US" sz="1400" dirty="0"/>
                        <a:t>https://api8.successfactors.com</a:t>
                      </a:r>
                    </a:p>
                  </a:txBody>
                  <a:tcPr>
                    <a:solidFill>
                      <a:schemeClr val="accent1">
                        <a:tint val="20000"/>
                        <a:alpha val="72000"/>
                      </a:schemeClr>
                    </a:solidFill>
                  </a:tcPr>
                </a:tc>
                <a:extLst>
                  <a:ext uri="{0D108BD9-81ED-4DB2-BD59-A6C34878D82A}">
                    <a16:rowId xmlns:a16="http://schemas.microsoft.com/office/drawing/2014/main" val="1252525795"/>
                  </a:ext>
                </a:extLst>
              </a:tr>
              <a:tr h="398702">
                <a:tc>
                  <a:txBody>
                    <a:bodyPr/>
                    <a:lstStyle/>
                    <a:p>
                      <a:r>
                        <a:rPr lang="en-US" sz="1400" dirty="0"/>
                        <a:t>Ashburn1/HCM (DC8)</a:t>
                      </a:r>
                    </a:p>
                  </a:txBody>
                  <a:tcPr>
                    <a:solidFill>
                      <a:schemeClr val="accent1">
                        <a:tint val="4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SalesDemo</a:t>
                      </a:r>
                    </a:p>
                  </a:txBody>
                  <a:tcPr>
                    <a:solidFill>
                      <a:schemeClr val="accent1">
                        <a:tint val="40000"/>
                        <a:alpha val="72000"/>
                      </a:schemeClr>
                    </a:solidFill>
                  </a:tcPr>
                </a:tc>
                <a:tc>
                  <a:txBody>
                    <a:bodyPr/>
                    <a:lstStyle/>
                    <a:p>
                      <a:r>
                        <a:rPr lang="en-US" sz="1400" dirty="0"/>
                        <a:t>https://apisalesdemo8.successfactors.com</a:t>
                      </a:r>
                    </a:p>
                  </a:txBody>
                  <a:tcPr>
                    <a:solidFill>
                      <a:schemeClr val="accent1">
                        <a:tint val="40000"/>
                        <a:alpha val="72000"/>
                      </a:schemeClr>
                    </a:solidFill>
                  </a:tcPr>
                </a:tc>
                <a:extLst>
                  <a:ext uri="{0D108BD9-81ED-4DB2-BD59-A6C34878D82A}">
                    <a16:rowId xmlns:a16="http://schemas.microsoft.com/office/drawing/2014/main" val="2293410127"/>
                  </a:ext>
                </a:extLst>
              </a:tr>
              <a:tr h="398702">
                <a:tc>
                  <a:txBody>
                    <a:bodyPr/>
                    <a:lstStyle/>
                    <a:p>
                      <a:r>
                        <a:rPr lang="en-US" sz="1400" b="1" dirty="0"/>
                        <a:t>Ashburn1/HCM (DC8)</a:t>
                      </a:r>
                    </a:p>
                  </a:txBody>
                  <a:tcPr>
                    <a:solidFill>
                      <a:schemeClr val="accent1">
                        <a:tint val="2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t>Preview</a:t>
                      </a:r>
                    </a:p>
                  </a:txBody>
                  <a:tcPr>
                    <a:solidFill>
                      <a:schemeClr val="accent1">
                        <a:tint val="20000"/>
                        <a:alpha val="72000"/>
                      </a:schemeClr>
                    </a:solidFill>
                  </a:tcPr>
                </a:tc>
                <a:tc>
                  <a:txBody>
                    <a:bodyPr/>
                    <a:lstStyle/>
                    <a:p>
                      <a:r>
                        <a:rPr lang="en-US" sz="1400" b="1" dirty="0"/>
                        <a:t>https://api8preview.sapsf.com</a:t>
                      </a:r>
                    </a:p>
                  </a:txBody>
                  <a:tcPr>
                    <a:solidFill>
                      <a:schemeClr val="accent1">
                        <a:tint val="20000"/>
                        <a:alpha val="72000"/>
                      </a:schemeClr>
                    </a:solidFill>
                  </a:tcPr>
                </a:tc>
                <a:extLst>
                  <a:ext uri="{0D108BD9-81ED-4DB2-BD59-A6C34878D82A}">
                    <a16:rowId xmlns:a16="http://schemas.microsoft.com/office/drawing/2014/main" val="3821416749"/>
                  </a:ext>
                </a:extLst>
              </a:tr>
              <a:tr h="398702">
                <a:tc>
                  <a:txBody>
                    <a:bodyPr/>
                    <a:lstStyle/>
                    <a:p>
                      <a:r>
                        <a:rPr lang="en-US" sz="1400" dirty="0"/>
                        <a:t>Chandler1/HCM (DC4)</a:t>
                      </a:r>
                    </a:p>
                  </a:txBody>
                  <a:tcPr>
                    <a:solidFill>
                      <a:schemeClr val="accent1">
                        <a:tint val="40000"/>
                        <a:alpha val="72000"/>
                      </a:schemeClr>
                    </a:solidFill>
                  </a:tcPr>
                </a:tc>
                <a:tc>
                  <a:txBody>
                    <a:bodyPr/>
                    <a:lstStyle/>
                    <a:p>
                      <a:r>
                        <a:rPr lang="en-US" sz="1400" dirty="0"/>
                        <a:t>Production</a:t>
                      </a:r>
                    </a:p>
                  </a:txBody>
                  <a:tcPr>
                    <a:solidFill>
                      <a:schemeClr val="accent1">
                        <a:tint val="40000"/>
                        <a:alpha val="72000"/>
                      </a:schemeClr>
                    </a:solidFill>
                  </a:tcPr>
                </a:tc>
                <a:tc>
                  <a:txBody>
                    <a:bodyPr/>
                    <a:lstStyle/>
                    <a:p>
                      <a:r>
                        <a:rPr lang="en-US" sz="1400"/>
                        <a:t>https</a:t>
                      </a:r>
                      <a:r>
                        <a:rPr lang="en-US" sz="1400" dirty="0"/>
                        <a:t>://api4.successfactors.com</a:t>
                      </a:r>
                    </a:p>
                  </a:txBody>
                  <a:tcPr>
                    <a:solidFill>
                      <a:schemeClr val="accent1">
                        <a:tint val="40000"/>
                        <a:alpha val="72000"/>
                      </a:schemeClr>
                    </a:solidFill>
                  </a:tcPr>
                </a:tc>
                <a:extLst>
                  <a:ext uri="{0D108BD9-81ED-4DB2-BD59-A6C34878D82A}">
                    <a16:rowId xmlns:a16="http://schemas.microsoft.com/office/drawing/2014/main" val="3271559916"/>
                  </a:ext>
                </a:extLst>
              </a:tr>
              <a:tr h="398702">
                <a:tc>
                  <a:txBody>
                    <a:bodyPr/>
                    <a:lstStyle/>
                    <a:p>
                      <a:r>
                        <a:rPr lang="en-US" sz="1400" dirty="0"/>
                        <a:t>Chandler1/HCM (DC4)</a:t>
                      </a:r>
                    </a:p>
                  </a:txBody>
                  <a:tcPr>
                    <a:solidFill>
                      <a:schemeClr val="accent1">
                        <a:tint val="2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SalesDemo</a:t>
                      </a:r>
                    </a:p>
                  </a:txBody>
                  <a:tcPr>
                    <a:solidFill>
                      <a:schemeClr val="accent1">
                        <a:tint val="20000"/>
                        <a:alpha val="72000"/>
                      </a:schemeClr>
                    </a:solidFill>
                  </a:tcPr>
                </a:tc>
                <a:tc>
                  <a:txBody>
                    <a:bodyPr/>
                    <a:lstStyle/>
                    <a:p>
                      <a:r>
                        <a:rPr lang="en-US" sz="1400" dirty="0"/>
                        <a:t>https://apisalesdemo4.successfactors.com</a:t>
                      </a:r>
                    </a:p>
                  </a:txBody>
                  <a:tcPr>
                    <a:solidFill>
                      <a:schemeClr val="accent1">
                        <a:tint val="20000"/>
                        <a:alpha val="72000"/>
                      </a:schemeClr>
                    </a:solidFill>
                  </a:tcPr>
                </a:tc>
                <a:extLst>
                  <a:ext uri="{0D108BD9-81ED-4DB2-BD59-A6C34878D82A}">
                    <a16:rowId xmlns:a16="http://schemas.microsoft.com/office/drawing/2014/main" val="1515134164"/>
                  </a:ext>
                </a:extLst>
              </a:tr>
              <a:tr h="398702">
                <a:tc>
                  <a:txBody>
                    <a:bodyPr/>
                    <a:lstStyle/>
                    <a:p>
                      <a:r>
                        <a:rPr lang="en-US" sz="1400" dirty="0"/>
                        <a:t>Chandler1/HCM (DC4)</a:t>
                      </a:r>
                    </a:p>
                  </a:txBody>
                  <a:tcPr>
                    <a:solidFill>
                      <a:schemeClr val="accent1">
                        <a:tint val="40000"/>
                        <a:alpha val="72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Preview</a:t>
                      </a:r>
                    </a:p>
                  </a:txBody>
                  <a:tcPr>
                    <a:solidFill>
                      <a:schemeClr val="accent1">
                        <a:tint val="40000"/>
                        <a:alpha val="72000"/>
                      </a:schemeClr>
                    </a:solidFill>
                  </a:tcPr>
                </a:tc>
                <a:tc>
                  <a:txBody>
                    <a:bodyPr/>
                    <a:lstStyle/>
                    <a:p>
                      <a:r>
                        <a:rPr lang="en-US" sz="1400" dirty="0"/>
                        <a:t>https://api4preview.sapsf.com</a:t>
                      </a:r>
                    </a:p>
                  </a:txBody>
                  <a:tcPr>
                    <a:solidFill>
                      <a:schemeClr val="accent1">
                        <a:tint val="40000"/>
                        <a:alpha val="72000"/>
                      </a:schemeClr>
                    </a:solidFill>
                  </a:tcPr>
                </a:tc>
                <a:extLst>
                  <a:ext uri="{0D108BD9-81ED-4DB2-BD59-A6C34878D82A}">
                    <a16:rowId xmlns:a16="http://schemas.microsoft.com/office/drawing/2014/main" val="769141583"/>
                  </a:ext>
                </a:extLst>
              </a:tr>
            </a:tbl>
          </a:graphicData>
        </a:graphic>
      </p:graphicFrame>
      <p:sp>
        <p:nvSpPr>
          <p:cNvPr id="11" name="Rectangle 10">
            <a:extLst>
              <a:ext uri="{FF2B5EF4-FFF2-40B4-BE49-F238E27FC236}">
                <a16:creationId xmlns:a16="http://schemas.microsoft.com/office/drawing/2014/main" id="{3F751B55-861D-4194-9ACE-4DEC547F5572}"/>
              </a:ext>
            </a:extLst>
          </p:cNvPr>
          <p:cNvSpPr/>
          <p:nvPr/>
        </p:nvSpPr>
        <p:spPr>
          <a:xfrm>
            <a:off x="1887503" y="5298112"/>
            <a:ext cx="9993279" cy="738664"/>
          </a:xfrm>
          <a:prstGeom prst="rect">
            <a:avLst/>
          </a:prstGeom>
        </p:spPr>
        <p:txBody>
          <a:bodyPr wrap="square">
            <a:spAutoFit/>
          </a:bodyPr>
          <a:lstStyle/>
          <a:p>
            <a:r>
              <a:rPr lang="en-US" sz="1400" dirty="0"/>
              <a:t>Your API endpoint will depend on where your SuccessFactors instance is located. </a:t>
            </a:r>
          </a:p>
          <a:p>
            <a:r>
              <a:rPr lang="en-US" sz="1400" dirty="0"/>
              <a:t>It can be in one of several data centers.</a:t>
            </a:r>
          </a:p>
          <a:p>
            <a:r>
              <a:rPr lang="en-US" sz="1400" dirty="0"/>
              <a:t>Contact your SuccessFactors representative if you are unsure of which data center to use.</a:t>
            </a:r>
          </a:p>
        </p:txBody>
      </p:sp>
    </p:spTree>
    <p:extLst>
      <p:ext uri="{BB962C8B-B14F-4D97-AF65-F5344CB8AC3E}">
        <p14:creationId xmlns:p14="http://schemas.microsoft.com/office/powerpoint/2010/main" val="423624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Puzzle">
            <a:extLst>
              <a:ext uri="{FF2B5EF4-FFF2-40B4-BE49-F238E27FC236}">
                <a16:creationId xmlns:a16="http://schemas.microsoft.com/office/drawing/2014/main" id="{2FCCD80C-8012-4B50-BAD4-FA3982F61D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20" y="1386349"/>
            <a:ext cx="3268895" cy="3268895"/>
          </a:xfrm>
          <a:prstGeom prst="rect">
            <a:avLst/>
          </a:prstGeom>
        </p:spPr>
      </p:pic>
      <p:pic>
        <p:nvPicPr>
          <p:cNvPr id="10" name="Graphic 9" descr="Puzzle">
            <a:extLst>
              <a:ext uri="{FF2B5EF4-FFF2-40B4-BE49-F238E27FC236}">
                <a16:creationId xmlns:a16="http://schemas.microsoft.com/office/drawing/2014/main" id="{16B8B5C2-391F-435F-9B66-64DE54459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15165" y="2231315"/>
            <a:ext cx="3268895" cy="3268895"/>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When can we use OData 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15052" y="1229832"/>
            <a:ext cx="9585069" cy="2181083"/>
          </a:xfrm>
        </p:spPr>
        <p:txBody>
          <a:bodyPr>
            <a:normAutofit lnSpcReduction="10000"/>
          </a:bodyPr>
          <a:lstStyle/>
          <a:p>
            <a:r>
              <a:rPr lang="en-US" dirty="0"/>
              <a:t>You want to use the Role Based Permission (RBP) concept</a:t>
            </a:r>
          </a:p>
          <a:p>
            <a:r>
              <a:rPr lang="en-US" dirty="0"/>
              <a:t>You want concurrent user access with an extension platform to build your own UI’s on top of Employee Central</a:t>
            </a:r>
          </a:p>
          <a:p>
            <a:r>
              <a:rPr lang="en-US" dirty="0"/>
              <a:t>You want to access MDF data</a:t>
            </a:r>
          </a:p>
          <a:p>
            <a:r>
              <a:rPr lang="en-US" dirty="0"/>
              <a:t>You want to replicate data in Admin Mode for read and write operations</a:t>
            </a:r>
          </a:p>
          <a:p>
            <a:r>
              <a:rPr lang="en-US" dirty="0"/>
              <a:t>You want to handle batch processing method</a:t>
            </a:r>
          </a:p>
        </p:txBody>
      </p:sp>
      <p:sp>
        <p:nvSpPr>
          <p:cNvPr id="8" name="Title 1">
            <a:extLst>
              <a:ext uri="{FF2B5EF4-FFF2-40B4-BE49-F238E27FC236}">
                <a16:creationId xmlns:a16="http://schemas.microsoft.com/office/drawing/2014/main" id="{994E53C0-13F5-4D8B-8C56-03C2FB2FB552}"/>
              </a:ext>
            </a:extLst>
          </p:cNvPr>
          <p:cNvSpPr txBox="1">
            <a:spLocks/>
          </p:cNvSpPr>
          <p:nvPr/>
        </p:nvSpPr>
        <p:spPr>
          <a:xfrm>
            <a:off x="2224591" y="3463237"/>
            <a:ext cx="3376110" cy="299138"/>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tx1"/>
                </a:solidFill>
              </a:rPr>
              <a:t>Don't use our OData APIs when:</a:t>
            </a:r>
            <a:endParaRPr lang="en-US" sz="1200" b="1" dirty="0">
              <a:solidFill>
                <a:schemeClr val="tx1"/>
              </a:solidFill>
            </a:endParaRPr>
          </a:p>
        </p:txBody>
      </p:sp>
      <p:sp>
        <p:nvSpPr>
          <p:cNvPr id="9" name="Content Placeholder 2">
            <a:extLst>
              <a:ext uri="{FF2B5EF4-FFF2-40B4-BE49-F238E27FC236}">
                <a16:creationId xmlns:a16="http://schemas.microsoft.com/office/drawing/2014/main" id="{F25EC1AD-68A4-4581-904B-B02B2309FCA6}"/>
              </a:ext>
            </a:extLst>
          </p:cNvPr>
          <p:cNvSpPr txBox="1">
            <a:spLocks/>
          </p:cNvSpPr>
          <p:nvPr/>
        </p:nvSpPr>
        <p:spPr>
          <a:xfrm>
            <a:off x="2405577" y="3762375"/>
            <a:ext cx="9262547" cy="1524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1600" dirty="0"/>
              <a:t>Your system cannot consume either OData APIs or SOAP for an initial data load</a:t>
            </a:r>
          </a:p>
          <a:p>
            <a:pPr>
              <a:buFont typeface="Wingdings" panose="05000000000000000000" pitchFamily="2" charset="2"/>
              <a:buChar char="v"/>
            </a:pPr>
            <a:r>
              <a:rPr lang="en-US" sz="1600" dirty="0"/>
              <a:t>You need employee replication field level delta, snapshot, or read modified employees only.</a:t>
            </a:r>
          </a:p>
          <a:p>
            <a:pPr>
              <a:buFont typeface="Wingdings" panose="05000000000000000000" pitchFamily="2" charset="2"/>
              <a:buChar char="v"/>
            </a:pPr>
            <a:r>
              <a:rPr lang="en-US" sz="1600" dirty="0"/>
              <a:t>You only need to read employee data.</a:t>
            </a:r>
          </a:p>
        </p:txBody>
      </p:sp>
    </p:spTree>
    <p:extLst>
      <p:ext uri="{BB962C8B-B14F-4D97-AF65-F5344CB8AC3E}">
        <p14:creationId xmlns:p14="http://schemas.microsoft.com/office/powerpoint/2010/main" val="421871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Puzzle">
            <a:extLst>
              <a:ext uri="{FF2B5EF4-FFF2-40B4-BE49-F238E27FC236}">
                <a16:creationId xmlns:a16="http://schemas.microsoft.com/office/drawing/2014/main" id="{730B23C3-A151-495D-AA4B-CFD775FC63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20" y="1386349"/>
            <a:ext cx="3268895" cy="3268895"/>
          </a:xfrm>
          <a:prstGeom prst="rect">
            <a:avLst/>
          </a:prstGeom>
        </p:spPr>
      </p:pic>
      <p:pic>
        <p:nvPicPr>
          <p:cNvPr id="11" name="Graphic 10" descr="Puzzle">
            <a:extLst>
              <a:ext uri="{FF2B5EF4-FFF2-40B4-BE49-F238E27FC236}">
                <a16:creationId xmlns:a16="http://schemas.microsoft.com/office/drawing/2014/main" id="{2C6EDC43-1498-4EA2-8899-15C6B279A8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15165" y="2231315"/>
            <a:ext cx="3268895" cy="3268895"/>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When can we use SFAPI?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15052" y="1229833"/>
            <a:ext cx="9585069" cy="1183565"/>
          </a:xfrm>
        </p:spPr>
        <p:txBody>
          <a:bodyPr>
            <a:normAutofit/>
          </a:bodyPr>
          <a:lstStyle/>
          <a:p>
            <a:r>
              <a:rPr lang="en-US" dirty="0"/>
              <a:t>You want to extract employee data for replication into other system, then SOAP Compound API is the tool of choice.</a:t>
            </a:r>
          </a:p>
          <a:p>
            <a:r>
              <a:rPr lang="en-US" dirty="0"/>
              <a:t>You had application that wanted only to retrieve information in SuccessFactors</a:t>
            </a:r>
          </a:p>
        </p:txBody>
      </p:sp>
      <p:sp>
        <p:nvSpPr>
          <p:cNvPr id="8" name="Title 1">
            <a:extLst>
              <a:ext uri="{FF2B5EF4-FFF2-40B4-BE49-F238E27FC236}">
                <a16:creationId xmlns:a16="http://schemas.microsoft.com/office/drawing/2014/main" id="{994E53C0-13F5-4D8B-8C56-03C2FB2FB552}"/>
              </a:ext>
            </a:extLst>
          </p:cNvPr>
          <p:cNvSpPr txBox="1">
            <a:spLocks/>
          </p:cNvSpPr>
          <p:nvPr/>
        </p:nvSpPr>
        <p:spPr>
          <a:xfrm>
            <a:off x="2129563" y="2569914"/>
            <a:ext cx="3376110" cy="299138"/>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tx1"/>
                </a:solidFill>
              </a:rPr>
              <a:t>Don't use our SFAPI when:</a:t>
            </a:r>
            <a:endParaRPr lang="en-US" sz="1200" b="1" dirty="0">
              <a:solidFill>
                <a:schemeClr val="tx1"/>
              </a:solidFill>
            </a:endParaRPr>
          </a:p>
        </p:txBody>
      </p:sp>
      <p:sp>
        <p:nvSpPr>
          <p:cNvPr id="9" name="Content Placeholder 2">
            <a:extLst>
              <a:ext uri="{FF2B5EF4-FFF2-40B4-BE49-F238E27FC236}">
                <a16:creationId xmlns:a16="http://schemas.microsoft.com/office/drawing/2014/main" id="{F25EC1AD-68A4-4581-904B-B02B2309FCA6}"/>
              </a:ext>
            </a:extLst>
          </p:cNvPr>
          <p:cNvSpPr txBox="1">
            <a:spLocks/>
          </p:cNvSpPr>
          <p:nvPr/>
        </p:nvSpPr>
        <p:spPr>
          <a:xfrm>
            <a:off x="2337574" y="3000148"/>
            <a:ext cx="9262547" cy="1524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1600" dirty="0"/>
              <a:t>You want to access custom object or MDF object</a:t>
            </a:r>
          </a:p>
          <a:p>
            <a:pPr>
              <a:buFont typeface="Wingdings" panose="05000000000000000000" pitchFamily="2" charset="2"/>
              <a:buChar char="v"/>
            </a:pPr>
            <a:r>
              <a:rPr lang="en-US" sz="1600" dirty="0"/>
              <a:t>You want to retrieve record into certain level(expand)</a:t>
            </a:r>
          </a:p>
          <a:p>
            <a:pPr>
              <a:buFont typeface="Wingdings" panose="05000000000000000000" pitchFamily="2" charset="2"/>
              <a:buChar char="v"/>
            </a:pPr>
            <a:r>
              <a:rPr lang="en-US" sz="1600" dirty="0"/>
              <a:t>You had requirements that process large amount of data</a:t>
            </a:r>
          </a:p>
          <a:p>
            <a:pPr>
              <a:buFont typeface="Wingdings" panose="05000000000000000000" pitchFamily="2" charset="2"/>
              <a:buChar char="v"/>
            </a:pPr>
            <a:r>
              <a:rPr lang="en-US" sz="1600" dirty="0"/>
              <a:t>Usage in HCP or UI consumption for write/update data</a:t>
            </a:r>
          </a:p>
        </p:txBody>
      </p:sp>
    </p:spTree>
    <p:extLst>
      <p:ext uri="{BB962C8B-B14F-4D97-AF65-F5344CB8AC3E}">
        <p14:creationId xmlns:p14="http://schemas.microsoft.com/office/powerpoint/2010/main" val="170812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Gears">
            <a:extLst>
              <a:ext uri="{FF2B5EF4-FFF2-40B4-BE49-F238E27FC236}">
                <a16:creationId xmlns:a16="http://schemas.microsoft.com/office/drawing/2014/main" id="{5D289484-A9F8-40E3-A612-90E917BCB4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9" name="Graphic 8" descr="Gears">
            <a:extLst>
              <a:ext uri="{FF2B5EF4-FFF2-40B4-BE49-F238E27FC236}">
                <a16:creationId xmlns:a16="http://schemas.microsoft.com/office/drawing/2014/main" id="{32275975-59DE-4196-AB6B-EE9BF4E17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a:t>
            </a:r>
            <a:r>
              <a:rPr lang="en-US" sz="2800" b="1" dirty="0" err="1">
                <a:solidFill>
                  <a:schemeClr val="tx1"/>
                </a:solidFill>
              </a:rPr>
              <a:t>Odata</a:t>
            </a:r>
            <a:r>
              <a:rPr lang="en-US" sz="2800" b="1" dirty="0">
                <a:solidFill>
                  <a:schemeClr val="tx1"/>
                </a:solidFill>
              </a:rPr>
              <a:t> 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7"/>
            <a:ext cx="8609435" cy="2187091"/>
          </a:xfrm>
        </p:spPr>
        <p:txBody>
          <a:bodyPr>
            <a:normAutofit fontScale="92500" lnSpcReduction="20000"/>
          </a:bodyPr>
          <a:lstStyle/>
          <a:p>
            <a:pPr marL="0" indent="0">
              <a:buNone/>
            </a:pPr>
            <a:r>
              <a:rPr lang="en-US" b="1" dirty="0"/>
              <a:t>OData API Audit Log</a:t>
            </a:r>
          </a:p>
          <a:p>
            <a:r>
              <a:rPr lang="en-US" dirty="0"/>
              <a:t>Help with support and debugging issues related to OData usage</a:t>
            </a:r>
          </a:p>
          <a:p>
            <a:r>
              <a:rPr lang="en-US" dirty="0" err="1"/>
              <a:t>Odata</a:t>
            </a:r>
            <a:r>
              <a:rPr lang="en-US" dirty="0"/>
              <a:t> Audit Log Integration tool monitors traffic, gets detailed payload information about API requests made to your system. </a:t>
            </a:r>
          </a:p>
          <a:p>
            <a:r>
              <a:rPr lang="en-US" dirty="0"/>
              <a:t>The log lets you inspect the exact OData payload requests made to the system and corresponding OData responses sent by the system.</a:t>
            </a:r>
          </a:p>
          <a:p>
            <a:r>
              <a:rPr lang="en-US" dirty="0"/>
              <a:t>The OData Audit log captures payload details for the last 10,000 OData calls </a:t>
            </a:r>
          </a:p>
        </p:txBody>
      </p:sp>
      <p:pic>
        <p:nvPicPr>
          <p:cNvPr id="3" name="Picture 2">
            <a:extLst>
              <a:ext uri="{FF2B5EF4-FFF2-40B4-BE49-F238E27FC236}">
                <a16:creationId xmlns:a16="http://schemas.microsoft.com/office/drawing/2014/main" id="{834DD696-1021-4BFC-A0DD-BA4A7497BBF5}"/>
              </a:ext>
            </a:extLst>
          </p:cNvPr>
          <p:cNvPicPr>
            <a:picLocks noChangeAspect="1"/>
          </p:cNvPicPr>
          <p:nvPr/>
        </p:nvPicPr>
        <p:blipFill>
          <a:blip r:embed="rId6"/>
          <a:stretch>
            <a:fillRect/>
          </a:stretch>
        </p:blipFill>
        <p:spPr>
          <a:xfrm>
            <a:off x="1381125" y="3355920"/>
            <a:ext cx="10344150" cy="26457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868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2018766" y="624110"/>
            <a:ext cx="8911687" cy="758123"/>
          </a:xfrm>
        </p:spPr>
        <p:txBody>
          <a:bodyPr>
            <a:normAutofit fontScale="90000"/>
          </a:bodyPr>
          <a:lstStyle/>
          <a:p>
            <a:r>
              <a:rPr lang="en-US" b="1" dirty="0">
                <a:solidFill>
                  <a:schemeClr val="tx1"/>
                </a:solidFill>
              </a:rPr>
              <a:t>What is SuccessFactors</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1"/>
            <a:ext cx="9585069" cy="5319825"/>
          </a:xfrm>
        </p:spPr>
        <p:txBody>
          <a:bodyPr>
            <a:normAutofit fontScale="92500" lnSpcReduction="20000"/>
          </a:bodyPr>
          <a:lstStyle/>
          <a:p>
            <a:r>
              <a:rPr lang="en-US" sz="2000" dirty="0"/>
              <a:t>SAP SuccessFactors is a global provider of cloud-based human resource software and fully integrated human capital management (HCM) systems that covers:</a:t>
            </a:r>
          </a:p>
          <a:p>
            <a:pPr lvl="1">
              <a:buFont typeface="Wingdings" panose="05000000000000000000" pitchFamily="2" charset="2"/>
              <a:buChar char="q"/>
            </a:pPr>
            <a:r>
              <a:rPr lang="en-US" sz="1800" dirty="0"/>
              <a:t>Core HR (</a:t>
            </a:r>
            <a:r>
              <a:rPr lang="en-US" sz="1800" b="1" dirty="0"/>
              <a:t>Employee Central</a:t>
            </a:r>
            <a:r>
              <a:rPr lang="en-US" sz="1800" dirty="0"/>
              <a:t>) and Payroll</a:t>
            </a:r>
          </a:p>
          <a:p>
            <a:pPr lvl="1">
              <a:buFont typeface="Wingdings" panose="05000000000000000000" pitchFamily="2" charset="2"/>
              <a:buChar char="q"/>
            </a:pPr>
            <a:r>
              <a:rPr lang="en-US" sz="1800" dirty="0"/>
              <a:t>Time and Attendance Management</a:t>
            </a:r>
          </a:p>
          <a:p>
            <a:pPr lvl="1">
              <a:buFont typeface="Wingdings" panose="05000000000000000000" pitchFamily="2" charset="2"/>
              <a:buChar char="q"/>
            </a:pPr>
            <a:r>
              <a:rPr lang="en-US" sz="1800" dirty="0"/>
              <a:t>Learning and Development</a:t>
            </a:r>
          </a:p>
          <a:p>
            <a:pPr lvl="1">
              <a:buFont typeface="Wingdings" panose="05000000000000000000" pitchFamily="2" charset="2"/>
              <a:buChar char="q"/>
            </a:pPr>
            <a:r>
              <a:rPr lang="en-US" sz="1800" dirty="0"/>
              <a:t>Performance and Compensation</a:t>
            </a:r>
          </a:p>
          <a:p>
            <a:pPr lvl="1">
              <a:buFont typeface="Wingdings" panose="05000000000000000000" pitchFamily="2" charset="2"/>
              <a:buChar char="q"/>
            </a:pPr>
            <a:r>
              <a:rPr lang="en-US" sz="1800" dirty="0"/>
              <a:t>Recruiting and Onboarding</a:t>
            </a:r>
          </a:p>
          <a:p>
            <a:pPr lvl="1">
              <a:buFont typeface="Wingdings" panose="05000000000000000000" pitchFamily="2" charset="2"/>
              <a:buChar char="q"/>
            </a:pPr>
            <a:r>
              <a:rPr lang="en-US" sz="1800" dirty="0"/>
              <a:t>Workforce Planning and Analytics</a:t>
            </a:r>
          </a:p>
          <a:p>
            <a:endParaRPr lang="en-US" sz="2000" dirty="0"/>
          </a:p>
          <a:p>
            <a:r>
              <a:rPr lang="en-US" sz="2000" dirty="0"/>
              <a:t>SuccessFactors has more than </a:t>
            </a:r>
            <a:r>
              <a:rPr lang="en-US" sz="2000" b="1" dirty="0"/>
              <a:t>100</a:t>
            </a:r>
            <a:r>
              <a:rPr lang="en-US" sz="2000" dirty="0"/>
              <a:t> million active users in </a:t>
            </a:r>
            <a:r>
              <a:rPr lang="en-US" sz="2000" b="1" dirty="0"/>
              <a:t>60</a:t>
            </a:r>
            <a:r>
              <a:rPr lang="en-US" sz="2000" dirty="0"/>
              <a:t> industries for more than </a:t>
            </a:r>
            <a:r>
              <a:rPr lang="en-US" sz="2000" b="1" dirty="0"/>
              <a:t>200</a:t>
            </a:r>
            <a:r>
              <a:rPr lang="en-US" sz="2000" dirty="0"/>
              <a:t> countries and services are translated into </a:t>
            </a:r>
            <a:r>
              <a:rPr lang="en-US" sz="2000" b="1" dirty="0"/>
              <a:t>42</a:t>
            </a:r>
            <a:r>
              <a:rPr lang="en-US" sz="2000" dirty="0"/>
              <a:t> languages.</a:t>
            </a:r>
          </a:p>
          <a:p>
            <a:endParaRPr lang="en-US" sz="2000" dirty="0"/>
          </a:p>
          <a:p>
            <a:r>
              <a:rPr lang="en-US" sz="2000" dirty="0"/>
              <a:t>SAP SuccessFactors offers solutions in both as standalone solution as well as Hybrid solution where SuccessFactors can be integrated with On-Premise SAP HCM Solution</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Tree>
    <p:extLst>
      <p:ext uri="{BB962C8B-B14F-4D97-AF65-F5344CB8AC3E}">
        <p14:creationId xmlns:p14="http://schemas.microsoft.com/office/powerpoint/2010/main" val="1148641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Gears">
            <a:extLst>
              <a:ext uri="{FF2B5EF4-FFF2-40B4-BE49-F238E27FC236}">
                <a16:creationId xmlns:a16="http://schemas.microsoft.com/office/drawing/2014/main" id="{70E7020F-F272-4C25-8419-4080B99CD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3D5A28D5-B850-4358-B640-93DFC1262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a:t>
            </a:r>
            <a:r>
              <a:rPr lang="en-US" sz="2800" b="1" dirty="0" err="1">
                <a:solidFill>
                  <a:schemeClr val="tx1"/>
                </a:solidFill>
              </a:rPr>
              <a:t>Odata</a:t>
            </a:r>
            <a:r>
              <a:rPr lang="en-US" sz="2800" b="1" dirty="0">
                <a:solidFill>
                  <a:schemeClr val="tx1"/>
                </a:solidFill>
              </a:rPr>
              <a:t> 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01314" y="1255186"/>
            <a:ext cx="9014898" cy="1764994"/>
          </a:xfrm>
        </p:spPr>
        <p:txBody>
          <a:bodyPr>
            <a:normAutofit/>
          </a:bodyPr>
          <a:lstStyle/>
          <a:p>
            <a:pPr marL="0" indent="0">
              <a:buNone/>
            </a:pPr>
            <a:r>
              <a:rPr lang="en-US" sz="1700" b="1" dirty="0"/>
              <a:t>OData API Data Dictionary</a:t>
            </a:r>
          </a:p>
          <a:p>
            <a:r>
              <a:rPr lang="en-US" sz="1700" dirty="0"/>
              <a:t>Help developer and functional to view the available Entities and Functions</a:t>
            </a:r>
          </a:p>
          <a:p>
            <a:r>
              <a:rPr lang="en-US" sz="1700" dirty="0"/>
              <a:t>You can determine the supported operations, property name, business keys, available picklist, </a:t>
            </a:r>
            <a:r>
              <a:rPr lang="en-US" sz="1700" dirty="0" err="1"/>
              <a:t>etc</a:t>
            </a:r>
            <a:r>
              <a:rPr lang="en-US" sz="1700" dirty="0"/>
              <a:t>…</a:t>
            </a:r>
          </a:p>
          <a:p>
            <a:endParaRPr lang="en-US" sz="1700" dirty="0"/>
          </a:p>
        </p:txBody>
      </p:sp>
      <p:pic>
        <p:nvPicPr>
          <p:cNvPr id="8" name="Picture 7">
            <a:extLst>
              <a:ext uri="{FF2B5EF4-FFF2-40B4-BE49-F238E27FC236}">
                <a16:creationId xmlns:a16="http://schemas.microsoft.com/office/drawing/2014/main" id="{FB5D6D38-C4C3-411E-89AC-0FB09FA901AD}"/>
              </a:ext>
            </a:extLst>
          </p:cNvPr>
          <p:cNvPicPr>
            <a:picLocks noChangeAspect="1"/>
          </p:cNvPicPr>
          <p:nvPr/>
        </p:nvPicPr>
        <p:blipFill>
          <a:blip r:embed="rId6"/>
          <a:stretch>
            <a:fillRect/>
          </a:stretch>
        </p:blipFill>
        <p:spPr>
          <a:xfrm>
            <a:off x="1306090" y="3226896"/>
            <a:ext cx="10576796" cy="2403296"/>
          </a:xfrm>
          <a:prstGeom prst="rect">
            <a:avLst/>
          </a:prstGeom>
        </p:spPr>
      </p:pic>
    </p:spTree>
    <p:extLst>
      <p:ext uri="{BB962C8B-B14F-4D97-AF65-F5344CB8AC3E}">
        <p14:creationId xmlns:p14="http://schemas.microsoft.com/office/powerpoint/2010/main" val="66503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a:t>
            </a:r>
            <a:r>
              <a:rPr lang="en-US" sz="2800" b="1" dirty="0" err="1">
                <a:solidFill>
                  <a:schemeClr val="tx1"/>
                </a:solidFill>
              </a:rPr>
              <a:t>Odata</a:t>
            </a:r>
            <a:r>
              <a:rPr lang="en-US" sz="2800" b="1" dirty="0">
                <a:solidFill>
                  <a:schemeClr val="tx1"/>
                </a:solidFill>
              </a:rPr>
              <a:t> 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01314" y="1255186"/>
            <a:ext cx="9014898" cy="1926164"/>
          </a:xfrm>
        </p:spPr>
        <p:txBody>
          <a:bodyPr>
            <a:normAutofit/>
          </a:bodyPr>
          <a:lstStyle/>
          <a:p>
            <a:pPr marL="0" indent="0">
              <a:buNone/>
            </a:pPr>
            <a:r>
              <a:rPr lang="en-US" sz="1700" b="1" dirty="0"/>
              <a:t>OData API Metadata Refresh and Export </a:t>
            </a:r>
          </a:p>
          <a:p>
            <a:r>
              <a:rPr lang="en-US" sz="1700" dirty="0"/>
              <a:t>Help developer to Export the Data Model/Metadata in SuccessFactors</a:t>
            </a:r>
          </a:p>
          <a:p>
            <a:r>
              <a:rPr lang="en-US" sz="1700" dirty="0"/>
              <a:t>Help developer and functional to Refresh the Metadata Cache</a:t>
            </a:r>
          </a:p>
          <a:p>
            <a:pPr lvl="1"/>
            <a:r>
              <a:rPr lang="en-US" sz="1500" dirty="0"/>
              <a:t>Metadata Refresh often trigger (manually or job) when configuration was change in SuccessFactors</a:t>
            </a:r>
          </a:p>
        </p:txBody>
      </p:sp>
      <p:pic>
        <p:nvPicPr>
          <p:cNvPr id="3" name="Picture 2">
            <a:extLst>
              <a:ext uri="{FF2B5EF4-FFF2-40B4-BE49-F238E27FC236}">
                <a16:creationId xmlns:a16="http://schemas.microsoft.com/office/drawing/2014/main" id="{590A5818-D942-41FF-9204-631C2AA5F60A}"/>
              </a:ext>
            </a:extLst>
          </p:cNvPr>
          <p:cNvPicPr>
            <a:picLocks noChangeAspect="1"/>
          </p:cNvPicPr>
          <p:nvPr/>
        </p:nvPicPr>
        <p:blipFill>
          <a:blip r:embed="rId4"/>
          <a:stretch>
            <a:fillRect/>
          </a:stretch>
        </p:blipFill>
        <p:spPr>
          <a:xfrm>
            <a:off x="2757487" y="3315835"/>
            <a:ext cx="3533775" cy="1362075"/>
          </a:xfrm>
          <a:prstGeom prst="rect">
            <a:avLst/>
          </a:prstGeom>
          <a:ln>
            <a:noFill/>
          </a:ln>
          <a:effectLst>
            <a:outerShdw blurRad="190500" algn="tl" rotWithShape="0">
              <a:srgbClr val="000000">
                <a:alpha val="70000"/>
              </a:srgbClr>
            </a:outerShdw>
          </a:effectLst>
        </p:spPr>
      </p:pic>
      <p:pic>
        <p:nvPicPr>
          <p:cNvPr id="10" name="Graphic 9" descr="Gears">
            <a:extLst>
              <a:ext uri="{FF2B5EF4-FFF2-40B4-BE49-F238E27FC236}">
                <a16:creationId xmlns:a16="http://schemas.microsoft.com/office/drawing/2014/main" id="{BEBEB84D-2169-4726-8881-748BF08FFA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F5718471-8FD4-4612-AF74-205A9565C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9362" y="462293"/>
            <a:ext cx="2731892" cy="2731892"/>
          </a:xfrm>
          <a:prstGeom prst="rect">
            <a:avLst/>
          </a:prstGeom>
        </p:spPr>
      </p:pic>
    </p:spTree>
    <p:extLst>
      <p:ext uri="{BB962C8B-B14F-4D97-AF65-F5344CB8AC3E}">
        <p14:creationId xmlns:p14="http://schemas.microsoft.com/office/powerpoint/2010/main" val="549283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Gears">
            <a:extLst>
              <a:ext uri="{FF2B5EF4-FFF2-40B4-BE49-F238E27FC236}">
                <a16:creationId xmlns:a16="http://schemas.microsoft.com/office/drawing/2014/main" id="{A6D39920-96BA-4E40-82D4-40C7F61F0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51CA33FE-248C-4A4E-93EF-FDAB21C79E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SFAPI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7"/>
            <a:ext cx="8609435" cy="2187091"/>
          </a:xfrm>
        </p:spPr>
        <p:txBody>
          <a:bodyPr>
            <a:normAutofit fontScale="92500" lnSpcReduction="20000"/>
          </a:bodyPr>
          <a:lstStyle/>
          <a:p>
            <a:pPr marL="0" indent="0">
              <a:buNone/>
            </a:pPr>
            <a:r>
              <a:rPr lang="en-US" b="1" dirty="0"/>
              <a:t>SFAPI Audit Log</a:t>
            </a:r>
          </a:p>
          <a:p>
            <a:r>
              <a:rPr lang="en-US" dirty="0"/>
              <a:t>Help with support and debugging issues related to SFAPI usage</a:t>
            </a:r>
          </a:p>
          <a:p>
            <a:r>
              <a:rPr lang="en-US" dirty="0"/>
              <a:t>SFAPI Audit Log Integration tool monitors traffic, gets detailed payload information about API requests made to your system. </a:t>
            </a:r>
          </a:p>
          <a:p>
            <a:r>
              <a:rPr lang="en-US" dirty="0"/>
              <a:t>The log lets you inspect the exact API payload requests made to the system and corresponding API responses sent by the system.</a:t>
            </a:r>
          </a:p>
          <a:p>
            <a:r>
              <a:rPr lang="en-US" dirty="0"/>
              <a:t>The API Audit log captures payload details for the last 10,000 API calls </a:t>
            </a:r>
          </a:p>
        </p:txBody>
      </p:sp>
      <p:pic>
        <p:nvPicPr>
          <p:cNvPr id="8" name="Picture 7">
            <a:extLst>
              <a:ext uri="{FF2B5EF4-FFF2-40B4-BE49-F238E27FC236}">
                <a16:creationId xmlns:a16="http://schemas.microsoft.com/office/drawing/2014/main" id="{3897D45F-8AEA-4D69-A779-81628754234F}"/>
              </a:ext>
            </a:extLst>
          </p:cNvPr>
          <p:cNvPicPr>
            <a:picLocks noChangeAspect="1"/>
          </p:cNvPicPr>
          <p:nvPr/>
        </p:nvPicPr>
        <p:blipFill rotWithShape="1">
          <a:blip r:embed="rId6"/>
          <a:srcRect r="177"/>
          <a:stretch/>
        </p:blipFill>
        <p:spPr>
          <a:xfrm>
            <a:off x="1331402" y="3277682"/>
            <a:ext cx="10746298" cy="27230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574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Gears">
            <a:extLst>
              <a:ext uri="{FF2B5EF4-FFF2-40B4-BE49-F238E27FC236}">
                <a16:creationId xmlns:a16="http://schemas.microsoft.com/office/drawing/2014/main" id="{8EB67571-4988-4FC2-9C07-7B7AA8052F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3D412B96-04D6-4145-8E29-5E974077FD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SFAPI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7"/>
            <a:ext cx="8609435" cy="2187091"/>
          </a:xfrm>
        </p:spPr>
        <p:txBody>
          <a:bodyPr>
            <a:normAutofit/>
          </a:bodyPr>
          <a:lstStyle/>
          <a:p>
            <a:pPr marL="0" indent="0">
              <a:buNone/>
            </a:pPr>
            <a:r>
              <a:rPr lang="en-US" b="1" dirty="0"/>
              <a:t>SFAPI Metering Details</a:t>
            </a:r>
          </a:p>
          <a:p>
            <a:r>
              <a:rPr lang="en-US" dirty="0"/>
              <a:t>Give you analytics on your API usage for the last 30 days. </a:t>
            </a:r>
          </a:p>
          <a:p>
            <a:r>
              <a:rPr lang="en-US" dirty="0"/>
              <a:t>You can see SFAPI call history analytics like how many times the SFAPI was called, or what was the total record counts accessed in your system.</a:t>
            </a:r>
          </a:p>
        </p:txBody>
      </p:sp>
      <p:pic>
        <p:nvPicPr>
          <p:cNvPr id="9" name="Picture 8">
            <a:extLst>
              <a:ext uri="{FF2B5EF4-FFF2-40B4-BE49-F238E27FC236}">
                <a16:creationId xmlns:a16="http://schemas.microsoft.com/office/drawing/2014/main" id="{2F30B3D8-8A5F-4728-BB20-E163F2430BD8}"/>
              </a:ext>
            </a:extLst>
          </p:cNvPr>
          <p:cNvPicPr>
            <a:picLocks noChangeAspect="1"/>
          </p:cNvPicPr>
          <p:nvPr/>
        </p:nvPicPr>
        <p:blipFill>
          <a:blip r:embed="rId6"/>
          <a:stretch>
            <a:fillRect/>
          </a:stretch>
        </p:blipFill>
        <p:spPr>
          <a:xfrm>
            <a:off x="1371600" y="3076575"/>
            <a:ext cx="10601291" cy="31866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66074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Gears">
            <a:extLst>
              <a:ext uri="{FF2B5EF4-FFF2-40B4-BE49-F238E27FC236}">
                <a16:creationId xmlns:a16="http://schemas.microsoft.com/office/drawing/2014/main" id="{058D68FD-8E70-42AE-978D-9760D6F2BD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98E6B754-BDE4-45EA-921A-441E81FB47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 – SFAPI</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01314" y="1255186"/>
            <a:ext cx="9014898" cy="1764994"/>
          </a:xfrm>
        </p:spPr>
        <p:txBody>
          <a:bodyPr>
            <a:normAutofit/>
          </a:bodyPr>
          <a:lstStyle/>
          <a:p>
            <a:pPr marL="0" indent="0">
              <a:buNone/>
            </a:pPr>
            <a:r>
              <a:rPr lang="en-US" sz="1700" b="1" dirty="0"/>
              <a:t>SFAPI Data Dictionary</a:t>
            </a:r>
          </a:p>
          <a:p>
            <a:r>
              <a:rPr lang="en-US" sz="1700" dirty="0"/>
              <a:t>Give you access to the list of all data entities in your SF instance</a:t>
            </a:r>
          </a:p>
          <a:p>
            <a:r>
              <a:rPr lang="en-US" sz="1700" dirty="0"/>
              <a:t>You can determine the supported operations, entity name, fields, available picklist, </a:t>
            </a:r>
            <a:r>
              <a:rPr lang="en-US" sz="1700" dirty="0" err="1"/>
              <a:t>etc</a:t>
            </a:r>
            <a:r>
              <a:rPr lang="en-US" sz="1700" dirty="0"/>
              <a:t>…</a:t>
            </a:r>
          </a:p>
          <a:p>
            <a:endParaRPr lang="en-US" sz="1700" dirty="0"/>
          </a:p>
        </p:txBody>
      </p:sp>
      <p:pic>
        <p:nvPicPr>
          <p:cNvPr id="3" name="Picture 2">
            <a:extLst>
              <a:ext uri="{FF2B5EF4-FFF2-40B4-BE49-F238E27FC236}">
                <a16:creationId xmlns:a16="http://schemas.microsoft.com/office/drawing/2014/main" id="{4B12005D-9552-430F-B3FE-4A98F9883D9E}"/>
              </a:ext>
            </a:extLst>
          </p:cNvPr>
          <p:cNvPicPr>
            <a:picLocks noChangeAspect="1"/>
          </p:cNvPicPr>
          <p:nvPr/>
        </p:nvPicPr>
        <p:blipFill>
          <a:blip r:embed="rId6"/>
          <a:stretch>
            <a:fillRect/>
          </a:stretch>
        </p:blipFill>
        <p:spPr>
          <a:xfrm>
            <a:off x="981075" y="2722066"/>
            <a:ext cx="11098052" cy="28976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936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Gears">
            <a:extLst>
              <a:ext uri="{FF2B5EF4-FFF2-40B4-BE49-F238E27FC236}">
                <a16:creationId xmlns:a16="http://schemas.microsoft.com/office/drawing/2014/main" id="{113A0F11-F9E1-43E3-94C2-7720611FB4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pic>
        <p:nvPicPr>
          <p:cNvPr id="12" name="Graphic 11" descr="Gears">
            <a:extLst>
              <a:ext uri="{FF2B5EF4-FFF2-40B4-BE49-F238E27FC236}">
                <a16:creationId xmlns:a16="http://schemas.microsoft.com/office/drawing/2014/main" id="{62487411-FD50-49BF-A91D-6CD0B64E41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01314" y="1255186"/>
            <a:ext cx="9014898" cy="1154639"/>
          </a:xfrm>
        </p:spPr>
        <p:txBody>
          <a:bodyPr>
            <a:normAutofit/>
          </a:bodyPr>
          <a:lstStyle/>
          <a:p>
            <a:pPr marL="0" indent="0">
              <a:buNone/>
            </a:pPr>
            <a:r>
              <a:rPr lang="en-US" sz="1700" b="1" dirty="0"/>
              <a:t>OData IP and SFAPI IP Whitelisting</a:t>
            </a:r>
          </a:p>
          <a:p>
            <a:r>
              <a:rPr lang="en-US" sz="1700" dirty="0"/>
              <a:t>Help control the security access of the third party application id by specifying the IP address from which the API is accessible</a:t>
            </a:r>
            <a:endParaRPr lang="en-US" sz="1500" dirty="0"/>
          </a:p>
        </p:txBody>
      </p:sp>
      <p:pic>
        <p:nvPicPr>
          <p:cNvPr id="9" name="Picture 8">
            <a:extLst>
              <a:ext uri="{FF2B5EF4-FFF2-40B4-BE49-F238E27FC236}">
                <a16:creationId xmlns:a16="http://schemas.microsoft.com/office/drawing/2014/main" id="{5FFD4354-824D-423C-8F4F-4614652B413C}"/>
              </a:ext>
            </a:extLst>
          </p:cNvPr>
          <p:cNvPicPr>
            <a:picLocks noChangeAspect="1"/>
          </p:cNvPicPr>
          <p:nvPr/>
        </p:nvPicPr>
        <p:blipFill rotWithShape="1">
          <a:blip r:embed="rId6"/>
          <a:srcRect b="15914"/>
          <a:stretch/>
        </p:blipFill>
        <p:spPr>
          <a:xfrm>
            <a:off x="1374788" y="2564968"/>
            <a:ext cx="10325100" cy="21784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3092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Gears">
            <a:extLst>
              <a:ext uri="{FF2B5EF4-FFF2-40B4-BE49-F238E27FC236}">
                <a16:creationId xmlns:a16="http://schemas.microsoft.com/office/drawing/2014/main" id="{E828786E-5D0B-4DF9-BFB3-2A26ACF5E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9362" y="462293"/>
            <a:ext cx="2731892" cy="2731892"/>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01314" y="1255186"/>
            <a:ext cx="9014898" cy="1154639"/>
          </a:xfrm>
        </p:spPr>
        <p:txBody>
          <a:bodyPr>
            <a:normAutofit/>
          </a:bodyPr>
          <a:lstStyle/>
          <a:p>
            <a:pPr marL="0" indent="0">
              <a:buNone/>
            </a:pPr>
            <a:r>
              <a:rPr lang="en-US" b="1" dirty="0"/>
              <a:t>Manage OAuth2 Client Applications</a:t>
            </a:r>
            <a:endParaRPr lang="en-US" sz="1700" b="1" dirty="0"/>
          </a:p>
          <a:p>
            <a:r>
              <a:rPr lang="en-US" sz="1700" dirty="0"/>
              <a:t>Enable your Inbound application connect directly to SuccessFactors</a:t>
            </a:r>
          </a:p>
          <a:p>
            <a:r>
              <a:rPr lang="en-US" sz="1700" dirty="0"/>
              <a:t>Commonly use for integration like HCI, UI5, </a:t>
            </a:r>
            <a:r>
              <a:rPr lang="en-US" sz="1700" dirty="0" err="1"/>
              <a:t>Boomi</a:t>
            </a:r>
            <a:r>
              <a:rPr lang="en-US" sz="1700" dirty="0"/>
              <a:t>, </a:t>
            </a:r>
            <a:r>
              <a:rPr lang="en-US" sz="1700" dirty="0" err="1"/>
              <a:t>.Net</a:t>
            </a:r>
            <a:endParaRPr lang="en-US" sz="1700" dirty="0"/>
          </a:p>
        </p:txBody>
      </p:sp>
      <p:pic>
        <p:nvPicPr>
          <p:cNvPr id="8" name="Picture 7">
            <a:extLst>
              <a:ext uri="{FF2B5EF4-FFF2-40B4-BE49-F238E27FC236}">
                <a16:creationId xmlns:a16="http://schemas.microsoft.com/office/drawing/2014/main" id="{38AA1412-65E4-4158-B9CA-61DDE1E9B277}"/>
              </a:ext>
            </a:extLst>
          </p:cNvPr>
          <p:cNvPicPr>
            <a:picLocks noChangeAspect="1"/>
          </p:cNvPicPr>
          <p:nvPr/>
        </p:nvPicPr>
        <p:blipFill>
          <a:blip r:embed="rId6"/>
          <a:stretch>
            <a:fillRect/>
          </a:stretch>
        </p:blipFill>
        <p:spPr>
          <a:xfrm>
            <a:off x="2476888" y="2406873"/>
            <a:ext cx="5335445" cy="3833813"/>
          </a:xfrm>
          <a:prstGeom prst="rect">
            <a:avLst/>
          </a:prstGeom>
          <a:ln>
            <a:noFill/>
          </a:ln>
          <a:effectLst>
            <a:outerShdw blurRad="190500" algn="tl" rotWithShape="0">
              <a:srgbClr val="000000">
                <a:alpha val="70000"/>
              </a:srgbClr>
            </a:outerShdw>
          </a:effectLst>
        </p:spPr>
      </p:pic>
      <p:pic>
        <p:nvPicPr>
          <p:cNvPr id="10" name="Graphic 9" descr="Gears">
            <a:extLst>
              <a:ext uri="{FF2B5EF4-FFF2-40B4-BE49-F238E27FC236}">
                <a16:creationId xmlns:a16="http://schemas.microsoft.com/office/drawing/2014/main" id="{2CC9E906-BA77-4EA3-BEB3-8D0166A5B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04" y="3404303"/>
            <a:ext cx="2731892" cy="2731892"/>
          </a:xfrm>
          <a:prstGeom prst="rect">
            <a:avLst/>
          </a:prstGeom>
        </p:spPr>
      </p:pic>
    </p:spTree>
    <p:extLst>
      <p:ext uri="{BB962C8B-B14F-4D97-AF65-F5344CB8AC3E}">
        <p14:creationId xmlns:p14="http://schemas.microsoft.com/office/powerpoint/2010/main" val="1231253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SuccessFactors Integration Tools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7"/>
            <a:ext cx="8609435" cy="1159387"/>
          </a:xfrm>
        </p:spPr>
        <p:txBody>
          <a:bodyPr>
            <a:normAutofit/>
          </a:bodyPr>
          <a:lstStyle/>
          <a:p>
            <a:pPr marL="0" indent="0">
              <a:buNone/>
            </a:pPr>
            <a:r>
              <a:rPr lang="en-US" b="1" dirty="0"/>
              <a:t>Integration Center</a:t>
            </a:r>
          </a:p>
          <a:p>
            <a:r>
              <a:rPr lang="en-US" dirty="0"/>
              <a:t>Enables HR business analysts to build, run, schedule and monitor simple outbound integrations</a:t>
            </a:r>
          </a:p>
          <a:p>
            <a:pPr lvl="1"/>
            <a:endParaRPr lang="en-US" dirty="0"/>
          </a:p>
        </p:txBody>
      </p:sp>
      <p:sp>
        <p:nvSpPr>
          <p:cNvPr id="9" name="Rectangle 8">
            <a:extLst>
              <a:ext uri="{FF2B5EF4-FFF2-40B4-BE49-F238E27FC236}">
                <a16:creationId xmlns:a16="http://schemas.microsoft.com/office/drawing/2014/main" id="{F57444DB-2AEC-4F53-941B-F10C0858011B}"/>
              </a:ext>
            </a:extLst>
          </p:cNvPr>
          <p:cNvSpPr/>
          <p:nvPr/>
        </p:nvSpPr>
        <p:spPr>
          <a:xfrm>
            <a:off x="1624516" y="2477635"/>
            <a:ext cx="5014409" cy="1384995"/>
          </a:xfrm>
          <a:prstGeom prst="rect">
            <a:avLst/>
          </a:prstGeom>
        </p:spPr>
        <p:txBody>
          <a:bodyPr wrap="square">
            <a:spAutoFit/>
          </a:bodyPr>
          <a:lstStyle/>
          <a:p>
            <a:pPr lvl="1"/>
            <a:r>
              <a:rPr lang="en-US" sz="1400" dirty="0"/>
              <a:t>Outbound Integration support sending </a:t>
            </a:r>
          </a:p>
          <a:p>
            <a:pPr lvl="1"/>
            <a:r>
              <a:rPr lang="en-US" sz="1400" dirty="0"/>
              <a:t>data using: </a:t>
            </a:r>
          </a:p>
          <a:p>
            <a:pPr marL="1200150" lvl="2" indent="-285750">
              <a:buFont typeface="Wingdings" panose="05000000000000000000" pitchFamily="2" charset="2"/>
              <a:buChar char="ü"/>
            </a:pPr>
            <a:r>
              <a:rPr lang="en-US" sz="1400" dirty="0"/>
              <a:t>Secured File Transfer</a:t>
            </a:r>
          </a:p>
          <a:p>
            <a:pPr marL="1200150" lvl="2" indent="-285750">
              <a:buFont typeface="Wingdings" panose="05000000000000000000" pitchFamily="2" charset="2"/>
              <a:buChar char="ü"/>
            </a:pPr>
            <a:r>
              <a:rPr lang="en-US" sz="1400" dirty="0"/>
              <a:t>SOAP Services</a:t>
            </a:r>
          </a:p>
          <a:p>
            <a:pPr marL="1200150" lvl="2" indent="-285750">
              <a:buFont typeface="Wingdings" panose="05000000000000000000" pitchFamily="2" charset="2"/>
              <a:buChar char="ü"/>
            </a:pPr>
            <a:r>
              <a:rPr lang="en-US" sz="1400" dirty="0"/>
              <a:t>REST Services</a:t>
            </a:r>
          </a:p>
          <a:p>
            <a:pPr marL="1200150" lvl="2" indent="-285750">
              <a:buFont typeface="Wingdings" panose="05000000000000000000" pitchFamily="2" charset="2"/>
              <a:buChar char="ü"/>
            </a:pPr>
            <a:endParaRPr lang="en-US" sz="1400" dirty="0"/>
          </a:p>
        </p:txBody>
      </p:sp>
      <p:sp>
        <p:nvSpPr>
          <p:cNvPr id="11" name="Rectangle 10">
            <a:extLst>
              <a:ext uri="{FF2B5EF4-FFF2-40B4-BE49-F238E27FC236}">
                <a16:creationId xmlns:a16="http://schemas.microsoft.com/office/drawing/2014/main" id="{C2FB994A-9B33-468B-B5D8-D75F13D9C42C}"/>
              </a:ext>
            </a:extLst>
          </p:cNvPr>
          <p:cNvSpPr/>
          <p:nvPr/>
        </p:nvSpPr>
        <p:spPr>
          <a:xfrm>
            <a:off x="6638925" y="2470825"/>
            <a:ext cx="4152900" cy="1169551"/>
          </a:xfrm>
          <a:prstGeom prst="rect">
            <a:avLst/>
          </a:prstGeom>
        </p:spPr>
        <p:txBody>
          <a:bodyPr wrap="square">
            <a:spAutoFit/>
          </a:bodyPr>
          <a:lstStyle/>
          <a:p>
            <a:pPr lvl="1"/>
            <a:r>
              <a:rPr lang="en-US" sz="1400" dirty="0"/>
              <a:t>Format Supported:</a:t>
            </a:r>
          </a:p>
          <a:p>
            <a:pPr marL="1200150" lvl="2" indent="-285750">
              <a:buFont typeface="Wingdings" panose="05000000000000000000" pitchFamily="2" charset="2"/>
              <a:buChar char="ü"/>
            </a:pPr>
            <a:r>
              <a:rPr lang="en-US" sz="1400" dirty="0"/>
              <a:t>CSV</a:t>
            </a:r>
          </a:p>
          <a:p>
            <a:pPr marL="1200150" lvl="2" indent="-285750">
              <a:buFont typeface="Wingdings" panose="05000000000000000000" pitchFamily="2" charset="2"/>
              <a:buChar char="ü"/>
            </a:pPr>
            <a:r>
              <a:rPr lang="en-US" sz="1400" dirty="0"/>
              <a:t>XML</a:t>
            </a:r>
          </a:p>
          <a:p>
            <a:pPr marL="1200150" lvl="2" indent="-285750">
              <a:buFont typeface="Wingdings" panose="05000000000000000000" pitchFamily="2" charset="2"/>
              <a:buChar char="ü"/>
            </a:pPr>
            <a:r>
              <a:rPr lang="en-US" sz="1400" dirty="0" err="1"/>
              <a:t>Odata</a:t>
            </a:r>
            <a:r>
              <a:rPr lang="en-US" sz="1400" dirty="0"/>
              <a:t> v2</a:t>
            </a:r>
          </a:p>
          <a:p>
            <a:pPr marL="1200150" lvl="2" indent="-285750">
              <a:buFont typeface="Wingdings" panose="05000000000000000000" pitchFamily="2" charset="2"/>
              <a:buChar char="ü"/>
            </a:pPr>
            <a:r>
              <a:rPr lang="en-US" sz="1400" dirty="0"/>
              <a:t>JSON</a:t>
            </a:r>
          </a:p>
        </p:txBody>
      </p:sp>
      <p:pic>
        <p:nvPicPr>
          <p:cNvPr id="10" name="Picture 9">
            <a:extLst>
              <a:ext uri="{FF2B5EF4-FFF2-40B4-BE49-F238E27FC236}">
                <a16:creationId xmlns:a16="http://schemas.microsoft.com/office/drawing/2014/main" id="{5321D1CF-9CFA-4C9F-8AB1-A9B9F55DB2E9}"/>
              </a:ext>
            </a:extLst>
          </p:cNvPr>
          <p:cNvPicPr>
            <a:picLocks noChangeAspect="1"/>
          </p:cNvPicPr>
          <p:nvPr/>
        </p:nvPicPr>
        <p:blipFill rotWithShape="1">
          <a:blip r:embed="rId4"/>
          <a:srcRect r="18281"/>
          <a:stretch/>
        </p:blipFill>
        <p:spPr>
          <a:xfrm>
            <a:off x="2029407" y="3650147"/>
            <a:ext cx="9073066" cy="2605079"/>
          </a:xfrm>
          <a:prstGeom prst="rect">
            <a:avLst/>
          </a:prstGeom>
          <a:ln>
            <a:noFill/>
          </a:ln>
          <a:effectLst>
            <a:outerShdw blurRad="190500" algn="tl" rotWithShape="0">
              <a:srgbClr val="000000">
                <a:alpha val="70000"/>
              </a:srgbClr>
            </a:outerShdw>
          </a:effectLst>
        </p:spPr>
      </p:pic>
      <p:pic>
        <p:nvPicPr>
          <p:cNvPr id="12" name="Graphic 11" descr="Gears">
            <a:extLst>
              <a:ext uri="{FF2B5EF4-FFF2-40B4-BE49-F238E27FC236}">
                <a16:creationId xmlns:a16="http://schemas.microsoft.com/office/drawing/2014/main" id="{E7E2334F-1C18-453F-83CC-960F5C1314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004" y="3404303"/>
            <a:ext cx="2731892" cy="2731892"/>
          </a:xfrm>
          <a:prstGeom prst="rect">
            <a:avLst/>
          </a:prstGeom>
        </p:spPr>
      </p:pic>
      <p:pic>
        <p:nvPicPr>
          <p:cNvPr id="14" name="Graphic 13" descr="Gears">
            <a:extLst>
              <a:ext uri="{FF2B5EF4-FFF2-40B4-BE49-F238E27FC236}">
                <a16:creationId xmlns:a16="http://schemas.microsoft.com/office/drawing/2014/main" id="{1A7CFAE4-8813-45F9-A54D-140F6C89CB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9362" y="462293"/>
            <a:ext cx="2731892" cy="2731892"/>
          </a:xfrm>
          <a:prstGeom prst="rect">
            <a:avLst/>
          </a:prstGeom>
        </p:spPr>
      </p:pic>
    </p:spTree>
    <p:extLst>
      <p:ext uri="{BB962C8B-B14F-4D97-AF65-F5344CB8AC3E}">
        <p14:creationId xmlns:p14="http://schemas.microsoft.com/office/powerpoint/2010/main" val="46109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Head with Gears">
            <a:extLst>
              <a:ext uri="{FF2B5EF4-FFF2-40B4-BE49-F238E27FC236}">
                <a16:creationId xmlns:a16="http://schemas.microsoft.com/office/drawing/2014/main" id="{19C91BA8-970E-40C4-AB62-62106B029F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4574" y="166703"/>
            <a:ext cx="2107426" cy="2107426"/>
          </a:xfrm>
          <a:prstGeom prst="rect">
            <a:avLst/>
          </a:prstGeom>
          <a:scene3d>
            <a:camera prst="orthographicFront"/>
            <a:lightRig rig="threePt" dir="t"/>
          </a:scene3d>
          <a:sp3d prstMaterial="dkEdge"/>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Developer Integration Tools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7"/>
            <a:ext cx="8609435" cy="1582048"/>
          </a:xfrm>
        </p:spPr>
        <p:txBody>
          <a:bodyPr>
            <a:normAutofit lnSpcReduction="10000"/>
          </a:bodyPr>
          <a:lstStyle/>
          <a:p>
            <a:pPr marL="0" indent="0">
              <a:buNone/>
            </a:pPr>
            <a:r>
              <a:rPr lang="en-US" b="1" dirty="0"/>
              <a:t>SOAP UI</a:t>
            </a:r>
          </a:p>
          <a:p>
            <a:r>
              <a:rPr lang="en-US" dirty="0"/>
              <a:t>An open-source web service testing application for SOAP and REST API.</a:t>
            </a:r>
          </a:p>
          <a:p>
            <a:r>
              <a:rPr lang="en-US" dirty="0"/>
              <a:t>Enables developer and functional to perform web service inspection, mock development and simulation, functional testing, load and compliance testing.</a:t>
            </a:r>
          </a:p>
          <a:p>
            <a:endParaRPr lang="en-US" dirty="0"/>
          </a:p>
          <a:p>
            <a:pPr lvl="1"/>
            <a:endParaRPr lang="en-US" dirty="0"/>
          </a:p>
        </p:txBody>
      </p:sp>
      <p:pic>
        <p:nvPicPr>
          <p:cNvPr id="16" name="Picture 15">
            <a:extLst>
              <a:ext uri="{FF2B5EF4-FFF2-40B4-BE49-F238E27FC236}">
                <a16:creationId xmlns:a16="http://schemas.microsoft.com/office/drawing/2014/main" id="{97605F77-EFA8-4899-958A-35845519002E}"/>
              </a:ext>
            </a:extLst>
          </p:cNvPr>
          <p:cNvPicPr>
            <a:picLocks noChangeAspect="1"/>
          </p:cNvPicPr>
          <p:nvPr/>
        </p:nvPicPr>
        <p:blipFill>
          <a:blip r:embed="rId6"/>
          <a:stretch>
            <a:fillRect/>
          </a:stretch>
        </p:blipFill>
        <p:spPr>
          <a:xfrm>
            <a:off x="5124450" y="2729394"/>
            <a:ext cx="6970701" cy="184671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A04EB3A7-B813-48F4-BA9D-67DC4F11861C}"/>
              </a:ext>
            </a:extLst>
          </p:cNvPr>
          <p:cNvPicPr>
            <a:picLocks noChangeAspect="1"/>
          </p:cNvPicPr>
          <p:nvPr/>
        </p:nvPicPr>
        <p:blipFill>
          <a:blip r:embed="rId7"/>
          <a:stretch>
            <a:fillRect/>
          </a:stretch>
        </p:blipFill>
        <p:spPr>
          <a:xfrm>
            <a:off x="809625" y="3958970"/>
            <a:ext cx="7708836" cy="1860549"/>
          </a:xfrm>
          <a:prstGeom prst="rect">
            <a:avLst/>
          </a:prstGeom>
        </p:spPr>
      </p:pic>
      <p:pic>
        <p:nvPicPr>
          <p:cNvPr id="11" name="Graphic 10" descr="Head with Gears">
            <a:extLst>
              <a:ext uri="{FF2B5EF4-FFF2-40B4-BE49-F238E27FC236}">
                <a16:creationId xmlns:a16="http://schemas.microsoft.com/office/drawing/2014/main" id="{49AF42BC-9269-466C-9D3B-4EF82FC3E9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20" y="1784302"/>
            <a:ext cx="2107426" cy="2107426"/>
          </a:xfrm>
          <a:prstGeom prst="rect">
            <a:avLst/>
          </a:prstGeom>
          <a:scene3d>
            <a:camera prst="orthographicFront"/>
            <a:lightRig rig="threePt" dir="t"/>
          </a:scene3d>
          <a:sp3d prstMaterial="dkEdge"/>
        </p:spPr>
      </p:pic>
    </p:spTree>
    <p:extLst>
      <p:ext uri="{BB962C8B-B14F-4D97-AF65-F5344CB8AC3E}">
        <p14:creationId xmlns:p14="http://schemas.microsoft.com/office/powerpoint/2010/main" val="1174683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Developer Integration Tools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6"/>
            <a:ext cx="8609435" cy="2467873"/>
          </a:xfrm>
        </p:spPr>
        <p:txBody>
          <a:bodyPr>
            <a:normAutofit lnSpcReduction="10000"/>
          </a:bodyPr>
          <a:lstStyle/>
          <a:p>
            <a:pPr marL="0" indent="0">
              <a:buNone/>
            </a:pPr>
            <a:r>
              <a:rPr lang="en-US" b="1" dirty="0"/>
              <a:t>Postman</a:t>
            </a:r>
          </a:p>
          <a:p>
            <a:r>
              <a:rPr lang="en-US" dirty="0"/>
              <a:t>Is a Web REST client that allows developer and functional to monitor the HTTP request and responses.</a:t>
            </a:r>
          </a:p>
          <a:p>
            <a:r>
              <a:rPr lang="en-US" dirty="0"/>
              <a:t>Enables developer and functional to perform web service inspection, mock development and simulation for </a:t>
            </a:r>
            <a:r>
              <a:rPr lang="en-US" dirty="0" err="1"/>
              <a:t>Odata</a:t>
            </a:r>
            <a:r>
              <a:rPr lang="en-US" dirty="0"/>
              <a:t> API.</a:t>
            </a:r>
          </a:p>
          <a:p>
            <a:r>
              <a:rPr lang="en-US" dirty="0"/>
              <a:t>Enables developer to extend the view of the structure/metadata of SuccessFactors entities and can simulate the update or creation of record in SuccessFactors.</a:t>
            </a:r>
          </a:p>
          <a:p>
            <a:pPr lvl="1"/>
            <a:endParaRPr lang="en-US" dirty="0"/>
          </a:p>
        </p:txBody>
      </p:sp>
      <p:pic>
        <p:nvPicPr>
          <p:cNvPr id="3" name="Picture 2">
            <a:extLst>
              <a:ext uri="{FF2B5EF4-FFF2-40B4-BE49-F238E27FC236}">
                <a16:creationId xmlns:a16="http://schemas.microsoft.com/office/drawing/2014/main" id="{B3B6E0E1-737C-4A3D-A3AD-E7D2F84A04FB}"/>
              </a:ext>
            </a:extLst>
          </p:cNvPr>
          <p:cNvPicPr>
            <a:picLocks noChangeAspect="1"/>
          </p:cNvPicPr>
          <p:nvPr/>
        </p:nvPicPr>
        <p:blipFill>
          <a:blip r:embed="rId4"/>
          <a:stretch>
            <a:fillRect/>
          </a:stretch>
        </p:blipFill>
        <p:spPr>
          <a:xfrm>
            <a:off x="2111698" y="3768569"/>
            <a:ext cx="9010650" cy="2330634"/>
          </a:xfrm>
          <a:prstGeom prst="rect">
            <a:avLst/>
          </a:prstGeom>
          <a:ln>
            <a:noFill/>
          </a:ln>
          <a:effectLst>
            <a:outerShdw blurRad="190500" algn="tl" rotWithShape="0">
              <a:srgbClr val="000000">
                <a:alpha val="70000"/>
              </a:srgbClr>
            </a:outerShdw>
          </a:effectLst>
        </p:spPr>
      </p:pic>
      <p:pic>
        <p:nvPicPr>
          <p:cNvPr id="10" name="Graphic 9" descr="Head with Gears">
            <a:extLst>
              <a:ext uri="{FF2B5EF4-FFF2-40B4-BE49-F238E27FC236}">
                <a16:creationId xmlns:a16="http://schemas.microsoft.com/office/drawing/2014/main" id="{F6A81CA1-01EB-4F99-AA66-E5AB7E491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4574" y="166703"/>
            <a:ext cx="2107426" cy="2107426"/>
          </a:xfrm>
          <a:prstGeom prst="rect">
            <a:avLst/>
          </a:prstGeom>
          <a:scene3d>
            <a:camera prst="orthographicFront"/>
            <a:lightRig rig="threePt" dir="t"/>
          </a:scene3d>
          <a:sp3d prstMaterial="dkEdge"/>
        </p:spPr>
      </p:pic>
      <p:pic>
        <p:nvPicPr>
          <p:cNvPr id="11" name="Graphic 10" descr="Head with Gears">
            <a:extLst>
              <a:ext uri="{FF2B5EF4-FFF2-40B4-BE49-F238E27FC236}">
                <a16:creationId xmlns:a16="http://schemas.microsoft.com/office/drawing/2014/main" id="{4C9398BB-9ED4-48C8-B40B-029DC3FF55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720" y="1784302"/>
            <a:ext cx="2107426" cy="2107426"/>
          </a:xfrm>
          <a:prstGeom prst="rect">
            <a:avLst/>
          </a:prstGeom>
          <a:scene3d>
            <a:camera prst="orthographicFront"/>
            <a:lightRig rig="threePt" dir="t"/>
          </a:scene3d>
          <a:sp3d prstMaterial="dkEdge"/>
        </p:spPr>
      </p:pic>
    </p:spTree>
    <p:extLst>
      <p:ext uri="{BB962C8B-B14F-4D97-AF65-F5344CB8AC3E}">
        <p14:creationId xmlns:p14="http://schemas.microsoft.com/office/powerpoint/2010/main" val="30019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Connector: Curved 70">
            <a:extLst>
              <a:ext uri="{FF2B5EF4-FFF2-40B4-BE49-F238E27FC236}">
                <a16:creationId xmlns:a16="http://schemas.microsoft.com/office/drawing/2014/main" id="{82A5DECD-371C-4756-A598-93D8C8F41A09}"/>
              </a:ext>
            </a:extLst>
          </p:cNvPr>
          <p:cNvCxnSpPr>
            <a:cxnSpLocks/>
          </p:cNvCxnSpPr>
          <p:nvPr/>
        </p:nvCxnSpPr>
        <p:spPr>
          <a:xfrm flipV="1">
            <a:off x="116958" y="1203960"/>
            <a:ext cx="12075042" cy="5591980"/>
          </a:xfrm>
          <a:prstGeom prst="curvedConnector3">
            <a:avLst/>
          </a:prstGeom>
          <a:ln w="50800">
            <a:gradFill>
              <a:gsLst>
                <a:gs pos="62000">
                  <a:schemeClr val="tx1"/>
                </a:gs>
                <a:gs pos="100000">
                  <a:schemeClr val="accent1">
                    <a:lumMod val="5000"/>
                    <a:lumOff val="95000"/>
                  </a:schemeClr>
                </a:gs>
                <a:gs pos="0">
                  <a:schemeClr val="tx1"/>
                </a:gs>
                <a:gs pos="9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6A5DDCE5-7196-4800-B5AF-FA9CB53F37DC}"/>
              </a:ext>
            </a:extLst>
          </p:cNvPr>
          <p:cNvCxnSpPr>
            <a:cxnSpLocks/>
          </p:cNvCxnSpPr>
          <p:nvPr/>
        </p:nvCxnSpPr>
        <p:spPr>
          <a:xfrm flipV="1">
            <a:off x="6797040" y="1554480"/>
            <a:ext cx="5394960" cy="5303520"/>
          </a:xfrm>
          <a:prstGeom prst="curvedConnector3">
            <a:avLst>
              <a:gd name="adj1" fmla="val 22881"/>
            </a:avLst>
          </a:prstGeom>
          <a:ln w="50800">
            <a:gradFill>
              <a:gsLst>
                <a:gs pos="62000">
                  <a:schemeClr val="tx1"/>
                </a:gs>
                <a:gs pos="100000">
                  <a:schemeClr val="accent1">
                    <a:lumMod val="5000"/>
                    <a:lumOff val="95000"/>
                  </a:schemeClr>
                </a:gs>
                <a:gs pos="0">
                  <a:schemeClr val="tx1"/>
                </a:gs>
                <a:gs pos="9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a16="http://schemas.microsoft.com/office/drawing/2014/main" id="{3CEC0545-081D-4DF1-ABCA-B6CAB42F3B14}"/>
              </a:ext>
            </a:extLst>
          </p:cNvPr>
          <p:cNvCxnSpPr>
            <a:cxnSpLocks/>
          </p:cNvCxnSpPr>
          <p:nvPr/>
        </p:nvCxnSpPr>
        <p:spPr>
          <a:xfrm flipV="1">
            <a:off x="4556760" y="1386840"/>
            <a:ext cx="7635240" cy="5471160"/>
          </a:xfrm>
          <a:prstGeom prst="curvedConnector3">
            <a:avLst>
              <a:gd name="adj1" fmla="val 32036"/>
            </a:avLst>
          </a:prstGeom>
          <a:ln w="44450">
            <a:gradFill>
              <a:gsLst>
                <a:gs pos="85000">
                  <a:srgbClr val="FBD768"/>
                </a:gs>
                <a:gs pos="100000">
                  <a:schemeClr val="accent1">
                    <a:lumMod val="5000"/>
                    <a:lumOff val="95000"/>
                  </a:schemeClr>
                </a:gs>
                <a:gs pos="2000">
                  <a:srgbClr val="FFC000"/>
                </a:gs>
              </a:gsLst>
              <a:lin ang="5400000" scaled="1"/>
            </a:gradFill>
            <a:prstDash val="lgDash"/>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21291EDD-CF70-4339-84D6-212A52E10AB1}"/>
              </a:ext>
            </a:extLst>
          </p:cNvPr>
          <p:cNvPicPr>
            <a:picLocks noChangeAspect="1"/>
          </p:cNvPicPr>
          <p:nvPr/>
        </p:nvPicPr>
        <p:blipFill>
          <a:blip r:embed="rId3"/>
          <a:stretch>
            <a:fillRect/>
          </a:stretch>
        </p:blipFill>
        <p:spPr>
          <a:xfrm>
            <a:off x="10470505" y="1619219"/>
            <a:ext cx="1105414" cy="870546"/>
          </a:xfrm>
          <a:prstGeom prst="rect">
            <a:avLst/>
          </a:prstGeom>
          <a:ln>
            <a:noFill/>
          </a:ln>
          <a:effectLst>
            <a:outerShdw blurRad="190500" algn="tl" rotWithShape="0">
              <a:srgbClr val="000000">
                <a:alpha val="70000"/>
              </a:srgbClr>
            </a:outerShdw>
          </a:effectLst>
        </p:spPr>
      </p:pic>
      <p:sp>
        <p:nvSpPr>
          <p:cNvPr id="100" name="TextBox 99">
            <a:extLst>
              <a:ext uri="{FF2B5EF4-FFF2-40B4-BE49-F238E27FC236}">
                <a16:creationId xmlns:a16="http://schemas.microsoft.com/office/drawing/2014/main" id="{354C4D2D-0790-40AD-9C94-9203132FB244}"/>
              </a:ext>
            </a:extLst>
          </p:cNvPr>
          <p:cNvSpPr txBox="1"/>
          <p:nvPr/>
        </p:nvSpPr>
        <p:spPr>
          <a:xfrm>
            <a:off x="10599112" y="761514"/>
            <a:ext cx="848197" cy="369332"/>
          </a:xfrm>
          <a:prstGeom prst="rect">
            <a:avLst/>
          </a:prstGeom>
          <a:noFill/>
        </p:spPr>
        <p:txBody>
          <a:bodyPr wrap="square" rtlCol="0">
            <a:spAutoFit/>
          </a:bodyPr>
          <a:lstStyle/>
          <a:p>
            <a:r>
              <a:rPr lang="en-US" b="1" dirty="0">
                <a:solidFill>
                  <a:schemeClr val="tx1">
                    <a:lumMod val="75000"/>
                    <a:lumOff val="25000"/>
                  </a:schemeClr>
                </a:solidFill>
                <a:latin typeface="Arial Black" panose="020B0A04020102020204" pitchFamily="34" charset="0"/>
              </a:rPr>
              <a:t>2001</a:t>
            </a:r>
            <a:endParaRPr lang="en-US" sz="1200" b="1" dirty="0">
              <a:solidFill>
                <a:schemeClr val="tx1">
                  <a:lumMod val="75000"/>
                  <a:lumOff val="25000"/>
                </a:schemeClr>
              </a:solidFill>
              <a:latin typeface="Arial Black" panose="020B0A04020102020204" pitchFamily="34" charset="0"/>
            </a:endParaRPr>
          </a:p>
        </p:txBody>
      </p:sp>
      <p:sp>
        <p:nvSpPr>
          <p:cNvPr id="101" name="TextBox 100">
            <a:extLst>
              <a:ext uri="{FF2B5EF4-FFF2-40B4-BE49-F238E27FC236}">
                <a16:creationId xmlns:a16="http://schemas.microsoft.com/office/drawing/2014/main" id="{01DDA7B9-75B0-43A7-936A-3DDD6DFCCF0F}"/>
              </a:ext>
            </a:extLst>
          </p:cNvPr>
          <p:cNvSpPr txBox="1"/>
          <p:nvPr/>
        </p:nvSpPr>
        <p:spPr>
          <a:xfrm>
            <a:off x="10322660" y="2476880"/>
            <a:ext cx="1401103" cy="276999"/>
          </a:xfrm>
          <a:prstGeom prst="rect">
            <a:avLst/>
          </a:prstGeom>
          <a:noFill/>
        </p:spPr>
        <p:txBody>
          <a:bodyPr wrap="square" rtlCol="0">
            <a:spAutoFit/>
          </a:bodyPr>
          <a:lstStyle/>
          <a:p>
            <a:r>
              <a:rPr lang="en-US" sz="1200" b="1" dirty="0">
                <a:solidFill>
                  <a:schemeClr val="tx1">
                    <a:lumMod val="75000"/>
                    <a:lumOff val="25000"/>
                  </a:schemeClr>
                </a:solidFill>
                <a:latin typeface="Arial Black" panose="020B0A04020102020204" pitchFamily="34" charset="0"/>
              </a:rPr>
              <a:t>Lars Dalgaard</a:t>
            </a:r>
          </a:p>
        </p:txBody>
      </p:sp>
      <p:grpSp>
        <p:nvGrpSpPr>
          <p:cNvPr id="102" name="Group 101">
            <a:extLst>
              <a:ext uri="{FF2B5EF4-FFF2-40B4-BE49-F238E27FC236}">
                <a16:creationId xmlns:a16="http://schemas.microsoft.com/office/drawing/2014/main" id="{DBBA249E-708A-4076-8B39-AE11B61E7FB5}"/>
              </a:ext>
            </a:extLst>
          </p:cNvPr>
          <p:cNvGrpSpPr/>
          <p:nvPr/>
        </p:nvGrpSpPr>
        <p:grpSpPr>
          <a:xfrm>
            <a:off x="6407860" y="1079169"/>
            <a:ext cx="3031123" cy="916801"/>
            <a:chOff x="1702522" y="5158844"/>
            <a:chExt cx="2474845" cy="625693"/>
          </a:xfrm>
        </p:grpSpPr>
        <p:pic>
          <p:nvPicPr>
            <p:cNvPr id="103" name="Picture 102">
              <a:extLst>
                <a:ext uri="{FF2B5EF4-FFF2-40B4-BE49-F238E27FC236}">
                  <a16:creationId xmlns:a16="http://schemas.microsoft.com/office/drawing/2014/main" id="{CFE3B9ED-B478-4C70-B76C-22BF289D369F}"/>
                </a:ext>
              </a:extLst>
            </p:cNvPr>
            <p:cNvPicPr>
              <a:picLocks noChangeAspect="1"/>
            </p:cNvPicPr>
            <p:nvPr/>
          </p:nvPicPr>
          <p:blipFill>
            <a:blip r:embed="rId4"/>
            <a:stretch>
              <a:fillRect/>
            </a:stretch>
          </p:blipFill>
          <p:spPr>
            <a:xfrm>
              <a:off x="2037392" y="5484639"/>
              <a:ext cx="1068649" cy="299898"/>
            </a:xfrm>
            <a:prstGeom prst="rect">
              <a:avLst/>
            </a:prstGeom>
            <a:ln>
              <a:noFill/>
            </a:ln>
            <a:effectLst>
              <a:outerShdw blurRad="190500" algn="tl" rotWithShape="0">
                <a:srgbClr val="000000">
                  <a:alpha val="70000"/>
                </a:srgbClr>
              </a:outerShdw>
            </a:effectLst>
          </p:spPr>
        </p:pic>
        <p:grpSp>
          <p:nvGrpSpPr>
            <p:cNvPr id="104" name="Group 103">
              <a:extLst>
                <a:ext uri="{FF2B5EF4-FFF2-40B4-BE49-F238E27FC236}">
                  <a16:creationId xmlns:a16="http://schemas.microsoft.com/office/drawing/2014/main" id="{0D0BCE48-3C89-4E51-888F-2EACA19D77B0}"/>
                </a:ext>
              </a:extLst>
            </p:cNvPr>
            <p:cNvGrpSpPr/>
            <p:nvPr/>
          </p:nvGrpSpPr>
          <p:grpSpPr>
            <a:xfrm>
              <a:off x="1702522" y="5158844"/>
              <a:ext cx="2474845" cy="424881"/>
              <a:chOff x="1872485" y="5118763"/>
              <a:chExt cx="2474845" cy="424881"/>
            </a:xfrm>
          </p:grpSpPr>
          <p:sp>
            <p:nvSpPr>
              <p:cNvPr id="105" name="TextBox 104">
                <a:extLst>
                  <a:ext uri="{FF2B5EF4-FFF2-40B4-BE49-F238E27FC236}">
                    <a16:creationId xmlns:a16="http://schemas.microsoft.com/office/drawing/2014/main" id="{A813857F-5FC7-42E0-A886-0D20B261446C}"/>
                  </a:ext>
                </a:extLst>
              </p:cNvPr>
              <p:cNvSpPr txBox="1"/>
              <p:nvPr/>
            </p:nvSpPr>
            <p:spPr>
              <a:xfrm>
                <a:off x="3643670" y="5291585"/>
                <a:ext cx="703660" cy="252059"/>
              </a:xfrm>
              <a:prstGeom prst="rect">
                <a:avLst/>
              </a:prstGeom>
              <a:noFill/>
            </p:spPr>
            <p:txBody>
              <a:bodyPr wrap="square" rtlCol="0">
                <a:spAutoFit/>
              </a:bodyPr>
              <a:lstStyle/>
              <a:p>
                <a:r>
                  <a:rPr lang="en-US" b="1" dirty="0">
                    <a:solidFill>
                      <a:schemeClr val="tx1">
                        <a:lumMod val="75000"/>
                        <a:lumOff val="25000"/>
                      </a:schemeClr>
                    </a:solidFill>
                    <a:latin typeface="Arial Black" panose="020B0A04020102020204" pitchFamily="34" charset="0"/>
                  </a:rPr>
                  <a:t>2007</a:t>
                </a:r>
                <a:endParaRPr lang="en-US" sz="1200" b="1" dirty="0">
                  <a:solidFill>
                    <a:schemeClr val="tx1">
                      <a:lumMod val="75000"/>
                      <a:lumOff val="25000"/>
                    </a:schemeClr>
                  </a:solidFill>
                  <a:latin typeface="Arial Black" panose="020B0A04020102020204" pitchFamily="34" charset="0"/>
                </a:endParaRPr>
              </a:p>
            </p:txBody>
          </p:sp>
          <p:sp>
            <p:nvSpPr>
              <p:cNvPr id="106" name="TextBox 105">
                <a:extLst>
                  <a:ext uri="{FF2B5EF4-FFF2-40B4-BE49-F238E27FC236}">
                    <a16:creationId xmlns:a16="http://schemas.microsoft.com/office/drawing/2014/main" id="{34061BA6-B04B-42D0-AE7F-A741C4584960}"/>
                  </a:ext>
                </a:extLst>
              </p:cNvPr>
              <p:cNvSpPr txBox="1"/>
              <p:nvPr/>
            </p:nvSpPr>
            <p:spPr>
              <a:xfrm>
                <a:off x="1872485" y="5118763"/>
                <a:ext cx="1736547" cy="346581"/>
              </a:xfrm>
              <a:prstGeom prst="rect">
                <a:avLst/>
              </a:prstGeom>
              <a:noFill/>
            </p:spPr>
            <p:txBody>
              <a:bodyPr wrap="square" rtlCol="0">
                <a:spAutoFit/>
              </a:bodyPr>
              <a:lstStyle/>
              <a:p>
                <a:r>
                  <a:rPr lang="en-US" sz="1100" b="1" dirty="0">
                    <a:solidFill>
                      <a:schemeClr val="tx1">
                        <a:lumMod val="75000"/>
                        <a:lumOff val="25000"/>
                      </a:schemeClr>
                    </a:solidFill>
                    <a:latin typeface="Arial Black" panose="020B0A04020102020204" pitchFamily="34" charset="0"/>
                  </a:rPr>
                  <a:t>Went Public with Symbol</a:t>
                </a:r>
              </a:p>
              <a:p>
                <a:pPr algn="ctr"/>
                <a:r>
                  <a:rPr lang="en-US" sz="1600" b="1" dirty="0">
                    <a:solidFill>
                      <a:schemeClr val="tx1">
                        <a:lumMod val="75000"/>
                        <a:lumOff val="25000"/>
                      </a:schemeClr>
                    </a:solidFill>
                    <a:latin typeface="Arial Black" panose="020B0A04020102020204" pitchFamily="34" charset="0"/>
                  </a:rPr>
                  <a:t>SFSF</a:t>
                </a:r>
              </a:p>
            </p:txBody>
          </p:sp>
        </p:grpSp>
      </p:grpSp>
      <p:grpSp>
        <p:nvGrpSpPr>
          <p:cNvPr id="107" name="Group 106">
            <a:extLst>
              <a:ext uri="{FF2B5EF4-FFF2-40B4-BE49-F238E27FC236}">
                <a16:creationId xmlns:a16="http://schemas.microsoft.com/office/drawing/2014/main" id="{6B65ECE3-E243-4D42-A6DB-7C36BB4519C5}"/>
              </a:ext>
            </a:extLst>
          </p:cNvPr>
          <p:cNvGrpSpPr/>
          <p:nvPr/>
        </p:nvGrpSpPr>
        <p:grpSpPr>
          <a:xfrm>
            <a:off x="7107756" y="2489765"/>
            <a:ext cx="3502042" cy="2666468"/>
            <a:chOff x="2632159" y="3319215"/>
            <a:chExt cx="3502042" cy="2666468"/>
          </a:xfrm>
        </p:grpSpPr>
        <p:pic>
          <p:nvPicPr>
            <p:cNvPr id="108" name="Picture 107">
              <a:extLst>
                <a:ext uri="{FF2B5EF4-FFF2-40B4-BE49-F238E27FC236}">
                  <a16:creationId xmlns:a16="http://schemas.microsoft.com/office/drawing/2014/main" id="{EDB5ABA1-FF97-4B0D-9923-BB54E397B6FF}"/>
                </a:ext>
              </a:extLst>
            </p:cNvPr>
            <p:cNvPicPr>
              <a:picLocks noChangeAspect="1"/>
            </p:cNvPicPr>
            <p:nvPr/>
          </p:nvPicPr>
          <p:blipFill>
            <a:blip r:embed="rId5"/>
            <a:stretch>
              <a:fillRect/>
            </a:stretch>
          </p:blipFill>
          <p:spPr>
            <a:xfrm>
              <a:off x="3398377" y="4226859"/>
              <a:ext cx="1142315" cy="490223"/>
            </a:xfrm>
            <a:prstGeom prst="rect">
              <a:avLst/>
            </a:prstGeom>
            <a:ln>
              <a:noFill/>
            </a:ln>
            <a:effectLst>
              <a:outerShdw blurRad="190500" algn="tl" rotWithShape="0">
                <a:srgbClr val="000000">
                  <a:alpha val="70000"/>
                </a:srgbClr>
              </a:outerShdw>
            </a:effectLst>
          </p:spPr>
        </p:pic>
        <p:grpSp>
          <p:nvGrpSpPr>
            <p:cNvPr id="109" name="Group 108">
              <a:extLst>
                <a:ext uri="{FF2B5EF4-FFF2-40B4-BE49-F238E27FC236}">
                  <a16:creationId xmlns:a16="http://schemas.microsoft.com/office/drawing/2014/main" id="{8BB4DF5E-EAD2-4350-817D-A562DC20EC3F}"/>
                </a:ext>
              </a:extLst>
            </p:cNvPr>
            <p:cNvGrpSpPr/>
            <p:nvPr/>
          </p:nvGrpSpPr>
          <p:grpSpPr>
            <a:xfrm>
              <a:off x="2632159" y="3319215"/>
              <a:ext cx="3502042" cy="941786"/>
              <a:chOff x="3006536" y="3088122"/>
              <a:chExt cx="3502042" cy="941786"/>
            </a:xfrm>
          </p:grpSpPr>
          <p:sp>
            <p:nvSpPr>
              <p:cNvPr id="112" name="TextBox 111">
                <a:extLst>
                  <a:ext uri="{FF2B5EF4-FFF2-40B4-BE49-F238E27FC236}">
                    <a16:creationId xmlns:a16="http://schemas.microsoft.com/office/drawing/2014/main" id="{43F685CB-6C11-44CD-BA9A-2726F20B84BA}"/>
                  </a:ext>
                </a:extLst>
              </p:cNvPr>
              <p:cNvSpPr txBox="1"/>
              <p:nvPr/>
            </p:nvSpPr>
            <p:spPr>
              <a:xfrm>
                <a:off x="3006536" y="3088122"/>
                <a:ext cx="844881" cy="369332"/>
              </a:xfrm>
              <a:prstGeom prst="rect">
                <a:avLst/>
              </a:prstGeom>
              <a:noFill/>
            </p:spPr>
            <p:txBody>
              <a:bodyPr wrap="square" rtlCol="0">
                <a:spAutoFit/>
              </a:bodyPr>
              <a:lstStyle/>
              <a:p>
                <a:r>
                  <a:rPr lang="en-US" b="1" dirty="0">
                    <a:solidFill>
                      <a:schemeClr val="tx1">
                        <a:lumMod val="75000"/>
                        <a:lumOff val="25000"/>
                      </a:schemeClr>
                    </a:solidFill>
                    <a:latin typeface="Arial Black" panose="020B0A04020102020204" pitchFamily="34" charset="0"/>
                  </a:rPr>
                  <a:t>2011</a:t>
                </a:r>
              </a:p>
            </p:txBody>
          </p:sp>
          <p:sp>
            <p:nvSpPr>
              <p:cNvPr id="113" name="TextBox 112">
                <a:extLst>
                  <a:ext uri="{FF2B5EF4-FFF2-40B4-BE49-F238E27FC236}">
                    <a16:creationId xmlns:a16="http://schemas.microsoft.com/office/drawing/2014/main" id="{EA54C002-407A-4B95-9395-D5AF8D226455}"/>
                  </a:ext>
                </a:extLst>
              </p:cNvPr>
              <p:cNvSpPr txBox="1"/>
              <p:nvPr/>
            </p:nvSpPr>
            <p:spPr>
              <a:xfrm>
                <a:off x="4278022" y="3691354"/>
                <a:ext cx="2230556" cy="338554"/>
              </a:xfrm>
              <a:prstGeom prst="rect">
                <a:avLst/>
              </a:prstGeom>
              <a:noFill/>
            </p:spPr>
            <p:txBody>
              <a:bodyPr wrap="square" rtlCol="0">
                <a:spAutoFit/>
              </a:bodyPr>
              <a:lstStyle/>
              <a:p>
                <a:r>
                  <a:rPr lang="en-US" sz="1600" b="1" dirty="0">
                    <a:solidFill>
                      <a:schemeClr val="tx1">
                        <a:lumMod val="75000"/>
                        <a:lumOff val="25000"/>
                      </a:schemeClr>
                    </a:solidFill>
                    <a:latin typeface="Arial Black" panose="020B0A04020102020204" pitchFamily="34" charset="0"/>
                  </a:rPr>
                  <a:t>Transfer of Listing</a:t>
                </a:r>
              </a:p>
            </p:txBody>
          </p:sp>
        </p:grpSp>
        <p:pic>
          <p:nvPicPr>
            <p:cNvPr id="110" name="Picture 109">
              <a:extLst>
                <a:ext uri="{FF2B5EF4-FFF2-40B4-BE49-F238E27FC236}">
                  <a16:creationId xmlns:a16="http://schemas.microsoft.com/office/drawing/2014/main" id="{82EB1DFB-DAF1-445C-B6C7-BE6ED1467120}"/>
                </a:ext>
              </a:extLst>
            </p:cNvPr>
            <p:cNvPicPr>
              <a:picLocks noChangeAspect="1"/>
            </p:cNvPicPr>
            <p:nvPr/>
          </p:nvPicPr>
          <p:blipFill rotWithShape="1">
            <a:blip r:embed="rId6"/>
            <a:srcRect l="9478" t="-1" r="7990" b="-1"/>
            <a:stretch/>
          </p:blipFill>
          <p:spPr>
            <a:xfrm>
              <a:off x="3747910" y="4752876"/>
              <a:ext cx="997126" cy="624550"/>
            </a:xfrm>
            <a:prstGeom prst="rect">
              <a:avLst/>
            </a:prstGeom>
            <a:ln>
              <a:noFill/>
            </a:ln>
            <a:effectLst>
              <a:outerShdw blurRad="190500" algn="tl" rotWithShape="0">
                <a:srgbClr val="000000">
                  <a:alpha val="70000"/>
                </a:srgbClr>
              </a:outerShdw>
            </a:effectLst>
          </p:spPr>
        </p:pic>
        <p:pic>
          <p:nvPicPr>
            <p:cNvPr id="111" name="Picture 110">
              <a:extLst>
                <a:ext uri="{FF2B5EF4-FFF2-40B4-BE49-F238E27FC236}">
                  <a16:creationId xmlns:a16="http://schemas.microsoft.com/office/drawing/2014/main" id="{9430AC17-00E7-44EF-A652-D498D3ABD766}"/>
                </a:ext>
              </a:extLst>
            </p:cNvPr>
            <p:cNvPicPr>
              <a:picLocks noChangeAspect="1"/>
            </p:cNvPicPr>
            <p:nvPr/>
          </p:nvPicPr>
          <p:blipFill>
            <a:blip r:embed="rId7"/>
            <a:stretch>
              <a:fillRect/>
            </a:stretch>
          </p:blipFill>
          <p:spPr>
            <a:xfrm>
              <a:off x="4325564" y="5419136"/>
              <a:ext cx="1382032" cy="566547"/>
            </a:xfrm>
            <a:prstGeom prst="rect">
              <a:avLst/>
            </a:prstGeom>
            <a:ln>
              <a:noFill/>
            </a:ln>
            <a:effectLst>
              <a:outerShdw blurRad="190500" algn="tl" rotWithShape="0">
                <a:srgbClr val="000000">
                  <a:alpha val="70000"/>
                </a:srgbClr>
              </a:outerShdw>
            </a:effectLst>
          </p:spPr>
        </p:pic>
      </p:grpSp>
      <p:grpSp>
        <p:nvGrpSpPr>
          <p:cNvPr id="114" name="Group 113">
            <a:extLst>
              <a:ext uri="{FF2B5EF4-FFF2-40B4-BE49-F238E27FC236}">
                <a16:creationId xmlns:a16="http://schemas.microsoft.com/office/drawing/2014/main" id="{33524056-82B5-44DA-B494-7F52B5B66C8F}"/>
              </a:ext>
            </a:extLst>
          </p:cNvPr>
          <p:cNvGrpSpPr/>
          <p:nvPr/>
        </p:nvGrpSpPr>
        <p:grpSpPr>
          <a:xfrm>
            <a:off x="3036642" y="3419322"/>
            <a:ext cx="4221251" cy="1087644"/>
            <a:chOff x="8182800" y="2573026"/>
            <a:chExt cx="4221251" cy="1087644"/>
          </a:xfrm>
        </p:grpSpPr>
        <p:pic>
          <p:nvPicPr>
            <p:cNvPr id="115" name="Picture 114">
              <a:extLst>
                <a:ext uri="{FF2B5EF4-FFF2-40B4-BE49-F238E27FC236}">
                  <a16:creationId xmlns:a16="http://schemas.microsoft.com/office/drawing/2014/main" id="{CEB4FE1C-9254-4587-B67F-81015043639D}"/>
                </a:ext>
              </a:extLst>
            </p:cNvPr>
            <p:cNvPicPr>
              <a:picLocks noChangeAspect="1"/>
            </p:cNvPicPr>
            <p:nvPr/>
          </p:nvPicPr>
          <p:blipFill>
            <a:blip r:embed="rId8"/>
            <a:stretch>
              <a:fillRect/>
            </a:stretch>
          </p:blipFill>
          <p:spPr>
            <a:xfrm>
              <a:off x="8292256" y="2925415"/>
              <a:ext cx="2778180" cy="735255"/>
            </a:xfrm>
            <a:prstGeom prst="rect">
              <a:avLst/>
            </a:prstGeom>
          </p:spPr>
        </p:pic>
        <p:sp>
          <p:nvSpPr>
            <p:cNvPr id="116" name="TextBox 115">
              <a:extLst>
                <a:ext uri="{FF2B5EF4-FFF2-40B4-BE49-F238E27FC236}">
                  <a16:creationId xmlns:a16="http://schemas.microsoft.com/office/drawing/2014/main" id="{553F5732-D385-4B82-A2B3-256B14B68B3B}"/>
                </a:ext>
              </a:extLst>
            </p:cNvPr>
            <p:cNvSpPr txBox="1"/>
            <p:nvPr/>
          </p:nvSpPr>
          <p:spPr>
            <a:xfrm>
              <a:off x="11333232" y="2976093"/>
              <a:ext cx="1070819" cy="400110"/>
            </a:xfrm>
            <a:prstGeom prst="rect">
              <a:avLst/>
            </a:prstGeom>
            <a:noFill/>
          </p:spPr>
          <p:txBody>
            <a:bodyPr wrap="square" rtlCol="0">
              <a:spAutoFit/>
            </a:bodyPr>
            <a:lstStyle/>
            <a:p>
              <a:r>
                <a:rPr lang="en-US" sz="2000" b="1" dirty="0">
                  <a:solidFill>
                    <a:schemeClr val="tx1">
                      <a:lumMod val="75000"/>
                      <a:lumOff val="25000"/>
                    </a:schemeClr>
                  </a:solidFill>
                  <a:latin typeface="Arial Black" panose="020B0A04020102020204" pitchFamily="34" charset="0"/>
                </a:rPr>
                <a:t>2012</a:t>
              </a:r>
            </a:p>
          </p:txBody>
        </p:sp>
        <p:sp>
          <p:nvSpPr>
            <p:cNvPr id="117" name="TextBox 116">
              <a:extLst>
                <a:ext uri="{FF2B5EF4-FFF2-40B4-BE49-F238E27FC236}">
                  <a16:creationId xmlns:a16="http://schemas.microsoft.com/office/drawing/2014/main" id="{D3AE0D52-4920-47DC-9897-7652C2D66F9D}"/>
                </a:ext>
              </a:extLst>
            </p:cNvPr>
            <p:cNvSpPr txBox="1"/>
            <p:nvPr/>
          </p:nvSpPr>
          <p:spPr>
            <a:xfrm>
              <a:off x="8182800" y="2573026"/>
              <a:ext cx="3203293" cy="307777"/>
            </a:xfrm>
            <a:prstGeom prst="rect">
              <a:avLst/>
            </a:prstGeom>
            <a:noFill/>
          </p:spPr>
          <p:txBody>
            <a:bodyPr wrap="square" rtlCol="0">
              <a:spAutoFit/>
            </a:bodyPr>
            <a:lstStyle/>
            <a:p>
              <a:r>
                <a:rPr lang="en-US" sz="1400" b="1" dirty="0">
                  <a:solidFill>
                    <a:schemeClr val="tx1">
                      <a:lumMod val="75000"/>
                      <a:lumOff val="25000"/>
                    </a:schemeClr>
                  </a:solidFill>
                  <a:latin typeface="Arial Black" panose="020B0A04020102020204" pitchFamily="34" charset="0"/>
                </a:rPr>
                <a:t>SAP acquire SuccessFactors</a:t>
              </a:r>
            </a:p>
          </p:txBody>
        </p:sp>
      </p:grpSp>
      <p:pic>
        <p:nvPicPr>
          <p:cNvPr id="118" name="Graphic 117" descr="Handshake">
            <a:extLst>
              <a:ext uri="{FF2B5EF4-FFF2-40B4-BE49-F238E27FC236}">
                <a16:creationId xmlns:a16="http://schemas.microsoft.com/office/drawing/2014/main" id="{82CC0860-48E6-4572-B372-1AB041BB82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6118" y="2728120"/>
            <a:ext cx="914400" cy="914400"/>
          </a:xfrm>
          <a:prstGeom prst="rect">
            <a:avLst/>
          </a:prstGeom>
        </p:spPr>
      </p:pic>
      <p:pic>
        <p:nvPicPr>
          <p:cNvPr id="120" name="Graphic 119" descr="Marker">
            <a:extLst>
              <a:ext uri="{FF2B5EF4-FFF2-40B4-BE49-F238E27FC236}">
                <a16:creationId xmlns:a16="http://schemas.microsoft.com/office/drawing/2014/main" id="{C443D88B-1F06-4783-B368-1539870644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49615" y="1007284"/>
            <a:ext cx="547196" cy="547196"/>
          </a:xfrm>
          <a:prstGeom prst="rect">
            <a:avLst/>
          </a:prstGeom>
        </p:spPr>
      </p:pic>
      <p:sp>
        <p:nvSpPr>
          <p:cNvPr id="121" name="TextBox 120">
            <a:extLst>
              <a:ext uri="{FF2B5EF4-FFF2-40B4-BE49-F238E27FC236}">
                <a16:creationId xmlns:a16="http://schemas.microsoft.com/office/drawing/2014/main" id="{3A801CF7-FB9D-41BA-8B9D-DCED98500630}"/>
              </a:ext>
            </a:extLst>
          </p:cNvPr>
          <p:cNvSpPr txBox="1"/>
          <p:nvPr/>
        </p:nvSpPr>
        <p:spPr>
          <a:xfrm>
            <a:off x="10080032" y="609493"/>
            <a:ext cx="1886361" cy="276999"/>
          </a:xfrm>
          <a:prstGeom prst="rect">
            <a:avLst/>
          </a:prstGeom>
          <a:noFill/>
        </p:spPr>
        <p:txBody>
          <a:bodyPr wrap="square" rtlCol="0">
            <a:spAutoFit/>
          </a:bodyPr>
          <a:lstStyle/>
          <a:p>
            <a:r>
              <a:rPr lang="en-US" sz="1200" b="1" dirty="0">
                <a:solidFill>
                  <a:schemeClr val="tx1">
                    <a:lumMod val="75000"/>
                    <a:lumOff val="25000"/>
                  </a:schemeClr>
                </a:solidFill>
                <a:latin typeface="Arial Black" panose="020B0A04020102020204" pitchFamily="34" charset="0"/>
              </a:rPr>
              <a:t>SuccessFactors Inc.</a:t>
            </a:r>
          </a:p>
        </p:txBody>
      </p:sp>
      <p:pic>
        <p:nvPicPr>
          <p:cNvPr id="122" name="Graphic 121" descr="Marker">
            <a:extLst>
              <a:ext uri="{FF2B5EF4-FFF2-40B4-BE49-F238E27FC236}">
                <a16:creationId xmlns:a16="http://schemas.microsoft.com/office/drawing/2014/main" id="{B170EB94-BCF9-4C35-8FC2-64C8DFCC35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27871" y="5488825"/>
            <a:ext cx="879989" cy="879989"/>
          </a:xfrm>
          <a:prstGeom prst="rect">
            <a:avLst/>
          </a:prstGeom>
        </p:spPr>
      </p:pic>
      <p:pic>
        <p:nvPicPr>
          <p:cNvPr id="123" name="Graphic 122" descr="Marker">
            <a:extLst>
              <a:ext uri="{FF2B5EF4-FFF2-40B4-BE49-F238E27FC236}">
                <a16:creationId xmlns:a16="http://schemas.microsoft.com/office/drawing/2014/main" id="{A911C5A7-01DB-4F7F-B0EA-8CD3963121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16668" y="2718129"/>
            <a:ext cx="737318" cy="737318"/>
          </a:xfrm>
          <a:prstGeom prst="rect">
            <a:avLst/>
          </a:prstGeom>
        </p:spPr>
      </p:pic>
      <p:pic>
        <p:nvPicPr>
          <p:cNvPr id="124" name="Graphic 123" descr="Marker">
            <a:extLst>
              <a:ext uri="{FF2B5EF4-FFF2-40B4-BE49-F238E27FC236}">
                <a16:creationId xmlns:a16="http://schemas.microsoft.com/office/drawing/2014/main" id="{3FDAE75F-A102-4323-BF4A-E06558AA93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95267" y="1554480"/>
            <a:ext cx="597942" cy="597942"/>
          </a:xfrm>
          <a:prstGeom prst="rect">
            <a:avLst/>
          </a:prstGeom>
        </p:spPr>
      </p:pic>
      <p:sp>
        <p:nvSpPr>
          <p:cNvPr id="125" name="Rectangle 124">
            <a:extLst>
              <a:ext uri="{FF2B5EF4-FFF2-40B4-BE49-F238E27FC236}">
                <a16:creationId xmlns:a16="http://schemas.microsoft.com/office/drawing/2014/main" id="{712A22C1-B7B4-42E4-901F-EFD04E7E03BB}"/>
              </a:ext>
            </a:extLst>
          </p:cNvPr>
          <p:cNvSpPr/>
          <p:nvPr/>
        </p:nvSpPr>
        <p:spPr>
          <a:xfrm>
            <a:off x="9483429" y="3455447"/>
            <a:ext cx="2092490" cy="523220"/>
          </a:xfrm>
          <a:prstGeom prst="rect">
            <a:avLst/>
          </a:prstGeom>
        </p:spPr>
        <p:txBody>
          <a:bodyPr wrap="square">
            <a:spAutoFit/>
          </a:bodyPr>
          <a:lstStyle/>
          <a:p>
            <a:r>
              <a:rPr lang="en-US" sz="1400" dirty="0">
                <a:solidFill>
                  <a:srgbClr val="222222"/>
                </a:solidFill>
                <a:latin typeface="Arial" panose="020B0604020202020204" pitchFamily="34" charset="0"/>
              </a:rPr>
              <a:t>First triple listed technology company</a:t>
            </a:r>
            <a:endParaRPr lang="en-US" sz="1400" dirty="0"/>
          </a:p>
        </p:txBody>
      </p:sp>
      <p:pic>
        <p:nvPicPr>
          <p:cNvPr id="129" name="Graphic 128" descr="Megaphone">
            <a:extLst>
              <a:ext uri="{FF2B5EF4-FFF2-40B4-BE49-F238E27FC236}">
                <a16:creationId xmlns:a16="http://schemas.microsoft.com/office/drawing/2014/main" id="{0700A769-9C62-46DF-959A-F90C1B2995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27067" y="450428"/>
            <a:ext cx="743896" cy="743896"/>
          </a:xfrm>
          <a:prstGeom prst="rect">
            <a:avLst/>
          </a:prstGeom>
        </p:spPr>
      </p:pic>
      <p:pic>
        <p:nvPicPr>
          <p:cNvPr id="131" name="Graphic 130" descr="Send">
            <a:extLst>
              <a:ext uri="{FF2B5EF4-FFF2-40B4-BE49-F238E27FC236}">
                <a16:creationId xmlns:a16="http://schemas.microsoft.com/office/drawing/2014/main" id="{21E0A90D-9577-4268-BDC5-AEEEF439605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774407" y="2503650"/>
            <a:ext cx="651094" cy="651094"/>
          </a:xfrm>
          <a:prstGeom prst="rect">
            <a:avLst/>
          </a:prstGeom>
        </p:spPr>
      </p:pic>
      <p:pic>
        <p:nvPicPr>
          <p:cNvPr id="133" name="Graphic 132" descr="Firecracker">
            <a:extLst>
              <a:ext uri="{FF2B5EF4-FFF2-40B4-BE49-F238E27FC236}">
                <a16:creationId xmlns:a16="http://schemas.microsoft.com/office/drawing/2014/main" id="{9CC0E50F-3BF3-4C08-8D1A-82B5615C889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749615" y="98601"/>
            <a:ext cx="624044" cy="624044"/>
          </a:xfrm>
          <a:prstGeom prst="rect">
            <a:avLst/>
          </a:prstGeom>
        </p:spPr>
      </p:pic>
      <p:pic>
        <p:nvPicPr>
          <p:cNvPr id="134" name="Graphic 133" descr="Marker">
            <a:extLst>
              <a:ext uri="{FF2B5EF4-FFF2-40B4-BE49-F238E27FC236}">
                <a16:creationId xmlns:a16="http://schemas.microsoft.com/office/drawing/2014/main" id="{2EBACF7B-660B-4188-AD62-BFABF0893FE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10573" y="4107402"/>
            <a:ext cx="807148" cy="807148"/>
          </a:xfrm>
          <a:prstGeom prst="rect">
            <a:avLst/>
          </a:prstGeom>
        </p:spPr>
      </p:pic>
      <p:sp>
        <p:nvSpPr>
          <p:cNvPr id="136" name="TextBox 135">
            <a:extLst>
              <a:ext uri="{FF2B5EF4-FFF2-40B4-BE49-F238E27FC236}">
                <a16:creationId xmlns:a16="http://schemas.microsoft.com/office/drawing/2014/main" id="{D14A113C-8C58-4E78-A729-431E6C1E896F}"/>
              </a:ext>
            </a:extLst>
          </p:cNvPr>
          <p:cNvSpPr txBox="1"/>
          <p:nvPr/>
        </p:nvSpPr>
        <p:spPr>
          <a:xfrm>
            <a:off x="5687301" y="5237981"/>
            <a:ext cx="1070819" cy="400110"/>
          </a:xfrm>
          <a:prstGeom prst="rect">
            <a:avLst/>
          </a:prstGeom>
          <a:noFill/>
        </p:spPr>
        <p:txBody>
          <a:bodyPr wrap="square" rtlCol="0">
            <a:spAutoFit/>
          </a:bodyPr>
          <a:lstStyle/>
          <a:p>
            <a:r>
              <a:rPr lang="en-US" sz="2000" b="1" dirty="0">
                <a:solidFill>
                  <a:schemeClr val="tx1">
                    <a:lumMod val="75000"/>
                    <a:lumOff val="25000"/>
                  </a:schemeClr>
                </a:solidFill>
                <a:latin typeface="Arial Black" panose="020B0A04020102020204" pitchFamily="34" charset="0"/>
              </a:rPr>
              <a:t>2013</a:t>
            </a:r>
          </a:p>
        </p:txBody>
      </p:sp>
      <p:cxnSp>
        <p:nvCxnSpPr>
          <p:cNvPr id="138" name="Straight Connector 137">
            <a:extLst>
              <a:ext uri="{FF2B5EF4-FFF2-40B4-BE49-F238E27FC236}">
                <a16:creationId xmlns:a16="http://schemas.microsoft.com/office/drawing/2014/main" id="{A0B333D7-A1E5-40E5-9EA6-3CE2DEF71FC5}"/>
              </a:ext>
            </a:extLst>
          </p:cNvPr>
          <p:cNvCxnSpPr>
            <a:cxnSpLocks/>
          </p:cNvCxnSpPr>
          <p:nvPr/>
        </p:nvCxnSpPr>
        <p:spPr>
          <a:xfrm>
            <a:off x="7499015" y="2829197"/>
            <a:ext cx="1156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659A97-4406-4E60-A0B9-2134DCECF968}"/>
              </a:ext>
            </a:extLst>
          </p:cNvPr>
          <p:cNvCxnSpPr>
            <a:cxnSpLocks/>
          </p:cNvCxnSpPr>
          <p:nvPr/>
        </p:nvCxnSpPr>
        <p:spPr>
          <a:xfrm>
            <a:off x="8017133" y="1332398"/>
            <a:ext cx="1276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FC8AB84-44DE-4A34-AB5E-11880B971078}"/>
              </a:ext>
            </a:extLst>
          </p:cNvPr>
          <p:cNvCxnSpPr/>
          <p:nvPr/>
        </p:nvCxnSpPr>
        <p:spPr>
          <a:xfrm>
            <a:off x="10571488" y="1066836"/>
            <a:ext cx="903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C215ECA-CE7E-4AFF-A1FE-774F38F09CFA}"/>
              </a:ext>
            </a:extLst>
          </p:cNvPr>
          <p:cNvCxnSpPr>
            <a:cxnSpLocks/>
          </p:cNvCxnSpPr>
          <p:nvPr/>
        </p:nvCxnSpPr>
        <p:spPr>
          <a:xfrm>
            <a:off x="5475767" y="3707004"/>
            <a:ext cx="1438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2D1E0D6-B6BB-49BC-BDF3-C94540807DFA}"/>
              </a:ext>
            </a:extLst>
          </p:cNvPr>
          <p:cNvCxnSpPr>
            <a:cxnSpLocks/>
          </p:cNvCxnSpPr>
          <p:nvPr/>
        </p:nvCxnSpPr>
        <p:spPr>
          <a:xfrm>
            <a:off x="5836011" y="5562172"/>
            <a:ext cx="18179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49" name="Graphic 148" descr="Radio microphone">
            <a:extLst>
              <a:ext uri="{FF2B5EF4-FFF2-40B4-BE49-F238E27FC236}">
                <a16:creationId xmlns:a16="http://schemas.microsoft.com/office/drawing/2014/main" id="{88923ECF-9175-4801-BDAA-EE71088F53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77827" y="5291582"/>
            <a:ext cx="541180" cy="541180"/>
          </a:xfrm>
          <a:prstGeom prst="rect">
            <a:avLst/>
          </a:prstGeom>
        </p:spPr>
      </p:pic>
      <p:sp>
        <p:nvSpPr>
          <p:cNvPr id="154" name="Rectangle 153">
            <a:extLst>
              <a:ext uri="{FF2B5EF4-FFF2-40B4-BE49-F238E27FC236}">
                <a16:creationId xmlns:a16="http://schemas.microsoft.com/office/drawing/2014/main" id="{D61C318B-3585-4967-A99A-32B5E8069790}"/>
              </a:ext>
            </a:extLst>
          </p:cNvPr>
          <p:cNvSpPr/>
          <p:nvPr/>
        </p:nvSpPr>
        <p:spPr>
          <a:xfrm>
            <a:off x="1301565" y="5291582"/>
            <a:ext cx="2894531" cy="523220"/>
          </a:xfrm>
          <a:prstGeom prst="rect">
            <a:avLst/>
          </a:prstGeom>
        </p:spPr>
        <p:txBody>
          <a:bodyPr wrap="square">
            <a:spAutoFit/>
          </a:bodyPr>
          <a:lstStyle/>
          <a:p>
            <a:r>
              <a:rPr lang="en-US" sz="1400" dirty="0">
                <a:solidFill>
                  <a:srgbClr val="222222"/>
                </a:solidFill>
                <a:latin typeface="Arial" panose="020B0604020202020204" pitchFamily="34" charset="0"/>
              </a:rPr>
              <a:t>Accenture offers </a:t>
            </a:r>
            <a:r>
              <a:rPr lang="en-US" sz="1400" b="1" dirty="0">
                <a:solidFill>
                  <a:srgbClr val="222222"/>
                </a:solidFill>
                <a:latin typeface="Arial" panose="020B0604020202020204" pitchFamily="34" charset="0"/>
              </a:rPr>
              <a:t>HR Audit and Compliance Tool</a:t>
            </a:r>
            <a:endParaRPr lang="en-US" sz="1400" b="1" dirty="0"/>
          </a:p>
        </p:txBody>
      </p:sp>
      <p:pic>
        <p:nvPicPr>
          <p:cNvPr id="155" name="Picture 154">
            <a:extLst>
              <a:ext uri="{FF2B5EF4-FFF2-40B4-BE49-F238E27FC236}">
                <a16:creationId xmlns:a16="http://schemas.microsoft.com/office/drawing/2014/main" id="{9CDF90C1-7CF3-432F-889C-A29A47B30398}"/>
              </a:ext>
            </a:extLst>
          </p:cNvPr>
          <p:cNvPicPr>
            <a:picLocks noChangeAspect="1"/>
          </p:cNvPicPr>
          <p:nvPr/>
        </p:nvPicPr>
        <p:blipFill>
          <a:blip r:embed="rId21"/>
          <a:stretch>
            <a:fillRect/>
          </a:stretch>
        </p:blipFill>
        <p:spPr>
          <a:xfrm>
            <a:off x="8463633" y="5928819"/>
            <a:ext cx="1272642" cy="440656"/>
          </a:xfrm>
          <a:prstGeom prst="rect">
            <a:avLst/>
          </a:prstGeom>
          <a:ln>
            <a:noFill/>
          </a:ln>
          <a:effectLst>
            <a:outerShdw blurRad="190500" algn="tl" rotWithShape="0">
              <a:srgbClr val="000000">
                <a:alpha val="70000"/>
              </a:srgbClr>
            </a:outerShdw>
          </a:effectLst>
        </p:spPr>
      </p:pic>
      <p:sp>
        <p:nvSpPr>
          <p:cNvPr id="156" name="TextBox 155">
            <a:extLst>
              <a:ext uri="{FF2B5EF4-FFF2-40B4-BE49-F238E27FC236}">
                <a16:creationId xmlns:a16="http://schemas.microsoft.com/office/drawing/2014/main" id="{D482C8C7-E3AD-4963-B9C7-8F8D4E2C401D}"/>
              </a:ext>
            </a:extLst>
          </p:cNvPr>
          <p:cNvSpPr txBox="1"/>
          <p:nvPr/>
        </p:nvSpPr>
        <p:spPr>
          <a:xfrm>
            <a:off x="8298183" y="5458340"/>
            <a:ext cx="2998627" cy="523220"/>
          </a:xfrm>
          <a:prstGeom prst="rect">
            <a:avLst/>
          </a:prstGeom>
          <a:noFill/>
        </p:spPr>
        <p:txBody>
          <a:bodyPr wrap="square" rtlCol="0">
            <a:spAutoFit/>
          </a:bodyPr>
          <a:lstStyle/>
          <a:p>
            <a:r>
              <a:rPr lang="en-US" sz="1400" b="1" dirty="0">
                <a:solidFill>
                  <a:schemeClr val="tx1">
                    <a:lumMod val="75000"/>
                    <a:lumOff val="25000"/>
                  </a:schemeClr>
                </a:solidFill>
                <a:latin typeface="Arial Black" panose="020B0A04020102020204" pitchFamily="34" charset="0"/>
              </a:rPr>
              <a:t>SFSF Platform Opened-up as part of SAP Cloud Platform</a:t>
            </a:r>
          </a:p>
        </p:txBody>
      </p:sp>
      <p:cxnSp>
        <p:nvCxnSpPr>
          <p:cNvPr id="157" name="Straight Connector 156">
            <a:extLst>
              <a:ext uri="{FF2B5EF4-FFF2-40B4-BE49-F238E27FC236}">
                <a16:creationId xmlns:a16="http://schemas.microsoft.com/office/drawing/2014/main" id="{F2288E52-F88E-4327-B496-850CC7FBC015}"/>
              </a:ext>
            </a:extLst>
          </p:cNvPr>
          <p:cNvCxnSpPr>
            <a:cxnSpLocks/>
          </p:cNvCxnSpPr>
          <p:nvPr/>
        </p:nvCxnSpPr>
        <p:spPr>
          <a:xfrm>
            <a:off x="4556760" y="5880890"/>
            <a:ext cx="1173671"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A12EB30-0CBF-4DE8-BD3D-303084F601FF}"/>
              </a:ext>
            </a:extLst>
          </p:cNvPr>
          <p:cNvSpPr/>
          <p:nvPr/>
        </p:nvSpPr>
        <p:spPr>
          <a:xfrm>
            <a:off x="1301565" y="5766116"/>
            <a:ext cx="2677281" cy="430887"/>
          </a:xfrm>
          <a:prstGeom prst="rect">
            <a:avLst/>
          </a:prstGeom>
        </p:spPr>
        <p:txBody>
          <a:bodyPr wrap="square">
            <a:spAutoFit/>
          </a:bodyPr>
          <a:lstStyle/>
          <a:p>
            <a:r>
              <a:rPr lang="en-US" sz="1050" dirty="0">
                <a:solidFill>
                  <a:srgbClr val="333333"/>
                </a:solidFill>
                <a:latin typeface="Arial" panose="020B0604020202020204" pitchFamily="34" charset="0"/>
              </a:rPr>
              <a:t>A software that can automatically check data against specified criteria and rules</a:t>
            </a:r>
            <a:endParaRPr lang="en-US" sz="1050" dirty="0"/>
          </a:p>
        </p:txBody>
      </p:sp>
      <p:pic>
        <p:nvPicPr>
          <p:cNvPr id="162" name="Picture 161">
            <a:extLst>
              <a:ext uri="{FF2B5EF4-FFF2-40B4-BE49-F238E27FC236}">
                <a16:creationId xmlns:a16="http://schemas.microsoft.com/office/drawing/2014/main" id="{6A715A87-BE85-426D-A833-1DF8CB019080}"/>
              </a:ext>
            </a:extLst>
          </p:cNvPr>
          <p:cNvPicPr>
            <a:picLocks noChangeAspect="1"/>
          </p:cNvPicPr>
          <p:nvPr/>
        </p:nvPicPr>
        <p:blipFill>
          <a:blip r:embed="rId22"/>
          <a:stretch>
            <a:fillRect/>
          </a:stretch>
        </p:blipFill>
        <p:spPr>
          <a:xfrm>
            <a:off x="1420634" y="4844182"/>
            <a:ext cx="1234151" cy="459524"/>
          </a:xfrm>
          <a:prstGeom prst="rect">
            <a:avLst/>
          </a:prstGeom>
          <a:ln>
            <a:noFill/>
          </a:ln>
          <a:effectLst>
            <a:outerShdw blurRad="190500" algn="tl" rotWithShape="0">
              <a:srgbClr val="000000">
                <a:alpha val="70000"/>
              </a:srgbClr>
            </a:outerShdw>
          </a:effectLst>
        </p:spPr>
      </p:pic>
      <p:pic>
        <p:nvPicPr>
          <p:cNvPr id="166" name="Graphic 165" descr="Checklist">
            <a:extLst>
              <a:ext uri="{FF2B5EF4-FFF2-40B4-BE49-F238E27FC236}">
                <a16:creationId xmlns:a16="http://schemas.microsoft.com/office/drawing/2014/main" id="{DC9B3BBC-836F-44B7-8AD9-F7594154601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928573" y="4899031"/>
            <a:ext cx="678460" cy="678460"/>
          </a:xfrm>
          <a:prstGeom prst="rect">
            <a:avLst/>
          </a:prstGeom>
        </p:spPr>
      </p:pic>
      <p:sp>
        <p:nvSpPr>
          <p:cNvPr id="167" name="Title 1">
            <a:extLst>
              <a:ext uri="{FF2B5EF4-FFF2-40B4-BE49-F238E27FC236}">
                <a16:creationId xmlns:a16="http://schemas.microsoft.com/office/drawing/2014/main" id="{310CD4D6-5935-4786-9881-C4A182A91440}"/>
              </a:ext>
            </a:extLst>
          </p:cNvPr>
          <p:cNvSpPr>
            <a:spLocks noGrp="1"/>
          </p:cNvSpPr>
          <p:nvPr>
            <p:ph type="title"/>
          </p:nvPr>
        </p:nvSpPr>
        <p:spPr>
          <a:xfrm>
            <a:off x="1623179" y="474491"/>
            <a:ext cx="4376797" cy="1612782"/>
          </a:xfrm>
        </p:spPr>
        <p:txBody>
          <a:bodyPr>
            <a:normAutofit/>
          </a:bodyPr>
          <a:lstStyle/>
          <a:p>
            <a:pPr algn="ctr"/>
            <a:r>
              <a:rPr lang="en-US" sz="4400" b="1" dirty="0">
                <a:solidFill>
                  <a:schemeClr val="tx1"/>
                </a:solidFill>
              </a:rPr>
              <a:t>SuccessFactors</a:t>
            </a:r>
            <a:r>
              <a:rPr lang="en-US" sz="4000" b="1" dirty="0">
                <a:solidFill>
                  <a:schemeClr val="tx1"/>
                </a:solidFill>
              </a:rPr>
              <a:t> History</a:t>
            </a:r>
          </a:p>
        </p:txBody>
      </p:sp>
      <p:grpSp>
        <p:nvGrpSpPr>
          <p:cNvPr id="183" name="Group 182">
            <a:extLst>
              <a:ext uri="{FF2B5EF4-FFF2-40B4-BE49-F238E27FC236}">
                <a16:creationId xmlns:a16="http://schemas.microsoft.com/office/drawing/2014/main" id="{8494D199-DBC7-4096-8078-2C85C3BEF63D}"/>
              </a:ext>
            </a:extLst>
          </p:cNvPr>
          <p:cNvGrpSpPr/>
          <p:nvPr/>
        </p:nvGrpSpPr>
        <p:grpSpPr>
          <a:xfrm>
            <a:off x="0" y="6377148"/>
            <a:ext cx="12192001" cy="512823"/>
            <a:chOff x="0" y="6377148"/>
            <a:chExt cx="12192001" cy="512823"/>
          </a:xfrm>
        </p:grpSpPr>
        <p:sp>
          <p:nvSpPr>
            <p:cNvPr id="170" name="Rectangle 169">
              <a:extLst>
                <a:ext uri="{FF2B5EF4-FFF2-40B4-BE49-F238E27FC236}">
                  <a16:creationId xmlns:a16="http://schemas.microsoft.com/office/drawing/2014/main" id="{8F316721-1C77-40CF-BE44-DC94A0606B9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170">
              <a:extLst>
                <a:ext uri="{FF2B5EF4-FFF2-40B4-BE49-F238E27FC236}">
                  <a16:creationId xmlns:a16="http://schemas.microsoft.com/office/drawing/2014/main" id="{A90F8055-7223-4742-96A7-94EC9E5960D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181" name="Footer Placeholder 3">
              <a:extLst>
                <a:ext uri="{FF2B5EF4-FFF2-40B4-BE49-F238E27FC236}">
                  <a16:creationId xmlns:a16="http://schemas.microsoft.com/office/drawing/2014/main" id="{1306C751-23C3-4981-AEA8-62A1CBD02FA4}"/>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Tree>
    <p:extLst>
      <p:ext uri="{BB962C8B-B14F-4D97-AF65-F5344CB8AC3E}">
        <p14:creationId xmlns:p14="http://schemas.microsoft.com/office/powerpoint/2010/main" val="400786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Cloud Integration Platforms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
        <p:nvSpPr>
          <p:cNvPr id="62" name="Content Placeholder 2">
            <a:extLst>
              <a:ext uri="{FF2B5EF4-FFF2-40B4-BE49-F238E27FC236}">
                <a16:creationId xmlns:a16="http://schemas.microsoft.com/office/drawing/2014/main" id="{609F3742-F677-46D1-9F0E-F298D3515FF3}"/>
              </a:ext>
            </a:extLst>
          </p:cNvPr>
          <p:cNvSpPr>
            <a:spLocks noGrp="1"/>
          </p:cNvSpPr>
          <p:nvPr>
            <p:ph idx="1"/>
          </p:nvPr>
        </p:nvSpPr>
        <p:spPr>
          <a:xfrm>
            <a:off x="2029407" y="1265926"/>
            <a:ext cx="8609435" cy="2658374"/>
          </a:xfrm>
        </p:spPr>
        <p:txBody>
          <a:bodyPr>
            <a:normAutofit/>
          </a:bodyPr>
          <a:lstStyle/>
          <a:p>
            <a:pPr marL="0" indent="0">
              <a:buNone/>
            </a:pPr>
            <a:r>
              <a:rPr lang="en-US" b="1" dirty="0"/>
              <a:t>SAP Cloud Platform</a:t>
            </a:r>
          </a:p>
          <a:p>
            <a:r>
              <a:rPr lang="en-US" dirty="0"/>
              <a:t>an open platform as a service (PaaS) which provides customers and partners with in-memory capabilities, core platform services, and unique business services for building and extending personalized, collaborative, and mobile-enabled cloud applications.</a:t>
            </a:r>
          </a:p>
          <a:p>
            <a:r>
              <a:rPr lang="en-US" dirty="0"/>
              <a:t>It delivers out-of-the-box integration between cloud application, other cloud and on-premise applications, both from SAP and non-SAP.</a:t>
            </a:r>
          </a:p>
        </p:txBody>
      </p:sp>
      <p:sp>
        <p:nvSpPr>
          <p:cNvPr id="10" name="Content Placeholder 2">
            <a:extLst>
              <a:ext uri="{FF2B5EF4-FFF2-40B4-BE49-F238E27FC236}">
                <a16:creationId xmlns:a16="http://schemas.microsoft.com/office/drawing/2014/main" id="{9804917D-D3C5-4360-B911-CDA22EB55DBF}"/>
              </a:ext>
            </a:extLst>
          </p:cNvPr>
          <p:cNvSpPr txBox="1">
            <a:spLocks/>
          </p:cNvSpPr>
          <p:nvPr/>
        </p:nvSpPr>
        <p:spPr>
          <a:xfrm>
            <a:off x="2029407" y="3810669"/>
            <a:ext cx="8609435" cy="18508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Dell </a:t>
            </a:r>
            <a:r>
              <a:rPr lang="en-US" b="1" dirty="0" err="1"/>
              <a:t>Boomi</a:t>
            </a:r>
            <a:endParaRPr lang="en-US" b="1" dirty="0"/>
          </a:p>
          <a:p>
            <a:r>
              <a:rPr lang="en-US" dirty="0"/>
              <a:t>A multi-purpose PaaS for Atom Sphere Integration Platform as a Service (</a:t>
            </a:r>
            <a:r>
              <a:rPr lang="en-US" dirty="0" err="1"/>
              <a:t>iPaaS</a:t>
            </a:r>
            <a:r>
              <a:rPr lang="en-US" dirty="0"/>
              <a:t>), Master Data Management (MDM) and API Management</a:t>
            </a:r>
          </a:p>
          <a:p>
            <a:r>
              <a:rPr lang="en-US" dirty="0"/>
              <a:t>Enables customers to integrate any combination of cloud and on-premises applications.</a:t>
            </a:r>
          </a:p>
        </p:txBody>
      </p:sp>
      <p:pic>
        <p:nvPicPr>
          <p:cNvPr id="11" name="Graphic 10" descr="Head with Gears">
            <a:extLst>
              <a:ext uri="{FF2B5EF4-FFF2-40B4-BE49-F238E27FC236}">
                <a16:creationId xmlns:a16="http://schemas.microsoft.com/office/drawing/2014/main" id="{A1715387-73F2-423C-8513-E7FEFC3249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4574" y="166703"/>
            <a:ext cx="2107426" cy="2107426"/>
          </a:xfrm>
          <a:prstGeom prst="rect">
            <a:avLst/>
          </a:prstGeom>
          <a:scene3d>
            <a:camera prst="orthographicFront"/>
            <a:lightRig rig="threePt" dir="t"/>
          </a:scene3d>
          <a:sp3d prstMaterial="dkEdge"/>
        </p:spPr>
      </p:pic>
      <p:pic>
        <p:nvPicPr>
          <p:cNvPr id="12" name="Graphic 11" descr="Head with Gears">
            <a:extLst>
              <a:ext uri="{FF2B5EF4-FFF2-40B4-BE49-F238E27FC236}">
                <a16:creationId xmlns:a16="http://schemas.microsoft.com/office/drawing/2014/main" id="{8D4B6534-1DB3-477F-A187-52E93EC6D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20" y="1784302"/>
            <a:ext cx="2107426" cy="2107426"/>
          </a:xfrm>
          <a:prstGeom prst="rect">
            <a:avLst/>
          </a:prstGeom>
          <a:scene3d>
            <a:camera prst="orthographicFront"/>
            <a:lightRig rig="threePt" dir="t"/>
          </a:scene3d>
          <a:sp3d prstMaterial="dkEdge"/>
        </p:spPr>
      </p:pic>
    </p:spTree>
    <p:extLst>
      <p:ext uri="{BB962C8B-B14F-4D97-AF65-F5344CB8AC3E}">
        <p14:creationId xmlns:p14="http://schemas.microsoft.com/office/powerpoint/2010/main" val="1289914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12" name="Graphic 11" descr="Help">
            <a:extLst>
              <a:ext uri="{FF2B5EF4-FFF2-40B4-BE49-F238E27FC236}">
                <a16:creationId xmlns:a16="http://schemas.microsoft.com/office/drawing/2014/main" id="{2FB72F9A-EDA4-45CE-A20D-474A490581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1952" y="372035"/>
            <a:ext cx="5891214" cy="5891214"/>
          </a:xfrm>
          <a:prstGeom prst="rect">
            <a:avLst/>
          </a:prstGeom>
        </p:spPr>
      </p:pic>
      <p:sp>
        <p:nvSpPr>
          <p:cNvPr id="17" name="Title 1">
            <a:extLst>
              <a:ext uri="{FF2B5EF4-FFF2-40B4-BE49-F238E27FC236}">
                <a16:creationId xmlns:a16="http://schemas.microsoft.com/office/drawing/2014/main" id="{CC73823C-D8C9-4C0E-9006-7CC8ED6620CA}"/>
              </a:ext>
            </a:extLst>
          </p:cNvPr>
          <p:cNvSpPr>
            <a:spLocks noGrp="1"/>
          </p:cNvSpPr>
          <p:nvPr>
            <p:ph type="title"/>
          </p:nvPr>
        </p:nvSpPr>
        <p:spPr>
          <a:xfrm>
            <a:off x="1624516" y="462293"/>
            <a:ext cx="8911687" cy="758123"/>
          </a:xfrm>
        </p:spPr>
        <p:txBody>
          <a:bodyPr>
            <a:normAutofit/>
          </a:bodyPr>
          <a:lstStyle/>
          <a:p>
            <a:r>
              <a:rPr lang="en-US" sz="2800" b="1" dirty="0">
                <a:solidFill>
                  <a:schemeClr val="tx1"/>
                </a:solidFill>
              </a:rPr>
              <a:t>Question and Answer</a:t>
            </a:r>
          </a:p>
        </p:txBody>
      </p:sp>
    </p:spTree>
    <p:extLst>
      <p:ext uri="{BB962C8B-B14F-4D97-AF65-F5344CB8AC3E}">
        <p14:creationId xmlns:p14="http://schemas.microsoft.com/office/powerpoint/2010/main" val="241587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871812-8A60-40B5-8072-88023E26655F}"/>
              </a:ext>
            </a:extLst>
          </p:cNvPr>
          <p:cNvSpPr/>
          <p:nvPr/>
        </p:nvSpPr>
        <p:spPr>
          <a:xfrm>
            <a:off x="1" y="6113141"/>
            <a:ext cx="12192000" cy="75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63A5F9A-B703-43DA-8444-85C40485FAA2}"/>
              </a:ext>
            </a:extLst>
          </p:cNvPr>
          <p:cNvGrpSpPr>
            <a:grpSpLocks noChangeAspect="1"/>
          </p:cNvGrpSpPr>
          <p:nvPr/>
        </p:nvGrpSpPr>
        <p:grpSpPr>
          <a:xfrm>
            <a:off x="6042794" y="321325"/>
            <a:ext cx="5419286" cy="5748609"/>
            <a:chOff x="3494539" y="1675327"/>
            <a:chExt cx="1371600" cy="1454950"/>
          </a:xfrm>
        </p:grpSpPr>
        <p:sp>
          <p:nvSpPr>
            <p:cNvPr id="7" name="Freeform 5">
              <a:extLst>
                <a:ext uri="{FF2B5EF4-FFF2-40B4-BE49-F238E27FC236}">
                  <a16:creationId xmlns:a16="http://schemas.microsoft.com/office/drawing/2014/main" id="{E154666F-A62F-4683-BC52-73C7AB9F52CA}"/>
                </a:ext>
              </a:extLst>
            </p:cNvPr>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8" name="Freeform 6">
              <a:extLst>
                <a:ext uri="{FF2B5EF4-FFF2-40B4-BE49-F238E27FC236}">
                  <a16:creationId xmlns:a16="http://schemas.microsoft.com/office/drawing/2014/main" id="{2DAB5F2E-7D79-4B43-AFA2-148A1B5E086E}"/>
                </a:ext>
              </a:extLst>
            </p:cNvPr>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 name="Title 1">
            <a:extLst>
              <a:ext uri="{FF2B5EF4-FFF2-40B4-BE49-F238E27FC236}">
                <a16:creationId xmlns:a16="http://schemas.microsoft.com/office/drawing/2014/main" id="{987F5B9E-FDF6-4F65-8D65-0C455620DAF0}"/>
              </a:ext>
            </a:extLst>
          </p:cNvPr>
          <p:cNvSpPr>
            <a:spLocks noGrp="1"/>
          </p:cNvSpPr>
          <p:nvPr>
            <p:ph type="ctrTitle"/>
          </p:nvPr>
        </p:nvSpPr>
        <p:spPr>
          <a:xfrm>
            <a:off x="1898095" y="2145355"/>
            <a:ext cx="8915399" cy="1715205"/>
          </a:xfrm>
        </p:spPr>
        <p:txBody>
          <a:bodyPr>
            <a:normAutofit/>
          </a:bodyPr>
          <a:lstStyle/>
          <a:p>
            <a:r>
              <a:rPr lang="en-US" sz="9600" b="1" dirty="0">
                <a:solidFill>
                  <a:schemeClr val="tx1"/>
                </a:solidFill>
              </a:rPr>
              <a:t>Thank You!</a:t>
            </a:r>
          </a:p>
        </p:txBody>
      </p:sp>
      <p:pic>
        <p:nvPicPr>
          <p:cNvPr id="9" name="Picture 8">
            <a:extLst>
              <a:ext uri="{FF2B5EF4-FFF2-40B4-BE49-F238E27FC236}">
                <a16:creationId xmlns:a16="http://schemas.microsoft.com/office/drawing/2014/main" id="{5B0FC502-075B-4982-9DD7-95FB76AE8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730" y="6137208"/>
            <a:ext cx="4759842" cy="710302"/>
          </a:xfrm>
          <a:prstGeom prst="rect">
            <a:avLst/>
          </a:prstGeom>
        </p:spPr>
      </p:pic>
      <p:sp>
        <p:nvSpPr>
          <p:cNvPr id="12" name="Footer Placeholder 3">
            <a:extLst>
              <a:ext uri="{FF2B5EF4-FFF2-40B4-BE49-F238E27FC236}">
                <a16:creationId xmlns:a16="http://schemas.microsoft.com/office/drawing/2014/main" id="{63F9C282-86AF-49E7-93D5-5966DFA1B780}"/>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spTree>
    <p:extLst>
      <p:ext uri="{BB962C8B-B14F-4D97-AF65-F5344CB8AC3E}">
        <p14:creationId xmlns:p14="http://schemas.microsoft.com/office/powerpoint/2010/main" val="7910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2018766" y="624110"/>
            <a:ext cx="8911687" cy="758123"/>
          </a:xfrm>
        </p:spPr>
        <p:txBody>
          <a:bodyPr>
            <a:normAutofit/>
          </a:bodyPr>
          <a:lstStyle/>
          <a:p>
            <a:r>
              <a:rPr lang="en-US" sz="2800" b="1" dirty="0">
                <a:solidFill>
                  <a:schemeClr val="tx1"/>
                </a:solidFill>
              </a:rPr>
              <a:t>SuccessFactors Cloud Solution SaaS Model</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2"/>
            <a:ext cx="9670129" cy="5249830"/>
          </a:xfrm>
        </p:spPr>
        <p:txBody>
          <a:bodyPr>
            <a:normAutofit/>
          </a:bodyPr>
          <a:lstStyle/>
          <a:p>
            <a:r>
              <a:rPr lang="en-US" sz="1800" dirty="0"/>
              <a:t>Software as a Service (SaaS), is a shared system of software and resources used by multiple companies.</a:t>
            </a:r>
          </a:p>
          <a:p>
            <a:r>
              <a:rPr lang="en-US" dirty="0"/>
              <a:t>It is based on Cloud computing technology where multiple vendors use the same software and servers for the executions of their tasks and processes.</a:t>
            </a:r>
            <a:endParaRPr lang="en-US" sz="1800" dirty="0"/>
          </a:p>
          <a:p>
            <a:r>
              <a:rPr lang="en-US" dirty="0"/>
              <a:t>Software and customer data, is hosted remotely and access on demand from any location using their login credentials of organization(company)</a:t>
            </a:r>
            <a:endParaRPr lang="en-US" sz="1800" dirty="0"/>
          </a:p>
          <a:p>
            <a:r>
              <a:rPr lang="en-US" dirty="0"/>
              <a:t>SuccessFactors instance (server) are located in different places or data centers.</a:t>
            </a:r>
          </a:p>
          <a:p>
            <a:pPr marL="0" indent="0">
              <a:buNone/>
            </a:pPr>
            <a:endParaRPr lang="en-US" sz="700" b="1" dirty="0"/>
          </a:p>
          <a:p>
            <a:pPr marL="0" indent="0">
              <a:buNone/>
            </a:pPr>
            <a:r>
              <a:rPr lang="en-US" b="1" dirty="0"/>
              <a:t>Advantages of SaaS Model:</a:t>
            </a:r>
          </a:p>
          <a:p>
            <a:pPr>
              <a:buFont typeface="Wingdings" panose="05000000000000000000" pitchFamily="2" charset="2"/>
              <a:buChar char="q"/>
            </a:pPr>
            <a:r>
              <a:rPr lang="en-US" dirty="0"/>
              <a:t>Access from anywhere</a:t>
            </a:r>
          </a:p>
          <a:p>
            <a:pPr>
              <a:buFont typeface="Wingdings" panose="05000000000000000000" pitchFamily="2" charset="2"/>
              <a:buChar char="q"/>
            </a:pPr>
            <a:r>
              <a:rPr lang="en-US" dirty="0"/>
              <a:t>No hardware or maintenance required</a:t>
            </a:r>
          </a:p>
          <a:p>
            <a:pPr>
              <a:buFont typeface="Wingdings" panose="05000000000000000000" pitchFamily="2" charset="2"/>
              <a:buChar char="q"/>
            </a:pPr>
            <a:r>
              <a:rPr lang="en-US" dirty="0"/>
              <a:t>Regular releases, bugs fixes, updates, and enhancements</a:t>
            </a:r>
          </a:p>
          <a:p>
            <a:pPr>
              <a:buFont typeface="Wingdings" panose="05000000000000000000" pitchFamily="2" charset="2"/>
              <a:buChar char="q"/>
            </a:pPr>
            <a:r>
              <a:rPr lang="en-US" dirty="0"/>
              <a:t>Subscription-based licensing model</a:t>
            </a:r>
          </a:p>
          <a:p>
            <a:pPr>
              <a:buFont typeface="Wingdings" panose="05000000000000000000" pitchFamily="2" charset="2"/>
              <a:buChar char="q"/>
            </a:pPr>
            <a:r>
              <a:rPr lang="en-US" dirty="0"/>
              <a:t>Multi-tenant Platform</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spTree>
    <p:extLst>
      <p:ext uri="{BB962C8B-B14F-4D97-AF65-F5344CB8AC3E}">
        <p14:creationId xmlns:p14="http://schemas.microsoft.com/office/powerpoint/2010/main" val="30287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2018766" y="624110"/>
            <a:ext cx="8911687" cy="758123"/>
          </a:xfrm>
        </p:spPr>
        <p:txBody>
          <a:bodyPr>
            <a:normAutofit/>
          </a:bodyPr>
          <a:lstStyle/>
          <a:p>
            <a:r>
              <a:rPr lang="en-US" sz="2800" b="1" dirty="0">
                <a:solidFill>
                  <a:schemeClr val="tx1"/>
                </a:solidFill>
              </a:rPr>
              <a:t>What is Employee Central (EC)</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1"/>
            <a:ext cx="10063534" cy="5033417"/>
          </a:xfrm>
        </p:spPr>
        <p:txBody>
          <a:bodyPr>
            <a:normAutofit/>
          </a:bodyPr>
          <a:lstStyle/>
          <a:p>
            <a:r>
              <a:rPr lang="en-US" sz="2000" dirty="0"/>
              <a:t>Employee Central is an HCM System that enable to collect and manage Personal Information and Employment Information.</a:t>
            </a:r>
          </a:p>
          <a:p>
            <a:endParaRPr lang="en-US" sz="200" dirty="0"/>
          </a:p>
          <a:p>
            <a:r>
              <a:rPr lang="en-US" sz="2000" dirty="0"/>
              <a:t>Employee Central consist of:</a:t>
            </a:r>
          </a:p>
          <a:p>
            <a:pPr lvl="1"/>
            <a:r>
              <a:rPr lang="en-US" sz="1800" dirty="0"/>
              <a:t>Employee Objects</a:t>
            </a:r>
          </a:p>
          <a:p>
            <a:pPr lvl="2"/>
            <a:r>
              <a:rPr lang="en-US" sz="1600" dirty="0"/>
              <a:t>Comprises Personal and Employment details for employees</a:t>
            </a:r>
          </a:p>
          <a:p>
            <a:pPr lvl="1"/>
            <a:r>
              <a:rPr lang="en-US" sz="1800" dirty="0"/>
              <a:t>Foundation Objects</a:t>
            </a:r>
          </a:p>
          <a:p>
            <a:pPr lvl="2"/>
            <a:r>
              <a:rPr lang="en-US" sz="1600" dirty="0"/>
              <a:t>Comprises organization, pay and job structure details</a:t>
            </a:r>
          </a:p>
          <a:p>
            <a:pPr lvl="1"/>
            <a:r>
              <a:rPr lang="en-US" sz="1800" dirty="0"/>
              <a:t>Metadata Framework (MDF) Objects</a:t>
            </a:r>
          </a:p>
          <a:p>
            <a:pPr lvl="2"/>
            <a:r>
              <a:rPr lang="en-US" sz="1600" dirty="0"/>
              <a:t>When the standard delivered foundation objects do not meet requirements, existing foundation objects are migrated to the MDF framework (becoming generic objects in the process).</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9" name="Graphic 8" descr="User">
            <a:extLst>
              <a:ext uri="{FF2B5EF4-FFF2-40B4-BE49-F238E27FC236}">
                <a16:creationId xmlns:a16="http://schemas.microsoft.com/office/drawing/2014/main" id="{A5F0C3AC-8F22-4CE0-A540-888B14FD30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1149" y="2561910"/>
            <a:ext cx="343117" cy="343117"/>
          </a:xfrm>
          <a:prstGeom prst="rect">
            <a:avLst/>
          </a:prstGeom>
        </p:spPr>
      </p:pic>
      <p:pic>
        <p:nvPicPr>
          <p:cNvPr id="11" name="Graphic 10" descr="Users">
            <a:extLst>
              <a:ext uri="{FF2B5EF4-FFF2-40B4-BE49-F238E27FC236}">
                <a16:creationId xmlns:a16="http://schemas.microsoft.com/office/drawing/2014/main" id="{5FD44506-DBE0-46DA-B03A-616F6ACCA9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2708" y="3246717"/>
            <a:ext cx="549014" cy="549014"/>
          </a:xfrm>
          <a:prstGeom prst="rect">
            <a:avLst/>
          </a:prstGeom>
        </p:spPr>
      </p:pic>
      <p:pic>
        <p:nvPicPr>
          <p:cNvPr id="13" name="Graphic 12" descr="Network">
            <a:extLst>
              <a:ext uri="{FF2B5EF4-FFF2-40B4-BE49-F238E27FC236}">
                <a16:creationId xmlns:a16="http://schemas.microsoft.com/office/drawing/2014/main" id="{4B549A37-5BE7-4583-B6E0-477B4E4F62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70621" y="4052047"/>
            <a:ext cx="443752" cy="443752"/>
          </a:xfrm>
          <a:prstGeom prst="rect">
            <a:avLst/>
          </a:prstGeom>
        </p:spPr>
      </p:pic>
    </p:spTree>
    <p:extLst>
      <p:ext uri="{BB962C8B-B14F-4D97-AF65-F5344CB8AC3E}">
        <p14:creationId xmlns:p14="http://schemas.microsoft.com/office/powerpoint/2010/main" val="111976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Database">
            <a:extLst>
              <a:ext uri="{FF2B5EF4-FFF2-40B4-BE49-F238E27FC236}">
                <a16:creationId xmlns:a16="http://schemas.microsoft.com/office/drawing/2014/main" id="{AAB1D148-D81C-45F3-9CD7-E7280EAA7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856" y="1013418"/>
            <a:ext cx="2634804" cy="2634804"/>
          </a:xfrm>
          <a:prstGeom prst="rect">
            <a:avLst/>
          </a:prstGeom>
        </p:spPr>
      </p:pic>
      <p:pic>
        <p:nvPicPr>
          <p:cNvPr id="9" name="Graphic 8" descr="Hierarchy">
            <a:extLst>
              <a:ext uri="{FF2B5EF4-FFF2-40B4-BE49-F238E27FC236}">
                <a16:creationId xmlns:a16="http://schemas.microsoft.com/office/drawing/2014/main" id="{9D1BE8CC-2B0D-496C-B525-C19576F985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41258" y="2576573"/>
            <a:ext cx="1637511" cy="1637511"/>
          </a:xfrm>
          <a:prstGeom prst="rect">
            <a:avLst/>
          </a:prstGeom>
        </p:spPr>
      </p:pic>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2018766" y="624110"/>
            <a:ext cx="8911687" cy="758123"/>
          </a:xfrm>
        </p:spPr>
        <p:txBody>
          <a:bodyPr>
            <a:normAutofit/>
          </a:bodyPr>
          <a:lstStyle/>
          <a:p>
            <a:r>
              <a:rPr lang="en-US" sz="2800" b="1" dirty="0">
                <a:solidFill>
                  <a:schemeClr val="tx1"/>
                </a:solidFill>
              </a:rPr>
              <a:t>What is Entity</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3" y="1229831"/>
            <a:ext cx="10063716" cy="4330997"/>
          </a:xfrm>
        </p:spPr>
        <p:txBody>
          <a:bodyPr>
            <a:normAutofit fontScale="92500" lnSpcReduction="20000"/>
          </a:bodyPr>
          <a:lstStyle/>
          <a:p>
            <a:r>
              <a:rPr lang="en-US" sz="2800" dirty="0"/>
              <a:t>EC stores data in table structures which are known as Entities.</a:t>
            </a:r>
          </a:p>
          <a:p>
            <a:endParaRPr lang="en-US" sz="2800" dirty="0"/>
          </a:p>
          <a:p>
            <a:r>
              <a:rPr lang="en-US" sz="2800" dirty="0"/>
              <a:t>EC Entities let you create, manipulate employee data, and navigate from entity associated between entities.</a:t>
            </a:r>
          </a:p>
          <a:p>
            <a:endParaRPr lang="en-US" sz="2800" dirty="0"/>
          </a:p>
          <a:p>
            <a:r>
              <a:rPr lang="en-US" sz="2800" dirty="0"/>
              <a:t>Each entity has the following properties:</a:t>
            </a:r>
          </a:p>
          <a:p>
            <a:pPr marL="457200" lvl="1" indent="0">
              <a:buNone/>
            </a:pPr>
            <a:r>
              <a:rPr lang="en-US" sz="2400" dirty="0"/>
              <a:t>Business keys: Uniquely identifies record</a:t>
            </a:r>
          </a:p>
          <a:p>
            <a:pPr marL="457200" lvl="1" indent="0">
              <a:buNone/>
            </a:pPr>
            <a:r>
              <a:rPr lang="en-US" sz="2400" dirty="0"/>
              <a:t>Effective dating: Allows you to make schedule changes to a record</a:t>
            </a:r>
          </a:p>
          <a:p>
            <a:pPr marL="457200" lvl="1" indent="0">
              <a:buNone/>
            </a:pPr>
            <a:r>
              <a:rPr lang="en-US" sz="2400" dirty="0"/>
              <a:t>Required/nullable attribute: Allows you to identify fields that are required or optional and can be set as null</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grpSp>
        <p:nvGrpSpPr>
          <p:cNvPr id="18" name="Group 17">
            <a:extLst>
              <a:ext uri="{FF2B5EF4-FFF2-40B4-BE49-F238E27FC236}">
                <a16:creationId xmlns:a16="http://schemas.microsoft.com/office/drawing/2014/main" id="{D08CAF55-64A7-4963-99E6-501F1CE1EC83}"/>
              </a:ext>
            </a:extLst>
          </p:cNvPr>
          <p:cNvGrpSpPr/>
          <p:nvPr/>
        </p:nvGrpSpPr>
        <p:grpSpPr>
          <a:xfrm>
            <a:off x="1949257" y="3945738"/>
            <a:ext cx="536691" cy="1366812"/>
            <a:chOff x="1949257" y="3945738"/>
            <a:chExt cx="536691" cy="1366812"/>
          </a:xfrm>
        </p:grpSpPr>
        <p:pic>
          <p:nvPicPr>
            <p:cNvPr id="13" name="Graphic 12" descr="Eye">
              <a:extLst>
                <a:ext uri="{FF2B5EF4-FFF2-40B4-BE49-F238E27FC236}">
                  <a16:creationId xmlns:a16="http://schemas.microsoft.com/office/drawing/2014/main" id="{71303A1C-C4FD-4BD5-B407-763C49D1B6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49257" y="3945738"/>
              <a:ext cx="536691" cy="536691"/>
            </a:xfrm>
            <a:prstGeom prst="rect">
              <a:avLst/>
            </a:prstGeom>
          </p:spPr>
        </p:pic>
        <p:pic>
          <p:nvPicPr>
            <p:cNvPr id="15" name="Graphic 14" descr="Magnifying glass">
              <a:extLst>
                <a:ext uri="{FF2B5EF4-FFF2-40B4-BE49-F238E27FC236}">
                  <a16:creationId xmlns:a16="http://schemas.microsoft.com/office/drawing/2014/main" id="{239449E1-D521-4995-9C0F-7A4328B55A3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93201" y="4863749"/>
              <a:ext cx="448801" cy="448801"/>
            </a:xfrm>
            <a:prstGeom prst="rect">
              <a:avLst/>
            </a:prstGeom>
          </p:spPr>
        </p:pic>
        <p:pic>
          <p:nvPicPr>
            <p:cNvPr id="17" name="Graphic 16" descr="Daily Calendar">
              <a:extLst>
                <a:ext uri="{FF2B5EF4-FFF2-40B4-BE49-F238E27FC236}">
                  <a16:creationId xmlns:a16="http://schemas.microsoft.com/office/drawing/2014/main" id="{C13A8835-DBC5-4F73-9922-628E38C780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07867" y="4432571"/>
              <a:ext cx="419470" cy="419470"/>
            </a:xfrm>
            <a:prstGeom prst="rect">
              <a:avLst/>
            </a:prstGeom>
          </p:spPr>
        </p:pic>
      </p:grpSp>
    </p:spTree>
    <p:extLst>
      <p:ext uri="{BB962C8B-B14F-4D97-AF65-F5344CB8AC3E}">
        <p14:creationId xmlns:p14="http://schemas.microsoft.com/office/powerpoint/2010/main" val="319355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Properties of Entities</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2"/>
            <a:ext cx="9585069" cy="4933702"/>
          </a:xfrm>
        </p:spPr>
        <p:txBody>
          <a:bodyPr>
            <a:normAutofit/>
          </a:bodyPr>
          <a:lstStyle/>
          <a:p>
            <a:pPr marL="0" indent="0">
              <a:buNone/>
            </a:pPr>
            <a:r>
              <a:rPr lang="en-US" dirty="0"/>
              <a:t>Business Key</a:t>
            </a:r>
          </a:p>
          <a:p>
            <a:pPr lvl="1"/>
            <a:r>
              <a:rPr lang="en-US" dirty="0"/>
              <a:t>a set of fields that uniquely identity a record for an entity. Each entity, at minimum, uses the following fields to make up a business key:</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r>
              <a:rPr lang="en-US" dirty="0"/>
              <a:t>an individual entity can have additional fields that make up its business key</a:t>
            </a:r>
          </a:p>
          <a:p>
            <a:pPr lvl="1"/>
            <a:r>
              <a:rPr lang="en-US" dirty="0"/>
              <a:t>fields that make up business keys are required fields and cannot be marked as nullable for all entities. </a:t>
            </a:r>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8" name="Graphic 7" descr="Eye">
            <a:extLst>
              <a:ext uri="{FF2B5EF4-FFF2-40B4-BE49-F238E27FC236}">
                <a16:creationId xmlns:a16="http://schemas.microsoft.com/office/drawing/2014/main" id="{D80C6908-F50C-4159-922E-041106B7C5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61649" y="1159853"/>
            <a:ext cx="536691" cy="536691"/>
          </a:xfrm>
          <a:prstGeom prst="rect">
            <a:avLst/>
          </a:prstGeom>
        </p:spPr>
      </p:pic>
      <p:graphicFrame>
        <p:nvGraphicFramePr>
          <p:cNvPr id="10" name="Table 9">
            <a:extLst>
              <a:ext uri="{FF2B5EF4-FFF2-40B4-BE49-F238E27FC236}">
                <a16:creationId xmlns:a16="http://schemas.microsoft.com/office/drawing/2014/main" id="{DB233C6D-0C1E-4F88-A076-A8061C34FDC6}"/>
              </a:ext>
            </a:extLst>
          </p:cNvPr>
          <p:cNvGraphicFramePr>
            <a:graphicFrameLocks noGrp="1"/>
          </p:cNvGraphicFramePr>
          <p:nvPr>
            <p:extLst>
              <p:ext uri="{D42A27DB-BD31-4B8C-83A1-F6EECF244321}">
                <p14:modId xmlns:p14="http://schemas.microsoft.com/office/powerpoint/2010/main" val="1986141999"/>
              </p:ext>
            </p:extLst>
          </p:nvPr>
        </p:nvGraphicFramePr>
        <p:xfrm>
          <a:off x="3427022" y="2318795"/>
          <a:ext cx="6293294" cy="2316480"/>
        </p:xfrm>
        <a:graphic>
          <a:graphicData uri="http://schemas.openxmlformats.org/drawingml/2006/table">
            <a:tbl>
              <a:tblPr firstRow="1" bandRow="1">
                <a:tableStyleId>{5C22544A-7EE6-4342-B048-85BDC9FD1C3A}</a:tableStyleId>
              </a:tblPr>
              <a:tblGrid>
                <a:gridCol w="2635693">
                  <a:extLst>
                    <a:ext uri="{9D8B030D-6E8A-4147-A177-3AD203B41FA5}">
                      <a16:colId xmlns:a16="http://schemas.microsoft.com/office/drawing/2014/main" val="1777349120"/>
                    </a:ext>
                  </a:extLst>
                </a:gridCol>
                <a:gridCol w="3657601">
                  <a:extLst>
                    <a:ext uri="{9D8B030D-6E8A-4147-A177-3AD203B41FA5}">
                      <a16:colId xmlns:a16="http://schemas.microsoft.com/office/drawing/2014/main" val="2287584293"/>
                    </a:ext>
                  </a:extLst>
                </a:gridCol>
              </a:tblGrid>
              <a:tr h="295776">
                <a:tc>
                  <a:txBody>
                    <a:bodyPr/>
                    <a:lstStyle/>
                    <a:p>
                      <a:r>
                        <a:rPr lang="en-US" sz="1600" dirty="0"/>
                        <a:t>Entity Type</a:t>
                      </a:r>
                    </a:p>
                  </a:txBody>
                  <a:tcPr/>
                </a:tc>
                <a:tc>
                  <a:txBody>
                    <a:bodyPr/>
                    <a:lstStyle/>
                    <a:p>
                      <a:r>
                        <a:rPr lang="en-US" sz="1600" dirty="0"/>
                        <a:t>Business Keys </a:t>
                      </a:r>
                    </a:p>
                  </a:txBody>
                  <a:tcPr/>
                </a:tc>
                <a:extLst>
                  <a:ext uri="{0D108BD9-81ED-4DB2-BD59-A6C34878D82A}">
                    <a16:rowId xmlns:a16="http://schemas.microsoft.com/office/drawing/2014/main" val="187636434"/>
                  </a:ext>
                </a:extLst>
              </a:tr>
              <a:tr h="517609">
                <a:tc>
                  <a:txBody>
                    <a:bodyPr/>
                    <a:lstStyle/>
                    <a:p>
                      <a:pPr algn="l"/>
                      <a:r>
                        <a:rPr lang="en-US" sz="1600" dirty="0"/>
                        <a:t>Person Entity</a:t>
                      </a:r>
                    </a:p>
                  </a:txBody>
                  <a:tcPr/>
                </a:tc>
                <a:tc>
                  <a:txBody>
                    <a:bodyPr/>
                    <a:lstStyle/>
                    <a:p>
                      <a:pPr marL="285750" indent="-285750" algn="l">
                        <a:buFont typeface="Wingdings" panose="05000000000000000000" pitchFamily="2" charset="2"/>
                        <a:buChar char="ü"/>
                      </a:pPr>
                      <a:r>
                        <a:rPr lang="en-US" sz="1600" dirty="0"/>
                        <a:t>person id external</a:t>
                      </a:r>
                    </a:p>
                    <a:p>
                      <a:pPr marL="285750" indent="-285750" algn="l">
                        <a:buFont typeface="Wingdings" panose="05000000000000000000" pitchFamily="2" charset="2"/>
                        <a:buChar char="ü"/>
                      </a:pPr>
                      <a:r>
                        <a:rPr lang="en-US" sz="1600" dirty="0"/>
                        <a:t>effective start date </a:t>
                      </a:r>
                    </a:p>
                  </a:txBody>
                  <a:tcPr/>
                </a:tc>
                <a:extLst>
                  <a:ext uri="{0D108BD9-81ED-4DB2-BD59-A6C34878D82A}">
                    <a16:rowId xmlns:a16="http://schemas.microsoft.com/office/drawing/2014/main" val="4262173938"/>
                  </a:ext>
                </a:extLst>
              </a:tr>
              <a:tr h="739441">
                <a:tc>
                  <a:txBody>
                    <a:bodyPr/>
                    <a:lstStyle/>
                    <a:p>
                      <a:pPr algn="l"/>
                      <a:r>
                        <a:rPr lang="en-US" sz="1600" dirty="0"/>
                        <a:t>Employment Entity</a:t>
                      </a:r>
                    </a:p>
                  </a:txBody>
                  <a:tcPr/>
                </a:tc>
                <a:tc>
                  <a:txBody>
                    <a:bodyPr/>
                    <a:lstStyle/>
                    <a:p>
                      <a:pPr marL="285750" indent="-285750" algn="l">
                        <a:buFont typeface="Wingdings" panose="05000000000000000000" pitchFamily="2" charset="2"/>
                        <a:buChar char="ü"/>
                      </a:pPr>
                      <a:r>
                        <a:rPr lang="en-US" sz="1600" dirty="0"/>
                        <a:t>user id</a:t>
                      </a:r>
                    </a:p>
                    <a:p>
                      <a:pPr marL="285750" indent="-285750" algn="l">
                        <a:buFont typeface="Wingdings" panose="05000000000000000000" pitchFamily="2" charset="2"/>
                        <a:buChar char="ü"/>
                      </a:pPr>
                      <a:r>
                        <a:rPr lang="en-US" sz="1600" dirty="0"/>
                        <a:t>effective start date</a:t>
                      </a:r>
                    </a:p>
                    <a:p>
                      <a:pPr marL="285750" indent="-285750" algn="l">
                        <a:buFont typeface="Wingdings" panose="05000000000000000000" pitchFamily="2" charset="2"/>
                        <a:buChar char="ü"/>
                      </a:pPr>
                      <a:r>
                        <a:rPr lang="en-US" sz="1600" dirty="0"/>
                        <a:t>sequence number </a:t>
                      </a:r>
                    </a:p>
                  </a:txBody>
                  <a:tcPr/>
                </a:tc>
                <a:extLst>
                  <a:ext uri="{0D108BD9-81ED-4DB2-BD59-A6C34878D82A}">
                    <a16:rowId xmlns:a16="http://schemas.microsoft.com/office/drawing/2014/main" val="202401970"/>
                  </a:ext>
                </a:extLst>
              </a:tr>
              <a:tr h="517609">
                <a:tc>
                  <a:txBody>
                    <a:bodyPr/>
                    <a:lstStyle/>
                    <a:p>
                      <a:pPr algn="l"/>
                      <a:r>
                        <a:rPr lang="en-US" sz="1600" dirty="0"/>
                        <a:t>Foundation Entity</a:t>
                      </a:r>
                    </a:p>
                  </a:txBody>
                  <a:tcPr/>
                </a:tc>
                <a:tc>
                  <a:txBody>
                    <a:bodyPr/>
                    <a:lstStyle/>
                    <a:p>
                      <a:pPr marL="285750" indent="-285750" algn="l">
                        <a:buFont typeface="Wingdings" panose="05000000000000000000" pitchFamily="2" charset="2"/>
                        <a:buChar char="ü"/>
                      </a:pPr>
                      <a:r>
                        <a:rPr lang="en-US" sz="1600" dirty="0"/>
                        <a:t>external code</a:t>
                      </a:r>
                    </a:p>
                    <a:p>
                      <a:pPr marL="285750" indent="-285750" algn="l">
                        <a:buFont typeface="Wingdings" panose="05000000000000000000" pitchFamily="2" charset="2"/>
                        <a:buChar char="ü"/>
                      </a:pPr>
                      <a:r>
                        <a:rPr lang="en-US" sz="1600" dirty="0"/>
                        <a:t>effective start date</a:t>
                      </a:r>
                    </a:p>
                  </a:txBody>
                  <a:tcPr/>
                </a:tc>
                <a:extLst>
                  <a:ext uri="{0D108BD9-81ED-4DB2-BD59-A6C34878D82A}">
                    <a16:rowId xmlns:a16="http://schemas.microsoft.com/office/drawing/2014/main" val="3895130981"/>
                  </a:ext>
                </a:extLst>
              </a:tr>
            </a:tbl>
          </a:graphicData>
        </a:graphic>
      </p:graphicFrame>
    </p:spTree>
    <p:extLst>
      <p:ext uri="{BB962C8B-B14F-4D97-AF65-F5344CB8AC3E}">
        <p14:creationId xmlns:p14="http://schemas.microsoft.com/office/powerpoint/2010/main" val="19416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Properties of Entities</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2"/>
            <a:ext cx="9585069" cy="5033417"/>
          </a:xfrm>
        </p:spPr>
        <p:txBody>
          <a:bodyPr>
            <a:normAutofit/>
          </a:bodyPr>
          <a:lstStyle/>
          <a:p>
            <a:pPr marL="0" indent="0">
              <a:buNone/>
            </a:pPr>
            <a:r>
              <a:rPr lang="en-US" dirty="0"/>
              <a:t>Effective Dating</a:t>
            </a:r>
          </a:p>
          <a:p>
            <a:pPr lvl="1"/>
            <a:r>
              <a:rPr lang="en-US" dirty="0"/>
              <a:t>Most of the entities in HCM includes effective start date field. The value may be past, present or future date for which the record may take effect.</a:t>
            </a:r>
          </a:p>
          <a:p>
            <a:pPr lvl="1"/>
            <a:r>
              <a:rPr lang="en-US" dirty="0"/>
              <a:t>Entities also do have </a:t>
            </a:r>
            <a:r>
              <a:rPr lang="en-US" dirty="0" err="1"/>
              <a:t>createdOn</a:t>
            </a:r>
            <a:r>
              <a:rPr lang="en-US" dirty="0"/>
              <a:t>, </a:t>
            </a:r>
            <a:r>
              <a:rPr lang="en-US" dirty="0" err="1"/>
              <a:t>createdDateTime</a:t>
            </a:r>
            <a:r>
              <a:rPr lang="en-US" dirty="0"/>
              <a:t>, </a:t>
            </a:r>
            <a:r>
              <a:rPr lang="en-US" dirty="0" err="1"/>
              <a:t>lastModifiedOn</a:t>
            </a:r>
            <a:r>
              <a:rPr lang="en-US" dirty="0"/>
              <a:t> and </a:t>
            </a:r>
            <a:r>
              <a:rPr lang="en-US" dirty="0" err="1"/>
              <a:t>lastModifiedDateTime</a:t>
            </a:r>
            <a:r>
              <a:rPr lang="en-US" dirty="0"/>
              <a:t> fields which contains the date upon which the event occurs or was recorded.</a:t>
            </a:r>
          </a:p>
          <a:p>
            <a:pPr marL="457200" lvl="1" indent="0">
              <a:buNone/>
            </a:pPr>
            <a:endParaRPr lang="en-US" sz="700" dirty="0"/>
          </a:p>
          <a:p>
            <a:pPr marL="457200" lvl="1" indent="0">
              <a:buNone/>
            </a:pPr>
            <a:r>
              <a:rPr lang="en-US" dirty="0"/>
              <a:t>The fields </a:t>
            </a:r>
            <a:r>
              <a:rPr lang="en-US" dirty="0" err="1"/>
              <a:t>lastModifiedOn</a:t>
            </a:r>
            <a:r>
              <a:rPr lang="en-US" dirty="0"/>
              <a:t> and </a:t>
            </a:r>
            <a:r>
              <a:rPr lang="en-US" dirty="0" err="1"/>
              <a:t>lastModifiedDateTime</a:t>
            </a:r>
            <a:r>
              <a:rPr lang="en-US" dirty="0"/>
              <a:t> store the date and time of the last change or creation in two different formats:</a:t>
            </a:r>
          </a:p>
          <a:p>
            <a:pPr lvl="1">
              <a:buFont typeface="Wingdings" panose="05000000000000000000" pitchFamily="2" charset="2"/>
              <a:buChar char="Ø"/>
            </a:pPr>
            <a:r>
              <a:rPr lang="en-US" dirty="0" err="1"/>
              <a:t>lastModifiedDateTime</a:t>
            </a:r>
            <a:r>
              <a:rPr lang="en-US" dirty="0"/>
              <a:t> with type </a:t>
            </a:r>
            <a:r>
              <a:rPr lang="en-US" b="1" dirty="0" err="1"/>
              <a:t>Edm.DateTimeOffset</a:t>
            </a:r>
            <a:r>
              <a:rPr lang="en-US" dirty="0"/>
              <a:t> have</a:t>
            </a:r>
            <a:r>
              <a:rPr lang="en-US" b="1" dirty="0"/>
              <a:t> </a:t>
            </a:r>
            <a:r>
              <a:rPr lang="en-US" b="1" dirty="0" err="1"/>
              <a:t>timezone</a:t>
            </a:r>
            <a:r>
              <a:rPr lang="en-US" b="1" dirty="0"/>
              <a:t> information (UTC)</a:t>
            </a:r>
          </a:p>
          <a:p>
            <a:pPr marL="457200" lvl="1" indent="0">
              <a:buNone/>
            </a:pPr>
            <a:endParaRPr lang="en-US" dirty="0"/>
          </a:p>
          <a:p>
            <a:pPr lvl="1">
              <a:buFont typeface="Wingdings" panose="05000000000000000000" pitchFamily="2" charset="2"/>
              <a:buChar char="Ø"/>
            </a:pPr>
            <a:r>
              <a:rPr lang="en-US" dirty="0" err="1"/>
              <a:t>lastModifiedOn</a:t>
            </a:r>
            <a:r>
              <a:rPr lang="en-US" dirty="0"/>
              <a:t> with type </a:t>
            </a:r>
            <a:r>
              <a:rPr lang="en-US" b="1" dirty="0" err="1"/>
              <a:t>Edm.DateTime</a:t>
            </a:r>
            <a:r>
              <a:rPr lang="en-US" dirty="0"/>
              <a:t> represent the date information in the </a:t>
            </a:r>
            <a:r>
              <a:rPr lang="en-US" b="1" dirty="0" err="1"/>
              <a:t>timezone</a:t>
            </a:r>
            <a:r>
              <a:rPr lang="en-US" b="1" dirty="0"/>
              <a:t> of the server</a:t>
            </a:r>
          </a:p>
          <a:p>
            <a:pPr marL="457200" lvl="1" indent="0">
              <a:buNone/>
            </a:pPr>
            <a:r>
              <a:rPr lang="en-US" dirty="0"/>
              <a:t>	</a:t>
            </a:r>
          </a:p>
          <a:p>
            <a:pPr marL="457200" lvl="1" indent="0">
              <a:buNone/>
            </a:pPr>
            <a:r>
              <a:rPr lang="en-US" dirty="0"/>
              <a:t>Recommendation: Always use the UTC time zone to avoid inconsistency</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11" name="Graphic 10" descr="Daily Calendar">
            <a:extLst>
              <a:ext uri="{FF2B5EF4-FFF2-40B4-BE49-F238E27FC236}">
                <a16:creationId xmlns:a16="http://schemas.microsoft.com/office/drawing/2014/main" id="{9E78EF84-71D0-4E71-972A-BF36DE483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7799" y="1226432"/>
            <a:ext cx="419470" cy="419470"/>
          </a:xfrm>
          <a:prstGeom prst="rect">
            <a:avLst/>
          </a:prstGeom>
        </p:spPr>
      </p:pic>
      <p:pic>
        <p:nvPicPr>
          <p:cNvPr id="9" name="Picture 8">
            <a:extLst>
              <a:ext uri="{FF2B5EF4-FFF2-40B4-BE49-F238E27FC236}">
                <a16:creationId xmlns:a16="http://schemas.microsoft.com/office/drawing/2014/main" id="{D08BF7BD-AB9F-4C2C-881B-DEC40E60558B}"/>
              </a:ext>
            </a:extLst>
          </p:cNvPr>
          <p:cNvPicPr>
            <a:picLocks noChangeAspect="1"/>
          </p:cNvPicPr>
          <p:nvPr/>
        </p:nvPicPr>
        <p:blipFill>
          <a:blip r:embed="rId6"/>
          <a:stretch>
            <a:fillRect/>
          </a:stretch>
        </p:blipFill>
        <p:spPr>
          <a:xfrm>
            <a:off x="2858828" y="4367655"/>
            <a:ext cx="8653089" cy="255293"/>
          </a:xfrm>
          <a:prstGeom prst="rect">
            <a:avLst/>
          </a:prstGeom>
        </p:spPr>
      </p:pic>
      <p:pic>
        <p:nvPicPr>
          <p:cNvPr id="12" name="Picture 11">
            <a:extLst>
              <a:ext uri="{FF2B5EF4-FFF2-40B4-BE49-F238E27FC236}">
                <a16:creationId xmlns:a16="http://schemas.microsoft.com/office/drawing/2014/main" id="{75AB41CD-58C1-496A-91C4-D7841DF2F29F}"/>
              </a:ext>
            </a:extLst>
          </p:cNvPr>
          <p:cNvPicPr>
            <a:picLocks noChangeAspect="1"/>
          </p:cNvPicPr>
          <p:nvPr/>
        </p:nvPicPr>
        <p:blipFill>
          <a:blip r:embed="rId7"/>
          <a:stretch>
            <a:fillRect/>
          </a:stretch>
        </p:blipFill>
        <p:spPr>
          <a:xfrm>
            <a:off x="2858828" y="5323459"/>
            <a:ext cx="6912494" cy="239279"/>
          </a:xfrm>
          <a:prstGeom prst="rect">
            <a:avLst/>
          </a:prstGeom>
        </p:spPr>
      </p:pic>
      <p:pic>
        <p:nvPicPr>
          <p:cNvPr id="14" name="Graphic 13" descr="Star">
            <a:extLst>
              <a:ext uri="{FF2B5EF4-FFF2-40B4-BE49-F238E27FC236}">
                <a16:creationId xmlns:a16="http://schemas.microsoft.com/office/drawing/2014/main" id="{A26A9124-01F5-4553-997D-E26F0454E1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87269" y="5549272"/>
            <a:ext cx="485775" cy="485775"/>
          </a:xfrm>
          <a:prstGeom prst="rect">
            <a:avLst/>
          </a:prstGeom>
        </p:spPr>
      </p:pic>
    </p:spTree>
    <p:extLst>
      <p:ext uri="{BB962C8B-B14F-4D97-AF65-F5344CB8AC3E}">
        <p14:creationId xmlns:p14="http://schemas.microsoft.com/office/powerpoint/2010/main" val="413090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637-241E-490A-809E-99380D283202}"/>
              </a:ext>
            </a:extLst>
          </p:cNvPr>
          <p:cNvSpPr>
            <a:spLocks noGrp="1"/>
          </p:cNvSpPr>
          <p:nvPr>
            <p:ph type="title"/>
          </p:nvPr>
        </p:nvSpPr>
        <p:spPr>
          <a:xfrm>
            <a:off x="1640155" y="634357"/>
            <a:ext cx="8911687" cy="758123"/>
          </a:xfrm>
        </p:spPr>
        <p:txBody>
          <a:bodyPr>
            <a:normAutofit/>
          </a:bodyPr>
          <a:lstStyle/>
          <a:p>
            <a:r>
              <a:rPr lang="en-US" sz="2800" b="1" dirty="0">
                <a:solidFill>
                  <a:schemeClr val="tx1"/>
                </a:solidFill>
              </a:rPr>
              <a:t>Properties of Entities</a:t>
            </a:r>
          </a:p>
        </p:txBody>
      </p:sp>
      <p:sp>
        <p:nvSpPr>
          <p:cNvPr id="3" name="Content Placeholder 2">
            <a:extLst>
              <a:ext uri="{FF2B5EF4-FFF2-40B4-BE49-F238E27FC236}">
                <a16:creationId xmlns:a16="http://schemas.microsoft.com/office/drawing/2014/main" id="{9381BD49-520A-4035-BD37-1BF4CE23E4D0}"/>
              </a:ext>
            </a:extLst>
          </p:cNvPr>
          <p:cNvSpPr>
            <a:spLocks noGrp="1"/>
          </p:cNvSpPr>
          <p:nvPr>
            <p:ph idx="1"/>
          </p:nvPr>
        </p:nvSpPr>
        <p:spPr>
          <a:xfrm>
            <a:off x="2015052" y="1229832"/>
            <a:ext cx="9585069" cy="4692503"/>
          </a:xfrm>
        </p:spPr>
        <p:txBody>
          <a:bodyPr>
            <a:normAutofit/>
          </a:bodyPr>
          <a:lstStyle/>
          <a:p>
            <a:pPr marL="0" indent="0">
              <a:buNone/>
            </a:pPr>
            <a:r>
              <a:rPr lang="en-US" dirty="0"/>
              <a:t>Required/Nullable Attribute</a:t>
            </a:r>
          </a:p>
          <a:p>
            <a:pPr lvl="1"/>
            <a:r>
              <a:rPr lang="en-US" dirty="0"/>
              <a:t>Required field attribute is determine by the data model. For business key, it is always set to true.</a:t>
            </a:r>
          </a:p>
          <a:p>
            <a:pPr lvl="1"/>
            <a:endParaRPr lang="en-US" dirty="0"/>
          </a:p>
          <a:p>
            <a:pPr lvl="1"/>
            <a:endParaRPr lang="en-US" dirty="0"/>
          </a:p>
          <a:p>
            <a:pPr lvl="1"/>
            <a:r>
              <a:rPr lang="en-US" dirty="0"/>
              <a:t>By default, nullable attribute is set to false(Nullable="false“) for business key, and all other have this properties set to true.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grpSp>
        <p:nvGrpSpPr>
          <p:cNvPr id="4" name="Group 3">
            <a:extLst>
              <a:ext uri="{FF2B5EF4-FFF2-40B4-BE49-F238E27FC236}">
                <a16:creationId xmlns:a16="http://schemas.microsoft.com/office/drawing/2014/main" id="{FAB46EBD-FB94-4C50-9C47-6CFBD8414871}"/>
              </a:ext>
            </a:extLst>
          </p:cNvPr>
          <p:cNvGrpSpPr/>
          <p:nvPr/>
        </p:nvGrpSpPr>
        <p:grpSpPr>
          <a:xfrm>
            <a:off x="-1" y="6345177"/>
            <a:ext cx="12192001" cy="512823"/>
            <a:chOff x="0" y="6377148"/>
            <a:chExt cx="12192001" cy="512823"/>
          </a:xfrm>
        </p:grpSpPr>
        <p:sp>
          <p:nvSpPr>
            <p:cNvPr id="5" name="Rectangle 4">
              <a:extLst>
                <a:ext uri="{FF2B5EF4-FFF2-40B4-BE49-F238E27FC236}">
                  <a16:creationId xmlns:a16="http://schemas.microsoft.com/office/drawing/2014/main" id="{5ED3CE12-5B72-4D46-B5FA-A2A037404D85}"/>
                </a:ext>
              </a:extLst>
            </p:cNvPr>
            <p:cNvSpPr/>
            <p:nvPr/>
          </p:nvSpPr>
          <p:spPr>
            <a:xfrm>
              <a:off x="0" y="6377148"/>
              <a:ext cx="12192001" cy="51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57A84F-FB3F-4404-93CD-702A5617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167" y="6411918"/>
              <a:ext cx="2852895" cy="425732"/>
            </a:xfrm>
            <a:prstGeom prst="rect">
              <a:avLst/>
            </a:prstGeom>
          </p:spPr>
        </p:pic>
        <p:sp>
          <p:nvSpPr>
            <p:cNvPr id="7" name="Footer Placeholder 3">
              <a:extLst>
                <a:ext uri="{FF2B5EF4-FFF2-40B4-BE49-F238E27FC236}">
                  <a16:creationId xmlns:a16="http://schemas.microsoft.com/office/drawing/2014/main" id="{7F069A8D-3FE3-4F68-A589-70878D156E6B}"/>
                </a:ext>
              </a:extLst>
            </p:cNvPr>
            <p:cNvSpPr txBox="1">
              <a:spLocks/>
            </p:cNvSpPr>
            <p:nvPr/>
          </p:nvSpPr>
          <p:spPr>
            <a:xfrm flipH="1">
              <a:off x="101721" y="6511633"/>
              <a:ext cx="7431797" cy="1619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grpSp>
      <p:pic>
        <p:nvPicPr>
          <p:cNvPr id="13" name="Graphic 12" descr="Magnifying glass">
            <a:extLst>
              <a:ext uri="{FF2B5EF4-FFF2-40B4-BE49-F238E27FC236}">
                <a16:creationId xmlns:a16="http://schemas.microsoft.com/office/drawing/2014/main" id="{ADC9F55F-BE4E-4A46-A15F-0123E85DD2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0155" y="1229832"/>
            <a:ext cx="448801" cy="448801"/>
          </a:xfrm>
          <a:prstGeom prst="rect">
            <a:avLst/>
          </a:prstGeom>
        </p:spPr>
      </p:pic>
      <p:pic>
        <p:nvPicPr>
          <p:cNvPr id="10" name="Picture 9">
            <a:extLst>
              <a:ext uri="{FF2B5EF4-FFF2-40B4-BE49-F238E27FC236}">
                <a16:creationId xmlns:a16="http://schemas.microsoft.com/office/drawing/2014/main" id="{54FCAB65-51FF-4CED-BC5C-DE7261E1DDA0}"/>
              </a:ext>
            </a:extLst>
          </p:cNvPr>
          <p:cNvPicPr>
            <a:picLocks noChangeAspect="1"/>
          </p:cNvPicPr>
          <p:nvPr/>
        </p:nvPicPr>
        <p:blipFill>
          <a:blip r:embed="rId6"/>
          <a:stretch>
            <a:fillRect/>
          </a:stretch>
        </p:blipFill>
        <p:spPr>
          <a:xfrm>
            <a:off x="2015052" y="2190267"/>
            <a:ext cx="9585070" cy="293921"/>
          </a:xfrm>
          <a:prstGeom prst="rect">
            <a:avLst/>
          </a:prstGeom>
        </p:spPr>
      </p:pic>
      <p:pic>
        <p:nvPicPr>
          <p:cNvPr id="14" name="Picture 13">
            <a:extLst>
              <a:ext uri="{FF2B5EF4-FFF2-40B4-BE49-F238E27FC236}">
                <a16:creationId xmlns:a16="http://schemas.microsoft.com/office/drawing/2014/main" id="{5991986D-15F9-4D7C-8E73-B87458DD91CB}"/>
              </a:ext>
            </a:extLst>
          </p:cNvPr>
          <p:cNvPicPr>
            <a:picLocks noChangeAspect="1"/>
          </p:cNvPicPr>
          <p:nvPr/>
        </p:nvPicPr>
        <p:blipFill rotWithShape="1">
          <a:blip r:embed="rId7"/>
          <a:srcRect t="1" b="13902"/>
          <a:stretch/>
        </p:blipFill>
        <p:spPr>
          <a:xfrm>
            <a:off x="2015052" y="3561559"/>
            <a:ext cx="9585069" cy="308507"/>
          </a:xfrm>
          <a:prstGeom prst="rect">
            <a:avLst/>
          </a:prstGeom>
        </p:spPr>
      </p:pic>
    </p:spTree>
    <p:extLst>
      <p:ext uri="{BB962C8B-B14F-4D97-AF65-F5344CB8AC3E}">
        <p14:creationId xmlns:p14="http://schemas.microsoft.com/office/powerpoint/2010/main" val="37199338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3062</TotalTime>
  <Words>3411</Words>
  <Application>Microsoft Office PowerPoint</Application>
  <PresentationFormat>Widescreen</PresentationFormat>
  <Paragraphs>518</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Bell MT</vt:lpstr>
      <vt:lpstr>Calibri</vt:lpstr>
      <vt:lpstr>Century Gothic</vt:lpstr>
      <vt:lpstr>Wingdings</vt:lpstr>
      <vt:lpstr>Wingdings 3</vt:lpstr>
      <vt:lpstr>Wisp</vt:lpstr>
      <vt:lpstr>SuccessFactors  Integration Overview</vt:lpstr>
      <vt:lpstr>What is SuccessFactors </vt:lpstr>
      <vt:lpstr>SuccessFactors History</vt:lpstr>
      <vt:lpstr>SuccessFactors Cloud Solution SaaS Model</vt:lpstr>
      <vt:lpstr>What is Employee Central (EC)</vt:lpstr>
      <vt:lpstr>What is Entity</vt:lpstr>
      <vt:lpstr>Properties of Entities</vt:lpstr>
      <vt:lpstr>Properties of Entities</vt:lpstr>
      <vt:lpstr>Properties of Entities</vt:lpstr>
      <vt:lpstr>Employee Central Entities</vt:lpstr>
      <vt:lpstr>Employee Central Entity Relationship Diagram</vt:lpstr>
      <vt:lpstr>Employee Central – Person Entities</vt:lpstr>
      <vt:lpstr>Employee Central – Employment Entities</vt:lpstr>
      <vt:lpstr>Employee Central – Foundation Entities</vt:lpstr>
      <vt:lpstr>SuccessFactors Integration API’s</vt:lpstr>
      <vt:lpstr>SuccessFactors Sample EndPoint URL</vt:lpstr>
      <vt:lpstr>When can we use OData API?</vt:lpstr>
      <vt:lpstr>When can we use SFAPI?</vt:lpstr>
      <vt:lpstr>SuccessFactors Integration Tools – Odata API</vt:lpstr>
      <vt:lpstr>SuccessFactors Integration Tools – Odata API</vt:lpstr>
      <vt:lpstr>SuccessFactors Integration Tools – Odata API</vt:lpstr>
      <vt:lpstr>SuccessFactors Integration Tools – SFAPI</vt:lpstr>
      <vt:lpstr>SuccessFactors Integration Tools – SFAPI</vt:lpstr>
      <vt:lpstr>SuccessFactors Integration Tools – SFAPI</vt:lpstr>
      <vt:lpstr>SuccessFactors Integration Tools</vt:lpstr>
      <vt:lpstr>SuccessFactors Integration Tools</vt:lpstr>
      <vt:lpstr>SuccessFactors Integration Tools</vt:lpstr>
      <vt:lpstr>Developer Integration Tools</vt:lpstr>
      <vt:lpstr>Developer Integration Tools</vt:lpstr>
      <vt:lpstr>Cloud Integration Platforms</vt:lpstr>
      <vt:lpstr>Question and Answer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Duran, Michael E.</dc:creator>
  <cp:lastModifiedBy>Duran, Michael E.</cp:lastModifiedBy>
  <cp:revision>194</cp:revision>
  <dcterms:created xsi:type="dcterms:W3CDTF">2018-04-02T07:27:50Z</dcterms:created>
  <dcterms:modified xsi:type="dcterms:W3CDTF">2018-04-04T12:34:12Z</dcterms:modified>
</cp:coreProperties>
</file>