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358" r:id="rId2"/>
    <p:sldId id="262" r:id="rId3"/>
    <p:sldId id="258" r:id="rId4"/>
    <p:sldId id="256" r:id="rId5"/>
    <p:sldId id="5359" r:id="rId6"/>
    <p:sldId id="5360" r:id="rId7"/>
    <p:sldId id="5361" r:id="rId8"/>
    <p:sldId id="260" r:id="rId9"/>
    <p:sldId id="5363" r:id="rId10"/>
    <p:sldId id="5364" r:id="rId11"/>
    <p:sldId id="5365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053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428" autoAdjust="0"/>
  </p:normalViewPr>
  <p:slideViewPr>
    <p:cSldViewPr snapToGrid="0">
      <p:cViewPr varScale="1">
        <p:scale>
          <a:sx n="66" d="100"/>
          <a:sy n="66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B36D5-BC9F-429D-8EBB-1A11E82D0028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239E6-10F0-4A58-A2D5-7F8CBF40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D0594-4E60-8F4B-8226-C705B94694A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C6D6-21DB-4CFC-B21F-0967F53F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5BCEE-5F55-455A-97D4-BFE20AE85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25EEA-1241-4359-9503-F49BBE33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339A-634B-4B07-B1AA-AAB55B322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4B40-34D0-46FD-97D7-C58F5AED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E1ED-9794-49D0-9CC8-82DC970E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B2D4-F791-4237-B676-23B3CCB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7024-1ADA-418B-8D23-12234D95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C3DB7-B729-4FCD-BC00-C25B3E13E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6D08B-C1F2-497A-8B7B-5D107985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339A-634B-4B07-B1AA-AAB55B322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C98A7-48EE-4B81-BC85-192573F4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3A88-003B-43AB-AED5-A2F1E39C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B2D4-F791-4237-B676-23B3CCB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9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FC0FA-2199-4922-AAA6-FDB8B1597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09B5E-452D-44C5-B6C4-9FC60D2CD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97AE9-D58B-4361-9875-C64FAE73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339A-634B-4B07-B1AA-AAB55B322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0EF8-8B15-4A9E-8576-8E3B16C9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171F6-4A78-4787-A20F-E48A904B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B2D4-F791-4237-B676-23B3CCB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82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ver_large ty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88E5C0-44AA-4448-A5EC-E1511A2729AF}"/>
              </a:ext>
            </a:extLst>
          </p:cNvPr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500" dirty="0">
              <a:latin typeface="IBM Plex Sans" panose="020B0503050000000000" pitchFamily="34" charset="0"/>
            </a:endParaRPr>
          </a:p>
        </p:txBody>
      </p:sp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3048000" y="1"/>
            <a:ext cx="0" cy="687705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7060" y="6050280"/>
            <a:ext cx="1775853" cy="70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235" y="6307781"/>
            <a:ext cx="475811" cy="192134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3429000" y="342900"/>
            <a:ext cx="8382000" cy="647700"/>
          </a:xfrm>
        </p:spPr>
        <p:txBody>
          <a:bodyPr>
            <a:noAutofit/>
          </a:bodyPr>
          <a:lstStyle>
            <a:lvl1pPr>
              <a:defRPr sz="405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FD77E-7155-D247-9ADD-38144DBF17E6}"/>
              </a:ext>
            </a:extLst>
          </p:cNvPr>
          <p:cNvSpPr txBox="1"/>
          <p:nvPr userDrawn="1"/>
        </p:nvSpPr>
        <p:spPr>
          <a:xfrm>
            <a:off x="868948" y="6617369"/>
            <a:ext cx="0" cy="0"/>
          </a:xfrm>
          <a:prstGeom prst="rect">
            <a:avLst/>
          </a:prstGeom>
        </p:spPr>
        <p:txBody>
          <a:bodyPr wrap="none" lIns="68580" tIns="34290" rIns="68580" bIns="34290" rtlCol="0">
            <a:noAutofit/>
          </a:bodyPr>
          <a:lstStyle/>
          <a:p>
            <a:pPr>
              <a:lnSpc>
                <a:spcPct val="105000"/>
              </a:lnSpc>
              <a:spcBef>
                <a:spcPts val="750"/>
              </a:spcBef>
            </a:pPr>
            <a:endParaRPr lang="en-US" sz="1500" dirty="0" err="1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C7E8B1-8753-5947-BDFA-B1F09DA76E2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429001" y="1324807"/>
            <a:ext cx="7048500" cy="689064"/>
          </a:xfrm>
        </p:spPr>
        <p:txBody>
          <a:bodyPr anchor="ctr"/>
          <a:lstStyle>
            <a:lvl1pPr>
              <a:defRPr sz="27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3FE476E5-2274-5146-BC08-6DA58B285B6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1" y="3925668"/>
            <a:ext cx="1493913" cy="608232"/>
          </a:xfrm>
        </p:spPr>
        <p:txBody>
          <a:bodyPr/>
          <a:lstStyle>
            <a:lvl1pPr>
              <a:defRPr sz="135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Month XX, XXXX</a:t>
            </a:r>
          </a:p>
        </p:txBody>
      </p:sp>
    </p:spTree>
    <p:extLst>
      <p:ext uri="{BB962C8B-B14F-4D97-AF65-F5344CB8AC3E}">
        <p14:creationId xmlns:p14="http://schemas.microsoft.com/office/powerpoint/2010/main" val="341609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B171-E80E-4C6A-ACDD-67DBE178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3FC9-2126-4132-AD9A-501D5648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E154A-655C-43BC-83DB-544947EC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339A-634B-4B07-B1AA-AAB55B322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BB11-9AE7-4605-AD3C-3DAE4BAB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E918-1415-4BFF-A1F9-08CFCE21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B2D4-F791-4237-B676-23B3CCB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5A99-8A9F-4B9D-8310-5D7B608A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56AAD-8CED-496E-B5A1-AFC326183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9317F-DB96-4685-8EF4-9BB44D0B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339A-634B-4B07-B1AA-AAB55B322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7A19-14AA-4A7F-8A53-530F527B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819EF-C464-4461-9F80-860D53BD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B2D4-F791-4237-B676-23B3CCB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F454-6B3E-4CD5-861F-66335674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C63CC-F518-4E3A-B5E0-38E7C736E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72123-AEFB-4DEF-B031-571DF3E13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9F00C-F3C8-4EC4-8530-E9640C4C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339A-634B-4B07-B1AA-AAB55B322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C6B55-E039-41A5-839C-4A4E16A7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AC5F5-229D-4049-84FE-B873BF88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B2D4-F791-4237-B676-23B3CCB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E78F-A1BF-49B8-BD04-DF859F3B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91134-3F34-4119-B495-B7F962801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57A39-53DE-4982-B9C0-1870EB30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F47FC-3FE9-41AB-BFD7-5B6802CAF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0B745-6C51-41CA-B8FF-D0D410B79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58D11-906D-4123-99BF-591346C9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339A-634B-4B07-B1AA-AAB55B322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A888C-D0C2-445F-8B8E-884A6113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04258-80D1-4B6C-BEC2-4633DF63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B2D4-F791-4237-B676-23B3CCB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6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2EAE-0EE1-4B6B-A6AC-93F283A5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F8F94-C998-4D18-904B-7176D7DD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339A-634B-4B07-B1AA-AAB55B322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27E6C-39BD-4EC0-96D0-B8F458F8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9DBF3-6247-4B85-B18E-D38475EA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B2D4-F791-4237-B676-23B3CCB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6E7A7-CCFD-4795-8393-B1F2992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339A-634B-4B07-B1AA-AAB55B322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C796B-E4A0-4D51-8014-10F503C6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7320D-292D-421C-B548-0E542AE7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B2D4-F791-4237-B676-23B3CCB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90E2-A966-4538-AC4A-678A9BE6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21C0-568F-4B7A-8820-2E5A47E8F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82F96-47CB-4598-A50C-2B6BF72C3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B7130-024F-4939-BFF6-81DDD29E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339A-634B-4B07-B1AA-AAB55B322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5B4C0-134D-4602-B8E7-8E5473B4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39EBC-DD85-44DA-8572-21174011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B2D4-F791-4237-B676-23B3CCB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D365-1BF2-460D-8EF5-E8DB8401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21D4E-F60B-4161-B4BD-099E4D737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D4488-1F35-4248-9AA8-6EFC0A0FA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796D3-D5CD-43A5-9908-817E9CA0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339A-634B-4B07-B1AA-AAB55B322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43436-6A82-4359-B87B-6FDB0D58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63ECA-107A-400B-8B46-6E2A2D1C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B2D4-F791-4237-B676-23B3CCB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1ED27-8B40-4848-A58D-1E6022C0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6E0D-3D84-4E6C-B0FD-D376D4CE7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50AA-FE97-43CE-83CC-A02A4B86E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339A-634B-4B07-B1AA-AAB55B3228E4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AC37-DF7E-4B66-8836-AFFED7940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247F-3FB7-4C91-88B6-E67786305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B2D4-F791-4237-B676-23B3CCB3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6F0EF2-A629-4902-9E3A-6AD45893BA54}"/>
              </a:ext>
            </a:extLst>
          </p:cNvPr>
          <p:cNvSpPr/>
          <p:nvPr/>
        </p:nvSpPr>
        <p:spPr>
          <a:xfrm>
            <a:off x="3135087" y="0"/>
            <a:ext cx="9056913" cy="6858000"/>
          </a:xfrm>
          <a:prstGeom prst="rect">
            <a:avLst/>
          </a:prstGeom>
          <a:solidFill>
            <a:srgbClr val="0530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99446" y="6221711"/>
            <a:ext cx="48" cy="161583"/>
          </a:xfrm>
          <a:prstGeom prst="rect">
            <a:avLst/>
          </a:prstGeom>
          <a:gradFill>
            <a:gsLst>
              <a:gs pos="35000">
                <a:srgbClr val="162B3B">
                  <a:alpha val="57000"/>
                </a:srgbClr>
              </a:gs>
              <a:gs pos="93000">
                <a:srgbClr val="345373">
                  <a:alpha val="0"/>
                </a:srgbClr>
              </a:gs>
            </a:gsLst>
            <a:path path="rect">
              <a:fillToRect l="50000" t="50000" r="50000" b="50000"/>
            </a:path>
          </a:gradFill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defRPr/>
            </a:pPr>
            <a:endParaRPr lang="en-US" sz="1050" dirty="0">
              <a:solidFill>
                <a:srgbClr val="FFFFFF"/>
              </a:solidFill>
              <a:latin typeface="Arial Regular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62518" y="6209244"/>
            <a:ext cx="445356" cy="179671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7C6B9F3-0598-8742-BF21-C0231B082E2D}"/>
              </a:ext>
            </a:extLst>
          </p:cNvPr>
          <p:cNvSpPr txBox="1">
            <a:spLocks/>
          </p:cNvSpPr>
          <p:nvPr/>
        </p:nvSpPr>
        <p:spPr>
          <a:xfrm>
            <a:off x="3729990" y="754380"/>
            <a:ext cx="7132528" cy="22874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L="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3600" b="1" dirty="0">
              <a:latin typeface="IBM Plex Sans" charset="0"/>
              <a:ea typeface="IBM Plex Sans" charset="0"/>
              <a:cs typeface="IBM Plex Sans" charset="0"/>
            </a:endParaRPr>
          </a:p>
          <a:p>
            <a:pPr lvl="0"/>
            <a:endParaRPr lang="en-US" sz="3600" b="1" dirty="0">
              <a:latin typeface="IBM Plex Sans" charset="0"/>
              <a:ea typeface="IBM Plex Sans" charset="0"/>
              <a:cs typeface="IBM Plex Sans" charset="0"/>
            </a:endParaRPr>
          </a:p>
          <a:p>
            <a:pPr lvl="0"/>
            <a:r>
              <a:rPr lang="en-US" sz="36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SAP Identity Authentication</a:t>
            </a:r>
          </a:p>
          <a:p>
            <a:pPr lvl="0"/>
            <a:r>
              <a:rPr lang="en-US" sz="3600" b="1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Architecture Design </a:t>
            </a:r>
          </a:p>
          <a:p>
            <a:pPr lvl="0"/>
            <a:endParaRPr lang="en-US" sz="1054" dirty="0">
              <a:latin typeface="Arial" charset="0"/>
              <a:ea typeface="Arial" charset="0"/>
            </a:endParaRPr>
          </a:p>
          <a:p>
            <a:pPr lvl="0"/>
            <a:r>
              <a:rPr lang="en-US" sz="1350" dirty="0">
                <a:solidFill>
                  <a:srgbClr val="FFFFFF"/>
                </a:solidFill>
                <a:latin typeface="IBM Plex Sans Text" charset="0"/>
                <a:ea typeface="Arial" charset="0"/>
              </a:rPr>
              <a:t>Wednesday, April 23, 2021</a:t>
            </a:r>
            <a:endParaRPr lang="en-US" sz="1350" dirty="0">
              <a:solidFill>
                <a:srgbClr val="FFFFFF"/>
              </a:solidFill>
              <a:latin typeface="IBM Plex Sans Text" charset="0"/>
              <a:ea typeface="IBM Plex Sans Text" charset="0"/>
              <a:cs typeface="IBM Plex Sans Text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3587AE-85B1-45E0-9F64-366B2CEC6C20}"/>
              </a:ext>
            </a:extLst>
          </p:cNvPr>
          <p:cNvSpPr/>
          <p:nvPr/>
        </p:nvSpPr>
        <p:spPr>
          <a:xfrm>
            <a:off x="-24757" y="0"/>
            <a:ext cx="3159843" cy="6858000"/>
          </a:xfrm>
          <a:prstGeom prst="rect">
            <a:avLst/>
          </a:prstGeom>
          <a:solidFill>
            <a:srgbClr val="0F6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2000" dirty="0">
              <a:latin typeface="IBM Plex Sans" panose="020B050305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00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1ECC5A-5878-4A17-AF3D-1B808452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766654"/>
            <a:ext cx="3219899" cy="3324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293121-3A5F-4106-B15B-F6C75F64A940}"/>
              </a:ext>
            </a:extLst>
          </p:cNvPr>
          <p:cNvSpPr txBox="1"/>
          <p:nvPr/>
        </p:nvSpPr>
        <p:spPr>
          <a:xfrm>
            <a:off x="4710321" y="3167388"/>
            <a:ext cx="673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Or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BD72263-8325-4E27-A4DB-34A7D4FF9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1D6537-F8B6-40A3-B667-B5DB47F826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3"/>
          <a:stretch/>
        </p:blipFill>
        <p:spPr>
          <a:xfrm>
            <a:off x="6351329" y="1887209"/>
            <a:ext cx="5641777" cy="2778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F53CA1-EC8F-4692-8381-C8D3DFAE9F3E}"/>
              </a:ext>
            </a:extLst>
          </p:cNvPr>
          <p:cNvSpPr txBox="1"/>
          <p:nvPr/>
        </p:nvSpPr>
        <p:spPr>
          <a:xfrm>
            <a:off x="333830" y="5006201"/>
            <a:ext cx="5225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Lundin’s Employees can login with their ADFS credentials.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complex dependencies on attributes to route login requests.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5E7EF-DED8-4B48-8766-82BB93D987A6}"/>
              </a:ext>
            </a:extLst>
          </p:cNvPr>
          <p:cNvSpPr txBox="1"/>
          <p:nvPr/>
        </p:nvSpPr>
        <p:spPr>
          <a:xfrm>
            <a:off x="6248400" y="5006201"/>
            <a:ext cx="5225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PWD Users will login with a different link.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on Additional IdPs will login with a different link.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53939F-CF40-45A8-9C22-98D5D75532CE}"/>
              </a:ext>
            </a:extLst>
          </p:cNvPr>
          <p:cNvSpPr/>
          <p:nvPr/>
        </p:nvSpPr>
        <p:spPr>
          <a:xfrm>
            <a:off x="7431090" y="2881966"/>
            <a:ext cx="2685062" cy="285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userid@lundinmining.com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1879DA-2527-4114-BE9F-C280D6413BF6}"/>
              </a:ext>
            </a:extLst>
          </p:cNvPr>
          <p:cNvSpPr txBox="1"/>
          <p:nvPr/>
        </p:nvSpPr>
        <p:spPr>
          <a:xfrm>
            <a:off x="522514" y="217714"/>
            <a:ext cx="998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Option 2: Different Links per type of users : </a:t>
            </a:r>
            <a:r>
              <a:rPr lang="en-US" sz="2000" dirty="0"/>
              <a:t>Authentication Process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5A049-623E-43FB-BC94-742B56537E86}"/>
              </a:ext>
            </a:extLst>
          </p:cNvPr>
          <p:cNvSpPr txBox="1"/>
          <p:nvPr/>
        </p:nvSpPr>
        <p:spPr>
          <a:xfrm>
            <a:off x="846161" y="1405719"/>
            <a:ext cx="289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IAS Login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7275F5-59DD-4D80-AD0D-5DA168A5BBC6}"/>
              </a:ext>
            </a:extLst>
          </p:cNvPr>
          <p:cNvSpPr txBox="1"/>
          <p:nvPr/>
        </p:nvSpPr>
        <p:spPr>
          <a:xfrm>
            <a:off x="7522191" y="1397322"/>
            <a:ext cx="289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ADFS Login Page</a:t>
            </a:r>
          </a:p>
        </p:txBody>
      </p:sp>
    </p:spTree>
    <p:extLst>
      <p:ext uri="{BB962C8B-B14F-4D97-AF65-F5344CB8AC3E}">
        <p14:creationId xmlns:p14="http://schemas.microsoft.com/office/powerpoint/2010/main" val="172702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4610-7630-49F0-8581-78152F74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9051"/>
            <a:ext cx="10515600" cy="4025006"/>
          </a:xfrm>
        </p:spPr>
        <p:txBody>
          <a:bodyPr>
            <a:normAutofit/>
          </a:bodyPr>
          <a:lstStyle/>
          <a:p>
            <a:r>
              <a:rPr lang="en-US" sz="2600" dirty="0"/>
              <a:t>Set Lundins ADFS as the Default IdP. Lundin’s ADFS will be SP-initiated</a:t>
            </a:r>
          </a:p>
          <a:p>
            <a:r>
              <a:rPr lang="en-US" sz="2600" dirty="0"/>
              <a:t>Additional Corporate IdPs will be IdP-initiated.</a:t>
            </a:r>
          </a:p>
          <a:p>
            <a:r>
              <a:rPr lang="en-US" sz="2600" dirty="0"/>
              <a:t>Multiple links will be used to login for different types of users.</a:t>
            </a:r>
            <a:endParaRPr lang="en-US" sz="2200" dirty="0"/>
          </a:p>
          <a:p>
            <a:r>
              <a:rPr lang="en-US" sz="2800" dirty="0"/>
              <a:t>Additional IdPs will need to provide the IdP-initiated link.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09093-412F-4768-95F2-8604370C147A}"/>
              </a:ext>
            </a:extLst>
          </p:cNvPr>
          <p:cNvSpPr txBox="1"/>
          <p:nvPr/>
        </p:nvSpPr>
        <p:spPr>
          <a:xfrm>
            <a:off x="522514" y="217714"/>
            <a:ext cx="998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Option 2: Different Links per type of users : </a:t>
            </a:r>
            <a:r>
              <a:rPr lang="en-US" sz="2000" dirty="0"/>
              <a:t>Technical Notes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178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4610-7630-49F0-8581-78152F74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Integration between SuccessFactors and IAS will disable Partial SSO.</a:t>
            </a:r>
          </a:p>
          <a:p>
            <a:r>
              <a:rPr lang="en-US" sz="2400" dirty="0"/>
              <a:t>Non-SSO Users will need to login through IAS login page.</a:t>
            </a:r>
          </a:p>
          <a:p>
            <a:r>
              <a:rPr lang="en-US" sz="2400" dirty="0"/>
              <a:t>For Non-SSO Users, Password is managed on the IAS Admin.</a:t>
            </a:r>
          </a:p>
          <a:p>
            <a:r>
              <a:rPr lang="en-US" sz="2400" dirty="0"/>
              <a:t>During the upgrade, an IPS tenant is created. Transformation scripts are created to map SF fields and source User's data into IAS:</a:t>
            </a:r>
          </a:p>
          <a:p>
            <a:pPr lvl="1"/>
            <a:r>
              <a:rPr lang="en-US" sz="2000" dirty="0"/>
              <a:t>Required fields: last name, email, unique username</a:t>
            </a:r>
          </a:p>
          <a:p>
            <a:pPr lvl="1"/>
            <a:r>
              <a:rPr lang="en-US" sz="2000" dirty="0"/>
              <a:t>An API admin user (IPSADMIN) is created on SuccessFactors and assigned appropriate roles.</a:t>
            </a:r>
          </a:p>
          <a:p>
            <a:r>
              <a:rPr lang="en-US" sz="2400" dirty="0"/>
              <a:t>Cannot undo the upgrade once it’s completed.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6F159-8278-4335-A358-01342EFAF93B}"/>
              </a:ext>
            </a:extLst>
          </p:cNvPr>
          <p:cNvSpPr txBox="1"/>
          <p:nvPr/>
        </p:nvSpPr>
        <p:spPr>
          <a:xfrm>
            <a:off x="522514" y="217714"/>
            <a:ext cx="804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Technical Notes</a:t>
            </a:r>
          </a:p>
        </p:txBody>
      </p:sp>
    </p:spTree>
    <p:extLst>
      <p:ext uri="{BB962C8B-B14F-4D97-AF65-F5344CB8AC3E}">
        <p14:creationId xmlns:p14="http://schemas.microsoft.com/office/powerpoint/2010/main" val="65537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4610-7630-49F0-8581-78152F74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Enabled through the Upgrade Center.</a:t>
            </a:r>
          </a:p>
          <a:p>
            <a:r>
              <a:rPr lang="en-US" sz="2400" dirty="0"/>
              <a:t>Embedded in SuccessFactors reporting.</a:t>
            </a:r>
          </a:p>
          <a:p>
            <a:r>
              <a:rPr lang="en-US" sz="2400" dirty="0"/>
              <a:t>Requires IAS to establish a session on SAP Cloud Analytics.</a:t>
            </a:r>
          </a:p>
          <a:p>
            <a:r>
              <a:rPr lang="en-US" sz="2400" dirty="0"/>
              <a:t>Requires setting up some Role Based Permissions.</a:t>
            </a:r>
          </a:p>
          <a:p>
            <a:r>
              <a:rPr lang="en-US" sz="2400" dirty="0"/>
              <a:t>Requires Provisioning configuration to activate SSO.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6F159-8278-4335-A358-01342EFAF93B}"/>
              </a:ext>
            </a:extLst>
          </p:cNvPr>
          <p:cNvSpPr txBox="1"/>
          <p:nvPr/>
        </p:nvSpPr>
        <p:spPr>
          <a:xfrm>
            <a:off x="522514" y="217714"/>
            <a:ext cx="804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People Analytics Activation</a:t>
            </a:r>
          </a:p>
        </p:txBody>
      </p:sp>
    </p:spTree>
    <p:extLst>
      <p:ext uri="{BB962C8B-B14F-4D97-AF65-F5344CB8AC3E}">
        <p14:creationId xmlns:p14="http://schemas.microsoft.com/office/powerpoint/2010/main" val="331157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F3E1C37E-C605-4BA5-B5AB-0C369FCFFC86}"/>
              </a:ext>
            </a:extLst>
          </p:cNvPr>
          <p:cNvSpPr txBox="1"/>
          <p:nvPr/>
        </p:nvSpPr>
        <p:spPr>
          <a:xfrm>
            <a:off x="522514" y="217714"/>
            <a:ext cx="804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Authentication Process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6B1636-8B9A-4600-B03A-733D5883C692}"/>
              </a:ext>
            </a:extLst>
          </p:cNvPr>
          <p:cNvSpPr/>
          <p:nvPr/>
        </p:nvSpPr>
        <p:spPr>
          <a:xfrm>
            <a:off x="1785257" y="2246085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 IAS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1CE39A-607E-47C2-A2D7-711DC993055D}"/>
              </a:ext>
            </a:extLst>
          </p:cNvPr>
          <p:cNvSpPr/>
          <p:nvPr/>
        </p:nvSpPr>
        <p:spPr>
          <a:xfrm>
            <a:off x="5116285" y="3617685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 IPS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153BFE-C836-4BEE-B174-E046C625FB06}"/>
              </a:ext>
            </a:extLst>
          </p:cNvPr>
          <p:cNvSpPr/>
          <p:nvPr/>
        </p:nvSpPr>
        <p:spPr>
          <a:xfrm>
            <a:off x="1785257" y="5119914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ADFS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F31D4A-D24E-4BC0-B4C9-90750F74F4A3}"/>
              </a:ext>
            </a:extLst>
          </p:cNvPr>
          <p:cNvSpPr/>
          <p:nvPr/>
        </p:nvSpPr>
        <p:spPr>
          <a:xfrm>
            <a:off x="9390742" y="3175001"/>
            <a:ext cx="1828800" cy="18723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 SuccessFactors, LMS, People Analytics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3A5628-99AD-4BA5-BFA1-9847C2AF09FF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6945085" y="4082143"/>
            <a:ext cx="2445657" cy="290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A98C43F-315A-415E-AF39-184D630C2338}"/>
              </a:ext>
            </a:extLst>
          </p:cNvPr>
          <p:cNvSpPr txBox="1"/>
          <p:nvPr/>
        </p:nvSpPr>
        <p:spPr>
          <a:xfrm>
            <a:off x="7253513" y="3743588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 user data*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Username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Email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Last Name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AB5D609-92CA-4001-9135-7855D2B34F18}"/>
              </a:ext>
            </a:extLst>
          </p:cNvPr>
          <p:cNvCxnSpPr>
            <a:cxnSpLocks/>
            <a:stCxn id="35" idx="0"/>
            <a:endCxn id="3" idx="3"/>
          </p:cNvCxnSpPr>
          <p:nvPr/>
        </p:nvCxnSpPr>
        <p:spPr>
          <a:xfrm rot="16200000" flipV="1">
            <a:off x="4368800" y="1955800"/>
            <a:ext cx="907142" cy="241662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958006E-1C6A-464B-9319-D669732C26EF}"/>
              </a:ext>
            </a:extLst>
          </p:cNvPr>
          <p:cNvSpPr txBox="1"/>
          <p:nvPr/>
        </p:nvSpPr>
        <p:spPr>
          <a:xfrm>
            <a:off x="4201885" y="236709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 user data*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477123-DCC3-427D-A197-F06C93D96070}"/>
              </a:ext>
            </a:extLst>
          </p:cNvPr>
          <p:cNvCxnSpPr>
            <a:cxnSpLocks/>
            <a:stCxn id="36" idx="0"/>
            <a:endCxn id="3" idx="2"/>
          </p:cNvCxnSpPr>
          <p:nvPr/>
        </p:nvCxnSpPr>
        <p:spPr>
          <a:xfrm flipV="1">
            <a:off x="2699657" y="3175000"/>
            <a:ext cx="0" cy="19449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5AD7117-9F9B-4723-BFAF-5E556A61300A}"/>
              </a:ext>
            </a:extLst>
          </p:cNvPr>
          <p:cNvSpPr txBox="1"/>
          <p:nvPr/>
        </p:nvSpPr>
        <p:spPr>
          <a:xfrm>
            <a:off x="2721430" y="3743588"/>
            <a:ext cx="1480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Authentication Proxy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A345D44-21A7-4702-9AD1-245A6DE3899D}"/>
              </a:ext>
            </a:extLst>
          </p:cNvPr>
          <p:cNvCxnSpPr>
            <a:cxnSpLocks/>
            <a:stCxn id="3" idx="0"/>
            <a:endCxn id="37" idx="0"/>
          </p:cNvCxnSpPr>
          <p:nvPr/>
        </p:nvCxnSpPr>
        <p:spPr>
          <a:xfrm rot="16200000" flipH="1">
            <a:off x="6037941" y="-1092199"/>
            <a:ext cx="928916" cy="7605485"/>
          </a:xfrm>
          <a:prstGeom prst="bentConnector3">
            <a:avLst>
              <a:gd name="adj1" fmla="val -574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254ADA-C3C6-4F10-83BA-7DDC29749410}"/>
              </a:ext>
            </a:extLst>
          </p:cNvPr>
          <p:cNvSpPr txBox="1"/>
          <p:nvPr/>
        </p:nvSpPr>
        <p:spPr>
          <a:xfrm>
            <a:off x="4767942" y="6363287"/>
            <a:ext cx="7199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* During SuccessFactors Upgrade, an API User is created on both IAS and SF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275EC3C-E125-4FAB-B5C7-AF50E9BA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3" y="2367094"/>
            <a:ext cx="390525" cy="5334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377083D-F1FD-4DC3-A70B-B117801C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94" y="5317671"/>
            <a:ext cx="390525" cy="533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CC2D3D21-996A-4094-AA49-F875CE1841CC}"/>
              </a:ext>
            </a:extLst>
          </p:cNvPr>
          <p:cNvSpPr txBox="1"/>
          <p:nvPr/>
        </p:nvSpPr>
        <p:spPr>
          <a:xfrm>
            <a:off x="-65315" y="2900494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PWD Users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C63EBF-A850-48D6-BD3D-4342002860BD}"/>
              </a:ext>
            </a:extLst>
          </p:cNvPr>
          <p:cNvSpPr txBox="1"/>
          <p:nvPr/>
        </p:nvSpPr>
        <p:spPr>
          <a:xfrm>
            <a:off x="-65315" y="5840185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SSO Users</a:t>
            </a:r>
          </a:p>
        </p:txBody>
      </p:sp>
    </p:spTree>
    <p:extLst>
      <p:ext uri="{BB962C8B-B14F-4D97-AF65-F5344CB8AC3E}">
        <p14:creationId xmlns:p14="http://schemas.microsoft.com/office/powerpoint/2010/main" val="136658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8403CE-7951-4321-A2EB-C44026D59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15" y="2872693"/>
            <a:ext cx="390525" cy="533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F759582-EEA3-4F92-BDFC-C8D3F9BFCC1A}"/>
              </a:ext>
            </a:extLst>
          </p:cNvPr>
          <p:cNvGrpSpPr/>
          <p:nvPr/>
        </p:nvGrpSpPr>
        <p:grpSpPr>
          <a:xfrm>
            <a:off x="4001564" y="1264854"/>
            <a:ext cx="3347044" cy="1657880"/>
            <a:chOff x="3416271" y="-388637"/>
            <a:chExt cx="3347044" cy="16578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AECCA0-F908-42F3-883A-EF6FD414BCDE}"/>
                </a:ext>
              </a:extLst>
            </p:cNvPr>
            <p:cNvSpPr/>
            <p:nvPr/>
          </p:nvSpPr>
          <p:spPr>
            <a:xfrm>
              <a:off x="3416271" y="-388637"/>
              <a:ext cx="3347044" cy="1657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Sap success factors | Quartz Events">
              <a:extLst>
                <a:ext uri="{FF2B5EF4-FFF2-40B4-BE49-F238E27FC236}">
                  <a16:creationId xmlns:a16="http://schemas.microsoft.com/office/drawing/2014/main" id="{EF9A3CE2-6EF5-49A3-8375-3CE8DFC29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333" y="990948"/>
              <a:ext cx="1488031" cy="178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55FDDFA-643F-4DF5-B1DF-DD70203E63A5}"/>
              </a:ext>
            </a:extLst>
          </p:cNvPr>
          <p:cNvSpPr/>
          <p:nvPr/>
        </p:nvSpPr>
        <p:spPr>
          <a:xfrm>
            <a:off x="1611086" y="1264855"/>
            <a:ext cx="980039" cy="37545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7D8AEE-0CBE-4926-BE3D-E53CF9E4936C}"/>
              </a:ext>
            </a:extLst>
          </p:cNvPr>
          <p:cNvSpPr txBox="1"/>
          <p:nvPr/>
        </p:nvSpPr>
        <p:spPr>
          <a:xfrm>
            <a:off x="7884073" y="1210490"/>
            <a:ext cx="38870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838"/>
                </a:solidFill>
                <a:effectLst/>
                <a:latin typeface="Open Sans" panose="020B0606030504020204" pitchFamily="34" charset="0"/>
              </a:rPr>
              <a:t>1- A browser client requests a web resource protected by a SAML SP (SP1)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2 – The client is redirected to IdP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3 – The client makes a SAML Authentication Request to SSO Service @ IDP1.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4 – IDP1 issues an assertion and returns a response to client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5 – The Client Submits the response to the ACS @ SP1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6– SP1 redirects the client to the resource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7 – The client requests the resource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8 – The resource makes an access control decision based on the security context established and the claims received in the SAML Auth Request</a:t>
            </a:r>
          </a:p>
        </p:txBody>
      </p:sp>
      <p:pic>
        <p:nvPicPr>
          <p:cNvPr id="1028" name="Picture 4" descr="ESSTECH">
            <a:extLst>
              <a:ext uri="{FF2B5EF4-FFF2-40B4-BE49-F238E27FC236}">
                <a16:creationId xmlns:a16="http://schemas.microsoft.com/office/drawing/2014/main" id="{86FEF49D-303E-4708-9DD1-6342B9CB6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2" t="15976" r="14498" b="18359"/>
          <a:stretch/>
        </p:blipFill>
        <p:spPr bwMode="auto">
          <a:xfrm>
            <a:off x="6008751" y="4270600"/>
            <a:ext cx="1198907" cy="60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EAC437-0EBB-43A6-A86C-389D1BC7CF22}"/>
              </a:ext>
            </a:extLst>
          </p:cNvPr>
          <p:cNvSpPr/>
          <p:nvPr/>
        </p:nvSpPr>
        <p:spPr>
          <a:xfrm>
            <a:off x="3997021" y="3361492"/>
            <a:ext cx="3347044" cy="165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AC1729-DE06-4FD3-9E7E-E3E428C5F1DE}"/>
              </a:ext>
            </a:extLst>
          </p:cNvPr>
          <p:cNvSpPr/>
          <p:nvPr/>
        </p:nvSpPr>
        <p:spPr>
          <a:xfrm>
            <a:off x="4580285" y="3467423"/>
            <a:ext cx="1292059" cy="7014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IDP1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BBBE1-B39C-420B-B849-5CD0DD881D1F}"/>
              </a:ext>
            </a:extLst>
          </p:cNvPr>
          <p:cNvSpPr/>
          <p:nvPr/>
        </p:nvSpPr>
        <p:spPr>
          <a:xfrm>
            <a:off x="4580284" y="1361447"/>
            <a:ext cx="1292059" cy="6703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24DA04-149C-4F17-BBEA-CF8EAFA1041D}"/>
              </a:ext>
            </a:extLst>
          </p:cNvPr>
          <p:cNvCxnSpPr>
            <a:cxnSpLocks/>
          </p:cNvCxnSpPr>
          <p:nvPr/>
        </p:nvCxnSpPr>
        <p:spPr>
          <a:xfrm flipH="1">
            <a:off x="2588854" y="3944419"/>
            <a:ext cx="140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61EB92-DB4B-4FDA-99CE-5336952B520F}"/>
              </a:ext>
            </a:extLst>
          </p:cNvPr>
          <p:cNvCxnSpPr/>
          <p:nvPr/>
        </p:nvCxnSpPr>
        <p:spPr>
          <a:xfrm>
            <a:off x="2587718" y="4500380"/>
            <a:ext cx="1410439" cy="16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EFDD74D-78BB-4B70-8033-344175A798B3}"/>
              </a:ext>
            </a:extLst>
          </p:cNvPr>
          <p:cNvSpPr/>
          <p:nvPr/>
        </p:nvSpPr>
        <p:spPr>
          <a:xfrm>
            <a:off x="3618934" y="4062527"/>
            <a:ext cx="348343" cy="348343"/>
          </a:xfrm>
          <a:prstGeom prst="ellips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5F39D8D-3458-47C8-8A95-DA8DAB0BD734}"/>
              </a:ext>
            </a:extLst>
          </p:cNvPr>
          <p:cNvSpPr/>
          <p:nvPr/>
        </p:nvSpPr>
        <p:spPr>
          <a:xfrm>
            <a:off x="2161435" y="3753390"/>
            <a:ext cx="348343" cy="34834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02439F-A9D5-4C0F-9C99-4D380F951E62}"/>
              </a:ext>
            </a:extLst>
          </p:cNvPr>
          <p:cNvCxnSpPr>
            <a:cxnSpLocks/>
          </p:cNvCxnSpPr>
          <p:nvPr/>
        </p:nvCxnSpPr>
        <p:spPr>
          <a:xfrm>
            <a:off x="2593396" y="1589485"/>
            <a:ext cx="1405895" cy="16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39FA9D0-9D4D-4F35-AE61-B8E90E108C82}"/>
              </a:ext>
            </a:extLst>
          </p:cNvPr>
          <p:cNvSpPr/>
          <p:nvPr/>
        </p:nvSpPr>
        <p:spPr>
          <a:xfrm>
            <a:off x="3625138" y="1168604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A58630-83D5-451B-BD2E-01CC5112DFBA}"/>
              </a:ext>
            </a:extLst>
          </p:cNvPr>
          <p:cNvCxnSpPr>
            <a:cxnSpLocks/>
          </p:cNvCxnSpPr>
          <p:nvPr/>
        </p:nvCxnSpPr>
        <p:spPr>
          <a:xfrm flipH="1">
            <a:off x="2593397" y="1768438"/>
            <a:ext cx="140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02F3613-1D54-405D-95FD-81A91CFA6A0F}"/>
              </a:ext>
            </a:extLst>
          </p:cNvPr>
          <p:cNvSpPr/>
          <p:nvPr/>
        </p:nvSpPr>
        <p:spPr>
          <a:xfrm>
            <a:off x="2632684" y="1805195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2F021C9-BFA1-4C85-B5BF-EE8995796BB3}"/>
              </a:ext>
            </a:extLst>
          </p:cNvPr>
          <p:cNvCxnSpPr>
            <a:cxnSpLocks/>
          </p:cNvCxnSpPr>
          <p:nvPr/>
        </p:nvCxnSpPr>
        <p:spPr>
          <a:xfrm>
            <a:off x="2609985" y="2240810"/>
            <a:ext cx="1405895" cy="16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2463A4-FFA2-408D-9D8C-8BD767CF1DAE}"/>
              </a:ext>
            </a:extLst>
          </p:cNvPr>
          <p:cNvCxnSpPr>
            <a:cxnSpLocks/>
          </p:cNvCxnSpPr>
          <p:nvPr/>
        </p:nvCxnSpPr>
        <p:spPr>
          <a:xfrm flipH="1">
            <a:off x="2609986" y="2363837"/>
            <a:ext cx="140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87C0C70-FB57-473C-911F-A19E3DADD995}"/>
              </a:ext>
            </a:extLst>
          </p:cNvPr>
          <p:cNvSpPr/>
          <p:nvPr/>
        </p:nvSpPr>
        <p:spPr>
          <a:xfrm>
            <a:off x="4059896" y="2040113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FC3B47-86C6-4F3C-9885-AA366ABB290C}"/>
              </a:ext>
            </a:extLst>
          </p:cNvPr>
          <p:cNvSpPr/>
          <p:nvPr/>
        </p:nvSpPr>
        <p:spPr>
          <a:xfrm>
            <a:off x="2192014" y="2186258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E1C37E-C605-4BA5-B5AB-0C369FCFFC86}"/>
              </a:ext>
            </a:extLst>
          </p:cNvPr>
          <p:cNvSpPr txBox="1"/>
          <p:nvPr/>
        </p:nvSpPr>
        <p:spPr>
          <a:xfrm>
            <a:off x="522514" y="217714"/>
            <a:ext cx="804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Authentication Process for non-SSO Users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4AC3ABC-C390-498D-BF80-6F8FEFE991DD}"/>
              </a:ext>
            </a:extLst>
          </p:cNvPr>
          <p:cNvSpPr/>
          <p:nvPr/>
        </p:nvSpPr>
        <p:spPr>
          <a:xfrm>
            <a:off x="1262743" y="5537852"/>
            <a:ext cx="348343" cy="34834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714BD-F092-400E-8A0C-FD660992B41F}"/>
              </a:ext>
            </a:extLst>
          </p:cNvPr>
          <p:cNvSpPr txBox="1"/>
          <p:nvPr/>
        </p:nvSpPr>
        <p:spPr>
          <a:xfrm>
            <a:off x="1727557" y="5571936"/>
            <a:ext cx="519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Required claims in response: Username (Employee #)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2A77588-305A-4A5F-B91A-B360E867B545}"/>
              </a:ext>
            </a:extLst>
          </p:cNvPr>
          <p:cNvSpPr/>
          <p:nvPr/>
        </p:nvSpPr>
        <p:spPr>
          <a:xfrm>
            <a:off x="6691799" y="5536263"/>
            <a:ext cx="348343" cy="348343"/>
          </a:xfrm>
          <a:prstGeom prst="ellips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EC0E0F-3CBD-40E9-AE03-D5FA2C993B59}"/>
              </a:ext>
            </a:extLst>
          </p:cNvPr>
          <p:cNvSpPr txBox="1"/>
          <p:nvPr/>
        </p:nvSpPr>
        <p:spPr>
          <a:xfrm>
            <a:off x="7207657" y="5571936"/>
            <a:ext cx="3887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provided credentials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0136C6F-A2A2-4D79-A458-AF57D0249EF0}"/>
              </a:ext>
            </a:extLst>
          </p:cNvPr>
          <p:cNvCxnSpPr>
            <a:cxnSpLocks/>
          </p:cNvCxnSpPr>
          <p:nvPr/>
        </p:nvCxnSpPr>
        <p:spPr>
          <a:xfrm>
            <a:off x="2591125" y="2639472"/>
            <a:ext cx="1405895" cy="16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F4834A6-30BA-48F7-81B2-7006548AA042}"/>
              </a:ext>
            </a:extLst>
          </p:cNvPr>
          <p:cNvSpPr/>
          <p:nvPr/>
        </p:nvSpPr>
        <p:spPr>
          <a:xfrm>
            <a:off x="4059897" y="2469140"/>
            <a:ext cx="348343" cy="348343"/>
          </a:xfrm>
          <a:prstGeom prst="ellipse">
            <a:avLst/>
          </a:prstGeom>
          <a:ln w="127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4425601-F14D-4DA9-94DF-040C188C0567}"/>
              </a:ext>
            </a:extLst>
          </p:cNvPr>
          <p:cNvCxnSpPr>
            <a:cxnSpLocks/>
          </p:cNvCxnSpPr>
          <p:nvPr/>
        </p:nvCxnSpPr>
        <p:spPr>
          <a:xfrm flipH="1">
            <a:off x="2591126" y="2762499"/>
            <a:ext cx="140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AC88C-D76C-4A50-AEDF-B9C5F6564F15}"/>
              </a:ext>
            </a:extLst>
          </p:cNvPr>
          <p:cNvSpPr/>
          <p:nvPr/>
        </p:nvSpPr>
        <p:spPr>
          <a:xfrm>
            <a:off x="2192015" y="2594269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3490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6016A4-59FB-4431-9EDC-1D2A71E00551}"/>
              </a:ext>
            </a:extLst>
          </p:cNvPr>
          <p:cNvCxnSpPr>
            <a:cxnSpLocks/>
          </p:cNvCxnSpPr>
          <p:nvPr/>
        </p:nvCxnSpPr>
        <p:spPr>
          <a:xfrm flipH="1" flipV="1">
            <a:off x="2598041" y="2164339"/>
            <a:ext cx="1392164" cy="17033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18403CE-7951-4321-A2EB-C44026D59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73" y="3345016"/>
            <a:ext cx="390525" cy="533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F759582-EEA3-4F92-BDFC-C8D3F9BFCC1A}"/>
              </a:ext>
            </a:extLst>
          </p:cNvPr>
          <p:cNvGrpSpPr/>
          <p:nvPr/>
        </p:nvGrpSpPr>
        <p:grpSpPr>
          <a:xfrm>
            <a:off x="4001564" y="989083"/>
            <a:ext cx="3347044" cy="1657880"/>
            <a:chOff x="3416271" y="-388637"/>
            <a:chExt cx="3347044" cy="16578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AECCA0-F908-42F3-883A-EF6FD414BCDE}"/>
                </a:ext>
              </a:extLst>
            </p:cNvPr>
            <p:cNvSpPr/>
            <p:nvPr/>
          </p:nvSpPr>
          <p:spPr>
            <a:xfrm>
              <a:off x="3416271" y="-388637"/>
              <a:ext cx="3347044" cy="16578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Sap success factors | Quartz Events">
              <a:extLst>
                <a:ext uri="{FF2B5EF4-FFF2-40B4-BE49-F238E27FC236}">
                  <a16:creationId xmlns:a16="http://schemas.microsoft.com/office/drawing/2014/main" id="{EF9A3CE2-6EF5-49A3-8375-3CE8DFC29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333" y="990948"/>
              <a:ext cx="1488031" cy="178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55FDDFA-643F-4DF5-B1DF-DD70203E63A5}"/>
              </a:ext>
            </a:extLst>
          </p:cNvPr>
          <p:cNvSpPr/>
          <p:nvPr/>
        </p:nvSpPr>
        <p:spPr>
          <a:xfrm>
            <a:off x="1611086" y="989083"/>
            <a:ext cx="980039" cy="4896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741B6-DFCB-4C42-BA4B-391AC2F8C858}"/>
              </a:ext>
            </a:extLst>
          </p:cNvPr>
          <p:cNvCxnSpPr>
            <a:cxnSpLocks/>
          </p:cNvCxnSpPr>
          <p:nvPr/>
        </p:nvCxnSpPr>
        <p:spPr>
          <a:xfrm>
            <a:off x="2591125" y="2334671"/>
            <a:ext cx="1405895" cy="16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C3AAA0B-8597-467D-B86E-D31D0E2C028F}"/>
              </a:ext>
            </a:extLst>
          </p:cNvPr>
          <p:cNvSpPr/>
          <p:nvPr/>
        </p:nvSpPr>
        <p:spPr>
          <a:xfrm>
            <a:off x="4059897" y="2164339"/>
            <a:ext cx="348343" cy="34834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7D8AEE-0CBE-4926-BE3D-E53CF9E4936C}"/>
              </a:ext>
            </a:extLst>
          </p:cNvPr>
          <p:cNvSpPr txBox="1"/>
          <p:nvPr/>
        </p:nvSpPr>
        <p:spPr>
          <a:xfrm>
            <a:off x="7884073" y="934719"/>
            <a:ext cx="38870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838"/>
                </a:solidFill>
                <a:effectLst/>
                <a:latin typeface="Open Sans" panose="020B0606030504020204" pitchFamily="34" charset="0"/>
              </a:rPr>
              <a:t>1- A browser client requests a web resource protected by a SAML SP (SP1)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2 – The client is redirected to IdP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3 – The client makes a SAML Authentication Request to SSO Service @ IDP1.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4 – The client is redirected to the Corporate IdP (IDP2)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5 - The client makes a SAML Authentication Request to SSO Service @ IDP2.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6 – IDP2 issues an assertion and returns the SAML Auth Response to Client.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7 – The Client submits the response to the ACS at SP2.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8 – The SP2 redirects to IDP1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9 – The Client makes an Auth Request to IDP1: the same one as in step 3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10 – IDP1 issues an assertion and returns a response to client, with claims from IDP2 or additional ones from IAS.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11 – The Client Submits the response to the ACS @ SP1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12 – SP1 redirects the client to the resource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13 – The client requests the resource</a:t>
            </a:r>
          </a:p>
          <a:p>
            <a:r>
              <a:rPr lang="en-US" sz="1200" dirty="0">
                <a:solidFill>
                  <a:srgbClr val="393838"/>
                </a:solidFill>
                <a:latin typeface="Open Sans" panose="020B0606030504020204" pitchFamily="34" charset="0"/>
              </a:rPr>
              <a:t>14 – The resource makes an access control decision based on the security context established and the claims received in the SAML Auth Request</a:t>
            </a:r>
          </a:p>
        </p:txBody>
      </p:sp>
      <p:pic>
        <p:nvPicPr>
          <p:cNvPr id="1028" name="Picture 4" descr="ESSTECH">
            <a:extLst>
              <a:ext uri="{FF2B5EF4-FFF2-40B4-BE49-F238E27FC236}">
                <a16:creationId xmlns:a16="http://schemas.microsoft.com/office/drawing/2014/main" id="{86FEF49D-303E-4708-9DD1-6342B9CB6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2" t="15976" r="14498" b="18359"/>
          <a:stretch/>
        </p:blipFill>
        <p:spPr bwMode="auto">
          <a:xfrm>
            <a:off x="6008751" y="3994829"/>
            <a:ext cx="1198907" cy="60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DEAC437-0EBB-43A6-A86C-389D1BC7CF22}"/>
              </a:ext>
            </a:extLst>
          </p:cNvPr>
          <p:cNvSpPr/>
          <p:nvPr/>
        </p:nvSpPr>
        <p:spPr>
          <a:xfrm>
            <a:off x="3997021" y="3085721"/>
            <a:ext cx="3347044" cy="165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AC1729-DE06-4FD3-9E7E-E3E428C5F1DE}"/>
              </a:ext>
            </a:extLst>
          </p:cNvPr>
          <p:cNvSpPr/>
          <p:nvPr/>
        </p:nvSpPr>
        <p:spPr>
          <a:xfrm>
            <a:off x="4580285" y="3191652"/>
            <a:ext cx="1292059" cy="7289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IDP1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CA754-C73C-47C3-B819-9EFD48398CD4}"/>
              </a:ext>
            </a:extLst>
          </p:cNvPr>
          <p:cNvSpPr/>
          <p:nvPr/>
        </p:nvSpPr>
        <p:spPr>
          <a:xfrm>
            <a:off x="4580284" y="4088644"/>
            <a:ext cx="1292059" cy="50694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BBBE1-B39C-420B-B849-5CD0DD881D1F}"/>
              </a:ext>
            </a:extLst>
          </p:cNvPr>
          <p:cNvSpPr/>
          <p:nvPr/>
        </p:nvSpPr>
        <p:spPr>
          <a:xfrm>
            <a:off x="4580284" y="1085676"/>
            <a:ext cx="1292059" cy="67030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27AB0B-E6CD-4AFE-9BFC-0A4A97E16843}"/>
              </a:ext>
            </a:extLst>
          </p:cNvPr>
          <p:cNvSpPr/>
          <p:nvPr/>
        </p:nvSpPr>
        <p:spPr>
          <a:xfrm>
            <a:off x="3997021" y="5182359"/>
            <a:ext cx="3347044" cy="7031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918D72-21D1-4169-80E1-E3078D06E557}"/>
              </a:ext>
            </a:extLst>
          </p:cNvPr>
          <p:cNvSpPr/>
          <p:nvPr/>
        </p:nvSpPr>
        <p:spPr>
          <a:xfrm>
            <a:off x="4137642" y="5291008"/>
            <a:ext cx="1009925" cy="4206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IDP2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CD3223-E348-46E0-8B30-0D4CB1397F9C}"/>
              </a:ext>
            </a:extLst>
          </p:cNvPr>
          <p:cNvCxnSpPr>
            <a:cxnSpLocks/>
          </p:cNvCxnSpPr>
          <p:nvPr/>
        </p:nvCxnSpPr>
        <p:spPr>
          <a:xfrm flipH="1">
            <a:off x="2591126" y="2457698"/>
            <a:ext cx="140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1B44B08-2C19-46C5-974E-2081CA58B22B}"/>
              </a:ext>
            </a:extLst>
          </p:cNvPr>
          <p:cNvSpPr/>
          <p:nvPr/>
        </p:nvSpPr>
        <p:spPr>
          <a:xfrm>
            <a:off x="2192015" y="2289468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24DA04-149C-4F17-BBEA-CF8EAFA1041D}"/>
              </a:ext>
            </a:extLst>
          </p:cNvPr>
          <p:cNvCxnSpPr>
            <a:cxnSpLocks/>
          </p:cNvCxnSpPr>
          <p:nvPr/>
        </p:nvCxnSpPr>
        <p:spPr>
          <a:xfrm flipH="1">
            <a:off x="2588854" y="3437545"/>
            <a:ext cx="140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61EB92-DB4B-4FDA-99CE-5336952B520F}"/>
              </a:ext>
            </a:extLst>
          </p:cNvPr>
          <p:cNvCxnSpPr/>
          <p:nvPr/>
        </p:nvCxnSpPr>
        <p:spPr>
          <a:xfrm>
            <a:off x="2588854" y="3278609"/>
            <a:ext cx="1410439" cy="16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EFDD74D-78BB-4B70-8033-344175A798B3}"/>
              </a:ext>
            </a:extLst>
          </p:cNvPr>
          <p:cNvSpPr/>
          <p:nvPr/>
        </p:nvSpPr>
        <p:spPr>
          <a:xfrm>
            <a:off x="3620070" y="2840756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4EC2C5-3160-431C-8494-D86DE1F8C110}"/>
              </a:ext>
            </a:extLst>
          </p:cNvPr>
          <p:cNvCxnSpPr/>
          <p:nvPr/>
        </p:nvCxnSpPr>
        <p:spPr>
          <a:xfrm>
            <a:off x="2584310" y="5345912"/>
            <a:ext cx="1410439" cy="16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1B90ACF-9637-4E41-8D73-671217D07405}"/>
              </a:ext>
            </a:extLst>
          </p:cNvPr>
          <p:cNvSpPr/>
          <p:nvPr/>
        </p:nvSpPr>
        <p:spPr>
          <a:xfrm>
            <a:off x="3620070" y="4915792"/>
            <a:ext cx="348343" cy="348343"/>
          </a:xfrm>
          <a:prstGeom prst="ellips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5F39D8D-3458-47C8-8A95-DA8DAB0BD734}"/>
              </a:ext>
            </a:extLst>
          </p:cNvPr>
          <p:cNvSpPr/>
          <p:nvPr/>
        </p:nvSpPr>
        <p:spPr>
          <a:xfrm>
            <a:off x="2161435" y="3246516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A88EC1-B56B-4A85-953F-F5AAD375FB31}"/>
              </a:ext>
            </a:extLst>
          </p:cNvPr>
          <p:cNvCxnSpPr>
            <a:cxnSpLocks/>
          </p:cNvCxnSpPr>
          <p:nvPr/>
        </p:nvCxnSpPr>
        <p:spPr>
          <a:xfrm flipH="1">
            <a:off x="2584310" y="5524351"/>
            <a:ext cx="140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91D6012-2168-4D33-A3CA-731E81303451}"/>
              </a:ext>
            </a:extLst>
          </p:cNvPr>
          <p:cNvSpPr/>
          <p:nvPr/>
        </p:nvSpPr>
        <p:spPr>
          <a:xfrm>
            <a:off x="2636847" y="5568776"/>
            <a:ext cx="348343" cy="34834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E0038A-6CCB-46D1-B0C0-FB17925826E6}"/>
              </a:ext>
            </a:extLst>
          </p:cNvPr>
          <p:cNvCxnSpPr>
            <a:cxnSpLocks/>
          </p:cNvCxnSpPr>
          <p:nvPr/>
        </p:nvCxnSpPr>
        <p:spPr>
          <a:xfrm flipH="1">
            <a:off x="2592645" y="3807410"/>
            <a:ext cx="140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FA241E-C34E-4A59-A20F-55AAFEB47F22}"/>
              </a:ext>
            </a:extLst>
          </p:cNvPr>
          <p:cNvCxnSpPr/>
          <p:nvPr/>
        </p:nvCxnSpPr>
        <p:spPr>
          <a:xfrm>
            <a:off x="2592645" y="3648474"/>
            <a:ext cx="1410439" cy="16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F509667-A696-4CE9-BD44-9AE8C9A573F8}"/>
              </a:ext>
            </a:extLst>
          </p:cNvPr>
          <p:cNvSpPr/>
          <p:nvPr/>
        </p:nvSpPr>
        <p:spPr>
          <a:xfrm>
            <a:off x="4117513" y="3473876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076A20-E32D-4E76-B4A9-23ECF607476C}"/>
              </a:ext>
            </a:extLst>
          </p:cNvPr>
          <p:cNvCxnSpPr>
            <a:cxnSpLocks/>
          </p:cNvCxnSpPr>
          <p:nvPr/>
        </p:nvCxnSpPr>
        <p:spPr>
          <a:xfrm flipH="1">
            <a:off x="2584310" y="4469578"/>
            <a:ext cx="140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380E2A-C97C-4FDC-AE9B-0AFAB0A638FC}"/>
              </a:ext>
            </a:extLst>
          </p:cNvPr>
          <p:cNvCxnSpPr/>
          <p:nvPr/>
        </p:nvCxnSpPr>
        <p:spPr>
          <a:xfrm>
            <a:off x="2584310" y="4310642"/>
            <a:ext cx="1410439" cy="16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314A860-D2E7-453E-807C-BA318369919A}"/>
              </a:ext>
            </a:extLst>
          </p:cNvPr>
          <p:cNvSpPr/>
          <p:nvPr/>
        </p:nvSpPr>
        <p:spPr>
          <a:xfrm>
            <a:off x="3591463" y="3899946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B624A8-B098-4A91-A5FA-4523B00A2270}"/>
              </a:ext>
            </a:extLst>
          </p:cNvPr>
          <p:cNvSpPr/>
          <p:nvPr/>
        </p:nvSpPr>
        <p:spPr>
          <a:xfrm>
            <a:off x="2713606" y="4518272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CAE3174-5472-4A3E-BF6B-90FB6FA3EF60}"/>
              </a:ext>
            </a:extLst>
          </p:cNvPr>
          <p:cNvSpPr/>
          <p:nvPr/>
        </p:nvSpPr>
        <p:spPr>
          <a:xfrm>
            <a:off x="2164508" y="3633238"/>
            <a:ext cx="348343" cy="34834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3CBBAF-E25A-459F-B7AE-4E217DA1353F}"/>
              </a:ext>
            </a:extLst>
          </p:cNvPr>
          <p:cNvSpPr txBox="1"/>
          <p:nvPr/>
        </p:nvSpPr>
        <p:spPr>
          <a:xfrm>
            <a:off x="2123464" y="3611224"/>
            <a:ext cx="52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B02439F-A9D5-4C0F-9C99-4D380F951E62}"/>
              </a:ext>
            </a:extLst>
          </p:cNvPr>
          <p:cNvCxnSpPr>
            <a:cxnSpLocks/>
          </p:cNvCxnSpPr>
          <p:nvPr/>
        </p:nvCxnSpPr>
        <p:spPr>
          <a:xfrm>
            <a:off x="2593396" y="1313714"/>
            <a:ext cx="1405895" cy="16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39FA9D0-9D4D-4F35-AE61-B8E90E108C82}"/>
              </a:ext>
            </a:extLst>
          </p:cNvPr>
          <p:cNvSpPr/>
          <p:nvPr/>
        </p:nvSpPr>
        <p:spPr>
          <a:xfrm>
            <a:off x="3625138" y="892833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A58630-83D5-451B-BD2E-01CC5112DFBA}"/>
              </a:ext>
            </a:extLst>
          </p:cNvPr>
          <p:cNvCxnSpPr>
            <a:cxnSpLocks/>
          </p:cNvCxnSpPr>
          <p:nvPr/>
        </p:nvCxnSpPr>
        <p:spPr>
          <a:xfrm flipH="1">
            <a:off x="2593397" y="1492667"/>
            <a:ext cx="140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02F3613-1D54-405D-95FD-81A91CFA6A0F}"/>
              </a:ext>
            </a:extLst>
          </p:cNvPr>
          <p:cNvSpPr/>
          <p:nvPr/>
        </p:nvSpPr>
        <p:spPr>
          <a:xfrm>
            <a:off x="2632684" y="1529424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FD83DE-8FDE-4649-85E4-344900C131EF}"/>
              </a:ext>
            </a:extLst>
          </p:cNvPr>
          <p:cNvSpPr txBox="1"/>
          <p:nvPr/>
        </p:nvSpPr>
        <p:spPr>
          <a:xfrm>
            <a:off x="3591463" y="903797"/>
            <a:ext cx="52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1F6B9F-DB54-4698-AB99-DF95B1A67318}"/>
              </a:ext>
            </a:extLst>
          </p:cNvPr>
          <p:cNvSpPr txBox="1"/>
          <p:nvPr/>
        </p:nvSpPr>
        <p:spPr>
          <a:xfrm>
            <a:off x="2598041" y="1505729"/>
            <a:ext cx="52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2F021C9-BFA1-4C85-B5BF-EE8995796BB3}"/>
              </a:ext>
            </a:extLst>
          </p:cNvPr>
          <p:cNvCxnSpPr>
            <a:cxnSpLocks/>
          </p:cNvCxnSpPr>
          <p:nvPr/>
        </p:nvCxnSpPr>
        <p:spPr>
          <a:xfrm>
            <a:off x="2609985" y="1965039"/>
            <a:ext cx="1405895" cy="169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62463A4-FFA2-408D-9D8C-8BD767CF1DAE}"/>
              </a:ext>
            </a:extLst>
          </p:cNvPr>
          <p:cNvCxnSpPr>
            <a:cxnSpLocks/>
          </p:cNvCxnSpPr>
          <p:nvPr/>
        </p:nvCxnSpPr>
        <p:spPr>
          <a:xfrm flipH="1">
            <a:off x="2609986" y="2088066"/>
            <a:ext cx="1405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87C0C70-FB57-473C-911F-A19E3DADD995}"/>
              </a:ext>
            </a:extLst>
          </p:cNvPr>
          <p:cNvSpPr/>
          <p:nvPr/>
        </p:nvSpPr>
        <p:spPr>
          <a:xfrm>
            <a:off x="4059896" y="1764342"/>
            <a:ext cx="348343" cy="348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1FC3B47-86C6-4F3C-9885-AA366ABB290C}"/>
              </a:ext>
            </a:extLst>
          </p:cNvPr>
          <p:cNvSpPr/>
          <p:nvPr/>
        </p:nvSpPr>
        <p:spPr>
          <a:xfrm>
            <a:off x="2192014" y="1910487"/>
            <a:ext cx="348343" cy="348343"/>
          </a:xfrm>
          <a:prstGeom prst="ellips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5A23CE-5A96-4F4D-975E-D2159C863B2D}"/>
              </a:ext>
            </a:extLst>
          </p:cNvPr>
          <p:cNvSpPr txBox="1"/>
          <p:nvPr/>
        </p:nvSpPr>
        <p:spPr>
          <a:xfrm>
            <a:off x="4034740" y="1769180"/>
            <a:ext cx="52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98EA31-9E71-4DF5-A05D-8934F9F1B0CC}"/>
              </a:ext>
            </a:extLst>
          </p:cNvPr>
          <p:cNvSpPr txBox="1"/>
          <p:nvPr/>
        </p:nvSpPr>
        <p:spPr>
          <a:xfrm>
            <a:off x="2147737" y="1894440"/>
            <a:ext cx="52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E1C37E-C605-4BA5-B5AB-0C369FCFFC86}"/>
              </a:ext>
            </a:extLst>
          </p:cNvPr>
          <p:cNvSpPr txBox="1"/>
          <p:nvPr/>
        </p:nvSpPr>
        <p:spPr>
          <a:xfrm>
            <a:off x="522514" y="217714"/>
            <a:ext cx="804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Authentication Process for SSO Users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21526E-62D8-46BD-AE1E-C9E749332B93}"/>
              </a:ext>
            </a:extLst>
          </p:cNvPr>
          <p:cNvSpPr/>
          <p:nvPr/>
        </p:nvSpPr>
        <p:spPr>
          <a:xfrm>
            <a:off x="609602" y="6198164"/>
            <a:ext cx="348343" cy="34834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D38D52-5CE3-4F39-8AF4-9C8681B8C7FD}"/>
              </a:ext>
            </a:extLst>
          </p:cNvPr>
          <p:cNvSpPr txBox="1"/>
          <p:nvPr/>
        </p:nvSpPr>
        <p:spPr>
          <a:xfrm>
            <a:off x="1074416" y="6233836"/>
            <a:ext cx="350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Required claims in response: Username (Employee #)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650C34-4F39-442C-BEBD-FAA3AEBD15B1}"/>
              </a:ext>
            </a:extLst>
          </p:cNvPr>
          <p:cNvSpPr txBox="1"/>
          <p:nvPr/>
        </p:nvSpPr>
        <p:spPr>
          <a:xfrm>
            <a:off x="580931" y="6187669"/>
            <a:ext cx="52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241EB64-2930-4E81-A6F7-4643381B1BEA}"/>
              </a:ext>
            </a:extLst>
          </p:cNvPr>
          <p:cNvSpPr/>
          <p:nvPr/>
        </p:nvSpPr>
        <p:spPr>
          <a:xfrm>
            <a:off x="4748629" y="6198164"/>
            <a:ext cx="348343" cy="348343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3F1244-5409-4703-97EC-5768F3C742EF}"/>
              </a:ext>
            </a:extLst>
          </p:cNvPr>
          <p:cNvSpPr txBox="1"/>
          <p:nvPr/>
        </p:nvSpPr>
        <p:spPr>
          <a:xfrm>
            <a:off x="5286016" y="6233836"/>
            <a:ext cx="5196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Required claims in response: Username (Employee #) 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CB56050-8235-4747-A1D0-DFF0F98C252A}"/>
              </a:ext>
            </a:extLst>
          </p:cNvPr>
          <p:cNvSpPr/>
          <p:nvPr/>
        </p:nvSpPr>
        <p:spPr>
          <a:xfrm>
            <a:off x="9536599" y="6198164"/>
            <a:ext cx="348343" cy="348343"/>
          </a:xfrm>
          <a:prstGeom prst="ellipse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86FAFE-6210-4F6A-BB78-C8F7EE540FF8}"/>
              </a:ext>
            </a:extLst>
          </p:cNvPr>
          <p:cNvSpPr txBox="1"/>
          <p:nvPr/>
        </p:nvSpPr>
        <p:spPr>
          <a:xfrm>
            <a:off x="10052457" y="6233836"/>
            <a:ext cx="3887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provided credentials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DBBC865-416D-400A-870A-8F9ABE0FE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9" y="5517995"/>
            <a:ext cx="1009926" cy="29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9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B67F5A-C75F-4667-8762-12CE4B6476FF}"/>
              </a:ext>
            </a:extLst>
          </p:cNvPr>
          <p:cNvSpPr txBox="1"/>
          <p:nvPr/>
        </p:nvSpPr>
        <p:spPr>
          <a:xfrm>
            <a:off x="522514" y="217714"/>
            <a:ext cx="804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Option 1: Same Link for everyone: </a:t>
            </a:r>
            <a:r>
              <a:rPr lang="en-US" sz="2000" dirty="0"/>
              <a:t>Authentication Process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4F88C-74AF-4E11-B9FD-FE03BB7D6DFF}"/>
              </a:ext>
            </a:extLst>
          </p:cNvPr>
          <p:cNvSpPr/>
          <p:nvPr/>
        </p:nvSpPr>
        <p:spPr>
          <a:xfrm>
            <a:off x="4421413" y="1218088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 IAS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CBA97A-7D66-46B0-9345-1C5BF08F08FC}"/>
              </a:ext>
            </a:extLst>
          </p:cNvPr>
          <p:cNvSpPr/>
          <p:nvPr/>
        </p:nvSpPr>
        <p:spPr>
          <a:xfrm>
            <a:off x="4421413" y="3145018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 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2C112-C18B-45BE-B242-3426812E86EF}"/>
              </a:ext>
            </a:extLst>
          </p:cNvPr>
          <p:cNvSpPr/>
          <p:nvPr/>
        </p:nvSpPr>
        <p:spPr>
          <a:xfrm>
            <a:off x="4421413" y="4775201"/>
            <a:ext cx="1828800" cy="1318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 SuccessFactors, LMS, People Analytics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BAA60C-C63F-4099-B2E0-883505AEF74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335813" y="2147003"/>
            <a:ext cx="0" cy="998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EF1D21-CA02-47B7-9D35-1FF4D771DBB9}"/>
              </a:ext>
            </a:extLst>
          </p:cNvPr>
          <p:cNvSpPr txBox="1"/>
          <p:nvPr/>
        </p:nvSpPr>
        <p:spPr>
          <a:xfrm>
            <a:off x="5335813" y="4248354"/>
            <a:ext cx="146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Read user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561D13-D191-4067-A790-34A357CA5463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2801257" y="1682546"/>
            <a:ext cx="16201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3986CA-1C92-4247-9F57-DFDAA9F27DDF}"/>
              </a:ext>
            </a:extLst>
          </p:cNvPr>
          <p:cNvSpPr txBox="1"/>
          <p:nvPr/>
        </p:nvSpPr>
        <p:spPr>
          <a:xfrm>
            <a:off x="2890157" y="1747271"/>
            <a:ext cx="148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Redirects to IAS Login Page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1EEE4D-DE8C-4CFE-AC3C-4607A857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32" y="1415845"/>
            <a:ext cx="390525" cy="533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6B1193D-6F52-4872-9339-91D02B53B89A}"/>
              </a:ext>
            </a:extLst>
          </p:cNvPr>
          <p:cNvSpPr/>
          <p:nvPr/>
        </p:nvSpPr>
        <p:spPr>
          <a:xfrm>
            <a:off x="972457" y="1218088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SF Login Page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0870E7-67E3-4852-85B0-8E6C29FE4A7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50213" y="1682546"/>
            <a:ext cx="12228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56F8DD9B-7DFE-48C9-B219-977407C94083}"/>
              </a:ext>
            </a:extLst>
          </p:cNvPr>
          <p:cNvSpPr/>
          <p:nvPr/>
        </p:nvSpPr>
        <p:spPr>
          <a:xfrm>
            <a:off x="7473043" y="1092588"/>
            <a:ext cx="2120900" cy="1191012"/>
          </a:xfrm>
          <a:prstGeom prst="diamond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IAS Conditional Authentication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3FC1CE-28FA-43FD-A48E-351FA9ADF51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335813" y="4073933"/>
            <a:ext cx="0" cy="701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079D15-3193-48DC-B818-E09B858AC8E4}"/>
              </a:ext>
            </a:extLst>
          </p:cNvPr>
          <p:cNvSpPr txBox="1"/>
          <p:nvPr/>
        </p:nvSpPr>
        <p:spPr>
          <a:xfrm>
            <a:off x="10521038" y="2335308"/>
            <a:ext cx="1469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Redirect Users assigned to IdP Groups to The Corporate IdP Login Page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B60B5A-F241-4A42-9022-AEBB9DC3D96E}"/>
              </a:ext>
            </a:extLst>
          </p:cNvPr>
          <p:cNvSpPr/>
          <p:nvPr/>
        </p:nvSpPr>
        <p:spPr>
          <a:xfrm>
            <a:off x="7619093" y="3507060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 IAS Local IdP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312C05-4379-40FD-93C8-4C8B40C8F441}"/>
              </a:ext>
            </a:extLst>
          </p:cNvPr>
          <p:cNvSpPr/>
          <p:nvPr/>
        </p:nvSpPr>
        <p:spPr>
          <a:xfrm>
            <a:off x="9593943" y="4969914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Corporate IdP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81F7B58-0B70-4636-998C-EF1BE9E845DE}"/>
              </a:ext>
            </a:extLst>
          </p:cNvPr>
          <p:cNvCxnSpPr>
            <a:stCxn id="44" idx="3"/>
            <a:endCxn id="60" idx="0"/>
          </p:cNvCxnSpPr>
          <p:nvPr/>
        </p:nvCxnSpPr>
        <p:spPr>
          <a:xfrm>
            <a:off x="9593943" y="1688094"/>
            <a:ext cx="914400" cy="328182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B1665D-B882-48AF-B89C-1BB453572971}"/>
              </a:ext>
            </a:extLst>
          </p:cNvPr>
          <p:cNvCxnSpPr>
            <a:cxnSpLocks/>
            <a:stCxn id="60" idx="1"/>
            <a:endCxn id="11" idx="3"/>
          </p:cNvCxnSpPr>
          <p:nvPr/>
        </p:nvCxnSpPr>
        <p:spPr>
          <a:xfrm flipH="1">
            <a:off x="6250213" y="5434372"/>
            <a:ext cx="3343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F747F54-C99A-4AC0-B116-6C9DF4911BB1}"/>
              </a:ext>
            </a:extLst>
          </p:cNvPr>
          <p:cNvCxnSpPr>
            <a:cxnSpLocks/>
            <a:stCxn id="59" idx="2"/>
            <a:endCxn id="11" idx="3"/>
          </p:cNvCxnSpPr>
          <p:nvPr/>
        </p:nvCxnSpPr>
        <p:spPr>
          <a:xfrm rot="5400000">
            <a:off x="6892655" y="3793533"/>
            <a:ext cx="998397" cy="22832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DC26A07-16D9-4A4B-9F59-C30568E54FB0}"/>
              </a:ext>
            </a:extLst>
          </p:cNvPr>
          <p:cNvCxnSpPr>
            <a:cxnSpLocks/>
            <a:stCxn id="44" idx="2"/>
            <a:endCxn id="59" idx="0"/>
          </p:cNvCxnSpPr>
          <p:nvPr/>
        </p:nvCxnSpPr>
        <p:spPr>
          <a:xfrm>
            <a:off x="8533493" y="2283600"/>
            <a:ext cx="0" cy="1223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608A05A-5CFC-4F0A-BB5D-E3F0FAD0CC6C}"/>
              </a:ext>
            </a:extLst>
          </p:cNvPr>
          <p:cNvSpPr txBox="1"/>
          <p:nvPr/>
        </p:nvSpPr>
        <p:spPr>
          <a:xfrm>
            <a:off x="4437740" y="153657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User enters 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</a:rPr>
              <a:t>Employee Number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EFD3C0B-3E0A-4F32-A3EE-B41CBDCF939D}"/>
              </a:ext>
            </a:extLst>
          </p:cNvPr>
          <p:cNvSpPr txBox="1"/>
          <p:nvPr/>
        </p:nvSpPr>
        <p:spPr>
          <a:xfrm>
            <a:off x="4421411" y="3506935"/>
            <a:ext cx="182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Assign users to appropriate groups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6B181D3-3A95-4CF4-8168-C5129BFCFF77}"/>
              </a:ext>
            </a:extLst>
          </p:cNvPr>
          <p:cNvSpPr txBox="1"/>
          <p:nvPr/>
        </p:nvSpPr>
        <p:spPr>
          <a:xfrm>
            <a:off x="7800522" y="569367"/>
            <a:ext cx="1525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Reroute User Auth Request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878B096-ADD3-4CF5-85BE-51C9FA9F342B}"/>
              </a:ext>
            </a:extLst>
          </p:cNvPr>
          <p:cNvSpPr txBox="1"/>
          <p:nvPr/>
        </p:nvSpPr>
        <p:spPr>
          <a:xfrm>
            <a:off x="5348509" y="2585531"/>
            <a:ext cx="146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Write user data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230F5C-0C6E-46AE-BF95-0D13CA6235E4}"/>
              </a:ext>
            </a:extLst>
          </p:cNvPr>
          <p:cNvSpPr txBox="1"/>
          <p:nvPr/>
        </p:nvSpPr>
        <p:spPr>
          <a:xfrm>
            <a:off x="8567058" y="2270491"/>
            <a:ext cx="1469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Redirect Users assigned to PWD Groups to IAS Login Page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212B4A-8C0A-432C-88EC-509B4ADC18EC}"/>
              </a:ext>
            </a:extLst>
          </p:cNvPr>
          <p:cNvSpPr txBox="1"/>
          <p:nvPr/>
        </p:nvSpPr>
        <p:spPr>
          <a:xfrm>
            <a:off x="7649028" y="3844779"/>
            <a:ext cx="182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User enters his password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E32121-5D55-49DA-9D69-56625F1A175B}"/>
              </a:ext>
            </a:extLst>
          </p:cNvPr>
          <p:cNvSpPr txBox="1"/>
          <p:nvPr/>
        </p:nvSpPr>
        <p:spPr>
          <a:xfrm>
            <a:off x="9606637" y="5319352"/>
            <a:ext cx="182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User enters his password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889281-79C2-4B5A-B440-EAD943CE2BC6}"/>
              </a:ext>
            </a:extLst>
          </p:cNvPr>
          <p:cNvSpPr txBox="1"/>
          <p:nvPr/>
        </p:nvSpPr>
        <p:spPr>
          <a:xfrm>
            <a:off x="6861628" y="5514502"/>
            <a:ext cx="229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Redirect User to SF when Authentication is Successful</a:t>
            </a:r>
          </a:p>
        </p:txBody>
      </p:sp>
    </p:spTree>
    <p:extLst>
      <p:ext uri="{BB962C8B-B14F-4D97-AF65-F5344CB8AC3E}">
        <p14:creationId xmlns:p14="http://schemas.microsoft.com/office/powerpoint/2010/main" val="306706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8FC670-A098-405F-BB82-7CAA44CF2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8" y="2318230"/>
            <a:ext cx="3803864" cy="22215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BFEF01-06A9-48B4-8050-AAFE4CA371CD}"/>
              </a:ext>
            </a:extLst>
          </p:cNvPr>
          <p:cNvSpPr txBox="1"/>
          <p:nvPr/>
        </p:nvSpPr>
        <p:spPr>
          <a:xfrm>
            <a:off x="522514" y="217714"/>
            <a:ext cx="804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Option 1: Same Link for everyone: </a:t>
            </a:r>
            <a:r>
              <a:rPr lang="en-US" sz="2000" dirty="0"/>
              <a:t>Authentication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68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1ECC5A-5878-4A17-AF3D-1B808452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766654"/>
            <a:ext cx="3219899" cy="33246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293121-3A5F-4106-B15B-F6C75F64A940}"/>
              </a:ext>
            </a:extLst>
          </p:cNvPr>
          <p:cNvSpPr txBox="1"/>
          <p:nvPr/>
        </p:nvSpPr>
        <p:spPr>
          <a:xfrm>
            <a:off x="4710321" y="3167388"/>
            <a:ext cx="6731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/>
              <a:t>Or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2BD72263-8325-4E27-A4DB-34A7D4FF9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E1D6537-F8B6-40A3-B667-B5DB47F826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3"/>
          <a:stretch/>
        </p:blipFill>
        <p:spPr>
          <a:xfrm>
            <a:off x="6351329" y="1887209"/>
            <a:ext cx="5641777" cy="27787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F53CA1-EC8F-4692-8381-C8D3DFAE9F3E}"/>
              </a:ext>
            </a:extLst>
          </p:cNvPr>
          <p:cNvSpPr txBox="1"/>
          <p:nvPr/>
        </p:nvSpPr>
        <p:spPr>
          <a:xfrm>
            <a:off x="333830" y="5006201"/>
            <a:ext cx="5225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is done using the same SF link for all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on additional IdPs will also be able to use the same SF link to 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Seamless for external workers and Users on the City’s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5E7EF-DED8-4B48-8766-82BB93D987A6}"/>
              </a:ext>
            </a:extLst>
          </p:cNvPr>
          <p:cNvSpPr txBox="1"/>
          <p:nvPr/>
        </p:nvSpPr>
        <p:spPr>
          <a:xfrm>
            <a:off x="6248400" y="5006201"/>
            <a:ext cx="5225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ADFS Users will have to change the username when outside the network once on the ADFS login page.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8CB2C8-83C1-4042-8283-3184A1C2A2FA}"/>
              </a:ext>
            </a:extLst>
          </p:cNvPr>
          <p:cNvSpPr txBox="1"/>
          <p:nvPr/>
        </p:nvSpPr>
        <p:spPr>
          <a:xfrm>
            <a:off x="522514" y="217714"/>
            <a:ext cx="804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Option 1: Same Link for everyone: </a:t>
            </a:r>
            <a:r>
              <a:rPr lang="en-US" sz="2000" dirty="0"/>
              <a:t>Authentication Process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F76428-0F03-420D-B79D-CF0AD15E9182}"/>
              </a:ext>
            </a:extLst>
          </p:cNvPr>
          <p:cNvSpPr txBox="1"/>
          <p:nvPr/>
        </p:nvSpPr>
        <p:spPr>
          <a:xfrm>
            <a:off x="846161" y="1405719"/>
            <a:ext cx="289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IAS Login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70D8B9-F3F7-414E-9263-F7B0113D2B47}"/>
              </a:ext>
            </a:extLst>
          </p:cNvPr>
          <p:cNvSpPr txBox="1"/>
          <p:nvPr/>
        </p:nvSpPr>
        <p:spPr>
          <a:xfrm>
            <a:off x="7522191" y="1397322"/>
            <a:ext cx="289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ADFS Login Page</a:t>
            </a:r>
          </a:p>
        </p:txBody>
      </p:sp>
    </p:spTree>
    <p:extLst>
      <p:ext uri="{BB962C8B-B14F-4D97-AF65-F5344CB8AC3E}">
        <p14:creationId xmlns:p14="http://schemas.microsoft.com/office/powerpoint/2010/main" val="62824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4610-7630-49F0-8581-78152F74F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900726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Set IAS as the Default IdP and establish requirements with authentication rules.</a:t>
            </a:r>
          </a:p>
          <a:p>
            <a:r>
              <a:rPr lang="en-US" sz="2600" dirty="0"/>
              <a:t>Which rules to use to identify which IdP to use?</a:t>
            </a:r>
          </a:p>
          <a:p>
            <a:pPr lvl="1"/>
            <a:r>
              <a:rPr lang="en-US" sz="2200" dirty="0"/>
              <a:t>Change management to ask employees to login with appropriate username format:</a:t>
            </a:r>
          </a:p>
          <a:p>
            <a:pPr lvl="2"/>
            <a:r>
              <a:rPr lang="en-US" sz="1800" dirty="0"/>
              <a:t>For SSO Users: use UPN / Employee #</a:t>
            </a:r>
          </a:p>
          <a:p>
            <a:pPr lvl="2"/>
            <a:r>
              <a:rPr lang="en-US" sz="1800" dirty="0"/>
              <a:t>For non-SSO Users: use Employee #</a:t>
            </a:r>
          </a:p>
          <a:p>
            <a:pPr lvl="1"/>
            <a:r>
              <a:rPr lang="en-US" sz="2200" dirty="0"/>
              <a:t>Users will be assigned to Multiple Groups during the sync process using IPS:</a:t>
            </a:r>
          </a:p>
          <a:p>
            <a:pPr lvl="2"/>
            <a:r>
              <a:rPr lang="en-US" sz="1800" dirty="0"/>
              <a:t>PWD: a group for password users with login method on their SF profile</a:t>
            </a:r>
          </a:p>
          <a:p>
            <a:pPr lvl="2"/>
            <a:r>
              <a:rPr lang="en-US" sz="1800" dirty="0"/>
              <a:t>Additional groups for other IDPs/Partners: VPL, VPD, Fire…</a:t>
            </a:r>
          </a:p>
          <a:p>
            <a:r>
              <a:rPr lang="en-US" sz="2600" dirty="0"/>
              <a:t>Same link will be used for all users (SuccessFactors link)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Consideration: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Are the users using email ID to login to ADFS? or just the network ID? How big of a change management is it to communicate with them to use Email IDs or employee IDs for login?</a:t>
            </a:r>
            <a:endParaRPr lang="en-US" sz="2600" dirty="0">
              <a:solidFill>
                <a:srgbClr val="FF0000"/>
              </a:solidFill>
            </a:endParaRPr>
          </a:p>
          <a:p>
            <a:pPr lvl="1"/>
            <a:endParaRPr lang="en-US" sz="2200" dirty="0"/>
          </a:p>
          <a:p>
            <a:pPr lvl="2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75C16-8C3B-4C43-AAEE-34566DBC2BEF}"/>
              </a:ext>
            </a:extLst>
          </p:cNvPr>
          <p:cNvSpPr txBox="1"/>
          <p:nvPr/>
        </p:nvSpPr>
        <p:spPr>
          <a:xfrm>
            <a:off x="522514" y="217714"/>
            <a:ext cx="8040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Option 1: Same Link for everyone: </a:t>
            </a:r>
            <a:r>
              <a:rPr lang="en-US" sz="2000" dirty="0"/>
              <a:t>Technical Notes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999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34F88C-74AF-4E11-B9FD-FE03BB7D6DFF}"/>
              </a:ext>
            </a:extLst>
          </p:cNvPr>
          <p:cNvSpPr/>
          <p:nvPr/>
        </p:nvSpPr>
        <p:spPr>
          <a:xfrm>
            <a:off x="4421413" y="1218088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 IAS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CBA97A-7D66-46B0-9345-1C5BF08F08FC}"/>
              </a:ext>
            </a:extLst>
          </p:cNvPr>
          <p:cNvSpPr/>
          <p:nvPr/>
        </p:nvSpPr>
        <p:spPr>
          <a:xfrm>
            <a:off x="4421413" y="3145018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 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2C112-C18B-45BE-B242-3426812E86EF}"/>
              </a:ext>
            </a:extLst>
          </p:cNvPr>
          <p:cNvSpPr/>
          <p:nvPr/>
        </p:nvSpPr>
        <p:spPr>
          <a:xfrm>
            <a:off x="4421413" y="4775201"/>
            <a:ext cx="1828800" cy="1318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 SuccessFactors, LMS, People Analytics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BAA60C-C63F-4099-B2E0-883505AEF74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335813" y="2147003"/>
            <a:ext cx="0" cy="998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EF1D21-CA02-47B7-9D35-1FF4D771DBB9}"/>
              </a:ext>
            </a:extLst>
          </p:cNvPr>
          <p:cNvSpPr txBox="1"/>
          <p:nvPr/>
        </p:nvSpPr>
        <p:spPr>
          <a:xfrm>
            <a:off x="5335813" y="4248354"/>
            <a:ext cx="1469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Read user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3986CA-1C92-4247-9F57-DFDAA9F27DDF}"/>
              </a:ext>
            </a:extLst>
          </p:cNvPr>
          <p:cNvSpPr txBox="1"/>
          <p:nvPr/>
        </p:nvSpPr>
        <p:spPr>
          <a:xfrm>
            <a:off x="6441623" y="672560"/>
            <a:ext cx="1480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Redirects to Lundins IdP Login Page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1EEE4D-DE8C-4CFE-AC3C-4607A857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81" y="1211818"/>
            <a:ext cx="390525" cy="533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6B1193D-6F52-4872-9339-91D02B53B89A}"/>
              </a:ext>
            </a:extLst>
          </p:cNvPr>
          <p:cNvSpPr/>
          <p:nvPr/>
        </p:nvSpPr>
        <p:spPr>
          <a:xfrm>
            <a:off x="972457" y="971350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SF Login Link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73FC1CE-28FA-43FD-A48E-351FA9ADF511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335813" y="4073933"/>
            <a:ext cx="0" cy="701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7B60B5A-F241-4A42-9022-AEBB9DC3D96E}"/>
              </a:ext>
            </a:extLst>
          </p:cNvPr>
          <p:cNvSpPr/>
          <p:nvPr/>
        </p:nvSpPr>
        <p:spPr>
          <a:xfrm>
            <a:off x="7619093" y="3507060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 IAS Local IdP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312C05-4379-40FD-93C8-4C8B40C8F441}"/>
              </a:ext>
            </a:extLst>
          </p:cNvPr>
          <p:cNvSpPr/>
          <p:nvPr/>
        </p:nvSpPr>
        <p:spPr>
          <a:xfrm>
            <a:off x="9593943" y="4969914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Corporate IdP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81F7B58-0B70-4636-998C-EF1BE9E845DE}"/>
              </a:ext>
            </a:extLst>
          </p:cNvPr>
          <p:cNvCxnSpPr>
            <a:cxnSpLocks/>
            <a:stCxn id="22" idx="3"/>
            <a:endCxn id="60" idx="0"/>
          </p:cNvCxnSpPr>
          <p:nvPr/>
        </p:nvCxnSpPr>
        <p:spPr>
          <a:xfrm>
            <a:off x="2801257" y="1435808"/>
            <a:ext cx="7707086" cy="35341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B1665D-B882-48AF-B89C-1BB453572971}"/>
              </a:ext>
            </a:extLst>
          </p:cNvPr>
          <p:cNvCxnSpPr>
            <a:cxnSpLocks/>
            <a:stCxn id="60" idx="1"/>
            <a:endCxn id="11" idx="3"/>
          </p:cNvCxnSpPr>
          <p:nvPr/>
        </p:nvCxnSpPr>
        <p:spPr>
          <a:xfrm flipH="1">
            <a:off x="6250213" y="5434372"/>
            <a:ext cx="3343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F747F54-C99A-4AC0-B116-6C9DF4911BB1}"/>
              </a:ext>
            </a:extLst>
          </p:cNvPr>
          <p:cNvCxnSpPr>
            <a:cxnSpLocks/>
            <a:stCxn id="59" idx="2"/>
            <a:endCxn id="11" idx="3"/>
          </p:cNvCxnSpPr>
          <p:nvPr/>
        </p:nvCxnSpPr>
        <p:spPr>
          <a:xfrm rot="5400000">
            <a:off x="6892655" y="3793533"/>
            <a:ext cx="998397" cy="22832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EFD3C0B-3E0A-4F32-A3EE-B41CBDCF939D}"/>
              </a:ext>
            </a:extLst>
          </p:cNvPr>
          <p:cNvSpPr txBox="1"/>
          <p:nvPr/>
        </p:nvSpPr>
        <p:spPr>
          <a:xfrm>
            <a:off x="4421411" y="3506935"/>
            <a:ext cx="182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Assign users to appropriate groups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878B096-ADD3-4CF5-85BE-51C9FA9F342B}"/>
              </a:ext>
            </a:extLst>
          </p:cNvPr>
          <p:cNvSpPr txBox="1"/>
          <p:nvPr/>
        </p:nvSpPr>
        <p:spPr>
          <a:xfrm>
            <a:off x="5348509" y="2585531"/>
            <a:ext cx="1469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Write user data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230F5C-0C6E-46AE-BF95-0D13CA6235E4}"/>
              </a:ext>
            </a:extLst>
          </p:cNvPr>
          <p:cNvSpPr txBox="1"/>
          <p:nvPr/>
        </p:nvSpPr>
        <p:spPr>
          <a:xfrm>
            <a:off x="8567058" y="2270491"/>
            <a:ext cx="1469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Redirect to IAS Login Page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212B4A-8C0A-432C-88EC-509B4ADC18EC}"/>
              </a:ext>
            </a:extLst>
          </p:cNvPr>
          <p:cNvSpPr txBox="1"/>
          <p:nvPr/>
        </p:nvSpPr>
        <p:spPr>
          <a:xfrm>
            <a:off x="7649028" y="3844779"/>
            <a:ext cx="182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User enters his credentials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E32121-5D55-49DA-9D69-56625F1A175B}"/>
              </a:ext>
            </a:extLst>
          </p:cNvPr>
          <p:cNvSpPr txBox="1"/>
          <p:nvPr/>
        </p:nvSpPr>
        <p:spPr>
          <a:xfrm>
            <a:off x="9606637" y="5319352"/>
            <a:ext cx="182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User enters his credentials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2889281-79C2-4B5A-B440-EAD943CE2BC6}"/>
              </a:ext>
            </a:extLst>
          </p:cNvPr>
          <p:cNvSpPr txBox="1"/>
          <p:nvPr/>
        </p:nvSpPr>
        <p:spPr>
          <a:xfrm>
            <a:off x="6861628" y="5514502"/>
            <a:ext cx="229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Redirect User to SF when Authentication is Successful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C50496-35E2-4626-8CA8-90A88A19880C}"/>
              </a:ext>
            </a:extLst>
          </p:cNvPr>
          <p:cNvSpPr/>
          <p:nvPr/>
        </p:nvSpPr>
        <p:spPr>
          <a:xfrm>
            <a:off x="972457" y="2216103"/>
            <a:ext cx="1828800" cy="9289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IAS Login Link for PWD Users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9634D5-650B-411D-A691-63D21993CFC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3294743" y="1911480"/>
            <a:ext cx="5238750" cy="15955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D6260F2-407D-45B3-AF2F-09CFDEB5F07D}"/>
              </a:ext>
            </a:extLst>
          </p:cNvPr>
          <p:cNvCxnSpPr>
            <a:cxnSpLocks/>
          </p:cNvCxnSpPr>
          <p:nvPr/>
        </p:nvCxnSpPr>
        <p:spPr>
          <a:xfrm flipV="1">
            <a:off x="2801257" y="1892430"/>
            <a:ext cx="493486" cy="769081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371F8DB-FD68-4262-A547-FE06D367A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7" y="2394811"/>
            <a:ext cx="390525" cy="533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A28E3B6-DDB6-4974-8790-692F35691C6A}"/>
              </a:ext>
            </a:extLst>
          </p:cNvPr>
          <p:cNvSpPr txBox="1"/>
          <p:nvPr/>
        </p:nvSpPr>
        <p:spPr>
          <a:xfrm>
            <a:off x="522514" y="217714"/>
            <a:ext cx="998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Option 2: Different Links per type of users : </a:t>
            </a:r>
            <a:r>
              <a:rPr lang="en-US" sz="2000" dirty="0"/>
              <a:t>Authentication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865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</TotalTime>
  <Words>1110</Words>
  <Application>Microsoft Office PowerPoint</Application>
  <PresentationFormat>Widescreen</PresentationFormat>
  <Paragraphs>173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Regular</vt:lpstr>
      <vt:lpstr>Calibri</vt:lpstr>
      <vt:lpstr>Calibri Light</vt:lpstr>
      <vt:lpstr>IBM Plex Sans</vt:lpstr>
      <vt:lpstr>IBM Plex Sans Text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Abderrahim Khalifa</dc:creator>
  <cp:lastModifiedBy>Tanveer Sidhu</cp:lastModifiedBy>
  <cp:revision>155</cp:revision>
  <dcterms:created xsi:type="dcterms:W3CDTF">2021-04-05T16:20:29Z</dcterms:created>
  <dcterms:modified xsi:type="dcterms:W3CDTF">2021-04-23T06:11:51Z</dcterms:modified>
</cp:coreProperties>
</file>