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0" r:id="rId4"/>
    <p:sldId id="261" r:id="rId5"/>
    <p:sldId id="263" r:id="rId6"/>
    <p:sldId id="262" r:id="rId7"/>
    <p:sldId id="264" r:id="rId8"/>
    <p:sldId id="265" r:id="rId9"/>
    <p:sldId id="268" r:id="rId10"/>
    <p:sldId id="269"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68819" autoAdjust="0"/>
  </p:normalViewPr>
  <p:slideViewPr>
    <p:cSldViewPr snapToGrid="0">
      <p:cViewPr varScale="1">
        <p:scale>
          <a:sx n="53" d="100"/>
          <a:sy n="53" d="100"/>
        </p:scale>
        <p:origin x="175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B6013-BD16-42DF-BF0A-CED19D51BEE9}"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6F28C-EF52-447E-93C9-80E7F8FF10F2}" type="slidenum">
              <a:rPr lang="en-US" smtClean="0"/>
              <a:t>‹#›</a:t>
            </a:fld>
            <a:endParaRPr lang="en-US"/>
          </a:p>
        </p:txBody>
      </p:sp>
    </p:spTree>
    <p:extLst>
      <p:ext uri="{BB962C8B-B14F-4D97-AF65-F5344CB8AC3E}">
        <p14:creationId xmlns:p14="http://schemas.microsoft.com/office/powerpoint/2010/main" val="19973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https://scripture-lullabies.com/philippians-4-6-7-bible-study/</a:t>
            </a:r>
          </a:p>
          <a:p>
            <a:endParaRPr lang="en-US" dirty="0"/>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2</a:t>
            </a:fld>
            <a:endParaRPr lang="en-US"/>
          </a:p>
        </p:txBody>
      </p:sp>
    </p:spTree>
    <p:extLst>
      <p:ext uri="{BB962C8B-B14F-4D97-AF65-F5344CB8AC3E}">
        <p14:creationId xmlns:p14="http://schemas.microsoft.com/office/powerpoint/2010/main" val="162335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11</a:t>
            </a:fld>
            <a:endParaRPr lang="en-US"/>
          </a:p>
        </p:txBody>
      </p:sp>
    </p:spTree>
    <p:extLst>
      <p:ext uri="{BB962C8B-B14F-4D97-AF65-F5344CB8AC3E}">
        <p14:creationId xmlns:p14="http://schemas.microsoft.com/office/powerpoint/2010/main" val="115851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F10"/>
                </a:solidFill>
                <a:effectLst/>
                <a:latin typeface="McKay"/>
              </a:rPr>
              <a:t>1. Just like your parents here on earth, your Heavenly Father wants to hear from you and talk to you. When you pray, He listens. Then He answers your prayers in the form of thoughts, spiritual feelings, scripture, or even the actions of other people.</a:t>
            </a:r>
            <a:endParaRPr lang="en-US" b="1" i="0" dirty="0">
              <a:solidFill>
                <a:srgbClr val="7A7A7B"/>
              </a:solidFill>
              <a:effectLst/>
              <a:latin typeface="system-ui"/>
            </a:endParaRPr>
          </a:p>
          <a:p>
            <a:endParaRPr lang="en-US" b="0" i="0" dirty="0">
              <a:solidFill>
                <a:srgbClr val="7A7A7B"/>
              </a:solidFill>
              <a:effectLst/>
              <a:latin typeface="system-ui"/>
            </a:endParaRPr>
          </a:p>
          <a:p>
            <a:r>
              <a:rPr lang="en-US" b="0" i="0" dirty="0">
                <a:solidFill>
                  <a:srgbClr val="7A7A7B"/>
                </a:solidFill>
                <a:effectLst/>
                <a:latin typeface="system-ui"/>
              </a:rPr>
              <a:t>Communication is Key. Prayer is an act of communication</a:t>
            </a:r>
          </a:p>
          <a:p>
            <a:r>
              <a:rPr lang="en-US" b="0" i="0" dirty="0">
                <a:solidFill>
                  <a:srgbClr val="4D5156"/>
                </a:solidFill>
                <a:effectLst/>
                <a:latin typeface="Google Sans"/>
              </a:rPr>
              <a:t>Communication is important in any relationship, as </a:t>
            </a:r>
            <a:r>
              <a:rPr lang="en-US" b="0" i="0" dirty="0">
                <a:solidFill>
                  <a:srgbClr val="040C28"/>
                </a:solidFill>
                <a:effectLst/>
                <a:latin typeface="Google Sans"/>
              </a:rPr>
              <a:t>it allows you to effectively share feelings, opinions and expectations</a:t>
            </a:r>
            <a:r>
              <a:rPr lang="en-US" b="0" i="0" dirty="0">
                <a:solidFill>
                  <a:srgbClr val="4D5156"/>
                </a:solidFill>
                <a:effectLst/>
                <a:latin typeface="Google Sans"/>
              </a:rPr>
              <a:t>. Many people fail to communicate due to a fear of rejection or the fear that they'll end up upsetting or even losing their partner, family members or friends.</a:t>
            </a:r>
            <a:endParaRPr lang="en-US" b="0" i="0" dirty="0">
              <a:solidFill>
                <a:srgbClr val="7A7A7B"/>
              </a:solidFill>
              <a:effectLst/>
              <a:latin typeface="system-ui"/>
            </a:endParaRPr>
          </a:p>
          <a:p>
            <a:endParaRPr lang="en-US" b="0" i="0" dirty="0">
              <a:solidFill>
                <a:srgbClr val="7A7A7B"/>
              </a:solidFill>
              <a:effectLst/>
              <a:latin typeface="system-ui"/>
            </a:endParaRPr>
          </a:p>
          <a:p>
            <a:r>
              <a:rPr lang="en-US" b="0" i="0" dirty="0">
                <a:solidFill>
                  <a:srgbClr val="7A7A7B"/>
                </a:solidFill>
                <a:effectLst/>
                <a:latin typeface="system-ui"/>
              </a:rPr>
              <a:t>To "know" God requires a person to have a relationship with Him</a:t>
            </a:r>
          </a:p>
          <a:p>
            <a:r>
              <a:rPr lang="en-US" b="0" i="0" dirty="0">
                <a:solidFill>
                  <a:srgbClr val="7A7A7B"/>
                </a:solidFill>
                <a:effectLst/>
                <a:latin typeface="system-ui"/>
              </a:rPr>
              <a:t>The Greek term for "know" used here implies a deep level of intimacy. </a:t>
            </a:r>
          </a:p>
          <a:p>
            <a:r>
              <a:rPr lang="en-US" b="0" i="0" dirty="0">
                <a:solidFill>
                  <a:srgbClr val="7A7A7B"/>
                </a:solidFill>
                <a:effectLst/>
                <a:latin typeface="system-ui"/>
              </a:rPr>
              <a:t>The connection between God and a true believer is profound, rooted in an ever-closer connection.</a:t>
            </a:r>
          </a:p>
          <a:p>
            <a:endParaRPr lang="en-US" b="0" i="0" dirty="0">
              <a:solidFill>
                <a:srgbClr val="7A7A7B"/>
              </a:solidFill>
              <a:effectLst/>
              <a:latin typeface="system-ui"/>
            </a:endParaRPr>
          </a:p>
          <a:p>
            <a:r>
              <a:rPr lang="en-US" b="0" i="0" dirty="0">
                <a:solidFill>
                  <a:srgbClr val="0D0F10"/>
                </a:solidFill>
                <a:effectLst/>
                <a:latin typeface="McKay"/>
              </a:rPr>
              <a:t>2. The scriptures teach, “God is love” (1 John 4:8). You can feel that love as you speak daily with Him through prayer, seeking His guidance in your life.</a:t>
            </a:r>
          </a:p>
          <a:p>
            <a:r>
              <a:rPr lang="en-US" b="0" i="0" dirty="0">
                <a:solidFill>
                  <a:srgbClr val="7A7A7B"/>
                </a:solidFill>
                <a:effectLst/>
                <a:latin typeface="system-ui"/>
              </a:rPr>
              <a:t>Anyone who does not love does not know God, because God is love.</a:t>
            </a:r>
            <a:r>
              <a:rPr lang="en-US" b="0" i="0" dirty="0">
                <a:solidFill>
                  <a:srgbClr val="0D0F10"/>
                </a:solidFill>
                <a:effectLst/>
                <a:latin typeface="McKay"/>
              </a:rPr>
              <a:t> (ESV)</a:t>
            </a:r>
          </a:p>
          <a:p>
            <a:endParaRPr lang="en-US" b="0" i="0" dirty="0">
              <a:solidFill>
                <a:srgbClr val="7A7A7B"/>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3. </a:t>
            </a:r>
            <a:r>
              <a:rPr lang="en-US" b="0" i="0" dirty="0">
                <a:solidFill>
                  <a:srgbClr val="0D0F10"/>
                </a:solidFill>
                <a:effectLst/>
                <a:latin typeface="McKay"/>
              </a:rPr>
              <a:t>Praying and listening to the answers God gives you can help you better understand your purpose in life. God will help you understand why you are here and what you can do to return to live with Him after this life.</a:t>
            </a:r>
            <a:endParaRPr lang="en-US" b="0" i="0" dirty="0">
              <a:solidFill>
                <a:srgbClr val="7A7A7B"/>
              </a:solidFill>
              <a:effectLst/>
              <a:latin typeface="system-ui"/>
            </a:endParaRPr>
          </a:p>
          <a:p>
            <a:r>
              <a:rPr lang="en-US" b="0" i="0" dirty="0">
                <a:solidFill>
                  <a:srgbClr val="7A7A7B"/>
                </a:solidFill>
                <a:effectLst/>
                <a:latin typeface="system-ui"/>
              </a:rPr>
              <a:t>Christ specifically tells the disciples they will receive anything they ask—but only if they have faith. This means trust in God and His power to do what He wants to do. It also means an alignment with the will of God—it does not mean using the Creator as a vending machine. It's noteworthy that these men, who heard Jesus make these promises (John 14:13–14), did not attempt grandiose, unnecessary miracles as part of their future ministry.</a:t>
            </a:r>
            <a:endParaRPr lang="en-US" dirty="0"/>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3</a:t>
            </a:fld>
            <a:endParaRPr lang="en-US"/>
          </a:p>
        </p:txBody>
      </p:sp>
    </p:spTree>
    <p:extLst>
      <p:ext uri="{BB962C8B-B14F-4D97-AF65-F5344CB8AC3E}">
        <p14:creationId xmlns:p14="http://schemas.microsoft.com/office/powerpoint/2010/main" val="129125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A7A7B"/>
                </a:solidFill>
                <a:effectLst/>
                <a:latin typeface="system-ui"/>
              </a:rPr>
              <a:t>4. </a:t>
            </a:r>
            <a:r>
              <a:rPr lang="en-US" b="0" i="0" dirty="0">
                <a:solidFill>
                  <a:srgbClr val="0D0F10"/>
                </a:solidFill>
                <a:effectLst/>
                <a:latin typeface="McKay"/>
              </a:rPr>
              <a:t>When you privately pray to God, you can work through serious decisions in your life. God always listens and often provides the specific answers and guidance we seek. Even when He chooses not to answer immediately or in the way we might have hoped, prayer itself is a way to find peace.</a:t>
            </a:r>
            <a:r>
              <a:rPr lang="en-US" b="0" i="0" dirty="0">
                <a:solidFill>
                  <a:srgbClr val="7A7A7B"/>
                </a:solidFill>
                <a:effectLst/>
                <a:latin typeface="system-ui"/>
              </a:rPr>
              <a:t> </a:t>
            </a:r>
          </a:p>
          <a:p>
            <a:endParaRPr lang="en-US" b="0" i="0" dirty="0">
              <a:solidFill>
                <a:srgbClr val="7A7A7B"/>
              </a:solidFill>
              <a:effectLst/>
              <a:latin typeface="system-ui"/>
            </a:endParaRPr>
          </a:p>
          <a:p>
            <a:r>
              <a:rPr lang="en-US" b="0" i="0" dirty="0">
                <a:solidFill>
                  <a:srgbClr val="7A7A7B"/>
                </a:solidFill>
                <a:effectLst/>
                <a:latin typeface="system-ui"/>
              </a:rPr>
              <a:t>A loving parent keeps his eyes on his child. He sees where the child endangers himself, perhaps by not looking as he crosses the street. Then the parent calls to the child and tells him what to do.</a:t>
            </a:r>
          </a:p>
          <a:p>
            <a:endParaRPr lang="en-US" b="0" i="0" dirty="0">
              <a:solidFill>
                <a:srgbClr val="7A7A7B"/>
              </a:solidFill>
              <a:effectLst/>
              <a:latin typeface="system-ui"/>
            </a:endParaRPr>
          </a:p>
          <a:p>
            <a:r>
              <a:rPr lang="en-US" b="0" i="0" dirty="0">
                <a:solidFill>
                  <a:srgbClr val="7A7A7B"/>
                </a:solidFill>
                <a:effectLst/>
                <a:latin typeface="system-ui"/>
              </a:rPr>
              <a:t>If we want perfect direction in life, whether we are buying a house or looking for a spouse, choosing a vocation or planning a vacation, in all our ways we should acknowledge the Lord. He will not only guide us in the right way but also remove obstacles from our path. </a:t>
            </a:r>
          </a:p>
          <a:p>
            <a:endParaRPr lang="en-US" b="0" i="0" dirty="0">
              <a:solidFill>
                <a:srgbClr val="7A7A7B"/>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5. </a:t>
            </a:r>
            <a:r>
              <a:rPr lang="en-US" b="0" i="0" dirty="0">
                <a:solidFill>
                  <a:srgbClr val="0D0F10"/>
                </a:solidFill>
                <a:effectLst/>
                <a:latin typeface="McKay"/>
              </a:rPr>
              <a:t>Jesus counseled His disciples, “Watch and pray, that ye enter not into temptation” (Matthew 26:41). Through prayer, we can overcome temptations to sin. Pray for God’s help to keep you from making wrong choices. This will give you the strength to do what is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Jesus acknowledges that their spirit is willing to do what is right and honorable, but their flesh—their desires, appetites, urges—is weak (Romans 7:22–25). To </a:t>
            </a:r>
            <a:r>
              <a:rPr lang="en-US" b="0" i="1" dirty="0">
                <a:solidFill>
                  <a:srgbClr val="7A7A7B"/>
                </a:solidFill>
                <a:effectLst/>
                <a:latin typeface="system-ui"/>
              </a:rPr>
              <a:t>be tempted</a:t>
            </a:r>
            <a:r>
              <a:rPr lang="en-US" b="0" i="0" dirty="0">
                <a:solidFill>
                  <a:srgbClr val="7A7A7B"/>
                </a:solidFill>
                <a:effectLst/>
                <a:latin typeface="system-ui"/>
              </a:rPr>
              <a:t> is no sin (Hebrews 4:15), but when we fall to temptation, it is our fault alone (1Corinthians 10:13).</a:t>
            </a: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4</a:t>
            </a:fld>
            <a:endParaRPr lang="en-US"/>
          </a:p>
        </p:txBody>
      </p:sp>
    </p:spTree>
    <p:extLst>
      <p:ext uri="{BB962C8B-B14F-4D97-AF65-F5344CB8AC3E}">
        <p14:creationId xmlns:p14="http://schemas.microsoft.com/office/powerpoint/2010/main" val="406605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6. </a:t>
            </a:r>
            <a:r>
              <a:rPr lang="en-US" b="0" i="0" dirty="0">
                <a:solidFill>
                  <a:srgbClr val="0D0F10"/>
                </a:solidFill>
                <a:effectLst/>
                <a:latin typeface="McKay"/>
              </a:rPr>
              <a:t>The purpose of prayer is not necessarily to tell God how you want Him to do things. Rather, it’s to better understand Him and His ways, bringing yourself into alignment with His will. As C.S. Lewis is often attributed as saying, prayer “doesn’t change God. It changes </a:t>
            </a:r>
            <a:r>
              <a:rPr lang="en-US" b="0" i="1" dirty="0">
                <a:solidFill>
                  <a:srgbClr val="0D0F10"/>
                </a:solidFill>
                <a:effectLst/>
                <a:latin typeface="McKay"/>
              </a:rPr>
              <a:t>me</a:t>
            </a:r>
            <a:r>
              <a:rPr lang="en-US" b="0" i="0" dirty="0">
                <a:solidFill>
                  <a:srgbClr val="0D0F10"/>
                </a:solidFill>
                <a:effectLst/>
                <a:latin typeface="McKay"/>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For I know the plans I have for you, declares the LORD, plans for welfare and not for evil, to give you a future and a hope. (ESV)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A7A7B"/>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01820"/>
                </a:solidFill>
                <a:effectLst/>
                <a:latin typeface="Roboto" panose="02000000000000000000" pitchFamily="2" charset="0"/>
              </a:rPr>
              <a:t>In every corner of the world, God’s children will face trials. And while He will not necessarily deliver us from troubles, He will give the hope and strength to thrive as we live through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01820"/>
                </a:solidFill>
                <a:effectLst/>
                <a:latin typeface="Roboto" panose="02000000000000000000" pitchFamily="2" charset="0"/>
              </a:rPr>
              <a:t>God’s “plans to prosper” likely don’t match our earthly definitions. His plans are far bigger, and they always further His good. Maybe His plans to prosper you are plans to pull you into His work. Plans that invite you to care for others in the most practical ways. Plans that bless you more deeply and richly than you could have ever imagined.</a:t>
            </a:r>
            <a:endParaRPr lang="en-US" b="1" i="0" dirty="0">
              <a:solidFill>
                <a:srgbClr val="10182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0182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01820"/>
                </a:solidFill>
                <a:effectLst/>
                <a:latin typeface="Roboto" panose="02000000000000000000" pitchFamily="2" charset="0"/>
              </a:rPr>
              <a:t>7. </a:t>
            </a:r>
            <a:r>
              <a:rPr lang="en-US" b="0" i="0" dirty="0">
                <a:solidFill>
                  <a:srgbClr val="0D0F10"/>
                </a:solidFill>
                <a:effectLst/>
                <a:latin typeface="McKay"/>
              </a:rPr>
              <a:t>Jesus fasted for 40 days and 40 nights before He began His ministry on the earth. As He did this, He communed with His Father in Heaven in prayer. Likewise, if you pray and fast, you can feel closer to God and better understand the things He wants you to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r>
              <a:rPr lang="en-US" b="0" i="0" dirty="0">
                <a:solidFill>
                  <a:srgbClr val="0D0F10"/>
                </a:solidFill>
                <a:effectLst/>
                <a:latin typeface="McKay"/>
              </a:rPr>
              <a:t>8. Throughout the scriptures, we see many examples of the Lord working miracles as an answer to prayer. In Old Testament times, the prophet Daniel was thrown into a lions’ den because he refused to stop praying. When he prayed to God in the lions’ den, angels appeared and closed the mouths of the lions. Through daily prayer, you can also experience personal miracles such as healing, peace, and forgiveness for sins.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5</a:t>
            </a:fld>
            <a:endParaRPr lang="en-US"/>
          </a:p>
        </p:txBody>
      </p:sp>
    </p:spTree>
    <p:extLst>
      <p:ext uri="{BB962C8B-B14F-4D97-AF65-F5344CB8AC3E}">
        <p14:creationId xmlns:p14="http://schemas.microsoft.com/office/powerpoint/2010/main" val="187033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F10"/>
                </a:solidFill>
                <a:effectLst/>
                <a:latin typeface="McKay"/>
              </a:rPr>
              <a:t>9. As you pray daily, you invite the Holy Spirit to be with you and to comfort and direct you. The Holy Spirit can give you answers, help you feel God’s love, and bring feelings of peace and joy into your heart.</a:t>
            </a:r>
          </a:p>
          <a:p>
            <a:endParaRPr lang="en-US" b="0" i="0" dirty="0">
              <a:solidFill>
                <a:srgbClr val="0D0F10"/>
              </a:solidFill>
              <a:effectLst/>
              <a:latin typeface="McKay"/>
            </a:endParaRPr>
          </a:p>
          <a:p>
            <a:pPr algn="l"/>
            <a:r>
              <a:rPr lang="en-US" b="0" i="0" dirty="0">
                <a:solidFill>
                  <a:srgbClr val="0D0F10"/>
                </a:solidFill>
                <a:effectLst/>
                <a:latin typeface="McKay"/>
              </a:rPr>
              <a:t>10. </a:t>
            </a:r>
            <a:r>
              <a:rPr lang="en-US" i="0" dirty="0">
                <a:solidFill>
                  <a:srgbClr val="0D0F10"/>
                </a:solidFill>
                <a:effectLst/>
              </a:rPr>
              <a:t>Jesus set the perfect example of prayer. If you try to follow His example through prayer, you will become more like Him and develop a better relationship with Him and Heavenly Father.</a:t>
            </a:r>
          </a:p>
          <a:p>
            <a:pPr algn="l"/>
            <a:endParaRPr lang="en-US" i="0" dirty="0">
              <a:solidFill>
                <a:srgbClr val="0D0F10"/>
              </a:solidFill>
              <a:effectLst/>
            </a:endParaRPr>
          </a:p>
          <a:p>
            <a:pPr algn="l"/>
            <a:r>
              <a:rPr lang="en-US" i="0" dirty="0">
                <a:solidFill>
                  <a:srgbClr val="0D0F10"/>
                </a:solidFill>
                <a:effectLst/>
              </a:rPr>
              <a:t>Christian – Christlike</a:t>
            </a:r>
          </a:p>
          <a:p>
            <a:pPr algn="l"/>
            <a:r>
              <a:rPr lang="en-US" b="0" i="0" dirty="0">
                <a:solidFill>
                  <a:srgbClr val="7A7A7B"/>
                </a:solidFill>
                <a:effectLst/>
                <a:latin typeface="system-ui"/>
              </a:rPr>
              <a:t>But living under the grace of Jesus provides us a huge opportunity to grow spiritually stronger and deeper.</a:t>
            </a:r>
            <a:endParaRPr lang="en-US" i="0" dirty="0">
              <a:solidFill>
                <a:srgbClr val="0D0F1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6</a:t>
            </a:fld>
            <a:endParaRPr lang="en-US"/>
          </a:p>
        </p:txBody>
      </p:sp>
    </p:spTree>
    <p:extLst>
      <p:ext uri="{BB962C8B-B14F-4D97-AF65-F5344CB8AC3E}">
        <p14:creationId xmlns:p14="http://schemas.microsoft.com/office/powerpoint/2010/main" val="17722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81F36"/>
                </a:solidFill>
                <a:effectLst/>
                <a:latin typeface="Matter"/>
              </a:rPr>
              <a:t>the Bible doesn’t directly mention the word “prayer”, the passage mentions “people calling on the name of the Lord,” which usually denotes praying. </a:t>
            </a: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7</a:t>
            </a:fld>
            <a:endParaRPr lang="en-US"/>
          </a:p>
        </p:txBody>
      </p:sp>
    </p:spTree>
    <p:extLst>
      <p:ext uri="{BB962C8B-B14F-4D97-AF65-F5344CB8AC3E}">
        <p14:creationId xmlns:p14="http://schemas.microsoft.com/office/powerpoint/2010/main" val="303373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81F36"/>
                </a:solidFill>
                <a:effectLst/>
                <a:latin typeface="Matter"/>
              </a:rPr>
              <a:t>A prayer of faith reaffirms our faith in God and His will. You can see an example of this prayer in James 5:15: </a:t>
            </a:r>
            <a:r>
              <a:rPr lang="en-US" b="0" i="1" dirty="0">
                <a:solidFill>
                  <a:srgbClr val="181F36"/>
                </a:solidFill>
                <a:effectLst/>
                <a:latin typeface="Matter"/>
              </a:rPr>
              <a:t>“And the prayer offered in faith will make the sick person well; the Lord will raise them up. If they have sinned, they will be forgiven.”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81F36"/>
                </a:solidFill>
                <a:effectLst/>
                <a:latin typeface="Matter"/>
              </a:rPr>
              <a:t>A prayer of agreement or corporate prayer entails several people praying together. The most common example of corporate prayer is a church service.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81F36"/>
                </a:solidFill>
                <a:effectLst/>
                <a:latin typeface="Matter"/>
              </a:rPr>
              <a:t>We’re told to bring our requests to God, and a prayer of petition is one of the ways to do so. As stated in the Bible, </a:t>
            </a:r>
            <a:r>
              <a:rPr lang="en-US" b="0" i="1" dirty="0">
                <a:solidFill>
                  <a:srgbClr val="181F36"/>
                </a:solidFill>
                <a:effectLst/>
                <a:latin typeface="Matter"/>
              </a:rPr>
              <a:t>“Do not be anxious about anything, but in every situation, by prayer and petition, with thanksgiving, present your requests to God” </a:t>
            </a:r>
            <a:r>
              <a:rPr lang="en-US" b="0" i="0" dirty="0">
                <a:solidFill>
                  <a:srgbClr val="181F36"/>
                </a:solidFill>
                <a:effectLst/>
                <a:latin typeface="Matter"/>
              </a:rPr>
              <a:t>(Philippians 4:6). </a:t>
            </a: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Google Sans"/>
              </a:rPr>
              <a:t>Prayer of petition, quite simply, is </a:t>
            </a:r>
            <a:r>
              <a:rPr lang="en-US" b="0" i="0" dirty="0">
                <a:solidFill>
                  <a:srgbClr val="040C28"/>
                </a:solidFill>
                <a:effectLst/>
                <a:latin typeface="Google Sans"/>
              </a:rPr>
              <a:t>asking for God's help</a:t>
            </a:r>
            <a:r>
              <a:rPr lang="en-US" b="0" i="0" dirty="0">
                <a:solidFill>
                  <a:srgbClr val="4D5156"/>
                </a:solidFill>
                <a:effectLst/>
                <a:latin typeface="Google Sans"/>
              </a:rPr>
              <a:t>.</a:t>
            </a:r>
            <a:endParaRPr lang="en-US" b="0" i="0" dirty="0">
              <a:solidFill>
                <a:srgbClr val="0D0F10"/>
              </a:solidFill>
              <a:effectLst/>
              <a:latin typeface="McKay"/>
            </a:endParaRPr>
          </a:p>
          <a:p>
            <a:r>
              <a:rPr lang="en-US" b="0" i="0" dirty="0">
                <a:solidFill>
                  <a:srgbClr val="7A7A7B"/>
                </a:solidFill>
                <a:effectLst/>
                <a:latin typeface="system-ui"/>
              </a:rPr>
              <a:t>4. </a:t>
            </a:r>
            <a:r>
              <a:rPr lang="en-US" b="0" i="0" dirty="0">
                <a:solidFill>
                  <a:srgbClr val="181F36"/>
                </a:solidFill>
                <a:effectLst/>
                <a:latin typeface="Matter"/>
              </a:rPr>
              <a:t>A prayer of thanksgiving shows our gratitude for what God has done for us, as stated in Scripture:</a:t>
            </a:r>
            <a:r>
              <a:rPr lang="en-US" b="0" i="1" dirty="0">
                <a:solidFill>
                  <a:srgbClr val="181F36"/>
                </a:solidFill>
                <a:effectLst/>
                <a:latin typeface="Matter"/>
              </a:rPr>
              <a:t> “Enter his gates with thanksgiving and his courts with praise; give thanks to him and praise his name”</a:t>
            </a:r>
            <a:r>
              <a:rPr lang="en-US" b="0" i="0" dirty="0">
                <a:solidFill>
                  <a:srgbClr val="181F36"/>
                </a:solidFill>
                <a:effectLst/>
                <a:latin typeface="Matter"/>
              </a:rPr>
              <a:t> (Psalm 100:4).</a:t>
            </a:r>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8</a:t>
            </a:fld>
            <a:endParaRPr lang="en-US"/>
          </a:p>
        </p:txBody>
      </p:sp>
    </p:spTree>
    <p:extLst>
      <p:ext uri="{BB962C8B-B14F-4D97-AF65-F5344CB8AC3E}">
        <p14:creationId xmlns:p14="http://schemas.microsoft.com/office/powerpoint/2010/main" val="122445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81F36"/>
                </a:solidFill>
                <a:effectLst/>
                <a:latin typeface="Matter"/>
              </a:rPr>
              <a:t>5. A prayer of worship helps us recognize God’s power and greatness. There are many ways to worship God, like simply saying “God is good” or singing praise songs.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81F36"/>
                </a:solidFill>
                <a:effectLst/>
                <a:latin typeface="Matter"/>
              </a:rPr>
              <a:t>6. To consecrate is to make something holy. We may pray for consecration during different seasons of prayer and fasting,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40C28"/>
                </a:solidFill>
                <a:effectLst/>
                <a:latin typeface="Google Sans"/>
              </a:rPr>
              <a:t>Consecrate - to make or declare sacred</a:t>
            </a:r>
            <a:r>
              <a:rPr lang="en-US" b="0" i="0" dirty="0">
                <a:solidFill>
                  <a:srgbClr val="4D5156"/>
                </a:solidFill>
                <a:effectLst/>
                <a:latin typeface="Google Sans"/>
              </a:rPr>
              <a:t> </a:t>
            </a:r>
            <a:endParaRPr lang="en-US" b="0" i="0" dirty="0">
              <a:solidFill>
                <a:srgbClr val="181F36"/>
              </a:solidFill>
              <a:effectLst/>
              <a:latin typeface="Mat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A7A7B"/>
                </a:solidFill>
                <a:effectLst/>
                <a:latin typeface="system-ui"/>
              </a:rPr>
              <a:t>7. </a:t>
            </a:r>
            <a:r>
              <a:rPr lang="en-US" b="0" i="0" dirty="0">
                <a:solidFill>
                  <a:srgbClr val="181F36"/>
                </a:solidFill>
                <a:effectLst/>
                <a:latin typeface="Matter"/>
              </a:rPr>
              <a:t>In a prayer of intercession, we pray for somebody else’s well-being or for God to intervene in a specific situation. One of the most prominent instances of a prayer of intercession is in John 17, where Jesus prays for all His disciples.</a:t>
            </a:r>
            <a:endParaRPr lang="en-US" b="0" i="0" dirty="0">
              <a:solidFill>
                <a:srgbClr val="7A7A7B"/>
              </a:solidFill>
              <a:effectLst/>
              <a:latin typeface="system-ui"/>
            </a:endParaRPr>
          </a:p>
          <a:p>
            <a:pPr algn="l"/>
            <a:r>
              <a:rPr lang="en-US" b="0" i="0" dirty="0">
                <a:solidFill>
                  <a:srgbClr val="7A7A7B"/>
                </a:solidFill>
                <a:effectLst/>
                <a:latin typeface="system-ui"/>
              </a:rPr>
              <a:t>8. </a:t>
            </a:r>
            <a:r>
              <a:rPr lang="en-US" b="0" i="0" dirty="0">
                <a:solidFill>
                  <a:srgbClr val="181F36"/>
                </a:solidFill>
                <a:effectLst/>
                <a:latin typeface="Matter"/>
              </a:rPr>
              <a:t>Sometimes, we don’t know what to pray for. When this happens, we can ask for the help of the Holy Spirit through prayer. </a:t>
            </a:r>
          </a:p>
          <a:p>
            <a:pPr algn="l"/>
            <a:r>
              <a:rPr lang="en-US" b="0" i="0" dirty="0">
                <a:solidFill>
                  <a:srgbClr val="181F36"/>
                </a:solidFill>
                <a:effectLst/>
                <a:latin typeface="Matter"/>
              </a:rPr>
              <a:t>Scripture states, </a:t>
            </a:r>
            <a:r>
              <a:rPr lang="en-US" b="0" i="1" dirty="0">
                <a:solidFill>
                  <a:srgbClr val="181F36"/>
                </a:solidFill>
                <a:effectLst/>
                <a:latin typeface="Matter"/>
              </a:rPr>
              <a:t>“ In the same way, the Spirit helps us in our weakness. We do not know what we ought to pray for, but the Spirit himself intercedes for us through wordless groans. And he who searches our hearts knows the mind of the Spirit, because the Spirit intercedes for God’s people in accordance with the will of God.”</a:t>
            </a:r>
            <a:r>
              <a:rPr lang="en-US" b="0" i="0" dirty="0">
                <a:solidFill>
                  <a:srgbClr val="181F36"/>
                </a:solidFill>
                <a:effectLst/>
                <a:latin typeface="Matter"/>
              </a:rPr>
              <a:t> (Romans 8:26-27)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9</a:t>
            </a:fld>
            <a:endParaRPr lang="en-US"/>
          </a:p>
        </p:txBody>
      </p:sp>
    </p:spTree>
    <p:extLst>
      <p:ext uri="{BB962C8B-B14F-4D97-AF65-F5344CB8AC3E}">
        <p14:creationId xmlns:p14="http://schemas.microsoft.com/office/powerpoint/2010/main" val="147828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F10"/>
              </a:solidFill>
              <a:effectLst/>
              <a:latin typeface="McKay"/>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b="0" i="0" dirty="0">
              <a:solidFill>
                <a:srgbClr val="7A7A7B"/>
              </a:solidFill>
              <a:effectLst/>
              <a:latin typeface="system-ui"/>
            </a:endParaRPr>
          </a:p>
          <a:p>
            <a:endParaRPr lang="en-US" dirty="0"/>
          </a:p>
        </p:txBody>
      </p:sp>
      <p:sp>
        <p:nvSpPr>
          <p:cNvPr id="4" name="Slide Number Placeholder 3"/>
          <p:cNvSpPr>
            <a:spLocks noGrp="1"/>
          </p:cNvSpPr>
          <p:nvPr>
            <p:ph type="sldNum" sz="quarter" idx="5"/>
          </p:nvPr>
        </p:nvSpPr>
        <p:spPr/>
        <p:txBody>
          <a:bodyPr/>
          <a:lstStyle/>
          <a:p>
            <a:fld id="{7726F28C-EF52-447E-93C9-80E7F8FF10F2}" type="slidenum">
              <a:rPr lang="en-US" smtClean="0"/>
              <a:t>10</a:t>
            </a:fld>
            <a:endParaRPr lang="en-US"/>
          </a:p>
        </p:txBody>
      </p:sp>
    </p:spTree>
    <p:extLst>
      <p:ext uri="{BB962C8B-B14F-4D97-AF65-F5344CB8AC3E}">
        <p14:creationId xmlns:p14="http://schemas.microsoft.com/office/powerpoint/2010/main" val="2009288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4F87-43E2-5498-3881-0B4F5B61C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41402-AE2C-32DF-52DC-3B5F21A2E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7F02B7-ADA8-0880-8975-4CBC3B609AB4}"/>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9A31CB64-ECDA-6843-9689-F075E53E9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4F24B-0769-54A0-31ED-B051D8277106}"/>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3046523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E3C5-9FE7-A4DD-112F-B841FC26C8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5D0B07-7B9F-10C2-E027-0EB4557E61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AB5FB-31A2-A2AE-789B-DFFB9ACC76D1}"/>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B4DD92AF-83EA-39E8-9ED9-EADED2247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95662-9951-E61D-D56D-61B5AF6174F0}"/>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261320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D2F48-6305-0938-9EE6-6081D31EBE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9E130A-EE83-DD36-30BF-66F870F58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F5BA6-73B4-039C-3171-E97DC122F3BC}"/>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66ECBEAE-8D1D-3FA5-EBAD-53D540114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98B6-77E4-1390-A131-4A3827B96C82}"/>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426238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D4D4-36F4-2442-86BE-7017654B5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D2BEC-ADB2-7E57-67E3-788C7C71E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79D1-BFB0-FC0C-A59A-55E49A3756E2}"/>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06378E69-9C65-BDCC-25B2-707AC5910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102F4-2A95-AE71-BDDA-0FB20BD5A3B9}"/>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240497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0F1A-4BE9-C90C-F2AE-B9BA9C1D0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9C0351-3D31-D0FA-C3C5-C43401FDF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C15EB6-D8F9-232C-ACA7-0E37CE0492A8}"/>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73AA74B3-8E88-A2AE-97ED-36E2F0F4A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F2D22-0AE7-6E06-479E-6BE67EE30A83}"/>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174829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4B4E-F46D-C57A-636B-E913D4A7D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324E1-B58F-B9C6-FB98-C07B9B381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1B4B5-7C04-4550-5670-7B73F7B9C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8FA434-2FC7-BB6D-02CB-9BC4DDC3FFFF}"/>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6" name="Footer Placeholder 5">
            <a:extLst>
              <a:ext uri="{FF2B5EF4-FFF2-40B4-BE49-F238E27FC236}">
                <a16:creationId xmlns:a16="http://schemas.microsoft.com/office/drawing/2014/main" id="{C24CE124-2ABD-58CD-12C5-07D4F327D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B4051-415D-94EB-0B6E-5ADCD231F409}"/>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355551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4702-DA90-31B7-1385-98F6DF13E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80C50-DCA5-4E47-E632-A77D04BB1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89E27-3217-FD5E-38C3-FACB2E7A3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006F85-944A-EA18-4401-515D01155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13D5F-B689-CD75-D1D2-643063B35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B4DE1E-14D0-3D59-37FD-B158A8315CCE}"/>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8" name="Footer Placeholder 7">
            <a:extLst>
              <a:ext uri="{FF2B5EF4-FFF2-40B4-BE49-F238E27FC236}">
                <a16:creationId xmlns:a16="http://schemas.microsoft.com/office/drawing/2014/main" id="{5C52549A-16D4-ADA2-A288-3430B3F25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F00489-67C0-126A-E8B3-BCE4395CFBB8}"/>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345925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0C87-B925-D3E4-F4FE-8CC1F03592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7D2D2-45CA-8074-B565-C8D23E02F997}"/>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4" name="Footer Placeholder 3">
            <a:extLst>
              <a:ext uri="{FF2B5EF4-FFF2-40B4-BE49-F238E27FC236}">
                <a16:creationId xmlns:a16="http://schemas.microsoft.com/office/drawing/2014/main" id="{BEC592F7-4477-3B41-43DC-1769B80D6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DEFB69-EBE1-13D5-C349-BA966B45DA61}"/>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332952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BF1FF-84D3-2552-196E-285435699078}"/>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3" name="Footer Placeholder 2">
            <a:extLst>
              <a:ext uri="{FF2B5EF4-FFF2-40B4-BE49-F238E27FC236}">
                <a16:creationId xmlns:a16="http://schemas.microsoft.com/office/drawing/2014/main" id="{F0E40A5B-E472-F6A3-4B2B-FC990CEB3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163DD-A884-AE18-EFE3-EA07EE26077F}"/>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195515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727E-449D-9FBC-2F50-B54D2BDC5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C7379-9170-5C53-0B41-04B997953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6F05C0-BAFA-7577-5E7F-1C0747D68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1B0B3-9C0E-CBA6-D5EB-4CB3054C3089}"/>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6" name="Footer Placeholder 5">
            <a:extLst>
              <a:ext uri="{FF2B5EF4-FFF2-40B4-BE49-F238E27FC236}">
                <a16:creationId xmlns:a16="http://schemas.microsoft.com/office/drawing/2014/main" id="{B144E83F-61AF-7C63-4555-63252DC75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F474-01FD-8222-DE94-7E88E3482C29}"/>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252220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9D55-6AC8-BB89-68F6-B4F95E72F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6B36B-7C74-1189-9CB7-B3F357761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9D285-06E7-C680-9595-270E0D465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E2D62-FBB7-5E13-8C7F-915BF8C9AD39}"/>
              </a:ext>
            </a:extLst>
          </p:cNvPr>
          <p:cNvSpPr>
            <a:spLocks noGrp="1"/>
          </p:cNvSpPr>
          <p:nvPr>
            <p:ph type="dt" sz="half" idx="10"/>
          </p:nvPr>
        </p:nvSpPr>
        <p:spPr/>
        <p:txBody>
          <a:bodyPr/>
          <a:lstStyle/>
          <a:p>
            <a:fld id="{B13D1DE8-BF7A-4697-8E09-1B8BFA43EF6F}" type="datetimeFigureOut">
              <a:rPr lang="en-US" smtClean="0"/>
              <a:t>7/10/2023</a:t>
            </a:fld>
            <a:endParaRPr lang="en-US"/>
          </a:p>
        </p:txBody>
      </p:sp>
      <p:sp>
        <p:nvSpPr>
          <p:cNvPr id="6" name="Footer Placeholder 5">
            <a:extLst>
              <a:ext uri="{FF2B5EF4-FFF2-40B4-BE49-F238E27FC236}">
                <a16:creationId xmlns:a16="http://schemas.microsoft.com/office/drawing/2014/main" id="{77731C67-8B05-B770-1D8B-211E6E859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30D71-4011-F910-4359-FE992906E0DD}"/>
              </a:ext>
            </a:extLst>
          </p:cNvPr>
          <p:cNvSpPr>
            <a:spLocks noGrp="1"/>
          </p:cNvSpPr>
          <p:nvPr>
            <p:ph type="sldNum" sz="quarter" idx="12"/>
          </p:nvPr>
        </p:nvSpPr>
        <p:spPr/>
        <p:txBody>
          <a:bodyPr/>
          <a:lstStyle/>
          <a:p>
            <a:fld id="{2BF34364-A7A4-48E0-8DDC-AF5B3591ADCE}" type="slidenum">
              <a:rPr lang="en-US" smtClean="0"/>
              <a:t>‹#›</a:t>
            </a:fld>
            <a:endParaRPr lang="en-US"/>
          </a:p>
        </p:txBody>
      </p:sp>
    </p:spTree>
    <p:extLst>
      <p:ext uri="{BB962C8B-B14F-4D97-AF65-F5344CB8AC3E}">
        <p14:creationId xmlns:p14="http://schemas.microsoft.com/office/powerpoint/2010/main" val="320898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6BFAD-C33C-75B0-C6FA-1598BAB5E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89DE2-BBBD-47F0-CC97-93A1D09CD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64860-0FAF-6521-B9A1-2BFF962DF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D1DE8-BF7A-4697-8E09-1B8BFA43EF6F}" type="datetimeFigureOut">
              <a:rPr lang="en-US" smtClean="0"/>
              <a:t>7/10/2023</a:t>
            </a:fld>
            <a:endParaRPr lang="en-US"/>
          </a:p>
        </p:txBody>
      </p:sp>
      <p:sp>
        <p:nvSpPr>
          <p:cNvPr id="5" name="Footer Placeholder 4">
            <a:extLst>
              <a:ext uri="{FF2B5EF4-FFF2-40B4-BE49-F238E27FC236}">
                <a16:creationId xmlns:a16="http://schemas.microsoft.com/office/drawing/2014/main" id="{079A9C39-3A24-12F3-4FCD-090DEB48A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5C8CFB-32A6-A5D1-AEF1-991176442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34364-A7A4-48E0-8DDC-AF5B3591ADCE}" type="slidenum">
              <a:rPr lang="en-US" smtClean="0"/>
              <a:t>‹#›</a:t>
            </a:fld>
            <a:endParaRPr lang="en-US"/>
          </a:p>
        </p:txBody>
      </p:sp>
    </p:spTree>
    <p:extLst>
      <p:ext uri="{BB962C8B-B14F-4D97-AF65-F5344CB8AC3E}">
        <p14:creationId xmlns:p14="http://schemas.microsoft.com/office/powerpoint/2010/main" val="31993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2">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28FBD-D2D3-D559-1DE1-615FA27E095B}"/>
              </a:ext>
            </a:extLst>
          </p:cNvPr>
          <p:cNvSpPr>
            <a:spLocks noGrp="1"/>
          </p:cNvSpPr>
          <p:nvPr>
            <p:ph type="ctrTitle"/>
          </p:nvPr>
        </p:nvSpPr>
        <p:spPr>
          <a:xfrm>
            <a:off x="4853988" y="320041"/>
            <a:ext cx="6707084" cy="3892668"/>
          </a:xfrm>
        </p:spPr>
        <p:txBody>
          <a:bodyPr>
            <a:normAutofit/>
          </a:bodyPr>
          <a:lstStyle/>
          <a:p>
            <a:pPr algn="l"/>
            <a:r>
              <a:rPr lang="en-US" sz="6600"/>
              <a:t>You Should Pray</a:t>
            </a:r>
          </a:p>
        </p:txBody>
      </p:sp>
      <p:sp>
        <p:nvSpPr>
          <p:cNvPr id="3" name="Subtitle 2">
            <a:extLst>
              <a:ext uri="{FF2B5EF4-FFF2-40B4-BE49-F238E27FC236}">
                <a16:creationId xmlns:a16="http://schemas.microsoft.com/office/drawing/2014/main" id="{A0B703F9-56FC-361D-51B0-3C34855E8815}"/>
              </a:ext>
            </a:extLst>
          </p:cNvPr>
          <p:cNvSpPr>
            <a:spLocks noGrp="1"/>
          </p:cNvSpPr>
          <p:nvPr>
            <p:ph type="subTitle" idx="1"/>
          </p:nvPr>
        </p:nvSpPr>
        <p:spPr>
          <a:xfrm>
            <a:off x="4853699" y="4631161"/>
            <a:ext cx="6707366" cy="1569486"/>
          </a:xfrm>
        </p:spPr>
        <p:txBody>
          <a:bodyPr>
            <a:normAutofit/>
          </a:bodyPr>
          <a:lstStyle/>
          <a:p>
            <a:pPr algn="l"/>
            <a:endParaRPr lang="en-US"/>
          </a:p>
        </p:txBody>
      </p:sp>
      <p:pic>
        <p:nvPicPr>
          <p:cNvPr id="14" name="Graphic 13" descr="Heart">
            <a:extLst>
              <a:ext uri="{FF2B5EF4-FFF2-40B4-BE49-F238E27FC236}">
                <a16:creationId xmlns:a16="http://schemas.microsoft.com/office/drawing/2014/main" id="{9E1118A8-C99D-FDB1-390E-8FDACD561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4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480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Postures of Prayer</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Autofit/>
          </a:bodyPr>
          <a:lstStyle/>
          <a:p>
            <a:pPr algn="l">
              <a:buFont typeface="Arial" panose="020B0604020202020204" pitchFamily="34" charset="0"/>
              <a:buChar char="•"/>
            </a:pPr>
            <a:r>
              <a:rPr lang="en-US" sz="2000" b="1" i="0" dirty="0">
                <a:solidFill>
                  <a:srgbClr val="181F36"/>
                </a:solidFill>
                <a:effectLst/>
              </a:rPr>
              <a:t>Sitting: </a:t>
            </a:r>
            <a:r>
              <a:rPr lang="en-US" sz="2000" i="0" dirty="0">
                <a:solidFill>
                  <a:srgbClr val="181F36"/>
                </a:solidFill>
                <a:effectLst/>
              </a:rPr>
              <a:t>King David exemplified sitting in prayer</a:t>
            </a:r>
          </a:p>
          <a:p>
            <a:pPr marL="0" indent="0" algn="l">
              <a:buNone/>
            </a:pPr>
            <a:r>
              <a:rPr lang="en-US" sz="2000" b="1" i="0" dirty="0">
                <a:effectLst/>
              </a:rPr>
              <a:t>2 Samuel 7:18</a:t>
            </a:r>
            <a:endParaRPr lang="en-US" sz="2000" i="0" dirty="0">
              <a:solidFill>
                <a:srgbClr val="181F36"/>
              </a:solidFill>
              <a:effectLst/>
            </a:endParaRPr>
          </a:p>
          <a:p>
            <a:pPr marL="0" indent="0" algn="l">
              <a:buNone/>
            </a:pPr>
            <a:r>
              <a:rPr lang="en-US" sz="2000" b="0" i="0" dirty="0">
                <a:solidFill>
                  <a:srgbClr val="7A7A7B"/>
                </a:solidFill>
                <a:effectLst/>
              </a:rPr>
              <a:t>Then went king David in, and sat before the LORD, and he said, Who </a:t>
            </a:r>
            <a:r>
              <a:rPr lang="en-US" sz="2000" b="0" i="1" dirty="0">
                <a:solidFill>
                  <a:srgbClr val="7A7A7B"/>
                </a:solidFill>
                <a:effectLst/>
              </a:rPr>
              <a:t>am</a:t>
            </a:r>
            <a:r>
              <a:rPr lang="en-US" sz="2000" b="0" i="0" dirty="0">
                <a:solidFill>
                  <a:srgbClr val="7A7A7B"/>
                </a:solidFill>
                <a:effectLst/>
              </a:rPr>
              <a:t> I, O Lord GOD? and what </a:t>
            </a:r>
            <a:r>
              <a:rPr lang="en-US" sz="2000" b="0" i="1" dirty="0">
                <a:solidFill>
                  <a:srgbClr val="7A7A7B"/>
                </a:solidFill>
                <a:effectLst/>
              </a:rPr>
              <a:t>is</a:t>
            </a:r>
            <a:r>
              <a:rPr lang="en-US" sz="2000" b="0" i="0" dirty="0">
                <a:solidFill>
                  <a:srgbClr val="7A7A7B"/>
                </a:solidFill>
                <a:effectLst/>
              </a:rPr>
              <a:t> my house, that thou hast brought me hitherto?</a:t>
            </a:r>
            <a:endParaRPr lang="en-US" sz="2000" i="0" dirty="0">
              <a:solidFill>
                <a:srgbClr val="181F36"/>
              </a:solidFill>
              <a:effectLst/>
            </a:endParaRPr>
          </a:p>
          <a:p>
            <a:pPr algn="l">
              <a:buFont typeface="Arial" panose="020B0604020202020204" pitchFamily="34" charset="0"/>
              <a:buChar char="•"/>
            </a:pPr>
            <a:r>
              <a:rPr lang="en-US" sz="2000" b="1" i="0" dirty="0">
                <a:solidFill>
                  <a:srgbClr val="181F36"/>
                </a:solidFill>
                <a:effectLst/>
              </a:rPr>
              <a:t>Bowing: </a:t>
            </a:r>
            <a:r>
              <a:rPr lang="en-US" sz="2000" i="0" dirty="0">
                <a:solidFill>
                  <a:srgbClr val="181F36"/>
                </a:solidFill>
                <a:effectLst/>
              </a:rPr>
              <a:t>Bowing is often a sign of complete loyalty and allegiance</a:t>
            </a:r>
          </a:p>
          <a:p>
            <a:pPr marL="0" indent="0" algn="l">
              <a:buNone/>
            </a:pPr>
            <a:r>
              <a:rPr lang="en-US" sz="2000" b="1" i="0" dirty="0">
                <a:effectLst/>
              </a:rPr>
              <a:t>Exodus 34:8</a:t>
            </a:r>
            <a:endParaRPr lang="en-US" sz="2000" i="0" dirty="0">
              <a:solidFill>
                <a:srgbClr val="181F36"/>
              </a:solidFill>
              <a:effectLst/>
            </a:endParaRPr>
          </a:p>
          <a:p>
            <a:pPr marL="0" indent="0" algn="l">
              <a:buNone/>
            </a:pPr>
            <a:r>
              <a:rPr lang="en-US" sz="2000" b="0" i="0" dirty="0">
                <a:solidFill>
                  <a:srgbClr val="7A7A7B"/>
                </a:solidFill>
                <a:effectLst/>
              </a:rPr>
              <a:t>And Moses made haste, and bowed his head toward the earth, and worshipped.</a:t>
            </a:r>
            <a:endParaRPr lang="en-US" sz="2000" i="0" dirty="0">
              <a:solidFill>
                <a:srgbClr val="181F36"/>
              </a:solidFill>
              <a:effectLst/>
            </a:endParaRPr>
          </a:p>
          <a:p>
            <a:pPr algn="l">
              <a:buFont typeface="Arial" panose="020B0604020202020204" pitchFamily="34" charset="0"/>
              <a:buChar char="•"/>
            </a:pPr>
            <a:r>
              <a:rPr lang="en-US" sz="2000" b="1" i="0" dirty="0">
                <a:solidFill>
                  <a:srgbClr val="181F36"/>
                </a:solidFill>
                <a:effectLst/>
              </a:rPr>
              <a:t>Kneeling</a:t>
            </a:r>
          </a:p>
          <a:p>
            <a:pPr marL="0" indent="0" algn="l">
              <a:buNone/>
            </a:pPr>
            <a:r>
              <a:rPr lang="en-US" sz="2000" b="1" i="0" dirty="0">
                <a:effectLst/>
              </a:rPr>
              <a:t>Daniel 6:10</a:t>
            </a:r>
            <a:endParaRPr lang="en-US" sz="2000" i="1" dirty="0">
              <a:solidFill>
                <a:srgbClr val="181F36"/>
              </a:solidFill>
              <a:effectLst/>
            </a:endParaRPr>
          </a:p>
          <a:p>
            <a:pPr marL="0" indent="0" algn="l">
              <a:buNone/>
            </a:pPr>
            <a:r>
              <a:rPr lang="en-US" sz="2000" b="0" i="0" dirty="0">
                <a:solidFill>
                  <a:srgbClr val="7A7A7B"/>
                </a:solidFill>
                <a:effectLst/>
              </a:rPr>
              <a:t>Now when Daniel knew that the writing was signed, he went into his house; and his windows being open in his chamber toward Jerusalem, he kneeled upon his knees three times a day, and prayed, and gave thanks before his God, as he did aforetime.</a:t>
            </a:r>
            <a:endParaRPr lang="en-US" sz="2000" i="0" dirty="0">
              <a:solidFill>
                <a:srgbClr val="181F36"/>
              </a:solidFill>
              <a:effectLst/>
            </a:endParaRPr>
          </a:p>
        </p:txBody>
      </p:sp>
    </p:spTree>
    <p:extLst>
      <p:ext uri="{BB962C8B-B14F-4D97-AF65-F5344CB8AC3E}">
        <p14:creationId xmlns:p14="http://schemas.microsoft.com/office/powerpoint/2010/main" val="127582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Postures of Prayer</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Autofit/>
          </a:bodyPr>
          <a:lstStyle/>
          <a:p>
            <a:pPr algn="l">
              <a:buFont typeface="Arial" panose="020B0604020202020204" pitchFamily="34" charset="0"/>
              <a:buChar char="•"/>
            </a:pPr>
            <a:r>
              <a:rPr lang="en-US" sz="2200" b="1" i="0" dirty="0">
                <a:solidFill>
                  <a:srgbClr val="181F36"/>
                </a:solidFill>
                <a:effectLst/>
              </a:rPr>
              <a:t>Lifting hands</a:t>
            </a:r>
          </a:p>
          <a:p>
            <a:pPr marL="0" indent="0" algn="l">
              <a:buNone/>
            </a:pPr>
            <a:r>
              <a:rPr lang="en-US" sz="2200" b="1" i="0" dirty="0">
                <a:effectLst/>
              </a:rPr>
              <a:t>1 Timothy 2:8</a:t>
            </a:r>
            <a:endParaRPr lang="en-US" sz="2200" i="1" dirty="0">
              <a:solidFill>
                <a:srgbClr val="181F36"/>
              </a:solidFill>
              <a:effectLst/>
            </a:endParaRPr>
          </a:p>
          <a:p>
            <a:pPr marL="0" indent="0" algn="l">
              <a:buNone/>
            </a:pPr>
            <a:r>
              <a:rPr lang="en-US" sz="2200" b="0" i="0" dirty="0">
                <a:solidFill>
                  <a:srgbClr val="7A7A7B"/>
                </a:solidFill>
                <a:effectLst/>
              </a:rPr>
              <a:t>I will therefore that men pray every where, lifting up holy hands, without wrath and doubting.</a:t>
            </a:r>
            <a:endParaRPr lang="en-US" sz="2200" i="0" dirty="0">
              <a:solidFill>
                <a:srgbClr val="181F36"/>
              </a:solidFill>
              <a:effectLst/>
            </a:endParaRPr>
          </a:p>
          <a:p>
            <a:pPr algn="l">
              <a:buFont typeface="Arial" panose="020B0604020202020204" pitchFamily="34" charset="0"/>
              <a:buChar char="•"/>
            </a:pPr>
            <a:r>
              <a:rPr lang="en-US" sz="2200" b="1" i="0" dirty="0">
                <a:solidFill>
                  <a:srgbClr val="181F36"/>
                </a:solidFill>
                <a:effectLst/>
              </a:rPr>
              <a:t>Prostrating: </a:t>
            </a:r>
            <a:r>
              <a:rPr lang="en-US" sz="2200" i="0" dirty="0">
                <a:solidFill>
                  <a:srgbClr val="181F36"/>
                </a:solidFill>
                <a:effectLst/>
              </a:rPr>
              <a:t>Prostrating with your face to the ground shows a high level of devotion</a:t>
            </a:r>
          </a:p>
          <a:p>
            <a:pPr marL="0" indent="0">
              <a:buNone/>
            </a:pPr>
            <a:r>
              <a:rPr lang="en-US" sz="2200" b="1" i="0" dirty="0">
                <a:effectLst/>
              </a:rPr>
              <a:t>Nehemiah 8:6</a:t>
            </a:r>
            <a:endParaRPr lang="en-US" sz="2200" i="0" dirty="0">
              <a:solidFill>
                <a:srgbClr val="181F36"/>
              </a:solidFill>
              <a:effectLst/>
            </a:endParaRPr>
          </a:p>
          <a:p>
            <a:pPr marL="0" indent="0" algn="l">
              <a:buNone/>
            </a:pPr>
            <a:r>
              <a:rPr lang="en-US" sz="2200" b="0" i="0" dirty="0">
                <a:solidFill>
                  <a:srgbClr val="7A7A7B"/>
                </a:solidFill>
                <a:effectLst/>
              </a:rPr>
              <a:t>And Ezra blessed the LORD, the great God. And all the people answered, Amen, Amen, with lifting up their hands: and they bowed their heads, and worshipped the LORD with </a:t>
            </a:r>
            <a:r>
              <a:rPr lang="en-US" sz="2200" b="0" i="1" dirty="0">
                <a:solidFill>
                  <a:srgbClr val="7A7A7B"/>
                </a:solidFill>
                <a:effectLst/>
              </a:rPr>
              <a:t>their</a:t>
            </a:r>
            <a:r>
              <a:rPr lang="en-US" sz="2200" b="0" i="0" dirty="0">
                <a:solidFill>
                  <a:srgbClr val="7A7A7B"/>
                </a:solidFill>
                <a:effectLst/>
              </a:rPr>
              <a:t> faces to the ground.</a:t>
            </a:r>
            <a:endParaRPr lang="en-US" sz="2200" i="0" dirty="0">
              <a:solidFill>
                <a:srgbClr val="181F36"/>
              </a:solidFill>
              <a:effectLst/>
            </a:endParaRPr>
          </a:p>
        </p:txBody>
      </p:sp>
    </p:spTree>
    <p:extLst>
      <p:ext uri="{BB962C8B-B14F-4D97-AF65-F5344CB8AC3E}">
        <p14:creationId xmlns:p14="http://schemas.microsoft.com/office/powerpoint/2010/main" val="238837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28FBD-D2D3-D559-1DE1-615FA27E095B}"/>
              </a:ext>
            </a:extLst>
          </p:cNvPr>
          <p:cNvSpPr>
            <a:spLocks noGrp="1"/>
          </p:cNvSpPr>
          <p:nvPr>
            <p:ph type="ctrTitle"/>
          </p:nvPr>
        </p:nvSpPr>
        <p:spPr>
          <a:xfrm>
            <a:off x="638882" y="3577456"/>
            <a:ext cx="10909640" cy="1687814"/>
          </a:xfrm>
        </p:spPr>
        <p:txBody>
          <a:bodyPr anchor="b">
            <a:noAutofit/>
          </a:bodyPr>
          <a:lstStyle/>
          <a:p>
            <a:r>
              <a:rPr lang="en-US" sz="3200" dirty="0"/>
              <a:t>Any time you want or need to talk to God, that’s when you should pray. Any place you need to feel the influence of His love, that’s where you should pray. You don’t have to wait for the perfect time or place (or the perfect you). Just pray. God will hear you.</a:t>
            </a:r>
          </a:p>
        </p:txBody>
      </p:sp>
      <p:pic>
        <p:nvPicPr>
          <p:cNvPr id="14" name="Graphic 13" descr="Heart">
            <a:extLst>
              <a:ext uri="{FF2B5EF4-FFF2-40B4-BE49-F238E27FC236}">
                <a16:creationId xmlns:a16="http://schemas.microsoft.com/office/drawing/2014/main" id="{9E1118A8-C99D-FDB1-390E-8FDACD561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7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30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Prayer</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rmAutofit lnSpcReduction="10000"/>
          </a:bodyPr>
          <a:lstStyle/>
          <a:p>
            <a:r>
              <a:rPr lang="en-US" sz="2200" dirty="0"/>
              <a:t>A </a:t>
            </a:r>
            <a:r>
              <a:rPr lang="en-US" sz="2200" dirty="0">
                <a:solidFill>
                  <a:schemeClr val="accent2"/>
                </a:solidFill>
              </a:rPr>
              <a:t>solemn</a:t>
            </a:r>
            <a:r>
              <a:rPr lang="en-US" sz="2200" dirty="0"/>
              <a:t> request for help or expression of thanks addressed to </a:t>
            </a:r>
            <a:r>
              <a:rPr lang="en-US" sz="2200" dirty="0">
                <a:solidFill>
                  <a:schemeClr val="accent2"/>
                </a:solidFill>
              </a:rPr>
              <a:t>God</a:t>
            </a:r>
            <a:r>
              <a:rPr lang="en-US" sz="2200" dirty="0"/>
              <a:t> or an object of worship </a:t>
            </a:r>
          </a:p>
          <a:p>
            <a:pPr marL="0" indent="0">
              <a:buNone/>
            </a:pPr>
            <a:r>
              <a:rPr lang="en-US" sz="2200" dirty="0"/>
              <a:t>    - Oxford Dictionary</a:t>
            </a:r>
          </a:p>
          <a:p>
            <a:pPr marL="0" indent="0">
              <a:buNone/>
            </a:pPr>
            <a:endParaRPr lang="en-US" sz="2200" dirty="0"/>
          </a:p>
          <a:p>
            <a:r>
              <a:rPr lang="en-US" sz="2200" dirty="0"/>
              <a:t>Is an </a:t>
            </a:r>
            <a:r>
              <a:rPr lang="en-US" sz="2200" dirty="0">
                <a:solidFill>
                  <a:schemeClr val="accent2"/>
                </a:solidFill>
              </a:rPr>
              <a:t>act of communication </a:t>
            </a:r>
            <a:r>
              <a:rPr lang="en-US" sz="2200" dirty="0"/>
              <a:t>by humans with the sacred or holy God</a:t>
            </a:r>
          </a:p>
          <a:p>
            <a:pPr marL="0" indent="0">
              <a:buNone/>
            </a:pPr>
            <a:r>
              <a:rPr lang="en-US" sz="2200" dirty="0"/>
              <a:t>    - Britannica Encyclopedia</a:t>
            </a:r>
          </a:p>
          <a:p>
            <a:pPr marL="0" indent="0">
              <a:buNone/>
            </a:pPr>
            <a:endParaRPr lang="en-US" sz="2200" dirty="0"/>
          </a:p>
          <a:p>
            <a:r>
              <a:rPr lang="en-US" sz="2200" dirty="0"/>
              <a:t>Philippians 4:6-7</a:t>
            </a:r>
          </a:p>
          <a:p>
            <a:pPr marL="227013" indent="227013">
              <a:buNone/>
            </a:pPr>
            <a:r>
              <a:rPr lang="en-US" sz="2200" dirty="0"/>
              <a:t>    	</a:t>
            </a:r>
            <a:r>
              <a:rPr lang="en-US" sz="2200" i="1" dirty="0"/>
              <a:t>Be careful for nothing; but in every thing by prayer and supplication with thanksgiving let your requests be made known unto God. And the peace of God, which </a:t>
            </a:r>
            <a:r>
              <a:rPr lang="en-US" sz="2200" i="1" dirty="0" err="1"/>
              <a:t>passeth</a:t>
            </a:r>
            <a:r>
              <a:rPr lang="en-US" sz="2200" i="1" dirty="0"/>
              <a:t> all understandings, shall keep your hearts and minds through Jesus Christ.</a:t>
            </a:r>
          </a:p>
          <a:p>
            <a:pPr marL="227013" indent="227013">
              <a:buNone/>
            </a:pPr>
            <a:endParaRPr lang="en-US" sz="2200" i="1" dirty="0"/>
          </a:p>
          <a:p>
            <a:pPr marL="227013" indent="227013">
              <a:lnSpc>
                <a:spcPct val="110000"/>
              </a:lnSpc>
              <a:buNone/>
            </a:pPr>
            <a:r>
              <a:rPr lang="en-US" sz="1000" b="0" i="0" dirty="0">
                <a:effectLst/>
              </a:rPr>
              <a:t>Supplication - the action of asking or </a:t>
            </a:r>
            <a:r>
              <a:rPr lang="en-US" sz="1000" b="0" i="0" u="sng" dirty="0">
                <a:effectLst/>
              </a:rPr>
              <a:t>begging</a:t>
            </a:r>
            <a:r>
              <a:rPr lang="en-US" sz="1000" b="0" i="0" dirty="0">
                <a:effectLst/>
              </a:rPr>
              <a:t> for something </a:t>
            </a:r>
            <a:r>
              <a:rPr lang="en-US" sz="1000" b="0" i="0" u="sng" dirty="0">
                <a:effectLst/>
              </a:rPr>
              <a:t>earnestly</a:t>
            </a:r>
            <a:r>
              <a:rPr lang="en-US" sz="1000" b="0" i="0" dirty="0">
                <a:effectLst/>
              </a:rPr>
              <a:t> or </a:t>
            </a:r>
            <a:r>
              <a:rPr lang="en-US" sz="1000" b="0" i="0" u="sng" dirty="0">
                <a:effectLst/>
              </a:rPr>
              <a:t>humbly</a:t>
            </a:r>
            <a:r>
              <a:rPr lang="en-US" sz="1000" b="0" i="0" dirty="0">
                <a:effectLst/>
              </a:rPr>
              <a:t> (oxford dictionary)</a:t>
            </a:r>
            <a:endParaRPr lang="en-US" sz="1200" i="1" dirty="0"/>
          </a:p>
        </p:txBody>
      </p:sp>
    </p:spTree>
    <p:extLst>
      <p:ext uri="{BB962C8B-B14F-4D97-AF65-F5344CB8AC3E}">
        <p14:creationId xmlns:p14="http://schemas.microsoft.com/office/powerpoint/2010/main" val="82003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Benefits of Praying</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1. Prayer helps you develop a relationship with God</a:t>
            </a:r>
          </a:p>
          <a:p>
            <a:pPr marL="0" indent="0">
              <a:buNone/>
            </a:pPr>
            <a:r>
              <a:rPr lang="en-US" sz="2200" b="1" i="0" dirty="0">
                <a:effectLst/>
              </a:rPr>
              <a:t>John 17:3</a:t>
            </a:r>
            <a:endParaRPr lang="en-US" sz="2200" b="1" dirty="0"/>
          </a:p>
          <a:p>
            <a:pPr marL="0" indent="0">
              <a:buNone/>
            </a:pPr>
            <a:r>
              <a:rPr lang="en-US" sz="2200" b="0" i="0" dirty="0">
                <a:solidFill>
                  <a:srgbClr val="7A7A7B"/>
                </a:solidFill>
                <a:effectLst/>
              </a:rPr>
              <a:t>And this is life eternal, that they might know thee the only true God, and Jesus Christ, whom thou hast sent.</a:t>
            </a:r>
          </a:p>
          <a:p>
            <a:pPr marL="0" indent="0">
              <a:buNone/>
            </a:pPr>
            <a:r>
              <a:rPr lang="en-US" sz="2200" i="0" dirty="0">
                <a:solidFill>
                  <a:srgbClr val="0D0F10"/>
                </a:solidFill>
                <a:effectLst/>
              </a:rPr>
              <a:t>2. Prayer helps you gain an understanding of God’s loving nature</a:t>
            </a:r>
          </a:p>
          <a:p>
            <a:pPr marL="0" indent="0" algn="l" fontAlgn="base">
              <a:buNone/>
            </a:pPr>
            <a:r>
              <a:rPr lang="en-US" sz="2200" b="1" i="0" dirty="0">
                <a:effectLst/>
              </a:rPr>
              <a:t>1 John 4:8</a:t>
            </a:r>
          </a:p>
          <a:p>
            <a:pPr marL="0" indent="0">
              <a:buNone/>
            </a:pPr>
            <a:r>
              <a:rPr lang="en-US" sz="2200" b="0" i="0" dirty="0">
                <a:solidFill>
                  <a:srgbClr val="7A7A7B"/>
                </a:solidFill>
                <a:effectLst/>
              </a:rPr>
              <a:t>He that loveth not </a:t>
            </a:r>
            <a:r>
              <a:rPr lang="en-US" sz="2200" b="0" i="0" dirty="0" err="1">
                <a:solidFill>
                  <a:srgbClr val="7A7A7B"/>
                </a:solidFill>
                <a:effectLst/>
              </a:rPr>
              <a:t>knoweth</a:t>
            </a:r>
            <a:r>
              <a:rPr lang="en-US" sz="2200" b="0" i="0" dirty="0">
                <a:solidFill>
                  <a:srgbClr val="7A7A7B"/>
                </a:solidFill>
                <a:effectLst/>
              </a:rPr>
              <a:t> not God; for God is love.</a:t>
            </a:r>
          </a:p>
          <a:p>
            <a:pPr marL="0" indent="0">
              <a:buNone/>
            </a:pPr>
            <a:r>
              <a:rPr lang="en-US" sz="2200" i="0" dirty="0">
                <a:solidFill>
                  <a:srgbClr val="0D0F10"/>
                </a:solidFill>
                <a:effectLst/>
              </a:rPr>
              <a:t>3. Prayer provides answers</a:t>
            </a:r>
            <a:endParaRPr lang="en-US" sz="2200" dirty="0">
              <a:solidFill>
                <a:srgbClr val="0D0F10"/>
              </a:solidFill>
            </a:endParaRPr>
          </a:p>
          <a:p>
            <a:pPr marL="0" indent="0">
              <a:buNone/>
            </a:pPr>
            <a:r>
              <a:rPr lang="en-US" sz="2200" b="1" i="0" dirty="0">
                <a:effectLst/>
              </a:rPr>
              <a:t>Matthew 21:22</a:t>
            </a:r>
            <a:endParaRPr lang="en-US" sz="2200" dirty="0">
              <a:solidFill>
                <a:srgbClr val="0D0F10"/>
              </a:solidFill>
            </a:endParaRPr>
          </a:p>
          <a:p>
            <a:pPr marL="0" indent="0">
              <a:buNone/>
            </a:pPr>
            <a:r>
              <a:rPr lang="en-US" sz="2200" b="0" i="0" dirty="0">
                <a:solidFill>
                  <a:srgbClr val="7A7A7B"/>
                </a:solidFill>
                <a:effectLst/>
              </a:rPr>
              <a:t>And all things, whatsoever ye shall ask in prayer, believing, ye shall receive.</a:t>
            </a:r>
            <a:endParaRPr lang="en-US" sz="2200" dirty="0"/>
          </a:p>
        </p:txBody>
      </p:sp>
    </p:spTree>
    <p:extLst>
      <p:ext uri="{BB962C8B-B14F-4D97-AF65-F5344CB8AC3E}">
        <p14:creationId xmlns:p14="http://schemas.microsoft.com/office/powerpoint/2010/main" val="309166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Benefits of Praying</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rmAutofit/>
          </a:bodyPr>
          <a:lstStyle/>
          <a:p>
            <a:pPr marL="0" indent="0">
              <a:buNone/>
            </a:pPr>
            <a:r>
              <a:rPr lang="en-US" sz="2200" i="0" dirty="0">
                <a:solidFill>
                  <a:srgbClr val="0D0F10"/>
                </a:solidFill>
                <a:effectLst/>
              </a:rPr>
              <a:t>4. Prayer helps you find direction in your life</a:t>
            </a:r>
          </a:p>
          <a:p>
            <a:pPr marL="0" indent="0">
              <a:buNone/>
            </a:pPr>
            <a:r>
              <a:rPr lang="en-US" sz="2200" b="1" i="0" dirty="0">
                <a:effectLst/>
              </a:rPr>
              <a:t>Psalm 32:8</a:t>
            </a:r>
            <a:endParaRPr lang="en-US" sz="2200" i="0" dirty="0">
              <a:solidFill>
                <a:srgbClr val="0D0F10"/>
              </a:solidFill>
              <a:effectLst/>
            </a:endParaRPr>
          </a:p>
          <a:p>
            <a:pPr marL="0" indent="0">
              <a:buNone/>
            </a:pPr>
            <a:r>
              <a:rPr lang="en-US" sz="2200" b="0" i="0" dirty="0">
                <a:solidFill>
                  <a:srgbClr val="7A7A7B"/>
                </a:solidFill>
                <a:effectLst/>
              </a:rPr>
              <a:t>I will instruct thee and teach thee in the way which thou shalt go: I will guide thee with mine eye.</a:t>
            </a:r>
          </a:p>
          <a:p>
            <a:pPr marL="0" indent="0">
              <a:buNone/>
            </a:pPr>
            <a:r>
              <a:rPr lang="en-US" sz="2200" b="1" i="0" dirty="0">
                <a:effectLst/>
              </a:rPr>
              <a:t>Proverbs 3:5-6</a:t>
            </a:r>
            <a:endParaRPr lang="en-US" sz="2200" dirty="0">
              <a:solidFill>
                <a:srgbClr val="7A7A7B"/>
              </a:solidFill>
            </a:endParaRPr>
          </a:p>
          <a:p>
            <a:pPr marL="0" indent="0">
              <a:buNone/>
            </a:pPr>
            <a:r>
              <a:rPr lang="en-US" sz="2200" b="0" i="0" dirty="0">
                <a:solidFill>
                  <a:srgbClr val="7A7A7B"/>
                </a:solidFill>
                <a:effectLst/>
              </a:rPr>
              <a:t>Trust in the LORD with all thine heart; and lean not unto thine own understanding. In all thy ways acknowledge him, and he shall direct thy paths.</a:t>
            </a:r>
          </a:p>
          <a:p>
            <a:pPr marL="0" indent="0">
              <a:buNone/>
            </a:pPr>
            <a:r>
              <a:rPr lang="en-US" sz="2200" i="0" dirty="0">
                <a:solidFill>
                  <a:srgbClr val="0D0F10"/>
                </a:solidFill>
                <a:effectLst/>
              </a:rPr>
              <a:t>5. Prayer gives you strength to avoid temptation</a:t>
            </a:r>
          </a:p>
          <a:p>
            <a:pPr marL="0" indent="0">
              <a:buNone/>
            </a:pPr>
            <a:r>
              <a:rPr lang="en-US" sz="2200" b="1" i="0" dirty="0">
                <a:effectLst/>
              </a:rPr>
              <a:t>Matthew 26:41</a:t>
            </a:r>
            <a:endParaRPr lang="en-US" sz="2200" dirty="0">
              <a:solidFill>
                <a:srgbClr val="0D0F10"/>
              </a:solidFill>
            </a:endParaRPr>
          </a:p>
          <a:p>
            <a:pPr marL="0" indent="0">
              <a:buNone/>
            </a:pPr>
            <a:r>
              <a:rPr lang="en-US" sz="2200" b="0" i="0" dirty="0">
                <a:solidFill>
                  <a:srgbClr val="7A7A7B"/>
                </a:solidFill>
                <a:effectLst/>
              </a:rPr>
              <a:t>Watch and pray, that ye enter not into temptation: the spirit indeed </a:t>
            </a:r>
            <a:r>
              <a:rPr lang="en-US" sz="2200" b="0" i="1" dirty="0">
                <a:solidFill>
                  <a:srgbClr val="7A7A7B"/>
                </a:solidFill>
                <a:effectLst/>
              </a:rPr>
              <a:t>is</a:t>
            </a:r>
            <a:r>
              <a:rPr lang="en-US" sz="2200" b="0" i="0" dirty="0">
                <a:solidFill>
                  <a:srgbClr val="7A7A7B"/>
                </a:solidFill>
                <a:effectLst/>
              </a:rPr>
              <a:t> willing, but the flesh </a:t>
            </a:r>
            <a:r>
              <a:rPr lang="en-US" sz="2200" b="0" i="1" dirty="0">
                <a:solidFill>
                  <a:srgbClr val="7A7A7B"/>
                </a:solidFill>
                <a:effectLst/>
              </a:rPr>
              <a:t>is</a:t>
            </a:r>
            <a:r>
              <a:rPr lang="en-US" sz="2200" b="0" i="0" dirty="0">
                <a:solidFill>
                  <a:srgbClr val="7A7A7B"/>
                </a:solidFill>
                <a:effectLst/>
              </a:rPr>
              <a:t> weak.</a:t>
            </a:r>
            <a:endParaRPr lang="en-US" sz="2200" i="0" dirty="0">
              <a:solidFill>
                <a:srgbClr val="0D0F10"/>
              </a:solidFill>
              <a:effectLst/>
            </a:endParaRPr>
          </a:p>
        </p:txBody>
      </p:sp>
    </p:spTree>
    <p:extLst>
      <p:ext uri="{BB962C8B-B14F-4D97-AF65-F5344CB8AC3E}">
        <p14:creationId xmlns:p14="http://schemas.microsoft.com/office/powerpoint/2010/main" val="407512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Benefits of Praying</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Autofit/>
          </a:bodyPr>
          <a:lstStyle/>
          <a:p>
            <a:pPr marL="0" indent="0">
              <a:buNone/>
            </a:pPr>
            <a:r>
              <a:rPr lang="en-US" sz="2400" i="0" dirty="0">
                <a:solidFill>
                  <a:srgbClr val="0D0F10"/>
                </a:solidFill>
                <a:effectLst/>
              </a:rPr>
              <a:t>6. Prayer aligns your will with God’s will</a:t>
            </a:r>
          </a:p>
          <a:p>
            <a:pPr marL="0" indent="0">
              <a:buNone/>
            </a:pPr>
            <a:r>
              <a:rPr lang="en-US" sz="2000" b="1" i="0" dirty="0">
                <a:effectLst/>
              </a:rPr>
              <a:t>Jeremiah 29:11</a:t>
            </a:r>
            <a:endParaRPr lang="en-US" sz="2000" i="0" dirty="0">
              <a:solidFill>
                <a:srgbClr val="0D0F10"/>
              </a:solidFill>
              <a:effectLst/>
            </a:endParaRPr>
          </a:p>
          <a:p>
            <a:pPr marL="0" indent="0">
              <a:buNone/>
            </a:pPr>
            <a:r>
              <a:rPr lang="en-US" sz="2000" b="0" i="0" dirty="0">
                <a:solidFill>
                  <a:srgbClr val="7A7A7B"/>
                </a:solidFill>
                <a:effectLst/>
              </a:rPr>
              <a:t>For I know the thoughts that I think toward you, saith the LORD, thoughts of peace, and not of evil, to give you an expected end.</a:t>
            </a:r>
          </a:p>
          <a:p>
            <a:pPr marL="0" indent="0">
              <a:buNone/>
            </a:pPr>
            <a:r>
              <a:rPr lang="en-US" sz="2400" i="0" dirty="0">
                <a:solidFill>
                  <a:srgbClr val="0D0F10"/>
                </a:solidFill>
                <a:effectLst/>
              </a:rPr>
              <a:t>7. Prayer and regular fasting can help you accept God’s will</a:t>
            </a:r>
          </a:p>
          <a:p>
            <a:pPr marL="0" indent="0">
              <a:buNone/>
            </a:pPr>
            <a:r>
              <a:rPr lang="en-US" sz="2400" i="0" dirty="0">
                <a:solidFill>
                  <a:srgbClr val="0D0F10"/>
                </a:solidFill>
                <a:effectLst/>
              </a:rPr>
              <a:t>8. Prayer can work miracles</a:t>
            </a:r>
          </a:p>
          <a:p>
            <a:pPr marL="0" indent="0">
              <a:buNone/>
            </a:pPr>
            <a:r>
              <a:rPr lang="en-US" sz="2000" b="1" i="0" dirty="0">
                <a:effectLst/>
              </a:rPr>
              <a:t>Daniel 6:11, Daniel 6:22</a:t>
            </a:r>
            <a:endParaRPr lang="en-US" sz="2000" dirty="0">
              <a:solidFill>
                <a:srgbClr val="0D0F10"/>
              </a:solidFill>
            </a:endParaRPr>
          </a:p>
          <a:p>
            <a:pPr marL="0" indent="0">
              <a:buNone/>
            </a:pPr>
            <a:r>
              <a:rPr lang="en-US" sz="2000" b="0" i="0" dirty="0">
                <a:solidFill>
                  <a:srgbClr val="7A7A7B"/>
                </a:solidFill>
                <a:effectLst/>
              </a:rPr>
              <a:t>Then these men assembled, and found Daniel praying and making supplication before his God.</a:t>
            </a:r>
          </a:p>
          <a:p>
            <a:pPr marL="0" indent="0">
              <a:buNone/>
            </a:pPr>
            <a:r>
              <a:rPr lang="en-US" sz="2000" b="0" i="0" dirty="0">
                <a:solidFill>
                  <a:srgbClr val="7A7A7B"/>
                </a:solidFill>
                <a:effectLst/>
              </a:rPr>
              <a:t>My God hath sent his angel, and hath shut the lions' mouths, that they have not hurt me: forasmuch as before him </a:t>
            </a:r>
            <a:r>
              <a:rPr lang="en-US" sz="2000" b="0" i="0" dirty="0" err="1">
                <a:solidFill>
                  <a:srgbClr val="7A7A7B"/>
                </a:solidFill>
                <a:effectLst/>
              </a:rPr>
              <a:t>innocency</a:t>
            </a:r>
            <a:r>
              <a:rPr lang="en-US" sz="2000" b="0" i="0" dirty="0">
                <a:solidFill>
                  <a:srgbClr val="7A7A7B"/>
                </a:solidFill>
                <a:effectLst/>
              </a:rPr>
              <a:t> was found in me; and also before thee, O king, have I done no hurt.</a:t>
            </a:r>
          </a:p>
          <a:p>
            <a:pPr marL="0" indent="0">
              <a:buNone/>
            </a:pPr>
            <a:r>
              <a:rPr lang="en-US" sz="2000" b="1" i="0" dirty="0">
                <a:effectLst/>
              </a:rPr>
              <a:t>Luke 1:37</a:t>
            </a:r>
            <a:endParaRPr lang="en-US" sz="2000" b="0" i="0" dirty="0">
              <a:solidFill>
                <a:srgbClr val="7A7A7B"/>
              </a:solidFill>
              <a:effectLst/>
            </a:endParaRPr>
          </a:p>
          <a:p>
            <a:pPr marL="0" indent="0">
              <a:buNone/>
            </a:pPr>
            <a:r>
              <a:rPr lang="en-US" sz="2000" b="0" i="0" dirty="0">
                <a:solidFill>
                  <a:srgbClr val="7A7A7B"/>
                </a:solidFill>
                <a:effectLst/>
              </a:rPr>
              <a:t>For with God nothing shall be impossible.</a:t>
            </a:r>
            <a:endParaRPr lang="en-US" sz="2000" i="0" dirty="0">
              <a:solidFill>
                <a:srgbClr val="0D0F10"/>
              </a:solidFill>
              <a:effectLst/>
            </a:endParaRPr>
          </a:p>
        </p:txBody>
      </p:sp>
    </p:spTree>
    <p:extLst>
      <p:ext uri="{BB962C8B-B14F-4D97-AF65-F5344CB8AC3E}">
        <p14:creationId xmlns:p14="http://schemas.microsoft.com/office/powerpoint/2010/main" val="242197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Benefits of Praying</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solidFill>
                  <a:srgbClr val="0D0F10"/>
                </a:solidFill>
              </a:rPr>
              <a:t>9. </a:t>
            </a:r>
            <a:r>
              <a:rPr lang="en-US" sz="2200" i="0" dirty="0">
                <a:solidFill>
                  <a:srgbClr val="0D0F10"/>
                </a:solidFill>
                <a:effectLst/>
              </a:rPr>
              <a:t>Prayer invites the Holy Spirit into your life</a:t>
            </a:r>
          </a:p>
          <a:p>
            <a:pPr marL="0" indent="0">
              <a:buNone/>
            </a:pPr>
            <a:r>
              <a:rPr lang="en-US" sz="2200" b="1" i="0" dirty="0">
                <a:effectLst/>
              </a:rPr>
              <a:t>John 3:5</a:t>
            </a:r>
            <a:endParaRPr lang="en-US" sz="2200" dirty="0">
              <a:solidFill>
                <a:srgbClr val="0D0F10"/>
              </a:solidFill>
            </a:endParaRPr>
          </a:p>
          <a:p>
            <a:pPr marL="0" indent="0">
              <a:buNone/>
            </a:pPr>
            <a:r>
              <a:rPr lang="en-US" sz="2200" b="0" i="0" dirty="0">
                <a:solidFill>
                  <a:srgbClr val="7A7A7B"/>
                </a:solidFill>
                <a:effectLst/>
              </a:rPr>
              <a:t>Jesus answered, Verily, verily, I say unto thee, Except a man be born of water and </a:t>
            </a:r>
            <a:r>
              <a:rPr lang="en-US" sz="2200" b="0" i="1" dirty="0">
                <a:solidFill>
                  <a:srgbClr val="7A7A7B"/>
                </a:solidFill>
                <a:effectLst/>
              </a:rPr>
              <a:t>of</a:t>
            </a:r>
            <a:r>
              <a:rPr lang="en-US" sz="2200" b="0" i="0" dirty="0">
                <a:solidFill>
                  <a:srgbClr val="7A7A7B"/>
                </a:solidFill>
                <a:effectLst/>
              </a:rPr>
              <a:t> the Spirit, he cannot enter into the kingdom of God.</a:t>
            </a:r>
            <a:endParaRPr lang="en-US" sz="2200" i="0" dirty="0">
              <a:solidFill>
                <a:srgbClr val="0D0F10"/>
              </a:solidFill>
              <a:effectLst/>
            </a:endParaRPr>
          </a:p>
          <a:p>
            <a:pPr marL="0" indent="0">
              <a:buNone/>
            </a:pPr>
            <a:r>
              <a:rPr lang="en-US" sz="2200" dirty="0">
                <a:solidFill>
                  <a:srgbClr val="0D0F10"/>
                </a:solidFill>
              </a:rPr>
              <a:t>10. </a:t>
            </a:r>
            <a:r>
              <a:rPr lang="en-US" sz="2200" i="0" dirty="0">
                <a:solidFill>
                  <a:srgbClr val="0D0F10"/>
                </a:solidFill>
                <a:effectLst/>
              </a:rPr>
              <a:t>Prayer helps you become more like Jesus</a:t>
            </a:r>
          </a:p>
          <a:p>
            <a:pPr marL="0" indent="0">
              <a:buNone/>
            </a:pPr>
            <a:r>
              <a:rPr lang="en-US" sz="2200" b="1" i="0" dirty="0">
                <a:effectLst/>
              </a:rPr>
              <a:t>2 Peter 3:18</a:t>
            </a:r>
            <a:endParaRPr lang="en-US" sz="2200" i="0" dirty="0">
              <a:solidFill>
                <a:srgbClr val="0D0F10"/>
              </a:solidFill>
              <a:effectLst/>
            </a:endParaRPr>
          </a:p>
          <a:p>
            <a:pPr marL="0" indent="0">
              <a:buNone/>
            </a:pPr>
            <a:r>
              <a:rPr lang="en-US" sz="2200" b="0" i="0" dirty="0">
                <a:solidFill>
                  <a:srgbClr val="7A7A7B"/>
                </a:solidFill>
                <a:effectLst/>
              </a:rPr>
              <a:t>But grow in grace, and </a:t>
            </a:r>
            <a:r>
              <a:rPr lang="en-US" sz="2200" b="0" i="1" dirty="0">
                <a:solidFill>
                  <a:srgbClr val="7A7A7B"/>
                </a:solidFill>
                <a:effectLst/>
              </a:rPr>
              <a:t>in</a:t>
            </a:r>
            <a:r>
              <a:rPr lang="en-US" sz="2200" b="0" i="0" dirty="0">
                <a:solidFill>
                  <a:srgbClr val="7A7A7B"/>
                </a:solidFill>
                <a:effectLst/>
              </a:rPr>
              <a:t> the knowledge of our Lord and </a:t>
            </a:r>
            <a:r>
              <a:rPr lang="en-US" sz="2200" b="0" i="0" dirty="0" err="1">
                <a:solidFill>
                  <a:srgbClr val="7A7A7B"/>
                </a:solidFill>
                <a:effectLst/>
              </a:rPr>
              <a:t>Saviour</a:t>
            </a:r>
            <a:r>
              <a:rPr lang="en-US" sz="2200" b="0" i="0" dirty="0">
                <a:solidFill>
                  <a:srgbClr val="7A7A7B"/>
                </a:solidFill>
                <a:effectLst/>
              </a:rPr>
              <a:t> Jesus Christ. To him </a:t>
            </a:r>
            <a:r>
              <a:rPr lang="en-US" sz="2200" b="0" i="1" dirty="0">
                <a:solidFill>
                  <a:srgbClr val="7A7A7B"/>
                </a:solidFill>
                <a:effectLst/>
              </a:rPr>
              <a:t>be</a:t>
            </a:r>
            <a:r>
              <a:rPr lang="en-US" sz="2200" b="0" i="0" dirty="0">
                <a:solidFill>
                  <a:srgbClr val="7A7A7B"/>
                </a:solidFill>
                <a:effectLst/>
              </a:rPr>
              <a:t> glory both now and for ever. Amen.</a:t>
            </a:r>
            <a:endParaRPr lang="en-US" sz="2200" dirty="0"/>
          </a:p>
        </p:txBody>
      </p:sp>
    </p:spTree>
    <p:extLst>
      <p:ext uri="{BB962C8B-B14F-4D97-AF65-F5344CB8AC3E}">
        <p14:creationId xmlns:p14="http://schemas.microsoft.com/office/powerpoint/2010/main" val="116692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How many prayers are there in the Bible?</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rmAutofit/>
          </a:bodyPr>
          <a:lstStyle/>
          <a:p>
            <a:r>
              <a:rPr lang="en-US" sz="2200" dirty="0"/>
              <a:t>There are 650 prayers in the Bible, and the Scripture records 25 prayers of Jesus</a:t>
            </a:r>
          </a:p>
          <a:p>
            <a:r>
              <a:rPr lang="en-US" sz="2200" b="0" dirty="0">
                <a:effectLst/>
              </a:rPr>
              <a:t>The first-time prayer is mentioned is in </a:t>
            </a:r>
            <a:r>
              <a:rPr lang="en-US" sz="2200" b="1" dirty="0">
                <a:effectLst/>
              </a:rPr>
              <a:t>Genesis 4:26: </a:t>
            </a:r>
            <a:r>
              <a:rPr lang="en-US" sz="2200" i="1" dirty="0">
                <a:effectLst/>
              </a:rPr>
              <a:t>“And to Seth, to him also there was born a son; and he called his name Enos: then began men to call upon the name of the LORD”.</a:t>
            </a:r>
          </a:p>
          <a:p>
            <a:r>
              <a:rPr lang="en-US" sz="2200" dirty="0"/>
              <a:t>While there are hundreds of prayers in the Bible, there are eight major types of prayer</a:t>
            </a:r>
          </a:p>
        </p:txBody>
      </p:sp>
    </p:spTree>
    <p:extLst>
      <p:ext uri="{BB962C8B-B14F-4D97-AF65-F5344CB8AC3E}">
        <p14:creationId xmlns:p14="http://schemas.microsoft.com/office/powerpoint/2010/main" val="252648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Types of Prayer</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Autofit/>
          </a:bodyPr>
          <a:lstStyle/>
          <a:p>
            <a:pPr marL="0" indent="0">
              <a:buNone/>
            </a:pPr>
            <a:r>
              <a:rPr lang="en-US" sz="2000" dirty="0"/>
              <a:t>1. Prayer of Faith</a:t>
            </a:r>
          </a:p>
          <a:p>
            <a:pPr marL="0" indent="0">
              <a:buNone/>
            </a:pPr>
            <a:r>
              <a:rPr lang="en-US" sz="2000" b="1" i="0" dirty="0">
                <a:effectLst/>
              </a:rPr>
              <a:t>James 5:15</a:t>
            </a:r>
            <a:endParaRPr lang="en-US" sz="2000" dirty="0"/>
          </a:p>
          <a:p>
            <a:pPr marL="0" indent="0">
              <a:buNone/>
            </a:pPr>
            <a:r>
              <a:rPr lang="en-US" sz="2000" b="0" i="0" dirty="0">
                <a:solidFill>
                  <a:srgbClr val="7A7A7B"/>
                </a:solidFill>
                <a:effectLst/>
              </a:rPr>
              <a:t>And the prayer of faith shall save the sick, and the Lord shall raise him up; and if he have committed sins, they shall be forgiven him.</a:t>
            </a:r>
            <a:endParaRPr lang="en-US" sz="2000" dirty="0"/>
          </a:p>
          <a:p>
            <a:pPr marL="0" indent="0">
              <a:buNone/>
            </a:pPr>
            <a:r>
              <a:rPr lang="en-US" sz="2000" dirty="0"/>
              <a:t>2. Prayer of Agreement</a:t>
            </a:r>
          </a:p>
          <a:p>
            <a:pPr marL="0" indent="0">
              <a:buNone/>
            </a:pPr>
            <a:r>
              <a:rPr lang="en-US" sz="2000" dirty="0"/>
              <a:t>3. Prayer of Petition</a:t>
            </a:r>
          </a:p>
          <a:p>
            <a:pPr marL="0" indent="0">
              <a:buNone/>
            </a:pPr>
            <a:r>
              <a:rPr lang="en-US" sz="2000" b="1" i="0" dirty="0">
                <a:effectLst/>
              </a:rPr>
              <a:t>Philippians 4:6</a:t>
            </a:r>
            <a:endParaRPr lang="en-US" sz="2000" dirty="0"/>
          </a:p>
          <a:p>
            <a:pPr marL="0" indent="0">
              <a:buNone/>
            </a:pPr>
            <a:r>
              <a:rPr lang="en-US" sz="2000" b="0" i="0" dirty="0">
                <a:solidFill>
                  <a:srgbClr val="7A7A7B"/>
                </a:solidFill>
                <a:effectLst/>
              </a:rPr>
              <a:t>Be careful for nothing; but in every thing by prayer and supplication with thanksgiving let your requests be made known unto God.</a:t>
            </a:r>
          </a:p>
          <a:p>
            <a:pPr marL="0" indent="0">
              <a:buNone/>
            </a:pPr>
            <a:r>
              <a:rPr lang="en-US" sz="2000" dirty="0"/>
              <a:t>4. Prayer of Thanksgiving</a:t>
            </a:r>
          </a:p>
          <a:p>
            <a:pPr marL="0" indent="0">
              <a:buNone/>
            </a:pPr>
            <a:r>
              <a:rPr lang="en-US" sz="2000" b="1" i="0" dirty="0">
                <a:effectLst/>
              </a:rPr>
              <a:t>Psalm 100:4</a:t>
            </a:r>
            <a:endParaRPr lang="en-US" sz="2000" dirty="0"/>
          </a:p>
          <a:p>
            <a:pPr marL="0" indent="0">
              <a:buNone/>
            </a:pPr>
            <a:r>
              <a:rPr lang="en-US" sz="2000" b="0" i="0" dirty="0">
                <a:solidFill>
                  <a:srgbClr val="7A7A7B"/>
                </a:solidFill>
                <a:effectLst/>
              </a:rPr>
              <a:t>Enter into his gates with thanksgiving, </a:t>
            </a:r>
            <a:r>
              <a:rPr lang="en-US" sz="2000" b="0" i="1" dirty="0">
                <a:solidFill>
                  <a:srgbClr val="7A7A7B"/>
                </a:solidFill>
                <a:effectLst/>
              </a:rPr>
              <a:t>and</a:t>
            </a:r>
            <a:r>
              <a:rPr lang="en-US" sz="2000" b="0" i="0" dirty="0">
                <a:solidFill>
                  <a:srgbClr val="7A7A7B"/>
                </a:solidFill>
                <a:effectLst/>
              </a:rPr>
              <a:t> into his courts with praise: be thankful unto him, </a:t>
            </a:r>
            <a:r>
              <a:rPr lang="en-US" sz="2000" b="0" i="1" dirty="0">
                <a:solidFill>
                  <a:srgbClr val="7A7A7B"/>
                </a:solidFill>
                <a:effectLst/>
              </a:rPr>
              <a:t>and</a:t>
            </a:r>
            <a:r>
              <a:rPr lang="en-US" sz="2000" b="0" i="0" dirty="0">
                <a:solidFill>
                  <a:srgbClr val="7A7A7B"/>
                </a:solidFill>
                <a:effectLst/>
              </a:rPr>
              <a:t> bless his name.</a:t>
            </a:r>
            <a:endParaRPr lang="en-US" sz="2000" dirty="0"/>
          </a:p>
        </p:txBody>
      </p:sp>
    </p:spTree>
    <p:extLst>
      <p:ext uri="{BB962C8B-B14F-4D97-AF65-F5344CB8AC3E}">
        <p14:creationId xmlns:p14="http://schemas.microsoft.com/office/powerpoint/2010/main" val="6768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49696-C875-0BA6-621F-0D837B12625A}"/>
              </a:ext>
            </a:extLst>
          </p:cNvPr>
          <p:cNvSpPr>
            <a:spLocks noGrp="1"/>
          </p:cNvSpPr>
          <p:nvPr>
            <p:ph type="title"/>
          </p:nvPr>
        </p:nvSpPr>
        <p:spPr>
          <a:xfrm>
            <a:off x="841248" y="548640"/>
            <a:ext cx="3600860" cy="5431536"/>
          </a:xfrm>
        </p:spPr>
        <p:txBody>
          <a:bodyPr>
            <a:normAutofit/>
          </a:bodyPr>
          <a:lstStyle/>
          <a:p>
            <a:r>
              <a:rPr lang="en-US" sz="5400" dirty="0"/>
              <a:t>Types of Prayer</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D14DCE-10AE-2213-F15E-6754FB75DDB8}"/>
              </a:ext>
            </a:extLst>
          </p:cNvPr>
          <p:cNvSpPr>
            <a:spLocks noGrp="1"/>
          </p:cNvSpPr>
          <p:nvPr>
            <p:ph idx="1"/>
          </p:nvPr>
        </p:nvSpPr>
        <p:spPr>
          <a:xfrm>
            <a:off x="5126418" y="552091"/>
            <a:ext cx="6224335" cy="5431536"/>
          </a:xfrm>
        </p:spPr>
        <p:txBody>
          <a:bodyPr anchor="ctr">
            <a:noAutofit/>
          </a:bodyPr>
          <a:lstStyle/>
          <a:p>
            <a:pPr marL="0" indent="0">
              <a:buNone/>
            </a:pPr>
            <a:r>
              <a:rPr lang="en-US" sz="2000" dirty="0"/>
              <a:t>5. Prayer of Worship</a:t>
            </a:r>
          </a:p>
          <a:p>
            <a:pPr marL="0" indent="0">
              <a:buNone/>
            </a:pPr>
            <a:r>
              <a:rPr lang="en-US" sz="2000" b="1" i="0" dirty="0">
                <a:effectLst/>
              </a:rPr>
              <a:t>Psalm 95:1-3</a:t>
            </a:r>
            <a:endParaRPr lang="en-US" sz="2000" dirty="0"/>
          </a:p>
          <a:p>
            <a:pPr marL="0" indent="0">
              <a:buNone/>
            </a:pPr>
            <a:r>
              <a:rPr lang="en-US" sz="2000" b="0" i="0" dirty="0">
                <a:solidFill>
                  <a:srgbClr val="7A7A7B"/>
                </a:solidFill>
                <a:effectLst/>
              </a:rPr>
              <a:t>O come, let us sing unto the LORD: let us make a joyful noise to the rock of our salvation. Let us come before his presence with thanksgiving, and make a joyful noise unto him with psalms. For the LORD </a:t>
            </a:r>
            <a:r>
              <a:rPr lang="en-US" sz="2000" b="0" i="1" dirty="0">
                <a:solidFill>
                  <a:srgbClr val="7A7A7B"/>
                </a:solidFill>
                <a:effectLst/>
              </a:rPr>
              <a:t>is</a:t>
            </a:r>
            <a:r>
              <a:rPr lang="en-US" sz="2000" b="0" i="0" dirty="0">
                <a:solidFill>
                  <a:srgbClr val="7A7A7B"/>
                </a:solidFill>
                <a:effectLst/>
              </a:rPr>
              <a:t> a great God, and a great King above all gods. </a:t>
            </a:r>
          </a:p>
          <a:p>
            <a:pPr marL="0" indent="0">
              <a:buNone/>
            </a:pPr>
            <a:r>
              <a:rPr lang="en-US" sz="2000" dirty="0"/>
              <a:t>6. Prayer of Consecration</a:t>
            </a:r>
          </a:p>
          <a:p>
            <a:pPr marL="0" indent="0">
              <a:buNone/>
            </a:pPr>
            <a:r>
              <a:rPr lang="en-US" sz="2000" dirty="0"/>
              <a:t>7. Prayer of Intercession</a:t>
            </a:r>
          </a:p>
          <a:p>
            <a:pPr marL="0" indent="0">
              <a:buNone/>
            </a:pPr>
            <a:r>
              <a:rPr lang="en-US" sz="2000" dirty="0"/>
              <a:t>8. Prayer of the Holy Spirit</a:t>
            </a:r>
          </a:p>
          <a:p>
            <a:pPr marL="0" indent="0">
              <a:buNone/>
            </a:pPr>
            <a:r>
              <a:rPr lang="en-US" sz="2000" b="1" i="0" dirty="0">
                <a:effectLst/>
              </a:rPr>
              <a:t>Romans 8:26-27</a:t>
            </a:r>
            <a:endParaRPr lang="en-US" sz="2000" dirty="0"/>
          </a:p>
          <a:p>
            <a:pPr marL="0" indent="0">
              <a:buNone/>
            </a:pPr>
            <a:r>
              <a:rPr lang="en-US" sz="2000" b="0" i="0" dirty="0">
                <a:solidFill>
                  <a:srgbClr val="7A7A7B"/>
                </a:solidFill>
                <a:effectLst/>
              </a:rPr>
              <a:t>Likewise the Spirit also </a:t>
            </a:r>
            <a:r>
              <a:rPr lang="en-US" sz="2000" b="0" i="0" dirty="0" err="1">
                <a:solidFill>
                  <a:srgbClr val="7A7A7B"/>
                </a:solidFill>
                <a:effectLst/>
              </a:rPr>
              <a:t>helpeth</a:t>
            </a:r>
            <a:r>
              <a:rPr lang="en-US" sz="2000" b="0" i="0" dirty="0">
                <a:solidFill>
                  <a:srgbClr val="7A7A7B"/>
                </a:solidFill>
                <a:effectLst/>
              </a:rPr>
              <a:t> our infirmities: for we know not what we should pray for as we ought: but the Spirit itself </a:t>
            </a:r>
            <a:r>
              <a:rPr lang="en-US" sz="2000" b="0" i="0" dirty="0" err="1">
                <a:solidFill>
                  <a:srgbClr val="7A7A7B"/>
                </a:solidFill>
                <a:effectLst/>
              </a:rPr>
              <a:t>maketh</a:t>
            </a:r>
            <a:r>
              <a:rPr lang="en-US" sz="2000" b="0" i="0" dirty="0">
                <a:solidFill>
                  <a:srgbClr val="7A7A7B"/>
                </a:solidFill>
                <a:effectLst/>
              </a:rPr>
              <a:t> intercession for us with groanings which cannot be uttered. And he that </a:t>
            </a:r>
            <a:r>
              <a:rPr lang="en-US" sz="2000" b="0" i="0" dirty="0" err="1">
                <a:solidFill>
                  <a:srgbClr val="7A7A7B"/>
                </a:solidFill>
                <a:effectLst/>
              </a:rPr>
              <a:t>searcheth</a:t>
            </a:r>
            <a:r>
              <a:rPr lang="en-US" sz="2000" b="0" i="0" dirty="0">
                <a:solidFill>
                  <a:srgbClr val="7A7A7B"/>
                </a:solidFill>
                <a:effectLst/>
              </a:rPr>
              <a:t> the hearts </a:t>
            </a:r>
            <a:r>
              <a:rPr lang="en-US" sz="2000" b="0" i="0" dirty="0" err="1">
                <a:solidFill>
                  <a:srgbClr val="7A7A7B"/>
                </a:solidFill>
                <a:effectLst/>
              </a:rPr>
              <a:t>knoweth</a:t>
            </a:r>
            <a:r>
              <a:rPr lang="en-US" sz="2000" b="0" i="0" dirty="0">
                <a:solidFill>
                  <a:srgbClr val="7A7A7B"/>
                </a:solidFill>
                <a:effectLst/>
              </a:rPr>
              <a:t> what </a:t>
            </a:r>
            <a:r>
              <a:rPr lang="en-US" sz="2000" b="0" i="1" dirty="0">
                <a:solidFill>
                  <a:srgbClr val="7A7A7B"/>
                </a:solidFill>
                <a:effectLst/>
              </a:rPr>
              <a:t>is</a:t>
            </a:r>
            <a:r>
              <a:rPr lang="en-US" sz="2000" b="0" i="0" dirty="0">
                <a:solidFill>
                  <a:srgbClr val="7A7A7B"/>
                </a:solidFill>
                <a:effectLst/>
              </a:rPr>
              <a:t> the mind of the Spirit, because he </a:t>
            </a:r>
            <a:r>
              <a:rPr lang="en-US" sz="2000" b="0" i="0" dirty="0" err="1">
                <a:solidFill>
                  <a:srgbClr val="7A7A7B"/>
                </a:solidFill>
                <a:effectLst/>
              </a:rPr>
              <a:t>maketh</a:t>
            </a:r>
            <a:r>
              <a:rPr lang="en-US" sz="2000" b="0" i="0" dirty="0">
                <a:solidFill>
                  <a:srgbClr val="7A7A7B"/>
                </a:solidFill>
                <a:effectLst/>
              </a:rPr>
              <a:t> intercession for the saints according to </a:t>
            </a:r>
            <a:r>
              <a:rPr lang="en-US" sz="2000" b="0" i="1" dirty="0">
                <a:solidFill>
                  <a:srgbClr val="7A7A7B"/>
                </a:solidFill>
                <a:effectLst/>
              </a:rPr>
              <a:t>the will of</a:t>
            </a:r>
            <a:r>
              <a:rPr lang="en-US" sz="2000" b="0" i="0" dirty="0">
                <a:solidFill>
                  <a:srgbClr val="7A7A7B"/>
                </a:solidFill>
                <a:effectLst/>
              </a:rPr>
              <a:t> God.</a:t>
            </a:r>
            <a:endParaRPr lang="en-US" sz="2000" dirty="0"/>
          </a:p>
        </p:txBody>
      </p:sp>
    </p:spTree>
    <p:extLst>
      <p:ext uri="{BB962C8B-B14F-4D97-AF65-F5344CB8AC3E}">
        <p14:creationId xmlns:p14="http://schemas.microsoft.com/office/powerpoint/2010/main" val="291995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2701</Words>
  <Application>Microsoft Office PowerPoint</Application>
  <PresentationFormat>Widescreen</PresentationFormat>
  <Paragraphs>196</Paragraphs>
  <Slides>12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Google Sans</vt:lpstr>
      <vt:lpstr>Matter</vt:lpstr>
      <vt:lpstr>McKay</vt:lpstr>
      <vt:lpstr>Roboto</vt:lpstr>
      <vt:lpstr>system-ui</vt:lpstr>
      <vt:lpstr>Office Theme</vt:lpstr>
      <vt:lpstr>You Should Pray</vt:lpstr>
      <vt:lpstr>Prayer</vt:lpstr>
      <vt:lpstr>Benefits of Praying</vt:lpstr>
      <vt:lpstr>Benefits of Praying</vt:lpstr>
      <vt:lpstr>Benefits of Praying</vt:lpstr>
      <vt:lpstr>Benefits of Praying</vt:lpstr>
      <vt:lpstr>How many prayers are there in the Bible?</vt:lpstr>
      <vt:lpstr>Types of Prayer</vt:lpstr>
      <vt:lpstr>Types of Prayer</vt:lpstr>
      <vt:lpstr>Postures of Prayer</vt:lpstr>
      <vt:lpstr>Postures of Prayer</vt:lpstr>
      <vt:lpstr>Any time you want or need to talk to God, that’s when you should pray. Any place you need to feel the influence of His love, that’s where you should pray. You don’t have to wait for the perfect time or place (or the perfect you). Just pray. God will hear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Should Pray</dc:title>
  <dc:creator>Roldan, Roselle</dc:creator>
  <cp:lastModifiedBy>Roldan, Roselle</cp:lastModifiedBy>
  <cp:revision>3</cp:revision>
  <dcterms:created xsi:type="dcterms:W3CDTF">2023-07-10T12:03:59Z</dcterms:created>
  <dcterms:modified xsi:type="dcterms:W3CDTF">2023-07-11T00:25:38Z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2023-07-10T12:03:59Z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d69a1bc3-6136-4666-a07b-7d1c555ba4b7</vt:lpwstr>
  </property>
  <property fmtid="{D5CDD505-2E9C-101B-9397-08002B2CF9AE}" pid="8" name="MSIP_Label_ea60d57e-af5b-4752-ac57-3e4f28ca11dc_ContentBits">
    <vt:lpwstr>0</vt:lpwstr>
  </property>
</Properties>
</file>