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4" r:id="rId19"/>
    <p:sldId id="275" r:id="rId20"/>
    <p:sldId id="276" r:id="rId21"/>
    <p:sldId id="277" r:id="rId2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7097" autoAdjust="0"/>
  </p:normalViewPr>
  <p:slideViewPr>
    <p:cSldViewPr>
      <p:cViewPr>
        <p:scale>
          <a:sx n="66" d="100"/>
          <a:sy n="66" d="100"/>
        </p:scale>
        <p:origin x="-948" y="-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4E9284-0281-4292-AD88-67EBFC2B5BE1}" type="datetimeFigureOut">
              <a:rPr lang="pt-BR" smtClean="0"/>
              <a:pPr/>
              <a:t>12/12/2018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A2C902-F054-4E2E-B08A-955DB17D3FA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Criam modelagens e diretrizes que possam inferir o estado do aprendizado de cada estudante, </a:t>
            </a:r>
          </a:p>
          <a:p>
            <a:r>
              <a:rPr lang="pt-BR" dirty="0" smtClean="0"/>
              <a:t>Com a utilização das plataformas pelos discentes há a geração de diversos dados</a:t>
            </a:r>
          </a:p>
          <a:p>
            <a:r>
              <a:rPr lang="pt-BR" dirty="0" smtClean="0"/>
              <a:t>em inúmeras situações de interação com o ambiente, este valor numeroso de dados pode</a:t>
            </a:r>
          </a:p>
          <a:p>
            <a:r>
              <a:rPr lang="pt-BR" dirty="0" smtClean="0"/>
              <a:t>dificultar o gerenciamento e análise sobre a interação dos agentes junto dos </a:t>
            </a:r>
            <a:r>
              <a:rPr lang="pt-BR" dirty="0" err="1" smtClean="0"/>
              <a:t>AVA’s</a:t>
            </a:r>
            <a:r>
              <a:rPr lang="pt-BR" dirty="0" smtClean="0"/>
              <a:t> (RA-</a:t>
            </a:r>
          </a:p>
          <a:p>
            <a:r>
              <a:rPr lang="pt-BR" dirty="0" smtClean="0"/>
              <a:t>BELO </a:t>
            </a:r>
            <a:r>
              <a:rPr lang="pt-BR" dirty="0" err="1" smtClean="0"/>
              <a:t>et</a:t>
            </a:r>
            <a:r>
              <a:rPr lang="pt-BR" dirty="0" smtClean="0"/>
              <a:t> al., 2017). A grande quantidade de dados, dinamicidade e inúmeras situações</a:t>
            </a:r>
          </a:p>
          <a:p>
            <a:r>
              <a:rPr lang="pt-BR" dirty="0" smtClean="0"/>
              <a:t>acometidas durante o uso de </a:t>
            </a:r>
            <a:r>
              <a:rPr lang="pt-BR" dirty="0" err="1" smtClean="0"/>
              <a:t>AVA’s</a:t>
            </a:r>
            <a:r>
              <a:rPr lang="pt-BR" dirty="0" smtClean="0"/>
              <a:t> podem confundir o usuário acarretando em baixos</a:t>
            </a:r>
          </a:p>
          <a:p>
            <a:r>
              <a:rPr lang="pt-BR" dirty="0" err="1" smtClean="0"/>
              <a:t>nı</a:t>
            </a:r>
            <a:r>
              <a:rPr lang="pt-BR" dirty="0" smtClean="0"/>
              <a:t>́</a:t>
            </a:r>
            <a:r>
              <a:rPr lang="pt-BR" dirty="0" err="1" smtClean="0"/>
              <a:t>veis</a:t>
            </a:r>
            <a:r>
              <a:rPr lang="pt-BR" dirty="0" smtClean="0"/>
              <a:t> de entendimento do ambiente.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2C902-F054-4E2E-B08A-955DB17D3FA1}" type="slidenum">
              <a:rPr lang="pt-BR" smtClean="0"/>
              <a:pPr/>
              <a:t>3</a:t>
            </a:fld>
            <a:endParaRPr lang="pt-B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para uma ultrapassagem segura o motorista verifica todos os sinais</a:t>
            </a:r>
          </a:p>
          <a:p>
            <a:r>
              <a:rPr lang="pt-BR" dirty="0" smtClean="0"/>
              <a:t>no ambiente dinâmico da estrada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2C902-F054-4E2E-B08A-955DB17D3FA1}" type="slidenum">
              <a:rPr lang="pt-BR" smtClean="0"/>
              <a:pPr/>
              <a:t>14</a:t>
            </a:fld>
            <a:endParaRPr 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para uma ultrapassagem segura o motorista verifica todos os sinais</a:t>
            </a:r>
          </a:p>
          <a:p>
            <a:r>
              <a:rPr lang="pt-BR" dirty="0" smtClean="0"/>
              <a:t>no ambiente dinâmico da estrada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2C902-F054-4E2E-B08A-955DB17D3FA1}" type="slidenum">
              <a:rPr lang="pt-BR" smtClean="0"/>
              <a:pPr/>
              <a:t>15</a:t>
            </a:fld>
            <a:endParaRPr lang="pt-B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::=</a:t>
            </a:r>
            <a:r>
              <a:rPr lang="pt-BR" baseline="0" dirty="0" smtClean="0"/>
              <a:t> is </a:t>
            </a:r>
            <a:r>
              <a:rPr lang="pt-BR" baseline="0" dirty="0" err="1" smtClean="0"/>
              <a:t>described</a:t>
            </a:r>
            <a:r>
              <a:rPr lang="pt-BR" baseline="0" dirty="0" smtClean="0"/>
              <a:t> as</a:t>
            </a:r>
          </a:p>
          <a:p>
            <a:r>
              <a:rPr lang="pt-BR" baseline="0" dirty="0" err="1" smtClean="0"/>
              <a:t>Backus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Naur</a:t>
            </a:r>
            <a:r>
              <a:rPr lang="pt-BR" baseline="0" dirty="0" smtClean="0"/>
              <a:t> </a:t>
            </a:r>
            <a:r>
              <a:rPr lang="pt-BR" baseline="0" smtClean="0"/>
              <a:t>Form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2C902-F054-4E2E-B08A-955DB17D3FA1}" type="slidenum">
              <a:rPr lang="pt-BR" smtClean="0"/>
              <a:pPr/>
              <a:t>16</a:t>
            </a:fld>
            <a:endParaRPr lang="pt-B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2C902-F054-4E2E-B08A-955DB17D3FA1}" type="slidenum">
              <a:rPr lang="pt-BR" smtClean="0"/>
              <a:pPr/>
              <a:t>17</a:t>
            </a:fld>
            <a:endParaRPr lang="pt-B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Traz qual melhor técnica</a:t>
            </a:r>
            <a:r>
              <a:rPr lang="pt-BR" baseline="0" dirty="0" smtClean="0"/>
              <a:t> DME se encaixa para determinada situação.</a:t>
            </a:r>
          </a:p>
          <a:p>
            <a:r>
              <a:rPr lang="pt-BR" baseline="0" dirty="0" smtClean="0"/>
              <a:t>Muda a visão focada somente na performance das técnicas.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2C902-F054-4E2E-B08A-955DB17D3FA1}" type="slidenum">
              <a:rPr lang="pt-BR" smtClean="0"/>
              <a:pPr/>
              <a:t>18</a:t>
            </a:fld>
            <a:endParaRPr lang="pt-B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Traz qual melhor técnica</a:t>
            </a:r>
            <a:r>
              <a:rPr lang="pt-BR" baseline="0" dirty="0" smtClean="0"/>
              <a:t> DME se encaixa para determinada situação</a:t>
            </a:r>
          </a:p>
          <a:p>
            <a:r>
              <a:rPr lang="pt-BR" baseline="0" dirty="0" smtClean="0"/>
              <a:t>Dificuldade em diferenciar DM E CS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2C902-F054-4E2E-B08A-955DB17D3FA1}" type="slidenum">
              <a:rPr lang="pt-BR" smtClean="0"/>
              <a:pPr/>
              <a:t>19</a:t>
            </a:fld>
            <a:endParaRPr lang="pt-B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err="1" smtClean="0"/>
              <a:t>Logica</a:t>
            </a:r>
            <a:r>
              <a:rPr lang="pt-BR" dirty="0" smtClean="0"/>
              <a:t> de primeira ordem </a:t>
            </a:r>
            <a:r>
              <a:rPr lang="pt-BR" dirty="0" err="1" smtClean="0"/>
              <a:t>etc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2C902-F054-4E2E-B08A-955DB17D3FA1}" type="slidenum">
              <a:rPr lang="pt-BR" smtClean="0"/>
              <a:pPr/>
              <a:t>20</a:t>
            </a:fld>
            <a:endParaRPr lang="pt-B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err="1" smtClean="0"/>
              <a:t>Logica</a:t>
            </a:r>
            <a:r>
              <a:rPr lang="pt-BR" dirty="0" smtClean="0"/>
              <a:t> de primeira ordem </a:t>
            </a:r>
            <a:r>
              <a:rPr lang="pt-BR" dirty="0" err="1" smtClean="0"/>
              <a:t>etc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2C902-F054-4E2E-B08A-955DB17D3FA1}" type="slidenum">
              <a:rPr lang="pt-BR" smtClean="0"/>
              <a:pPr/>
              <a:t>21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para uma ultrapassagem segura o motorista verifica todos os sinais</a:t>
            </a:r>
          </a:p>
          <a:p>
            <a:r>
              <a:rPr lang="pt-BR" dirty="0" smtClean="0"/>
              <a:t>no ambiente dinâmico da estrada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2C902-F054-4E2E-B08A-955DB17D3FA1}" type="slidenum">
              <a:rPr lang="pt-BR" smtClean="0"/>
              <a:pPr/>
              <a:t>6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para uma ultrapassagem segura o motorista verifica todos os sinais</a:t>
            </a:r>
          </a:p>
          <a:p>
            <a:r>
              <a:rPr lang="pt-BR" smtClean="0"/>
              <a:t>no ambiente dinâmico da estrada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2C902-F054-4E2E-B08A-955DB17D3FA1}" type="slidenum">
              <a:rPr lang="pt-BR" smtClean="0"/>
              <a:pPr/>
              <a:t>7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para uma ultrapassagem segura o motorista verifica todos os sinais</a:t>
            </a:r>
          </a:p>
          <a:p>
            <a:r>
              <a:rPr lang="pt-BR" dirty="0" smtClean="0"/>
              <a:t>no ambiente dinâmico da estrada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2C902-F054-4E2E-B08A-955DB17D3FA1}" type="slidenum">
              <a:rPr lang="pt-BR" smtClean="0"/>
              <a:pPr/>
              <a:t>8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para uma ultrapassagem segura o motorista verifica todos os sinais</a:t>
            </a:r>
          </a:p>
          <a:p>
            <a:r>
              <a:rPr lang="pt-BR" dirty="0" smtClean="0"/>
              <a:t>no ambiente dinâmico da estrada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2C902-F054-4E2E-B08A-955DB17D3FA1}" type="slidenum">
              <a:rPr lang="pt-BR" smtClean="0"/>
              <a:pPr/>
              <a:t>9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para uma ultrapassagem segura o motorista verifica todos os sinais</a:t>
            </a:r>
          </a:p>
          <a:p>
            <a:r>
              <a:rPr lang="pt-BR" dirty="0" smtClean="0"/>
              <a:t>no ambiente dinâmico da estrada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2C902-F054-4E2E-B08A-955DB17D3FA1}" type="slidenum">
              <a:rPr lang="pt-BR" smtClean="0"/>
              <a:pPr/>
              <a:t>10</a:t>
            </a:fld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2C902-F054-4E2E-B08A-955DB17D3FA1}" type="slidenum">
              <a:rPr lang="pt-BR" smtClean="0"/>
              <a:pPr/>
              <a:t>11</a:t>
            </a:fld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Modulo de processamento</a:t>
            </a:r>
            <a:r>
              <a:rPr lang="pt-BR" baseline="0" dirty="0" smtClean="0"/>
              <a:t> </a:t>
            </a:r>
            <a:r>
              <a:rPr lang="pt-BR" baseline="0" dirty="0" err="1" smtClean="0"/>
              <a:t>stuacunal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2C902-F054-4E2E-B08A-955DB17D3FA1}" type="slidenum">
              <a:rPr lang="pt-BR" smtClean="0"/>
              <a:pPr/>
              <a:t>12</a:t>
            </a:fld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2C902-F054-4E2E-B08A-955DB17D3FA1}" type="slidenum">
              <a:rPr lang="pt-BR" smtClean="0"/>
              <a:pPr/>
              <a:t>13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ângulo retângulo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grpSp>
        <p:nvGrpSpPr>
          <p:cNvPr id="2" name="Grupo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orma liv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orma liv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orma liv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ector reto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36FA205-9359-4F40-A249-486FCDD57C7E}" type="datetimeFigureOut">
              <a:rPr lang="pt-BR" smtClean="0"/>
              <a:pPr/>
              <a:t>12/12/2018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765157F-0FE6-411A-8A48-E9EA9C39E43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36FA205-9359-4F40-A249-486FCDD57C7E}" type="datetimeFigureOut">
              <a:rPr lang="pt-BR" smtClean="0"/>
              <a:pPr/>
              <a:t>12/12/2018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765157F-0FE6-411A-8A48-E9EA9C39E43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36FA205-9359-4F40-A249-486FCDD57C7E}" type="datetimeFigureOut">
              <a:rPr lang="pt-BR" smtClean="0"/>
              <a:pPr/>
              <a:t>12/12/2018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765157F-0FE6-411A-8A48-E9EA9C39E43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36FA205-9359-4F40-A249-486FCDD57C7E}" type="datetimeFigureOut">
              <a:rPr lang="pt-BR" smtClean="0"/>
              <a:pPr/>
              <a:t>12/12/2018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765157F-0FE6-411A-8A48-E9EA9C39E43A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36FA205-9359-4F40-A249-486FCDD57C7E}" type="datetimeFigureOut">
              <a:rPr lang="pt-BR" smtClean="0"/>
              <a:pPr/>
              <a:t>12/12/2018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765157F-0FE6-411A-8A48-E9EA9C39E43A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Divisa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Divisa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36FA205-9359-4F40-A249-486FCDD57C7E}" type="datetimeFigureOut">
              <a:rPr lang="pt-BR" smtClean="0"/>
              <a:pPr/>
              <a:t>12/12/2018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765157F-0FE6-411A-8A48-E9EA9C39E43A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36FA205-9359-4F40-A249-486FCDD57C7E}" type="datetimeFigureOut">
              <a:rPr lang="pt-BR" smtClean="0"/>
              <a:pPr/>
              <a:t>12/12/2018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765157F-0FE6-411A-8A48-E9EA9C39E43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36FA205-9359-4F40-A249-486FCDD57C7E}" type="datetimeFigureOut">
              <a:rPr lang="pt-BR" smtClean="0"/>
              <a:pPr/>
              <a:t>12/12/2018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765157F-0FE6-411A-8A48-E9EA9C39E43A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36FA205-9359-4F40-A249-486FCDD57C7E}" type="datetimeFigureOut">
              <a:rPr lang="pt-BR" smtClean="0"/>
              <a:pPr/>
              <a:t>12/12/2018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765157F-0FE6-411A-8A48-E9EA9C39E43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236FA205-9359-4F40-A249-486FCDD57C7E}" type="datetimeFigureOut">
              <a:rPr lang="pt-BR" smtClean="0"/>
              <a:pPr/>
              <a:t>12/12/2018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765157F-0FE6-411A-8A48-E9EA9C39E43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36FA205-9359-4F40-A249-486FCDD57C7E}" type="datetimeFigureOut">
              <a:rPr lang="pt-BR" smtClean="0"/>
              <a:pPr/>
              <a:t>12/12/2018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765157F-0FE6-411A-8A48-E9EA9C39E43A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iângulo retângulo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Conector reto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ivisa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Divisa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a livre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orma livre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iângulo retângulo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Conector reto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236FA205-9359-4F40-A249-486FCDD57C7E}" type="datetimeFigureOut">
              <a:rPr lang="pt-BR" smtClean="0"/>
              <a:pPr/>
              <a:t>12/12/2018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2765157F-0FE6-411A-8A48-E9EA9C39E43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14348" y="357166"/>
            <a:ext cx="7772400" cy="2571768"/>
          </a:xfrm>
        </p:spPr>
        <p:txBody>
          <a:bodyPr>
            <a:normAutofit/>
          </a:bodyPr>
          <a:lstStyle/>
          <a:p>
            <a:r>
              <a:rPr lang="pt-BR" sz="1800" dirty="0" smtClean="0"/>
              <a:t>MODELO DE APOIO AO ENSINO EM AMBIENTES VIRTUAIS DE</a:t>
            </a:r>
            <a:br>
              <a:rPr lang="pt-BR" sz="1800" dirty="0" smtClean="0"/>
            </a:br>
            <a:r>
              <a:rPr lang="pt-BR" sz="1800" dirty="0" smtClean="0"/>
              <a:t>APRENDIZAGEM SUSTENTADO POR CONSCIÊNCIA SITUACIONAL</a:t>
            </a:r>
            <a:endParaRPr lang="pt-BR" sz="18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sz="1600" dirty="0" smtClean="0"/>
              <a:t>Ernani Augustinho Rodrigues Martins</a:t>
            </a:r>
          </a:p>
          <a:p>
            <a:r>
              <a:rPr lang="pt-BR" sz="1600" dirty="0" smtClean="0"/>
              <a:t>Orientadora: Cláudia Beatriz Berti</a:t>
            </a:r>
            <a:endParaRPr lang="pt-BR" sz="1600" dirty="0"/>
          </a:p>
        </p:txBody>
      </p:sp>
      <p:sp>
        <p:nvSpPr>
          <p:cNvPr id="4" name="Retângulo 3"/>
          <p:cNvSpPr/>
          <p:nvPr/>
        </p:nvSpPr>
        <p:spPr>
          <a:xfrm>
            <a:off x="785786" y="285728"/>
            <a:ext cx="80010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 smtClean="0"/>
              <a:t>UNIVERSIDADE FEDERAL DOS VALES DO JEQUITINHONHA E MUCURI</a:t>
            </a:r>
          </a:p>
          <a:p>
            <a:pPr algn="ctr"/>
            <a:r>
              <a:rPr lang="pt-BR" dirty="0" smtClean="0"/>
              <a:t>FACULDADE DE CIÊNCIAS EXATAS</a:t>
            </a:r>
          </a:p>
          <a:p>
            <a:pPr algn="ctr"/>
            <a:r>
              <a:rPr lang="pt-BR" dirty="0" smtClean="0"/>
              <a:t>CURSO DE SISTEMAS DE INFORMAÇÃO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BR" sz="1600" dirty="0" smtClean="0"/>
              <a:t>Memórias de longo-prazo estruturadas podem ser utilizadas para contornar as limitações em memórias de curto prazo, gerenciando o conhecimento em modelos mentais.</a:t>
            </a:r>
          </a:p>
          <a:p>
            <a:pPr algn="just">
              <a:lnSpc>
                <a:spcPct val="150000"/>
              </a:lnSpc>
            </a:pPr>
            <a:r>
              <a:rPr lang="pt-BR" sz="1600" dirty="0" smtClean="0"/>
              <a:t> Modelos Mentais são uma assimilação sistemática do funcionamento de algo (</a:t>
            </a:r>
            <a:r>
              <a:rPr lang="pt-BR" sz="1600" dirty="0" err="1" smtClean="0"/>
              <a:t>Endsley</a:t>
            </a:r>
            <a:r>
              <a:rPr lang="pt-BR" sz="1600" dirty="0" smtClean="0"/>
              <a:t> 1995).</a:t>
            </a:r>
          </a:p>
          <a:p>
            <a:pPr algn="just">
              <a:lnSpc>
                <a:spcPct val="150000"/>
              </a:lnSpc>
            </a:pPr>
            <a:r>
              <a:rPr lang="pt-BR" sz="1600" dirty="0" smtClean="0"/>
              <a:t>Ajudam a determinar quais informações relevantes no ambiente auxiliando em como proceder diante de cada situação.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25536"/>
          </a:xfrm>
        </p:spPr>
        <p:txBody>
          <a:bodyPr>
            <a:normAutofit/>
          </a:bodyPr>
          <a:lstStyle/>
          <a:p>
            <a:r>
              <a:rPr lang="pt-BR" sz="3200" dirty="0" smtClean="0"/>
              <a:t>Consciência Situacional</a:t>
            </a:r>
            <a:br>
              <a:rPr lang="pt-BR" sz="3200" dirty="0" smtClean="0"/>
            </a:br>
            <a:r>
              <a:rPr lang="pt-BR" sz="3200" dirty="0" smtClean="0"/>
              <a:t>	</a:t>
            </a:r>
            <a:r>
              <a:rPr lang="pt-BR" sz="2400" dirty="0" smtClean="0"/>
              <a:t>Modelos Mentais </a:t>
            </a:r>
            <a:endParaRPr lang="pt-B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BR" sz="1600" dirty="0" smtClean="0"/>
              <a:t>MDE é a aplicação de técnicas de Mineração de Dados em ambiente educacionais, combinando Ciência da Computação, Estatística e Educação (Romero  e Ventura 2013).</a:t>
            </a:r>
          </a:p>
          <a:p>
            <a:pPr algn="just">
              <a:lnSpc>
                <a:spcPct val="150000"/>
              </a:lnSpc>
            </a:pPr>
            <a:r>
              <a:rPr lang="pt-BR" sz="1600" dirty="0" smtClean="0"/>
              <a:t>Conversão de dados brutos de Sistemas Educacionais em informação.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25536"/>
          </a:xfrm>
        </p:spPr>
        <p:txBody>
          <a:bodyPr>
            <a:normAutofit/>
          </a:bodyPr>
          <a:lstStyle/>
          <a:p>
            <a:r>
              <a:rPr lang="pt-BR" sz="3200" dirty="0" smtClean="0"/>
              <a:t>Mineração de Dados Educacionais</a:t>
            </a:r>
            <a:br>
              <a:rPr lang="pt-BR" sz="3200" dirty="0" smtClean="0"/>
            </a:br>
            <a:endParaRPr lang="pt-B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 descr="teste_modelov02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14348" y="1000108"/>
            <a:ext cx="7858180" cy="4759304"/>
          </a:xfr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25536"/>
          </a:xfrm>
        </p:spPr>
        <p:txBody>
          <a:bodyPr>
            <a:normAutofit/>
          </a:bodyPr>
          <a:lstStyle/>
          <a:p>
            <a:r>
              <a:rPr lang="pt-BR" sz="3200" dirty="0" smtClean="0"/>
              <a:t>Modelo Conceitual</a:t>
            </a:r>
            <a:br>
              <a:rPr lang="pt-BR" sz="3200" dirty="0" smtClean="0"/>
            </a:br>
            <a:endParaRPr lang="pt-BR" sz="2400" dirty="0"/>
          </a:p>
        </p:txBody>
      </p:sp>
      <p:sp>
        <p:nvSpPr>
          <p:cNvPr id="5" name="Retângulo 4"/>
          <p:cNvSpPr/>
          <p:nvPr/>
        </p:nvSpPr>
        <p:spPr>
          <a:xfrm>
            <a:off x="928662" y="5715016"/>
            <a:ext cx="82153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/>
              <a:t>Modelo de Apoio ao Ensino em Ambientes Virtuais de Aprendizagem sustentado por Consciência Situacional- Modelo Conceitual. Fonte: elaborado pelo autor</a:t>
            </a:r>
            <a:endParaRPr lang="pt-BR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25536"/>
          </a:xfrm>
        </p:spPr>
        <p:txBody>
          <a:bodyPr>
            <a:normAutofit/>
          </a:bodyPr>
          <a:lstStyle/>
          <a:p>
            <a:r>
              <a:rPr lang="pt-BR" sz="3200" dirty="0" smtClean="0"/>
              <a:t>Modelo Computacional</a:t>
            </a:r>
            <a:br>
              <a:rPr lang="pt-BR" sz="3200" dirty="0" smtClean="0"/>
            </a:br>
            <a:endParaRPr lang="pt-BR" sz="2400" dirty="0"/>
          </a:p>
        </p:txBody>
      </p:sp>
      <p:sp>
        <p:nvSpPr>
          <p:cNvPr id="5" name="Retângulo 4"/>
          <p:cNvSpPr/>
          <p:nvPr/>
        </p:nvSpPr>
        <p:spPr>
          <a:xfrm>
            <a:off x="928662" y="5715016"/>
            <a:ext cx="82153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/>
              <a:t>Modelo de Apoio ao Ensino em Ambientes Virtuais de Aprendizagem sustentado por Consciência Situacional- Modelo Computacional. Fonte: elaborado pelo autor</a:t>
            </a:r>
            <a:endParaRPr lang="pt-BR" sz="1200" dirty="0"/>
          </a:p>
        </p:txBody>
      </p:sp>
      <p:pic>
        <p:nvPicPr>
          <p:cNvPr id="7" name="Espaço Reservado para Conteúdo 6" descr="modelo_persp_comp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5720" y="1214422"/>
            <a:ext cx="8429684" cy="4429156"/>
          </a:xfrm>
        </p:spPr>
      </p:pic>
      <p:sp>
        <p:nvSpPr>
          <p:cNvPr id="6" name="Retângulo de cantos arredondados 5"/>
          <p:cNvSpPr/>
          <p:nvPr/>
        </p:nvSpPr>
        <p:spPr>
          <a:xfrm>
            <a:off x="5715008" y="642918"/>
            <a:ext cx="2928958" cy="5786478"/>
          </a:xfrm>
          <a:prstGeom prst="roundRect">
            <a:avLst/>
          </a:prstGeom>
          <a:solidFill>
            <a:schemeClr val="bg1">
              <a:lumMod val="75000"/>
              <a:alpha val="67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pt-BR" sz="1600" dirty="0" smtClean="0">
                <a:solidFill>
                  <a:schemeClr val="tx1"/>
                </a:solidFill>
              </a:rPr>
              <a:t>Módulo Seletor: recebe parâmetros de execução do sistema, neste trabalho exemplificado por: </a:t>
            </a:r>
            <a:r>
              <a:rPr lang="pt-BR" sz="1600" b="1" dirty="0" smtClean="0">
                <a:solidFill>
                  <a:schemeClr val="tx1"/>
                </a:solidFill>
              </a:rPr>
              <a:t>Detecção do Estilo de Aprendizagem e Previsão do Desempenho Acadêmico do Estudante. </a:t>
            </a:r>
          </a:p>
          <a:p>
            <a:pPr algn="just">
              <a:lnSpc>
                <a:spcPct val="150000"/>
              </a:lnSpc>
            </a:pPr>
            <a:r>
              <a:rPr lang="pt-BR" sz="1600" dirty="0" smtClean="0">
                <a:solidFill>
                  <a:schemeClr val="tx1"/>
                </a:solidFill>
              </a:rPr>
              <a:t>Define conjunto de </a:t>
            </a:r>
            <a:r>
              <a:rPr lang="pt-BR" sz="1600" b="1" dirty="0" smtClean="0">
                <a:solidFill>
                  <a:schemeClr val="tx1"/>
                </a:solidFill>
              </a:rPr>
              <a:t>regras decisórias</a:t>
            </a:r>
            <a:r>
              <a:rPr lang="pt-BR" sz="1600" dirty="0" smtClean="0">
                <a:solidFill>
                  <a:schemeClr val="tx1"/>
                </a:solidFill>
              </a:rPr>
              <a:t> e técnicas de </a:t>
            </a:r>
            <a:r>
              <a:rPr lang="pt-BR" sz="1600" b="1" dirty="0" smtClean="0">
                <a:solidFill>
                  <a:schemeClr val="tx1"/>
                </a:solidFill>
              </a:rPr>
              <a:t>Mineração de Dados Educacionais</a:t>
            </a:r>
            <a:r>
              <a:rPr lang="pt-BR" sz="1600" dirty="0" smtClean="0">
                <a:solidFill>
                  <a:schemeClr val="tx1"/>
                </a:solidFill>
              </a:rPr>
              <a:t> que devem ser utilizadas.</a:t>
            </a:r>
          </a:p>
          <a:p>
            <a:pPr algn="ctr"/>
            <a:endParaRPr lang="pt-BR" sz="16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6" grpId="2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BR" sz="1600" dirty="0" smtClean="0"/>
              <a:t>Módulo Seletor: recebe parâmetros de execução do sistema, neste trabalho exemplificado por: </a:t>
            </a:r>
            <a:r>
              <a:rPr lang="pt-BR" sz="1600" b="1" dirty="0" smtClean="0"/>
              <a:t>Detecção do Estilo de Aprendizagem e Previsão do Desempenho Acadêmico do Estudante. </a:t>
            </a:r>
          </a:p>
          <a:p>
            <a:pPr algn="just">
              <a:lnSpc>
                <a:spcPct val="150000"/>
              </a:lnSpc>
            </a:pPr>
            <a:r>
              <a:rPr lang="pt-BR" sz="1600" dirty="0" smtClean="0"/>
              <a:t>Define conjunto de </a:t>
            </a:r>
            <a:r>
              <a:rPr lang="pt-BR" sz="1600" b="1" dirty="0" smtClean="0"/>
              <a:t>regras decisórias</a:t>
            </a:r>
            <a:r>
              <a:rPr lang="pt-BR" sz="1600" dirty="0" smtClean="0"/>
              <a:t> e técnicas de </a:t>
            </a:r>
            <a:r>
              <a:rPr lang="pt-BR" sz="1600" b="1" dirty="0" smtClean="0"/>
              <a:t>Mineração de Dados Educacionais</a:t>
            </a:r>
            <a:r>
              <a:rPr lang="pt-BR" sz="1600" dirty="0" smtClean="0"/>
              <a:t> que devem ser utilizadas.</a:t>
            </a:r>
          </a:p>
          <a:p>
            <a:pPr algn="just">
              <a:lnSpc>
                <a:spcPct val="150000"/>
              </a:lnSpc>
            </a:pPr>
            <a:endParaRPr lang="pt-BR" sz="1600" b="1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25536"/>
          </a:xfrm>
        </p:spPr>
        <p:txBody>
          <a:bodyPr>
            <a:normAutofit/>
          </a:bodyPr>
          <a:lstStyle/>
          <a:p>
            <a:r>
              <a:rPr lang="pt-BR" sz="3200" dirty="0" smtClean="0"/>
              <a:t>Modelo Computacional</a:t>
            </a:r>
            <a:br>
              <a:rPr lang="pt-BR" sz="3200" dirty="0" smtClean="0"/>
            </a:br>
            <a:r>
              <a:rPr lang="pt-BR" sz="3200" dirty="0" smtClean="0"/>
              <a:t>	</a:t>
            </a:r>
            <a:r>
              <a:rPr lang="pt-BR" sz="2400" dirty="0" smtClean="0"/>
              <a:t>Módulo Seletor </a:t>
            </a:r>
            <a:endParaRPr lang="pt-B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 descr="ArvoreDecisao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 rot="5400000">
            <a:off x="2364850" y="-864706"/>
            <a:ext cx="4795441" cy="8667948"/>
          </a:xfr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25536"/>
          </a:xfrm>
        </p:spPr>
        <p:txBody>
          <a:bodyPr>
            <a:normAutofit/>
          </a:bodyPr>
          <a:lstStyle/>
          <a:p>
            <a:r>
              <a:rPr lang="pt-BR" sz="3200" dirty="0" smtClean="0"/>
              <a:t>Modelo Computacional</a:t>
            </a:r>
            <a:br>
              <a:rPr lang="pt-BR" sz="3200" dirty="0" smtClean="0"/>
            </a:br>
            <a:r>
              <a:rPr lang="pt-BR" sz="3200" dirty="0" smtClean="0"/>
              <a:t>	</a:t>
            </a:r>
            <a:r>
              <a:rPr lang="pt-BR" sz="2400" dirty="0" smtClean="0"/>
              <a:t>Árvore de Decisão</a:t>
            </a:r>
            <a:endParaRPr lang="pt-BR" sz="2400" dirty="0"/>
          </a:p>
        </p:txBody>
      </p:sp>
      <p:sp>
        <p:nvSpPr>
          <p:cNvPr id="6" name="Retângulo 5"/>
          <p:cNvSpPr/>
          <p:nvPr/>
        </p:nvSpPr>
        <p:spPr>
          <a:xfrm>
            <a:off x="1643042" y="6000768"/>
            <a:ext cx="628652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/>
              <a:t>Árvore de Decisão para seleção de método MDE. Fonte: elaborado pelo autor</a:t>
            </a:r>
            <a:endParaRPr lang="pt-BR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25536"/>
          </a:xfrm>
        </p:spPr>
        <p:txBody>
          <a:bodyPr>
            <a:normAutofit/>
          </a:bodyPr>
          <a:lstStyle/>
          <a:p>
            <a:r>
              <a:rPr lang="pt-BR" sz="3200" dirty="0" smtClean="0"/>
              <a:t>Modelo Computacional</a:t>
            </a:r>
            <a:br>
              <a:rPr lang="pt-BR" sz="3200" dirty="0" smtClean="0"/>
            </a:br>
            <a:r>
              <a:rPr lang="pt-BR" sz="3200" dirty="0" smtClean="0"/>
              <a:t>	</a:t>
            </a:r>
            <a:r>
              <a:rPr lang="pt-BR" sz="2400" dirty="0" smtClean="0"/>
              <a:t>Regras Decisórias</a:t>
            </a:r>
            <a:endParaRPr lang="pt-BR" sz="2400" dirty="0"/>
          </a:p>
        </p:txBody>
      </p:sp>
      <p:sp>
        <p:nvSpPr>
          <p:cNvPr id="6" name="Retângulo 5"/>
          <p:cNvSpPr/>
          <p:nvPr/>
        </p:nvSpPr>
        <p:spPr>
          <a:xfrm>
            <a:off x="428596" y="5000636"/>
            <a:ext cx="814393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/>
              <a:t>Exemplo do formato de regra SE-ENTÃO. Fonte: traduzido e adaptado de (ROMERO; VENTURA; BRA, 2004)</a:t>
            </a:r>
            <a:endParaRPr lang="pt-BR" sz="1200" dirty="0"/>
          </a:p>
        </p:txBody>
      </p:sp>
      <p:pic>
        <p:nvPicPr>
          <p:cNvPr id="7" name="Espaço Reservado para Conteúdo 6" descr="regraDecisao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4282" y="2285992"/>
            <a:ext cx="8572560" cy="264320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25536"/>
          </a:xfrm>
        </p:spPr>
        <p:txBody>
          <a:bodyPr>
            <a:normAutofit/>
          </a:bodyPr>
          <a:lstStyle/>
          <a:p>
            <a:r>
              <a:rPr lang="pt-BR" sz="3200" dirty="0" smtClean="0"/>
              <a:t>Modelo Computacional</a:t>
            </a:r>
            <a:br>
              <a:rPr lang="pt-BR" sz="3200" dirty="0" smtClean="0"/>
            </a:br>
            <a:endParaRPr lang="pt-BR" sz="2400" dirty="0"/>
          </a:p>
        </p:txBody>
      </p:sp>
      <p:sp>
        <p:nvSpPr>
          <p:cNvPr id="5" name="Retângulo 4"/>
          <p:cNvSpPr/>
          <p:nvPr/>
        </p:nvSpPr>
        <p:spPr>
          <a:xfrm>
            <a:off x="928662" y="5715016"/>
            <a:ext cx="82153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/>
              <a:t>Modelo de Apoio ao Ensino em Ambientes Virtuais de Aprendizagem sustentado por Consciência Situacional- Modelo Computacional. Fonte: elaborado pelo autor</a:t>
            </a:r>
            <a:endParaRPr lang="pt-BR" sz="1200" dirty="0"/>
          </a:p>
        </p:txBody>
      </p:sp>
      <p:pic>
        <p:nvPicPr>
          <p:cNvPr id="7" name="Espaço Reservado para Conteúdo 6" descr="modelo_persp_comp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5720" y="1214422"/>
            <a:ext cx="8429684" cy="442915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BR" sz="1600" dirty="0" smtClean="0"/>
              <a:t>O modelo propôs a integração de Mineração de Dados Educacionais e Consciência Situacional.</a:t>
            </a:r>
            <a:endParaRPr lang="pt-BR" sz="1600" b="1" dirty="0" smtClean="0"/>
          </a:p>
          <a:p>
            <a:pPr algn="just">
              <a:lnSpc>
                <a:spcPct val="150000"/>
              </a:lnSpc>
            </a:pPr>
            <a:r>
              <a:rPr lang="pt-BR" sz="1600" dirty="0" smtClean="0"/>
              <a:t>CS possibilita uma adaptabilidade a inúmeras situações, aplica-se bem ao dinamismo de informações e situações na esfera escolar.</a:t>
            </a:r>
          </a:p>
          <a:p>
            <a:pPr algn="just">
              <a:lnSpc>
                <a:spcPct val="150000"/>
              </a:lnSpc>
            </a:pPr>
            <a:r>
              <a:rPr lang="pt-BR" sz="1600" dirty="0" smtClean="0"/>
              <a:t>Expande o uso das técnicas de MDE.</a:t>
            </a:r>
          </a:p>
          <a:p>
            <a:pPr algn="just">
              <a:lnSpc>
                <a:spcPct val="150000"/>
              </a:lnSpc>
            </a:pPr>
            <a:r>
              <a:rPr lang="pt-BR" sz="1600" dirty="0" smtClean="0"/>
              <a:t>O modelo pode gerar um poderoso software para potencializar a aprendizagem no ambiente escolar.</a:t>
            </a:r>
          </a:p>
          <a:p>
            <a:pPr algn="just">
              <a:lnSpc>
                <a:spcPct val="150000"/>
              </a:lnSpc>
            </a:pPr>
            <a:endParaRPr lang="pt-BR" sz="1600" b="1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25536"/>
          </a:xfrm>
        </p:spPr>
        <p:txBody>
          <a:bodyPr>
            <a:normAutofit/>
          </a:bodyPr>
          <a:lstStyle/>
          <a:p>
            <a:r>
              <a:rPr lang="pt-BR" sz="3200" dirty="0" smtClean="0"/>
              <a:t>Considerações Finais</a:t>
            </a:r>
            <a:endParaRPr lang="pt-B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BR" sz="1600" dirty="0" smtClean="0"/>
              <a:t>A escassez de trabalhos e modelos de CS aplicados na área educacional.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25536"/>
          </a:xfrm>
        </p:spPr>
        <p:txBody>
          <a:bodyPr>
            <a:normAutofit/>
          </a:bodyPr>
          <a:lstStyle/>
          <a:p>
            <a:r>
              <a:rPr lang="pt-BR" sz="3200" dirty="0" smtClean="0"/>
              <a:t>Considerações Finais</a:t>
            </a:r>
            <a:br>
              <a:rPr lang="pt-BR" sz="3200" dirty="0" smtClean="0"/>
            </a:br>
            <a:r>
              <a:rPr lang="pt-BR" sz="3200" dirty="0" smtClean="0"/>
              <a:t>	</a:t>
            </a:r>
            <a:r>
              <a:rPr lang="pt-BR" sz="2400" dirty="0" smtClean="0"/>
              <a:t>Dificuldades da Pesquisa</a:t>
            </a:r>
            <a:endParaRPr lang="pt-B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 anchor="ctr">
            <a:normAutofit lnSpcReduction="10000"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pt-BR" sz="2400" dirty="0" smtClean="0"/>
              <a:t>Introdução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pt-BR" sz="2400" dirty="0" smtClean="0"/>
              <a:t>Consciência Situacional - CS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pt-BR" sz="2000" dirty="0" smtClean="0"/>
              <a:t>Modelos Mentais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pt-BR" sz="2400" dirty="0" smtClean="0"/>
              <a:t>Mineração de Dados Educacionais - MDE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pt-BR" sz="2400" dirty="0" smtClean="0"/>
              <a:t>Modelo Conceitual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pt-BR" sz="2400" dirty="0" smtClean="0"/>
              <a:t>Modelo Computacional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pt-BR" sz="2400" dirty="0" smtClean="0"/>
              <a:t>Considerações Finais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pt-BR" sz="2400" dirty="0" smtClean="0"/>
              <a:t>Referências</a:t>
            </a:r>
            <a:endParaRPr lang="pt-BR" sz="2400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 smtClean="0"/>
              <a:t>SUMÁRIO</a:t>
            </a:r>
            <a:endParaRPr lang="pt-BR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BR" sz="1600" dirty="0" smtClean="0"/>
              <a:t>Utilização de outras técnicas para organização e processamento dos dados (ex: ontologias e linguagens lógicas).</a:t>
            </a:r>
          </a:p>
          <a:p>
            <a:pPr algn="just">
              <a:lnSpc>
                <a:spcPct val="150000"/>
              </a:lnSpc>
            </a:pPr>
            <a:r>
              <a:rPr lang="pt-BR" sz="1600" dirty="0" smtClean="0"/>
              <a:t>Construção de um protótipo de software para aplicabilidade do modelo.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25536"/>
          </a:xfrm>
        </p:spPr>
        <p:txBody>
          <a:bodyPr>
            <a:normAutofit/>
          </a:bodyPr>
          <a:lstStyle/>
          <a:p>
            <a:r>
              <a:rPr lang="pt-BR" sz="3200" dirty="0" smtClean="0"/>
              <a:t>Considerações Finais</a:t>
            </a:r>
            <a:br>
              <a:rPr lang="pt-BR" sz="3200" dirty="0" smtClean="0"/>
            </a:br>
            <a:r>
              <a:rPr lang="pt-BR" sz="3200" dirty="0" smtClean="0"/>
              <a:t>	</a:t>
            </a:r>
            <a:r>
              <a:rPr lang="pt-BR" sz="2400" dirty="0" smtClean="0"/>
              <a:t>Trabalhos Futuros</a:t>
            </a:r>
            <a:endParaRPr lang="pt-B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 anchor="ctr">
            <a:normAutofit fontScale="85000"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sz="1600" dirty="0" smtClean="0"/>
              <a:t>ENDSLEY, M. R. PROCEEDINGS OF THE HUMAN FACTORS SOCIETY-32</a:t>
            </a:r>
            <a:r>
              <a:rPr lang="en-US" sz="1600" baseline="30000" dirty="0" smtClean="0"/>
              <a:t>nd</a:t>
            </a:r>
            <a:r>
              <a:rPr lang="en-US" sz="1600" dirty="0" smtClean="0"/>
              <a:t> ANNUAL MEETING1988. In: Proc. Hum. FACTORS Soc. Hawthorne, CA: [</a:t>
            </a:r>
            <a:r>
              <a:rPr lang="en-US" sz="1600" dirty="0" err="1" smtClean="0"/>
              <a:t>s.n</a:t>
            </a:r>
            <a:r>
              <a:rPr lang="en-US" sz="1600" dirty="0" smtClean="0"/>
              <a:t>.], 1988. p. 97–101.</a:t>
            </a:r>
          </a:p>
          <a:p>
            <a:pPr algn="just">
              <a:lnSpc>
                <a:spcPct val="150000"/>
              </a:lnSpc>
            </a:pPr>
            <a:r>
              <a:rPr lang="en-US" sz="1600" dirty="0" smtClean="0"/>
              <a:t>ENDSLEY, M. R. Toward a Theory of Situation Awareness in Dynamic Systems. Hum. Factors J. Hum. Factors </a:t>
            </a:r>
            <a:r>
              <a:rPr lang="en-US" sz="1600" dirty="0" err="1" smtClean="0"/>
              <a:t>Ergon</a:t>
            </a:r>
            <a:r>
              <a:rPr lang="en-US" sz="1600" dirty="0" smtClean="0"/>
              <a:t>. Soc., v. 37, n. 1, p. 32–64, 1995. ISSN 0018-7208.</a:t>
            </a:r>
          </a:p>
          <a:p>
            <a:pPr algn="just">
              <a:lnSpc>
                <a:spcPct val="150000"/>
              </a:lnSpc>
            </a:pPr>
            <a:r>
              <a:rPr lang="en-US" sz="1600" dirty="0" smtClean="0"/>
              <a:t>ROMERO, C.; VENTURA, S.; BRA, P. Knowledge discovery with genetic programming for providing feedback to courseware author. User Model. User-Adapted Interact. J. Pers. Res. 14(5), p. 425–464, 2004.</a:t>
            </a:r>
          </a:p>
          <a:p>
            <a:pPr algn="just">
              <a:lnSpc>
                <a:spcPct val="150000"/>
              </a:lnSpc>
            </a:pPr>
            <a:r>
              <a:rPr lang="en-US" sz="1600" dirty="0" smtClean="0"/>
              <a:t>ENDSLEY, M. R.; JONES, D. G. Designing for Situation Awareness: An Approach to User-Centered Design. Second </a:t>
            </a:r>
            <a:r>
              <a:rPr lang="en-US" sz="1600" dirty="0" err="1" smtClean="0"/>
              <a:t>edi</a:t>
            </a:r>
            <a:r>
              <a:rPr lang="en-US" sz="1600" dirty="0" smtClean="0"/>
              <a:t>. [</a:t>
            </a:r>
            <a:r>
              <a:rPr lang="en-US" sz="1600" dirty="0" err="1" smtClean="0"/>
              <a:t>S.l</a:t>
            </a:r>
            <a:r>
              <a:rPr lang="en-US" sz="1600" dirty="0" smtClean="0"/>
              <a:t>.]: CRC Press, 2012. ISBN 978-1-4200-6355 (</a:t>
            </a:r>
            <a:r>
              <a:rPr lang="en-US" sz="1600" dirty="0" err="1" smtClean="0"/>
              <a:t>pbk</a:t>
            </a:r>
            <a:r>
              <a:rPr lang="en-US" sz="1600" dirty="0" smtClean="0"/>
              <a:t>).</a:t>
            </a:r>
          </a:p>
          <a:p>
            <a:pPr algn="just">
              <a:lnSpc>
                <a:spcPct val="150000"/>
              </a:lnSpc>
            </a:pPr>
            <a:r>
              <a:rPr lang="pt-BR" sz="1600" dirty="0" smtClean="0"/>
              <a:t>BERTI, C. B. MODELO PREDITIVO DE SITUAÇÕES COMO APOIO À CONSCIÊNCIA SITUACIONAL E AO PROCESSO DECISÓRIO EM SISTEMAS DE RESPOSTA À EMERGÊNCIA. 150 p. Tese (Doutorado) — UNIVERSIDADE FEDERAL DE SÃO CARLOS, 2017.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25536"/>
          </a:xfrm>
        </p:spPr>
        <p:txBody>
          <a:bodyPr>
            <a:normAutofit/>
          </a:bodyPr>
          <a:lstStyle/>
          <a:p>
            <a:r>
              <a:rPr lang="pt-BR" sz="3200" dirty="0" smtClean="0"/>
              <a:t>Referências</a:t>
            </a:r>
            <a:br>
              <a:rPr lang="pt-BR" sz="3200" dirty="0" smtClean="0"/>
            </a:br>
            <a:r>
              <a:rPr lang="pt-BR" sz="3200" dirty="0" smtClean="0"/>
              <a:t>	</a:t>
            </a:r>
            <a:endParaRPr lang="pt-B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BR" sz="1600" dirty="0" smtClean="0"/>
              <a:t>Ambientes Virtuais de Aprendizagem (</a:t>
            </a:r>
            <a:r>
              <a:rPr lang="pt-BR" sz="1600" dirty="0" err="1" smtClean="0"/>
              <a:t>AVA’s</a:t>
            </a:r>
            <a:r>
              <a:rPr lang="pt-BR" sz="1600" dirty="0" smtClean="0"/>
              <a:t>) são plataformas computacionais que auxiliam no processo de aprendizagem e ensino de um estudante. </a:t>
            </a:r>
          </a:p>
          <a:p>
            <a:pPr algn="just">
              <a:lnSpc>
                <a:spcPct val="150000"/>
              </a:lnSpc>
            </a:pPr>
            <a:r>
              <a:rPr lang="pt-BR" sz="1600" dirty="0" smtClean="0"/>
              <a:t>Alunos e professores interagem com estes softwares através de discussão em fóruns, chats, atividades e ações propostas. 	</a:t>
            </a:r>
          </a:p>
          <a:p>
            <a:pPr algn="just">
              <a:lnSpc>
                <a:spcPct val="150000"/>
              </a:lnSpc>
            </a:pPr>
            <a:r>
              <a:rPr lang="pt-BR" sz="1600" dirty="0" err="1" smtClean="0"/>
              <a:t>AVA’s</a:t>
            </a:r>
            <a:r>
              <a:rPr lang="pt-BR" sz="1600" dirty="0" smtClean="0"/>
              <a:t> viabilizam modalidades de ensino da Educação a Distância, utilizando-se das mais diversas tecnologias da informação em vários graus educacionais.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 smtClean="0"/>
              <a:t>Introdução</a:t>
            </a:r>
            <a:endParaRPr lang="pt-BR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BR" sz="1600" dirty="0" smtClean="0"/>
              <a:t>Professores podem avaliar e aplicar práticas pedagógicas com o auxílio destas ferramentas.</a:t>
            </a:r>
          </a:p>
          <a:p>
            <a:pPr algn="just">
              <a:lnSpc>
                <a:spcPct val="150000"/>
              </a:lnSpc>
            </a:pPr>
            <a:r>
              <a:rPr lang="pt-BR" sz="1600" dirty="0" smtClean="0"/>
              <a:t>A utilização das plataformas pelos usuários gera quantidade considerável de dados.</a:t>
            </a:r>
          </a:p>
          <a:p>
            <a:pPr algn="just">
              <a:lnSpc>
                <a:spcPct val="150000"/>
              </a:lnSpc>
            </a:pPr>
            <a:r>
              <a:rPr lang="pt-BR" sz="1600" dirty="0" smtClean="0"/>
              <a:t>Aplicação de técnicas em Inteligência Artificial (IA) e Mineração de Dados para lidar com a grande quantidade de dados.</a:t>
            </a:r>
          </a:p>
          <a:p>
            <a:pPr algn="just">
              <a:lnSpc>
                <a:spcPct val="150000"/>
              </a:lnSpc>
            </a:pPr>
            <a:r>
              <a:rPr lang="pt-BR" sz="1600" dirty="0" smtClean="0"/>
              <a:t>Abordagens baseadas Consciência Situacional podem facilitar o processo de Tomada de Decisão.</a:t>
            </a:r>
          </a:p>
          <a:p>
            <a:pPr algn="just">
              <a:lnSpc>
                <a:spcPct val="150000"/>
              </a:lnSpc>
            </a:pPr>
            <a:endParaRPr lang="pt-BR" sz="1600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 smtClean="0"/>
              <a:t>Introdução</a:t>
            </a:r>
            <a:endParaRPr lang="pt-BR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BR" sz="1600" dirty="0" smtClean="0"/>
              <a:t>O uso de modelos computacionais baseados em CS aplicados a </a:t>
            </a:r>
            <a:r>
              <a:rPr lang="pt-BR" sz="1600" dirty="0" err="1" smtClean="0"/>
              <a:t>AVA’s</a:t>
            </a:r>
            <a:r>
              <a:rPr lang="pt-BR" sz="1600" dirty="0" smtClean="0"/>
              <a:t> não é recorrente na área.</a:t>
            </a:r>
          </a:p>
          <a:p>
            <a:pPr algn="just">
              <a:lnSpc>
                <a:spcPct val="150000"/>
              </a:lnSpc>
            </a:pPr>
            <a:r>
              <a:rPr lang="pt-BR" sz="1600" dirty="0" smtClean="0"/>
              <a:t>Construção de um modelo de ensino adaptativo baseado em Consciência Situacional.</a:t>
            </a:r>
          </a:p>
          <a:p>
            <a:pPr algn="just">
              <a:lnSpc>
                <a:spcPct val="150000"/>
              </a:lnSpc>
            </a:pPr>
            <a:endParaRPr lang="pt-BR" sz="1600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 smtClean="0"/>
              <a:t>Introdução</a:t>
            </a:r>
            <a:endParaRPr lang="pt-BR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BR" sz="1600" dirty="0" smtClean="0"/>
              <a:t>“... a percepção dos elementos no ambiente dentro de um volume de tempo e espaço, a compreensão dos seus significados, e a projeção dos seus estados em um futuro próximo ”(ENDSLEY, 1988).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 smtClean="0"/>
              <a:t>Consciência Situacional</a:t>
            </a:r>
            <a:endParaRPr lang="pt-BR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 descr="Fluxo-SA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28662" y="928670"/>
            <a:ext cx="7215238" cy="4975393"/>
          </a:xfr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 smtClean="0"/>
              <a:t>Consciência Situacional</a:t>
            </a:r>
            <a:endParaRPr lang="pt-BR" sz="3200" dirty="0"/>
          </a:p>
        </p:txBody>
      </p:sp>
      <p:sp>
        <p:nvSpPr>
          <p:cNvPr id="5" name="Retângulo 4"/>
          <p:cNvSpPr/>
          <p:nvPr/>
        </p:nvSpPr>
        <p:spPr>
          <a:xfrm>
            <a:off x="2214546" y="6072206"/>
            <a:ext cx="621510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/>
              <a:t>Modelo de Consciência de Situação. Fonte: (ENDSLEY, 1995 apud BERTI, 2017)</a:t>
            </a:r>
            <a:endParaRPr lang="pt-BR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BR" sz="1600" dirty="0" smtClean="0"/>
              <a:t>Percepção: identifica sinais e variáveis relevantes do ambiente. Percebe-se o estado.</a:t>
            </a:r>
          </a:p>
          <a:p>
            <a:pPr algn="just">
              <a:lnSpc>
                <a:spcPct val="150000"/>
              </a:lnSpc>
            </a:pPr>
            <a:r>
              <a:rPr lang="pt-BR" sz="1600" dirty="0" smtClean="0"/>
              <a:t>Compreensão: interpreta os sinais do ambiente assimilando seus significados em relação aos objetivos da situação </a:t>
            </a:r>
          </a:p>
          <a:p>
            <a:pPr algn="just">
              <a:lnSpc>
                <a:spcPct val="150000"/>
              </a:lnSpc>
            </a:pPr>
            <a:r>
              <a:rPr lang="pt-BR" sz="1600" dirty="0" smtClean="0"/>
              <a:t>Projeção: antecipa eventos em um estado futuro.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 smtClean="0"/>
              <a:t>Consciência Situacional</a:t>
            </a:r>
            <a:endParaRPr lang="pt-BR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BR" sz="1600" dirty="0" smtClean="0"/>
              <a:t>Para </a:t>
            </a:r>
            <a:r>
              <a:rPr lang="pt-BR" sz="1600" dirty="0" err="1" smtClean="0"/>
              <a:t>Endsley</a:t>
            </a:r>
            <a:r>
              <a:rPr lang="pt-BR" sz="1600" dirty="0" smtClean="0"/>
              <a:t> e Jones (2012) o indivíduo possui dois tipos de memórias: </a:t>
            </a:r>
            <a:r>
              <a:rPr lang="pt-BR" sz="1600" i="1" dirty="0" smtClean="0"/>
              <a:t>de curto prazo </a:t>
            </a:r>
            <a:r>
              <a:rPr lang="pt-BR" sz="1600" dirty="0" smtClean="0"/>
              <a:t>ou de trabalho e de </a:t>
            </a:r>
            <a:r>
              <a:rPr lang="pt-BR" sz="1600" i="1" dirty="0" smtClean="0"/>
              <a:t>longo prazo</a:t>
            </a:r>
            <a:r>
              <a:rPr lang="pt-BR" sz="1600" dirty="0" smtClean="0"/>
              <a:t>. </a:t>
            </a:r>
          </a:p>
          <a:p>
            <a:pPr algn="just">
              <a:lnSpc>
                <a:spcPct val="150000"/>
              </a:lnSpc>
            </a:pPr>
            <a:r>
              <a:rPr lang="pt-BR" sz="1600" dirty="0" smtClean="0"/>
              <a:t>Memórias de curto prazo são quantias restritas de informação armazenadas em bases temporárias.</a:t>
            </a:r>
          </a:p>
          <a:p>
            <a:pPr algn="just">
              <a:lnSpc>
                <a:spcPct val="150000"/>
              </a:lnSpc>
            </a:pPr>
            <a:r>
              <a:rPr lang="pt-BR" sz="1600" dirty="0" smtClean="0"/>
              <a:t>Memórias de longo prazo são informações estruturadas e consolidas na mente.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25536"/>
          </a:xfrm>
        </p:spPr>
        <p:txBody>
          <a:bodyPr>
            <a:normAutofit/>
          </a:bodyPr>
          <a:lstStyle/>
          <a:p>
            <a:r>
              <a:rPr lang="pt-BR" sz="3200" dirty="0" smtClean="0"/>
              <a:t>Consciência Situacional</a:t>
            </a:r>
            <a:br>
              <a:rPr lang="pt-BR" sz="3200" dirty="0" smtClean="0"/>
            </a:br>
            <a:r>
              <a:rPr lang="pt-BR" sz="3200" dirty="0" smtClean="0"/>
              <a:t>	</a:t>
            </a:r>
            <a:r>
              <a:rPr lang="pt-BR" sz="2400" dirty="0" smtClean="0"/>
              <a:t>Modelos Mentais </a:t>
            </a:r>
            <a:endParaRPr lang="pt-B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so">
  <a:themeElements>
    <a:clrScheme name="Concurso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so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so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352</TotalTime>
  <Words>1233</Words>
  <Application>Microsoft Office PowerPoint</Application>
  <PresentationFormat>Apresentação na tela (4:3)</PresentationFormat>
  <Paragraphs>124</Paragraphs>
  <Slides>21</Slides>
  <Notes>17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2" baseType="lpstr">
      <vt:lpstr>Concurso</vt:lpstr>
      <vt:lpstr>MODELO DE APOIO AO ENSINO EM AMBIENTES VIRTUAIS DE APRENDIZAGEM SUSTENTADO POR CONSCIÊNCIA SITUACIONAL</vt:lpstr>
      <vt:lpstr>SUMÁRIO</vt:lpstr>
      <vt:lpstr>Introdução</vt:lpstr>
      <vt:lpstr>Introdução</vt:lpstr>
      <vt:lpstr>Introdução</vt:lpstr>
      <vt:lpstr>Consciência Situacional</vt:lpstr>
      <vt:lpstr>Consciência Situacional</vt:lpstr>
      <vt:lpstr>Consciência Situacional</vt:lpstr>
      <vt:lpstr>Consciência Situacional  Modelos Mentais </vt:lpstr>
      <vt:lpstr>Consciência Situacional  Modelos Mentais </vt:lpstr>
      <vt:lpstr>Mineração de Dados Educacionais </vt:lpstr>
      <vt:lpstr>Modelo Conceitual </vt:lpstr>
      <vt:lpstr>Modelo Computacional </vt:lpstr>
      <vt:lpstr>Modelo Computacional  Módulo Seletor </vt:lpstr>
      <vt:lpstr>Modelo Computacional  Árvore de Decisão</vt:lpstr>
      <vt:lpstr>Modelo Computacional  Regras Decisórias</vt:lpstr>
      <vt:lpstr>Modelo Computacional </vt:lpstr>
      <vt:lpstr>Considerações Finais</vt:lpstr>
      <vt:lpstr>Considerações Finais  Dificuldades da Pesquisa</vt:lpstr>
      <vt:lpstr>Considerações Finais  Trabalhos Futuros</vt:lpstr>
      <vt:lpstr>Referências 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MODELO DE APOIO AO ENSINO EM AMBIENTES VIRTUAIS DE APRENDIZAGEM SUSTENTADO POR CONSCIÊNCIA SITUACIONAL</dc:title>
  <dc:creator>ErnaniVM</dc:creator>
  <cp:lastModifiedBy>ErnaniVM</cp:lastModifiedBy>
  <cp:revision>35</cp:revision>
  <dcterms:created xsi:type="dcterms:W3CDTF">2018-12-11T02:32:15Z</dcterms:created>
  <dcterms:modified xsi:type="dcterms:W3CDTF">2018-12-12T19:40:02Z</dcterms:modified>
</cp:coreProperties>
</file>