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>
        <p:scale>
          <a:sx n="66" d="100"/>
          <a:sy n="66" d="100"/>
        </p:scale>
        <p:origin x="-150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9284-0281-4292-AD88-67EBFC2B5BE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C902-F054-4E2E-B08A-955DB17D3FA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Criam modelagens e diretrizes que possam inferir o estado do aprendizado de cada estudante, </a:t>
            </a:r>
          </a:p>
          <a:p>
            <a:r>
              <a:rPr lang="pt-BR" dirty="0" smtClean="0"/>
              <a:t>Com a utilização das plataformas pelos discentes há a geração de diversos dados</a:t>
            </a:r>
          </a:p>
          <a:p>
            <a:r>
              <a:rPr lang="pt-BR" dirty="0" smtClean="0"/>
              <a:t>em inúmeras situações de interação com o ambiente, este valor numeroso de dados pode</a:t>
            </a:r>
          </a:p>
          <a:p>
            <a:r>
              <a:rPr lang="pt-BR" dirty="0" smtClean="0"/>
              <a:t>dificultar o gerenciamento e análise sobre a interação dos agentes junto dos </a:t>
            </a:r>
            <a:r>
              <a:rPr lang="pt-BR" dirty="0" err="1" smtClean="0"/>
              <a:t>AVA’s</a:t>
            </a:r>
            <a:r>
              <a:rPr lang="pt-BR" dirty="0" smtClean="0"/>
              <a:t> (RA-</a:t>
            </a:r>
          </a:p>
          <a:p>
            <a:r>
              <a:rPr lang="pt-BR" dirty="0" smtClean="0"/>
              <a:t>BELO </a:t>
            </a:r>
            <a:r>
              <a:rPr lang="pt-BR" dirty="0" err="1" smtClean="0"/>
              <a:t>et</a:t>
            </a:r>
            <a:r>
              <a:rPr lang="pt-BR" dirty="0" smtClean="0"/>
              <a:t> al., 2017). A grande quantidade de dados, dinamicidade e inúmeras situações</a:t>
            </a:r>
          </a:p>
          <a:p>
            <a:r>
              <a:rPr lang="pt-BR" dirty="0" smtClean="0"/>
              <a:t>acometidas durante o uso de </a:t>
            </a:r>
            <a:r>
              <a:rPr lang="pt-BR" dirty="0" err="1" smtClean="0"/>
              <a:t>AVA’s</a:t>
            </a:r>
            <a:r>
              <a:rPr lang="pt-BR" dirty="0" smtClean="0"/>
              <a:t> podem confundir o usuário acarretando em baixos</a:t>
            </a:r>
          </a:p>
          <a:p>
            <a:r>
              <a:rPr lang="pt-BR" dirty="0" err="1" smtClean="0"/>
              <a:t>nı</a:t>
            </a:r>
            <a:r>
              <a:rPr lang="pt-BR" dirty="0" smtClean="0"/>
              <a:t>́</a:t>
            </a:r>
            <a:r>
              <a:rPr lang="pt-BR" dirty="0" err="1" smtClean="0"/>
              <a:t>veis</a:t>
            </a:r>
            <a:r>
              <a:rPr lang="pt-BR" dirty="0" smtClean="0"/>
              <a:t> de entendimento do ambiente.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::=</a:t>
            </a:r>
            <a:r>
              <a:rPr lang="pt-BR" baseline="0" dirty="0" smtClean="0"/>
              <a:t> is </a:t>
            </a:r>
            <a:r>
              <a:rPr lang="pt-BR" baseline="0" dirty="0" err="1" smtClean="0"/>
              <a:t>described</a:t>
            </a:r>
            <a:r>
              <a:rPr lang="pt-BR" baseline="0" dirty="0" smtClean="0"/>
              <a:t> as</a:t>
            </a:r>
          </a:p>
          <a:p>
            <a:r>
              <a:rPr lang="pt-BR" baseline="0" dirty="0" err="1" smtClean="0"/>
              <a:t>Backus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Naur</a:t>
            </a:r>
            <a:r>
              <a:rPr lang="pt-BR" baseline="0" dirty="0" smtClean="0"/>
              <a:t> </a:t>
            </a:r>
            <a:r>
              <a:rPr lang="pt-BR" baseline="0" smtClean="0"/>
              <a:t>Form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Traz qual melhor técnica</a:t>
            </a:r>
            <a:r>
              <a:rPr lang="pt-BR" baseline="0" dirty="0" smtClean="0"/>
              <a:t> DME se encaixa para determinada situação.</a:t>
            </a:r>
          </a:p>
          <a:p>
            <a:r>
              <a:rPr lang="pt-BR" baseline="0" dirty="0" smtClean="0"/>
              <a:t>Muda a visão focada somente na performance das técnicas.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Traz qual melhor técnica</a:t>
            </a:r>
            <a:r>
              <a:rPr lang="pt-BR" baseline="0" dirty="0" smtClean="0"/>
              <a:t> DME se encaixa para determinada situação</a:t>
            </a:r>
          </a:p>
          <a:p>
            <a:r>
              <a:rPr lang="pt-BR" baseline="0" dirty="0" smtClean="0"/>
              <a:t>Dificuldade em diferenciar DM E CS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Logica</a:t>
            </a:r>
            <a:r>
              <a:rPr lang="pt-BR" dirty="0" smtClean="0"/>
              <a:t> de primeira ordem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Logica</a:t>
            </a:r>
            <a:r>
              <a:rPr lang="pt-BR" dirty="0" smtClean="0"/>
              <a:t> de primeira ordem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smtClean="0"/>
              <a:t>no ambiente dinâmico da estrada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6FA205-9359-4F40-A249-486FCDD57C7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65157F-0FE6-411A-8A48-E9EA9C39E43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257176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MODELO DE APOIO AO ENSINO EM AMBIENTES VIRTUAIS DE</a:t>
            </a:r>
            <a:br>
              <a:rPr lang="pt-BR" sz="1800" dirty="0" smtClean="0"/>
            </a:br>
            <a:r>
              <a:rPr lang="pt-BR" sz="1800" dirty="0" smtClean="0"/>
              <a:t>APRENDIZAGEM SUSTENTADO POR CONSCIÊNCIA SITUACIONAL</a:t>
            </a:r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smtClean="0"/>
              <a:t>Ernani Augustinho Rodrigues Martins</a:t>
            </a:r>
          </a:p>
          <a:p>
            <a:r>
              <a:rPr lang="pt-BR" sz="1600" dirty="0" smtClean="0"/>
              <a:t>Orientadora: Cláudia Beatriz Berti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785786" y="285728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UNIVERSIDADE FEDERAL DOS VALES DO JEQUITINHONHA E MUCURI</a:t>
            </a:r>
          </a:p>
          <a:p>
            <a:pPr algn="ctr"/>
            <a:r>
              <a:rPr lang="pt-BR" dirty="0" smtClean="0"/>
              <a:t>FACULDADE DE CIÊNCIAS EXATAS</a:t>
            </a:r>
          </a:p>
          <a:p>
            <a:pPr algn="ctr"/>
            <a:r>
              <a:rPr lang="pt-BR" dirty="0" smtClean="0"/>
              <a:t>CURSO DE SISTEMAS DE INFORMAÇÃO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Memórias de longo-prazo estruturadas podem ser utilizadas para contornar </a:t>
            </a:r>
            <a:r>
              <a:rPr lang="pt-BR" sz="1600" dirty="0" smtClean="0"/>
              <a:t>as limitações </a:t>
            </a:r>
            <a:r>
              <a:rPr lang="pt-BR" sz="1600" dirty="0" smtClean="0"/>
              <a:t>em memórias de </a:t>
            </a:r>
            <a:r>
              <a:rPr lang="pt-BR" sz="1600" dirty="0" smtClean="0"/>
              <a:t>curto prazo, </a:t>
            </a:r>
            <a:r>
              <a:rPr lang="pt-BR" sz="1600" dirty="0" smtClean="0"/>
              <a:t>gerenciando o conhecimento em modelos </a:t>
            </a:r>
            <a:r>
              <a:rPr lang="pt-BR" sz="1600" dirty="0" smtClean="0"/>
              <a:t>mentais.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 Modelos Mentais são uma </a:t>
            </a:r>
            <a:r>
              <a:rPr lang="pt-BR" sz="1600" dirty="0" smtClean="0"/>
              <a:t>assimilação sistemática do funcionamento de </a:t>
            </a:r>
            <a:r>
              <a:rPr lang="pt-BR" sz="1600" dirty="0" smtClean="0"/>
              <a:t>algo (</a:t>
            </a:r>
            <a:r>
              <a:rPr lang="pt-BR" sz="1600" dirty="0" err="1" smtClean="0"/>
              <a:t>Endsley</a:t>
            </a:r>
            <a:r>
              <a:rPr lang="pt-BR" sz="1600" dirty="0" smtClean="0"/>
              <a:t> 1995).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Ajudam a determinar quais informações relevantes no ambiente auxiliando em como proceder diante de cada situação.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Modelos Mentais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MDE é a aplicação de técnicas de Mineração de Dados em ambiente educacionais, combinando Ciência da Computação, Estatística e Educação (Romero  e Ventura 2013).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Conversão de dados brutos de Sistemas Educacionais em informação.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Mineração de Dados Educacionais</a:t>
            </a:r>
            <a:br>
              <a:rPr lang="pt-BR" sz="3200" dirty="0" smtClean="0"/>
            </a:b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ste_modelov0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348" y="1000108"/>
            <a:ext cx="7858180" cy="47593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Conceitual</a:t>
            </a:r>
            <a:br>
              <a:rPr lang="pt-BR" sz="3200" dirty="0" smtClean="0"/>
            </a:b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928662" y="5715016"/>
            <a:ext cx="8215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Apoio ao Ensino em Ambientes Virtuais de Aprendizagem sustentado por Consciência Situacional- Modelo Conceitual. Fonte: elaborado pelo autor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928662" y="5715016"/>
            <a:ext cx="8215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Apoio ao Ensino em Ambientes Virtuais de Aprendizagem sustentado por Consciência Situacional- Modelo Computacional. Fonte: elaborado pelo autor</a:t>
            </a:r>
            <a:endParaRPr lang="pt-BR" sz="1200" dirty="0"/>
          </a:p>
        </p:txBody>
      </p:sp>
      <p:pic>
        <p:nvPicPr>
          <p:cNvPr id="7" name="Espaço Reservado para Conteúdo 6" descr="modelo_persp_com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214422"/>
            <a:ext cx="8429684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Módulo Seletor: recebe parâmetros de execução do sistema, neste </a:t>
            </a:r>
            <a:r>
              <a:rPr lang="pt-BR" sz="1600" dirty="0" smtClean="0"/>
              <a:t>trabalho </a:t>
            </a:r>
            <a:r>
              <a:rPr lang="pt-BR" sz="1600" dirty="0" smtClean="0"/>
              <a:t>exemplificado por: </a:t>
            </a:r>
            <a:r>
              <a:rPr lang="pt-BR" sz="1600" b="1" dirty="0" smtClean="0"/>
              <a:t>Detecção do Estilo </a:t>
            </a:r>
            <a:r>
              <a:rPr lang="pt-BR" sz="1600" b="1" dirty="0" smtClean="0"/>
              <a:t>de Aprendizagem e Previsão </a:t>
            </a:r>
            <a:r>
              <a:rPr lang="pt-BR" sz="1600" b="1" dirty="0" smtClean="0"/>
              <a:t>do Desempenho Acadêmico do Estudante. </a:t>
            </a:r>
            <a:endParaRPr lang="pt-BR" sz="1600" b="1" dirty="0" smtClean="0"/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Define conjunto de </a:t>
            </a:r>
            <a:r>
              <a:rPr lang="pt-BR" sz="1600" b="1" dirty="0" smtClean="0"/>
              <a:t>regras decisórias</a:t>
            </a:r>
            <a:r>
              <a:rPr lang="pt-BR" sz="1600" dirty="0" smtClean="0"/>
              <a:t> e técnicas de </a:t>
            </a:r>
            <a:r>
              <a:rPr lang="pt-BR" sz="1600" b="1" dirty="0" smtClean="0"/>
              <a:t>Mineração de Dados Educacionais</a:t>
            </a:r>
            <a:r>
              <a:rPr lang="pt-BR" sz="1600" dirty="0" smtClean="0"/>
              <a:t> que devem ser utilizadas.</a:t>
            </a:r>
          </a:p>
          <a:p>
            <a:pPr algn="just">
              <a:lnSpc>
                <a:spcPct val="150000"/>
              </a:lnSpc>
            </a:pPr>
            <a:endParaRPr lang="pt-BR" sz="16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Módulo Seletor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rvoreDecisa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2249472" y="-463577"/>
            <a:ext cx="4509689" cy="815144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Árvore de Decisão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1643042" y="6000768"/>
            <a:ext cx="6286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Árvore de Decisão para seleção de método MDE. Fonte: elaborado pelo autor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Regras Decisórias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28596" y="5000636"/>
            <a:ext cx="814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Exemplo do formato de regra SE-ENTÃO. Fonte: traduzido e adaptado de (ROMERO; VENTURA; BRA, 2004)</a:t>
            </a:r>
            <a:endParaRPr lang="pt-BR" sz="1200" dirty="0"/>
          </a:p>
        </p:txBody>
      </p:sp>
      <p:pic>
        <p:nvPicPr>
          <p:cNvPr id="7" name="Espaço Reservado para Conteúdo 6" descr="regraDecisa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82" y="2285992"/>
            <a:ext cx="8572560" cy="2643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928662" y="5715016"/>
            <a:ext cx="8215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Apoio ao Ensino em Ambientes Virtuais de Aprendizagem sustentado por Consciência Situacional- Modelo Computacional. Fonte: elaborado pelo autor</a:t>
            </a:r>
            <a:endParaRPr lang="pt-BR" sz="1200" dirty="0"/>
          </a:p>
        </p:txBody>
      </p:sp>
      <p:pic>
        <p:nvPicPr>
          <p:cNvPr id="7" name="Espaço Reservado para Conteúdo 6" descr="modelo_persp_com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214422"/>
            <a:ext cx="8429684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O modelo propôs a integração de Mineração de Dados Educacionais e Consciência Situacional.</a:t>
            </a:r>
            <a:endParaRPr lang="pt-BR" sz="1600" b="1" dirty="0" smtClean="0"/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CS possibilita uma adaptabilidade a inúmeras situações, aplica-se bem ao dinamismo de informações e situações na esfera escolar.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Expande </a:t>
            </a:r>
            <a:r>
              <a:rPr lang="pt-BR" sz="1600" dirty="0" smtClean="0"/>
              <a:t>o uso das técnicas de MDE</a:t>
            </a:r>
            <a:r>
              <a:rPr lang="pt-B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O modelo pode gerar um poderoso software para potencializar a aprendizagem no ambiente escolar.</a:t>
            </a:r>
          </a:p>
          <a:p>
            <a:pPr algn="just">
              <a:lnSpc>
                <a:spcPct val="150000"/>
              </a:lnSpc>
            </a:pPr>
            <a:endParaRPr lang="pt-BR" sz="16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Considerações Finais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A </a:t>
            </a:r>
            <a:r>
              <a:rPr lang="pt-BR" sz="1600" dirty="0" smtClean="0"/>
              <a:t>escassez de trabalhos e </a:t>
            </a:r>
            <a:r>
              <a:rPr lang="pt-BR" sz="1600" dirty="0" smtClean="0"/>
              <a:t>modelos </a:t>
            </a:r>
            <a:r>
              <a:rPr lang="pt-BR" sz="1600" dirty="0" smtClean="0"/>
              <a:t>de CS aplicados na área </a:t>
            </a:r>
            <a:r>
              <a:rPr lang="pt-BR" sz="1600" dirty="0" smtClean="0"/>
              <a:t>educacional.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Considerações Finais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Dificuldades da Pesquisa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Introdução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Consciência Situacional - CS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/>
              <a:t>Modelos Mentais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Mineração de Dados Educacionais - MDE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Modelo Conceitual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Modelo Computacional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Considerações Finais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Referências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SUMÁRIO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Utilização de outras técnicas para organização e processamento dos dados (ex: ontologias e linguagens lógicas).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Construção de um protótipo de software para aplicabilidade do modelo.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Considerações Finais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Trabalhos Futuros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/>
              <a:t>ENDSLEY, M. R. PROCEEDINGS OF THE HUMAN FACTORS </a:t>
            </a:r>
            <a:r>
              <a:rPr lang="en-US" sz="1600" dirty="0" smtClean="0"/>
              <a:t>SOCIETY-32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ANNUAL </a:t>
            </a:r>
            <a:r>
              <a:rPr lang="en-US" sz="1600" dirty="0" smtClean="0"/>
              <a:t>MEETING1988. In: Proc. Hum. FACTORS Soc. Hawthorne, CA: [</a:t>
            </a:r>
            <a:r>
              <a:rPr lang="en-US" sz="1600" dirty="0" err="1" smtClean="0"/>
              <a:t>s.n</a:t>
            </a:r>
            <a:r>
              <a:rPr lang="en-US" sz="1600" dirty="0" smtClean="0"/>
              <a:t>.], 1988</a:t>
            </a:r>
            <a:r>
              <a:rPr lang="en-US" sz="1600" dirty="0" smtClean="0"/>
              <a:t>. p. 97–101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ENDSLEY, M. R. Toward a Theory of Situation Awareness in Dynamic Systems. </a:t>
            </a:r>
            <a:r>
              <a:rPr lang="en-US" sz="1600" dirty="0" smtClean="0"/>
              <a:t>Hum. Factors </a:t>
            </a:r>
            <a:r>
              <a:rPr lang="en-US" sz="1600" dirty="0" smtClean="0"/>
              <a:t>J. Hum. Factors </a:t>
            </a:r>
            <a:r>
              <a:rPr lang="en-US" sz="1600" dirty="0" err="1" smtClean="0"/>
              <a:t>Ergon</a:t>
            </a:r>
            <a:r>
              <a:rPr lang="en-US" sz="1600" dirty="0" smtClean="0"/>
              <a:t>. Soc., v. 37, n. 1, p. 32–64, 1995. ISSN </a:t>
            </a:r>
            <a:r>
              <a:rPr lang="en-US" sz="1600" dirty="0" smtClean="0"/>
              <a:t>0018-7208.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ROMERO, C.; VENTURA, S.; BRA, P. Knowledge discovery with genetic </a:t>
            </a:r>
            <a:r>
              <a:rPr lang="en-US" sz="1600" dirty="0" smtClean="0"/>
              <a:t>programming for </a:t>
            </a:r>
            <a:r>
              <a:rPr lang="en-US" sz="1600" dirty="0" smtClean="0"/>
              <a:t>providing feedback to courseware author. User Model. User-Adapted Interact. </a:t>
            </a:r>
            <a:r>
              <a:rPr lang="en-US" sz="1600" dirty="0" smtClean="0"/>
              <a:t>J. Pers</a:t>
            </a:r>
            <a:r>
              <a:rPr lang="en-US" sz="1600" dirty="0" smtClean="0"/>
              <a:t>. Res. 14(5), p. 425–464, </a:t>
            </a:r>
            <a:r>
              <a:rPr lang="en-US" sz="1600" dirty="0" smtClean="0"/>
              <a:t>2004.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ENDSLEY, M. R.; JONES, D. G. Designing for Situation Awareness: An Approach to User-Centered Design. Second </a:t>
            </a:r>
            <a:r>
              <a:rPr lang="en-US" sz="1600" dirty="0" err="1" smtClean="0"/>
              <a:t>edi</a:t>
            </a:r>
            <a:r>
              <a:rPr lang="en-US" sz="1600" dirty="0" smtClean="0"/>
              <a:t>. [</a:t>
            </a:r>
            <a:r>
              <a:rPr lang="en-US" sz="1600" dirty="0" err="1" smtClean="0"/>
              <a:t>S.l</a:t>
            </a:r>
            <a:r>
              <a:rPr lang="en-US" sz="1600" dirty="0" smtClean="0"/>
              <a:t>.]: CRC Press, 2012. ISBN 978-1-4200-6355 (</a:t>
            </a:r>
            <a:r>
              <a:rPr lang="en-US" sz="1600" dirty="0" err="1" smtClean="0"/>
              <a:t>pbk</a:t>
            </a:r>
            <a:r>
              <a:rPr lang="en-US" sz="16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BERTI, C. B. MODELO PREDITIVO DE SITUAÇÕES COMO APOIO </a:t>
            </a:r>
            <a:r>
              <a:rPr lang="pt-BR" sz="1600" dirty="0" smtClean="0"/>
              <a:t>À CONSCIÊNCIA </a:t>
            </a:r>
            <a:r>
              <a:rPr lang="pt-BR" sz="1600" dirty="0" smtClean="0"/>
              <a:t>SITUACIONAL E AO PROCESSO DECISÓRIO EM </a:t>
            </a:r>
            <a:r>
              <a:rPr lang="pt-BR" sz="1600" dirty="0" smtClean="0"/>
              <a:t>SISTEMAS DE </a:t>
            </a:r>
            <a:r>
              <a:rPr lang="pt-BR" sz="1600" dirty="0" smtClean="0"/>
              <a:t>RESPOSTA À EMERGÊNCIA. 150 p. Tese (Doutorado) — </a:t>
            </a:r>
            <a:r>
              <a:rPr lang="pt-BR" sz="1600" dirty="0" smtClean="0"/>
              <a:t>UNIVERSIDADE FEDERAL </a:t>
            </a:r>
            <a:r>
              <a:rPr lang="pt-BR" sz="1600" dirty="0" smtClean="0"/>
              <a:t>DE SÃO CARLOS, 2017</a:t>
            </a:r>
            <a:r>
              <a:rPr lang="pt-BR" sz="1600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Referências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Ambientes Virtuais de Aprendizagem (</a:t>
            </a:r>
            <a:r>
              <a:rPr lang="pt-BR" sz="1600" dirty="0" err="1" smtClean="0"/>
              <a:t>AVA’s</a:t>
            </a:r>
            <a:r>
              <a:rPr lang="pt-BR" sz="1600" dirty="0" smtClean="0"/>
              <a:t>) são plataformas computacionais que auxiliam no processo de aprendizagem e ensino de um estudante.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Alunos e professores interagem com estes softwares através de discussão em fóruns, chats, atividades e ações propostas. </a:t>
            </a:r>
            <a:r>
              <a:rPr lang="pt-BR" sz="1600" dirty="0" smtClean="0"/>
              <a:t>	</a:t>
            </a:r>
            <a:endParaRPr lang="pt-BR" sz="1600" dirty="0" smtClean="0"/>
          </a:p>
          <a:p>
            <a:pPr algn="just">
              <a:lnSpc>
                <a:spcPct val="150000"/>
              </a:lnSpc>
            </a:pPr>
            <a:r>
              <a:rPr lang="pt-BR" sz="1600" dirty="0" err="1" smtClean="0"/>
              <a:t>AVA’s</a:t>
            </a:r>
            <a:r>
              <a:rPr lang="pt-BR" sz="1600" dirty="0" smtClean="0"/>
              <a:t> viabilizam modalidades </a:t>
            </a:r>
            <a:r>
              <a:rPr lang="pt-BR" sz="1600" dirty="0" smtClean="0"/>
              <a:t>de ensino </a:t>
            </a:r>
            <a:r>
              <a:rPr lang="pt-BR" sz="1600" dirty="0" smtClean="0"/>
              <a:t>da Educação a Distância, utilizando-se das mais </a:t>
            </a:r>
            <a:r>
              <a:rPr lang="pt-BR" sz="1600" dirty="0" smtClean="0"/>
              <a:t>diversas tecnologias da informação em vários graus educacionais</a:t>
            </a:r>
            <a:r>
              <a:rPr lang="pt-BR" sz="1600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Professores podem avaliar e aplicar práticas pedagógicas com o auxílio destas ferramentas.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 utilização </a:t>
            </a:r>
            <a:r>
              <a:rPr lang="pt-BR" sz="1600" dirty="0" smtClean="0"/>
              <a:t>das plataformas pelos </a:t>
            </a:r>
            <a:r>
              <a:rPr lang="pt-BR" sz="1600" dirty="0" smtClean="0"/>
              <a:t>usuários gera quantidade considerável de dados.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Aplicação de técnicas em Inteligência Artificial (IA) e Mineração de Dados para lidar com a grande quantidade de dados.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Abordagens baseadas Consciência Situacional podem facilitar o processo de Tomada de Decisão.</a:t>
            </a:r>
          </a:p>
          <a:p>
            <a:pPr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O </a:t>
            </a:r>
            <a:r>
              <a:rPr lang="pt-BR" sz="1600" dirty="0" smtClean="0"/>
              <a:t>uso de modelos computacionais baseados em CS aplicados a </a:t>
            </a:r>
            <a:r>
              <a:rPr lang="pt-BR" sz="1600" dirty="0" err="1" smtClean="0"/>
              <a:t>AVA’s</a:t>
            </a:r>
            <a:r>
              <a:rPr lang="pt-BR" sz="1600" dirty="0" smtClean="0"/>
              <a:t> não é </a:t>
            </a:r>
            <a:r>
              <a:rPr lang="pt-BR" sz="1600" dirty="0" smtClean="0"/>
              <a:t>recorrente </a:t>
            </a:r>
            <a:r>
              <a:rPr lang="pt-BR" sz="1600" dirty="0" smtClean="0"/>
              <a:t>na </a:t>
            </a:r>
            <a:r>
              <a:rPr lang="pt-BR" sz="1600" dirty="0" smtClean="0"/>
              <a:t>área.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Construção </a:t>
            </a:r>
            <a:r>
              <a:rPr lang="pt-BR" sz="1600" dirty="0" smtClean="0"/>
              <a:t>de um </a:t>
            </a:r>
            <a:r>
              <a:rPr lang="pt-BR" sz="1600" dirty="0" smtClean="0"/>
              <a:t>modelo de </a:t>
            </a:r>
            <a:r>
              <a:rPr lang="pt-BR" sz="1600" dirty="0" smtClean="0"/>
              <a:t>ensino adaptativo baseado em </a:t>
            </a:r>
            <a:r>
              <a:rPr lang="pt-BR" sz="1600" dirty="0" smtClean="0"/>
              <a:t>Consciência Situacional.</a:t>
            </a:r>
          </a:p>
          <a:p>
            <a:pPr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“... a </a:t>
            </a:r>
            <a:r>
              <a:rPr lang="pt-BR" sz="1600" dirty="0" smtClean="0"/>
              <a:t>percepção dos elementos no ambiente dentro de um </a:t>
            </a:r>
            <a:r>
              <a:rPr lang="pt-BR" sz="1600" dirty="0" smtClean="0"/>
              <a:t>volume </a:t>
            </a:r>
            <a:r>
              <a:rPr lang="pt-BR" sz="1600" dirty="0" smtClean="0"/>
              <a:t>de tempo e espaço, a compreensão dos seus significados, e a projeção dos </a:t>
            </a:r>
            <a:r>
              <a:rPr lang="pt-BR" sz="1600" dirty="0" smtClean="0"/>
              <a:t>seus estados </a:t>
            </a:r>
            <a:r>
              <a:rPr lang="pt-BR" sz="1600" dirty="0" smtClean="0"/>
              <a:t>em um futuro próximo ”(ENDSLEY, 1988).</a:t>
            </a:r>
            <a:endParaRPr lang="pt-BR" sz="1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luxo-S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62" y="928670"/>
            <a:ext cx="7215238" cy="497539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2214546" y="6072206"/>
            <a:ext cx="6215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Consciência de Situação. Fonte: (ENDSLEY, 1995 apud BERTI, 2017)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Percepção: identifica sinais e variáveis relevantes do ambiente. Percebe-se o estado.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Compreensão: interpreta os sinais do ambiente assimilando seus significados em relação aos objetivos da situação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Projeção: antecipa eventos em um estado futuro.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Para </a:t>
            </a:r>
            <a:r>
              <a:rPr lang="pt-BR" sz="1600" dirty="0" err="1" smtClean="0"/>
              <a:t>Endsley</a:t>
            </a:r>
            <a:r>
              <a:rPr lang="pt-BR" sz="1600" dirty="0" smtClean="0"/>
              <a:t> e Jones (2012) o </a:t>
            </a:r>
            <a:r>
              <a:rPr lang="pt-BR" sz="1600" dirty="0" smtClean="0"/>
              <a:t>indivíduo </a:t>
            </a:r>
            <a:r>
              <a:rPr lang="pt-BR" sz="1600" dirty="0" smtClean="0"/>
              <a:t>possui dois tipos de memórias: </a:t>
            </a:r>
            <a:r>
              <a:rPr lang="pt-BR" sz="1600" i="1" dirty="0" smtClean="0"/>
              <a:t>de </a:t>
            </a:r>
            <a:r>
              <a:rPr lang="pt-BR" sz="1600" i="1" dirty="0" smtClean="0"/>
              <a:t>curto prazo </a:t>
            </a:r>
            <a:r>
              <a:rPr lang="pt-BR" sz="1600" dirty="0" smtClean="0"/>
              <a:t>ou de trabalho e de </a:t>
            </a:r>
            <a:r>
              <a:rPr lang="pt-BR" sz="1600" i="1" dirty="0" smtClean="0"/>
              <a:t>longo prazo</a:t>
            </a:r>
            <a:r>
              <a:rPr lang="pt-BR" sz="16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Memórias de curto prazo são quantias restritas de informação armazenadas em bases temporárias.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Memórias de longo prazo são informações estruturadas e consolidas na mente.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Modelos Mentais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247</TotalTime>
  <Words>1184</Words>
  <Application>Microsoft Office PowerPoint</Application>
  <PresentationFormat>Apresentação na tela (4:3)</PresentationFormat>
  <Paragraphs>121</Paragraphs>
  <Slides>21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Concurso</vt:lpstr>
      <vt:lpstr>MODELO DE APOIO AO ENSINO EM AMBIENTES VIRTUAIS DE APRENDIZAGEM SUSTENTADO POR CONSCIÊNCIA SITUACIONAL</vt:lpstr>
      <vt:lpstr>SUMÁRIO</vt:lpstr>
      <vt:lpstr>Introdução</vt:lpstr>
      <vt:lpstr>Introdução</vt:lpstr>
      <vt:lpstr>Introdução</vt:lpstr>
      <vt:lpstr>Consciência Situacional</vt:lpstr>
      <vt:lpstr>Consciência Situacional</vt:lpstr>
      <vt:lpstr>Consciência Situacional</vt:lpstr>
      <vt:lpstr>Consciência Situacional  Modelos Mentais </vt:lpstr>
      <vt:lpstr>Consciência Situacional  Modelos Mentais </vt:lpstr>
      <vt:lpstr>Mineração de Dados Educacionais </vt:lpstr>
      <vt:lpstr>Modelo Conceitual </vt:lpstr>
      <vt:lpstr>Modelo Computacional </vt:lpstr>
      <vt:lpstr>Modelo Computacional  Módulo Seletor </vt:lpstr>
      <vt:lpstr>Modelo Computacional  Árvore de Decisão</vt:lpstr>
      <vt:lpstr>Modelo Computacional  Regras Decisórias</vt:lpstr>
      <vt:lpstr>Modelo Computacional </vt:lpstr>
      <vt:lpstr>Considerações Finais</vt:lpstr>
      <vt:lpstr>Considerações Finais  Dificuldades da Pesquisa</vt:lpstr>
      <vt:lpstr>Considerações Finais  Trabalhos Futuros</vt:lpstr>
      <vt:lpstr>Referências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APOIO AO ENSINO EM AMBIENTES VIRTUAIS DE APRENDIZAGEM SUSTENTADO POR CONSCIÊNCIA SITUACIONAL</dc:title>
  <dc:creator>ErnaniVM</dc:creator>
  <cp:lastModifiedBy>ErnaniVM</cp:lastModifiedBy>
  <cp:revision>28</cp:revision>
  <dcterms:created xsi:type="dcterms:W3CDTF">2018-12-11T02:32:15Z</dcterms:created>
  <dcterms:modified xsi:type="dcterms:W3CDTF">2018-12-11T06:39:26Z</dcterms:modified>
</cp:coreProperties>
</file>