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C6932-5A27-4838-ADC2-513AD9A00EC9}" v="7" dt="2025-02-15T02:29:06.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78" d="100"/>
          <a:sy n="78" d="100"/>
        </p:scale>
        <p:origin x="11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18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513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93959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8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5997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83825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9526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09993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4908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293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308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458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564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863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8473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5480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77710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2/15/2025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978862"/>
      </p:ext>
    </p:extLst>
  </p:cSld>
  <p:clrMap bg1="dk1" tx1="lt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1759975" y="1553501"/>
            <a:ext cx="9135038" cy="1975183"/>
          </a:xfrm>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2438400" y="3932904"/>
            <a:ext cx="9135038" cy="703006"/>
          </a:xfrm>
        </p:spPr>
        <p:txBody>
          <a:bodyPr/>
          <a:lstStyle/>
          <a:p>
            <a:r>
              <a:rPr lang="en-US" dirty="0"/>
              <a:t>Marketing Analytics Portfolio Project</a:t>
            </a:r>
            <a:endParaRPr lang="nb-NO" dirty="0"/>
          </a:p>
        </p:txBody>
      </p:sp>
      <p:sp>
        <p:nvSpPr>
          <p:cNvPr id="4" name="Rectangle 1">
            <a:extLst>
              <a:ext uri="{FF2B5EF4-FFF2-40B4-BE49-F238E27FC236}">
                <a16:creationId xmlns:a16="http://schemas.microsoft.com/office/drawing/2014/main" id="{BFE4D744-DDE6-05F0-309E-60B3E2E024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2">
            <a:extLst>
              <a:ext uri="{FF2B5EF4-FFF2-40B4-BE49-F238E27FC236}">
                <a16:creationId xmlns:a16="http://schemas.microsoft.com/office/drawing/2014/main" id="{78211C4C-3EB3-2690-AA0C-47C8C0E9A59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275303" y="383458"/>
            <a:ext cx="9382241" cy="997844"/>
          </a:xfrm>
        </p:spPr>
        <p:txBody>
          <a:bodyPr/>
          <a:lstStyle/>
          <a:p>
            <a:r>
              <a:rPr lang="nb-NO" dirty="0">
                <a:solidFill>
                  <a:srgbClr val="FF0000"/>
                </a:solidFill>
              </a:rPr>
              <a:t>                            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8490" y="1229032"/>
            <a:ext cx="4571113" cy="4947931"/>
          </a:xfrm>
        </p:spPr>
        <p:txBody>
          <a:bodyPr>
            <a:normAutofit fontScale="40000" lnSpcReduction="20000"/>
          </a:bodyPr>
          <a:lstStyle/>
          <a:p>
            <a:pPr>
              <a:lnSpc>
                <a:spcPct val="160000"/>
              </a:lnSpc>
            </a:pPr>
            <a:r>
              <a:rPr lang="en-US" sz="2600" b="1" dirty="0">
                <a:solidFill>
                  <a:schemeClr val="accent2"/>
                </a:solidFill>
              </a:rPr>
              <a:t>Decreased Conversion Rates: </a:t>
            </a:r>
            <a:r>
              <a:rPr lang="en-US" sz="2600" dirty="0"/>
              <a:t>The conversion rate demonstrated a strong rebound in December, reaching 10.2%, despite a notable dip to 5.0% in October.</a:t>
            </a:r>
          </a:p>
          <a:p>
            <a:pPr>
              <a:lnSpc>
                <a:spcPct val="160000"/>
              </a:lnSpc>
            </a:pPr>
            <a:r>
              <a:rPr lang="en-US" sz="2600" b="1" dirty="0">
                <a:solidFill>
                  <a:schemeClr val="accent2"/>
                </a:solidFill>
              </a:rPr>
              <a:t>Reduced Customer Engagement:</a:t>
            </a:r>
          </a:p>
          <a:p>
            <a:pPr lvl="1">
              <a:lnSpc>
                <a:spcPct val="160000"/>
              </a:lnSpc>
            </a:pPr>
            <a:r>
              <a:rPr lang="en-US" sz="2600" dirty="0"/>
              <a:t>There is a decline in overall social media engagement, with views dropping throughout the year</a:t>
            </a:r>
            <a:r>
              <a:rPr lang="en-US" sz="2000" dirty="0"/>
              <a:t>.</a:t>
            </a:r>
          </a:p>
          <a:p>
            <a:pPr lvl="1">
              <a:lnSpc>
                <a:spcPct val="160000"/>
              </a:lnSpc>
            </a:pPr>
            <a:r>
              <a:rPr lang="en-US" sz="2600" dirty="0"/>
              <a:t>While clicks and likes are low compared to views, the click-through rate stands at 15.37%, meaning that engaged users are still interacting effectively.</a:t>
            </a:r>
          </a:p>
          <a:p>
            <a:pPr>
              <a:lnSpc>
                <a:spcPct val="160000"/>
              </a:lnSpc>
            </a:pPr>
            <a:r>
              <a:rPr lang="en-US" sz="2600" b="1" dirty="0">
                <a:solidFill>
                  <a:schemeClr val="accent2"/>
                </a:solidFill>
              </a:rPr>
              <a:t>Customer Feedback Analysis:</a:t>
            </a:r>
          </a:p>
          <a:p>
            <a:pPr lvl="1">
              <a:lnSpc>
                <a:spcPct val="160000"/>
              </a:lnSpc>
            </a:pPr>
            <a:r>
              <a:rPr lang="en-US" sz="2600" dirty="0"/>
              <a:t>Customer ratings have remained consistent, averaging around 3.7 throughout the year.</a:t>
            </a:r>
          </a:p>
          <a:p>
            <a:pPr lvl="1">
              <a:lnSpc>
                <a:spcPct val="160000"/>
              </a:lnSpc>
            </a:pPr>
            <a:r>
              <a:rPr lang="en-US" sz="2600" dirty="0"/>
              <a:t>Although stable, the average rating is below the target of 4.0, suggesting a need for focused improvements in customer satisfaction, for products below 3,5.</a:t>
            </a:r>
            <a:endParaRPr lang="nb-NO" sz="26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482623" y="1122935"/>
            <a:ext cx="7491660" cy="4879105"/>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solidFill>
                  <a:schemeClr val="accent1"/>
                </a:solidFill>
              </a:rPr>
              <a:t>Decreased</a:t>
            </a:r>
            <a:r>
              <a:rPr lang="nb-NO" dirty="0">
                <a:solidFill>
                  <a:schemeClr val="accent1"/>
                </a:solidFill>
              </a:rPr>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117988" y="1641987"/>
            <a:ext cx="5381664" cy="4614351"/>
          </a:xfrm>
        </p:spPr>
        <p:txBody>
          <a:bodyPr>
            <a:normAutofit fontScale="40000" lnSpcReduction="20000"/>
          </a:bodyPr>
          <a:lstStyle/>
          <a:p>
            <a:pPr>
              <a:lnSpc>
                <a:spcPct val="170000"/>
              </a:lnSpc>
            </a:pPr>
            <a:r>
              <a:rPr lang="en-US" sz="2200" b="1" dirty="0">
                <a:solidFill>
                  <a:schemeClr val="accent2"/>
                </a:solidFill>
              </a:rPr>
              <a:t>General Conversion Trend:</a:t>
            </a:r>
          </a:p>
          <a:p>
            <a:pPr lvl="1">
              <a:lnSpc>
                <a:spcPct val="170000"/>
              </a:lnSpc>
            </a:pPr>
            <a:r>
              <a:rPr lang="en-US" sz="2200"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2200" b="1" dirty="0">
                <a:solidFill>
                  <a:schemeClr val="accent2"/>
                </a:solidFill>
              </a:rPr>
              <a:t>Lowest Conversion Month:</a:t>
            </a:r>
          </a:p>
          <a:p>
            <a:pPr lvl="1">
              <a:lnSpc>
                <a:spcPct val="170000"/>
              </a:lnSpc>
            </a:pPr>
            <a:r>
              <a:rPr lang="en-US" sz="2600"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sz="2600" b="1" dirty="0">
                <a:solidFill>
                  <a:schemeClr val="accent2"/>
                </a:solidFill>
              </a:rPr>
              <a:t>Highest Conversion Rates:</a:t>
            </a:r>
          </a:p>
          <a:p>
            <a:pPr lvl="1">
              <a:lnSpc>
                <a:spcPct val="170000"/>
              </a:lnSpc>
            </a:pPr>
            <a:r>
              <a:rPr lang="en-US" sz="2600"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5566508" y="1853248"/>
            <a:ext cx="6491836" cy="3879675"/>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solidFill>
                  <a:schemeClr val="accent2"/>
                </a:solidFill>
              </a:rPr>
              <a:t>Reduced Customer Engagement</a:t>
            </a:r>
            <a:endParaRPr lang="nb-NO" dirty="0">
              <a:solidFill>
                <a:schemeClr val="accent2"/>
              </a:solidFill>
            </a:endParaRPr>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884903" y="1779639"/>
            <a:ext cx="5211097" cy="4391763"/>
          </a:xfrm>
        </p:spPr>
        <p:txBody>
          <a:bodyPr>
            <a:normAutofit fontScale="77500" lnSpcReduction="20000"/>
          </a:bodyPr>
          <a:lstStyle/>
          <a:p>
            <a:pPr>
              <a:lnSpc>
                <a:spcPct val="170000"/>
              </a:lnSpc>
            </a:pPr>
            <a:r>
              <a:rPr lang="en-US" b="1" dirty="0">
                <a:solidFill>
                  <a:schemeClr val="accent2"/>
                </a:solidFill>
              </a:rPr>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solidFill>
                  <a:schemeClr val="accent2"/>
                </a:solidFill>
              </a:rPr>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solidFill>
                  <a:schemeClr val="accent2"/>
                </a:solidFill>
              </a:rPr>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606842" y="1591568"/>
            <a:ext cx="3850565" cy="231278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638325" y="4010552"/>
            <a:ext cx="3850565" cy="2375749"/>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solidFill>
                  <a:schemeClr val="accent2"/>
                </a:solidFill>
              </a:rPr>
              <a:t>Customer</a:t>
            </a:r>
            <a:r>
              <a:rPr lang="nb-NO" dirty="0">
                <a:solidFill>
                  <a:schemeClr val="accent2"/>
                </a:solidFill>
              </a:rPr>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560439" y="1553497"/>
            <a:ext cx="5460321" cy="4943599"/>
          </a:xfrm>
        </p:spPr>
        <p:txBody>
          <a:bodyPr>
            <a:normAutofit fontScale="32500" lnSpcReduction="20000"/>
          </a:bodyPr>
          <a:lstStyle/>
          <a:p>
            <a:pPr>
              <a:lnSpc>
                <a:spcPct val="170000"/>
              </a:lnSpc>
            </a:pPr>
            <a:r>
              <a:rPr lang="en-US" sz="3700" b="1" dirty="0">
                <a:solidFill>
                  <a:schemeClr val="accent2"/>
                </a:solidFill>
              </a:rPr>
              <a:t>Customer Ratings Distribution:</a:t>
            </a:r>
          </a:p>
          <a:p>
            <a:pPr lvl="1">
              <a:lnSpc>
                <a:spcPct val="170000"/>
              </a:lnSpc>
            </a:pPr>
            <a:r>
              <a:rPr lang="en-US" sz="3400"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sz="3400" b="1" dirty="0">
                <a:solidFill>
                  <a:schemeClr val="accent2"/>
                </a:solidFill>
              </a:rPr>
              <a:t>Sentiment Analysis:</a:t>
            </a:r>
          </a:p>
          <a:p>
            <a:pPr lvl="1">
              <a:lnSpc>
                <a:spcPct val="170000"/>
              </a:lnSpc>
            </a:pPr>
            <a:r>
              <a:rPr lang="en-US" sz="3200"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sz="3400" b="1" dirty="0">
                <a:solidFill>
                  <a:schemeClr val="accent2"/>
                </a:solidFill>
              </a:rPr>
              <a:t>Opportunity for Improvement:</a:t>
            </a:r>
          </a:p>
          <a:p>
            <a:pPr lvl="1">
              <a:lnSpc>
                <a:spcPct val="170000"/>
              </a:lnSpc>
            </a:pPr>
            <a:r>
              <a:rPr lang="en-US" sz="3200"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sz="3200"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797289" y="92503"/>
            <a:ext cx="9404723" cy="1400530"/>
          </a:xfrm>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1047736" y="842462"/>
            <a:ext cx="4396338" cy="57626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443220" y="1493034"/>
            <a:ext cx="5554356" cy="4999842"/>
          </a:xfrm>
        </p:spPr>
        <p:txBody>
          <a:bodyPr>
            <a:normAutofit fontScale="70000" lnSpcReduction="20000"/>
          </a:bodyPr>
          <a:lstStyle/>
          <a:p>
            <a:pPr>
              <a:lnSpc>
                <a:spcPct val="170000"/>
              </a:lnSpc>
            </a:pPr>
            <a:r>
              <a:rPr lang="en-US" b="1" dirty="0">
                <a:solidFill>
                  <a:schemeClr val="accent2"/>
                </a:solidFill>
              </a:rPr>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solidFill>
                  <a:schemeClr val="accent2"/>
                </a:solidFill>
              </a:rPr>
              <a:t>Enhance Customer Engagement:</a:t>
            </a:r>
            <a:endParaRPr lang="en-US" dirty="0">
              <a:solidFill>
                <a:schemeClr val="accent2"/>
              </a:solidFill>
            </a:endParaRPr>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solidFill>
                  <a:schemeClr val="accent2"/>
                </a:solidFill>
              </a:rPr>
              <a:t>Improve Customer Feedback Scores:</a:t>
            </a:r>
            <a:endParaRPr lang="en-US" dirty="0">
              <a:solidFill>
                <a:schemeClr val="accent2"/>
              </a:solidFill>
            </a:endParaRPr>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329516" y="842462"/>
            <a:ext cx="4396339" cy="57626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5879691" y="1650210"/>
            <a:ext cx="6194322" cy="5207790"/>
          </a:xfrm>
        </p:spPr>
        <p:txBody>
          <a:bodyPr>
            <a:noAutofit/>
          </a:bodyPr>
          <a:lstStyle/>
          <a:p>
            <a:pPr>
              <a:lnSpc>
                <a:spcPct val="120000"/>
              </a:lnSpc>
            </a:pPr>
            <a:r>
              <a:rPr lang="nb-NO" sz="900" b="1" dirty="0" err="1">
                <a:solidFill>
                  <a:schemeClr val="accent2"/>
                </a:solidFill>
              </a:rPr>
              <a:t>Increase</a:t>
            </a:r>
            <a:r>
              <a:rPr lang="nb-NO" sz="900" b="1" dirty="0">
                <a:solidFill>
                  <a:schemeClr val="accent2"/>
                </a:solidFill>
              </a:rPr>
              <a:t> Conversion Rates:</a:t>
            </a:r>
          </a:p>
          <a:p>
            <a:pPr lvl="1">
              <a:lnSpc>
                <a:spcPct val="120000"/>
              </a:lnSpc>
            </a:pPr>
            <a:r>
              <a:rPr lang="en-US" sz="1100" u="sng" dirty="0"/>
              <a:t>Target High-Performing Product Categories</a:t>
            </a:r>
            <a:r>
              <a:rPr lang="en-US" sz="11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solidFill>
                  <a:schemeClr val="accent2"/>
                </a:solidFill>
              </a:rPr>
              <a:t>Enhance</a:t>
            </a:r>
            <a:r>
              <a:rPr lang="nb-NO" sz="900" b="1" dirty="0">
                <a:solidFill>
                  <a:schemeClr val="accent2"/>
                </a:solidFill>
              </a:rPr>
              <a:t> </a:t>
            </a:r>
            <a:r>
              <a:rPr lang="nb-NO" sz="900" b="1" dirty="0" err="1">
                <a:solidFill>
                  <a:schemeClr val="accent2"/>
                </a:solidFill>
              </a:rPr>
              <a:t>Customer</a:t>
            </a:r>
            <a:r>
              <a:rPr lang="nb-NO" sz="900" b="1" dirty="0">
                <a:solidFill>
                  <a:schemeClr val="accent2"/>
                </a:solidFill>
              </a:rPr>
              <a:t> </a:t>
            </a:r>
            <a:r>
              <a:rPr lang="nb-NO" sz="900" b="1" dirty="0" err="1">
                <a:solidFill>
                  <a:schemeClr val="accent2"/>
                </a:solidFill>
              </a:rPr>
              <a:t>Engagement</a:t>
            </a:r>
            <a:r>
              <a:rPr lang="nb-NO" sz="900" b="1" dirty="0">
                <a:solidFill>
                  <a:schemeClr val="accent2"/>
                </a:solidFill>
              </a:rPr>
              <a:t>:</a:t>
            </a:r>
          </a:p>
          <a:p>
            <a:pPr lvl="1">
              <a:lnSpc>
                <a:spcPct val="120000"/>
              </a:lnSpc>
            </a:pPr>
            <a:r>
              <a:rPr lang="en-US" sz="1100" u="sng" dirty="0"/>
              <a:t>Revitalize Content Strategy</a:t>
            </a:r>
            <a:r>
              <a:rPr lang="en-US" sz="11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solidFill>
                  <a:schemeClr val="accent2"/>
                </a:solidFill>
              </a:rPr>
              <a:t>Improve</a:t>
            </a:r>
            <a:r>
              <a:rPr lang="nb-NO" sz="900" b="1" dirty="0">
                <a:solidFill>
                  <a:schemeClr val="accent2"/>
                </a:solidFill>
              </a:rPr>
              <a:t> </a:t>
            </a:r>
            <a:r>
              <a:rPr lang="nb-NO" sz="900" b="1" dirty="0" err="1">
                <a:solidFill>
                  <a:schemeClr val="accent2"/>
                </a:solidFill>
              </a:rPr>
              <a:t>Customer</a:t>
            </a:r>
            <a:r>
              <a:rPr lang="nb-NO" sz="900" b="1" dirty="0">
                <a:solidFill>
                  <a:schemeClr val="accent2"/>
                </a:solidFill>
              </a:rPr>
              <a:t> Feedback Scores:</a:t>
            </a:r>
          </a:p>
          <a:p>
            <a:pPr lvl="1">
              <a:lnSpc>
                <a:spcPct val="120000"/>
              </a:lnSpc>
            </a:pPr>
            <a:r>
              <a:rPr lang="en-US" sz="1100" u="sng" dirty="0"/>
              <a:t>Address Mixed and Negative Feedback: </a:t>
            </a:r>
            <a:r>
              <a:rPr lang="en-US" sz="11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100" dirty="0"/>
          </a:p>
        </p:txBody>
      </p:sp>
    </p:spTree>
    <p:extLst>
      <p:ext uri="{BB962C8B-B14F-4D97-AF65-F5344CB8AC3E}">
        <p14:creationId xmlns:p14="http://schemas.microsoft.com/office/powerpoint/2010/main" val="75864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188</TotalTime>
  <Words>788</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Ion</vt:lpstr>
      <vt:lpstr>Data Presentation</vt:lpstr>
      <vt:lpstr>                            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narayanan v</cp:lastModifiedBy>
  <cp:revision>2</cp:revision>
  <dcterms:created xsi:type="dcterms:W3CDTF">2024-09-03T15:16:05Z</dcterms:created>
  <dcterms:modified xsi:type="dcterms:W3CDTF">2025-02-15T03:46:21Z</dcterms:modified>
</cp:coreProperties>
</file>