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12/6/24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12/6/24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12/6/24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12/6/24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12/6/24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133B46-1ADD-7EDE-525C-0CBF2224AF63}"/>
              </a:ext>
            </a:extLst>
          </p:cNvPr>
          <p:cNvSpPr>
            <a:spLocks noGrp="1"/>
          </p:cNvSpPr>
          <p:nvPr>
            <p:ph type="ctrTitle"/>
          </p:nvPr>
        </p:nvSpPr>
        <p:spPr/>
        <p:txBody>
          <a:bodyPr/>
          <a:lstStyle/>
          <a:p>
            <a:r>
              <a:rPr lang="es-CO" dirty="0"/>
              <a:t>Sistema de Parqueadero</a:t>
            </a:r>
          </a:p>
        </p:txBody>
      </p:sp>
      <p:sp>
        <p:nvSpPr>
          <p:cNvPr id="3" name="Subtítulo 2">
            <a:extLst>
              <a:ext uri="{FF2B5EF4-FFF2-40B4-BE49-F238E27FC236}">
                <a16:creationId xmlns:a16="http://schemas.microsoft.com/office/drawing/2014/main" id="{4F484BE7-BC0A-8EAD-EFC2-F890ECBB1C34}"/>
              </a:ext>
            </a:extLst>
          </p:cNvPr>
          <p:cNvSpPr>
            <a:spLocks noGrp="1"/>
          </p:cNvSpPr>
          <p:nvPr>
            <p:ph type="subTitle" idx="1"/>
          </p:nvPr>
        </p:nvSpPr>
        <p:spPr/>
        <p:txBody>
          <a:bodyPr>
            <a:normAutofit fontScale="92500" lnSpcReduction="20000"/>
          </a:bodyPr>
          <a:lstStyle/>
          <a:p>
            <a:r>
              <a:rPr lang="es-CO" dirty="0" err="1"/>
              <a:t>Yanderson</a:t>
            </a:r>
            <a:r>
              <a:rPr lang="es-CO" dirty="0"/>
              <a:t> Jesús Ortiz Cova 192333</a:t>
            </a:r>
          </a:p>
          <a:p>
            <a:r>
              <a:rPr lang="es-CO" dirty="0"/>
              <a:t>Kevin </a:t>
            </a:r>
            <a:r>
              <a:rPr lang="es-CO" dirty="0" err="1"/>
              <a:t>Steiman</a:t>
            </a:r>
            <a:r>
              <a:rPr lang="es-CO" dirty="0"/>
              <a:t> Sánchez Torres 192313</a:t>
            </a:r>
          </a:p>
          <a:p>
            <a:r>
              <a:rPr lang="es-CO" dirty="0"/>
              <a:t>Tatiana Arengas Martínez 192421</a:t>
            </a:r>
          </a:p>
          <a:p>
            <a:r>
              <a:rPr lang="es-CO" dirty="0"/>
              <a:t>Mariana Barbosa Torrado 192338</a:t>
            </a:r>
          </a:p>
          <a:p>
            <a:endParaRPr lang="es-CO" dirty="0"/>
          </a:p>
        </p:txBody>
      </p:sp>
    </p:spTree>
    <p:extLst>
      <p:ext uri="{BB962C8B-B14F-4D97-AF65-F5344CB8AC3E}">
        <p14:creationId xmlns:p14="http://schemas.microsoft.com/office/powerpoint/2010/main" val="3810312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5" name="Marcador de contenido 4" descr="Interfaz de usuario gráfica, Texto, Aplicación&#10;&#10;Descripción generada automáticamente">
            <a:extLst>
              <a:ext uri="{FF2B5EF4-FFF2-40B4-BE49-F238E27FC236}">
                <a16:creationId xmlns:a16="http://schemas.microsoft.com/office/drawing/2014/main" id="{836B46EF-44A2-F2F2-9B5C-DE849B7B54F1}"/>
              </a:ext>
            </a:extLst>
          </p:cNvPr>
          <p:cNvPicPr>
            <a:picLocks noChangeAspect="1"/>
          </p:cNvPicPr>
          <p:nvPr/>
        </p:nvPicPr>
        <p:blipFill>
          <a:blip r:embed="rId3"/>
          <a:stretch>
            <a:fillRect/>
          </a:stretch>
        </p:blipFill>
        <p:spPr>
          <a:xfrm>
            <a:off x="1144590" y="1224389"/>
            <a:ext cx="4689234" cy="271975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9" name="Content Placeholder 8">
            <a:extLst>
              <a:ext uri="{FF2B5EF4-FFF2-40B4-BE49-F238E27FC236}">
                <a16:creationId xmlns:a16="http://schemas.microsoft.com/office/drawing/2014/main" id="{C4E77A6C-FAAE-003C-F80C-7DDFF4AA6A05}"/>
              </a:ext>
            </a:extLst>
          </p:cNvPr>
          <p:cNvSpPr>
            <a:spLocks noGrp="1"/>
          </p:cNvSpPr>
          <p:nvPr>
            <p:ph idx="1"/>
          </p:nvPr>
        </p:nvSpPr>
        <p:spPr>
          <a:xfrm>
            <a:off x="6336727" y="279400"/>
            <a:ext cx="4710683" cy="5511801"/>
          </a:xfrm>
        </p:spPr>
        <p:txBody>
          <a:bodyPr>
            <a:normAutofit fontScale="70000" lnSpcReduction="20000"/>
          </a:bodyPr>
          <a:lstStyle/>
          <a:p>
            <a:pPr marL="457200" lvl="1" indent="0">
              <a:buNone/>
            </a:pPr>
            <a:r>
              <a:rPr lang="en-US" dirty="0"/>
              <a:t> </a:t>
            </a:r>
            <a:r>
              <a:rPr lang="es-ES" dirty="0"/>
              <a:t>Ahora vamos como funciona</a:t>
            </a:r>
          </a:p>
          <a:p>
            <a:pPr marL="457200" lvl="1" indent="0">
              <a:buNone/>
            </a:pPr>
            <a:r>
              <a:rPr lang="es-ES" dirty="0"/>
              <a:t>Parámetros de Conexión: Se configuran los datos necesarios para acceder a la base de datos: </a:t>
            </a:r>
          </a:p>
          <a:p>
            <a:pPr marL="457200" lvl="1" indent="0">
              <a:buNone/>
            </a:pPr>
            <a:r>
              <a:rPr lang="es-ES" dirty="0"/>
              <a:t>Nombre de la base de </a:t>
            </a:r>
            <a:r>
              <a:rPr lang="es-ES" dirty="0" err="1"/>
              <a:t>datos:baseparqueadero</a:t>
            </a:r>
            <a:r>
              <a:rPr lang="es-ES" dirty="0"/>
              <a:t>.</a:t>
            </a:r>
          </a:p>
          <a:p>
            <a:pPr marL="457200" lvl="1" indent="0">
              <a:buNone/>
            </a:pPr>
            <a:r>
              <a:rPr lang="es-ES" dirty="0"/>
              <a:t>Dirección o URL: 127.0.0.1:3306 (el puerto donde MySQL está escuchando).</a:t>
            </a:r>
          </a:p>
          <a:p>
            <a:pPr marL="457200" lvl="1" indent="0">
              <a:buNone/>
            </a:pPr>
            <a:r>
              <a:rPr lang="es-ES" dirty="0"/>
              <a:t>Credenciales de acceso: usuario </a:t>
            </a:r>
            <a:r>
              <a:rPr lang="es-ES" dirty="0" err="1"/>
              <a:t>root</a:t>
            </a:r>
            <a:r>
              <a:rPr lang="es-ES" dirty="0"/>
              <a:t> y contraseña 191243.Estos datos están encapsulados dentro de la clase para evitar accesos no autorizados.</a:t>
            </a:r>
          </a:p>
          <a:p>
            <a:pPr marL="457200" lvl="1" indent="0">
              <a:buNone/>
            </a:pPr>
            <a:r>
              <a:rPr lang="es-ES" dirty="0"/>
              <a:t>Carga del Controlador de MySQL: El sistema utiliza el controlador de MySQL (</a:t>
            </a:r>
            <a:r>
              <a:rPr lang="es-ES" dirty="0" err="1"/>
              <a:t>com.mysql.cj.jdbc.Driver</a:t>
            </a:r>
            <a:r>
              <a:rPr lang="es-ES" dirty="0"/>
              <a:t>) para habilitar la comunicación con la base de datos esto es como instalar un puente que conecta el programa con el servidor de base de datos.</a:t>
            </a:r>
          </a:p>
          <a:p>
            <a:pPr marL="457200" lvl="1" indent="0">
              <a:buNone/>
            </a:pPr>
            <a:r>
              <a:rPr lang="es-ES" dirty="0"/>
              <a:t>Establecimiento de la Conexión: Se utiliza el método </a:t>
            </a:r>
            <a:r>
              <a:rPr lang="es-ES" dirty="0" err="1"/>
              <a:t>DriverManager.getConnection</a:t>
            </a:r>
            <a:r>
              <a:rPr lang="es-ES" dirty="0"/>
              <a:t> para crear la conexión con los datos configurados:</a:t>
            </a:r>
          </a:p>
          <a:p>
            <a:pPr marL="457200" lvl="1" indent="0">
              <a:buNone/>
            </a:pPr>
            <a:r>
              <a:rPr lang="es-ES" dirty="0"/>
              <a:t>Dirección (URL).</a:t>
            </a:r>
          </a:p>
          <a:p>
            <a:pPr marL="457200" lvl="1" indent="0">
              <a:buNone/>
            </a:pPr>
            <a:r>
              <a:rPr lang="es-ES" dirty="0"/>
              <a:t>Usuario.</a:t>
            </a:r>
          </a:p>
          <a:p>
            <a:pPr marL="457200" lvl="1" indent="0">
              <a:buNone/>
            </a:pPr>
            <a:r>
              <a:rPr lang="es-ES" dirty="0"/>
              <a:t>Contraseña.</a:t>
            </a:r>
            <a:endParaRPr lang="en-US" dirty="0"/>
          </a:p>
        </p:txBody>
      </p:sp>
    </p:spTree>
    <p:extLst>
      <p:ext uri="{BB962C8B-B14F-4D97-AF65-F5344CB8AC3E}">
        <p14:creationId xmlns:p14="http://schemas.microsoft.com/office/powerpoint/2010/main" val="1577017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290" name="Picture 2">
            <a:extLst>
              <a:ext uri="{FF2B5EF4-FFF2-40B4-BE49-F238E27FC236}">
                <a16:creationId xmlns:a16="http://schemas.microsoft.com/office/drawing/2014/main" id="{E0E0BAE6-61BC-48DD-83A9-915CEF79F6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291" name="Group 155">
            <a:extLst>
              <a:ext uri="{FF2B5EF4-FFF2-40B4-BE49-F238E27FC236}">
                <a16:creationId xmlns:a16="http://schemas.microsoft.com/office/drawing/2014/main" id="{5069155D-9E80-4D85-9A44-542AB74C51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57" name="Rectangle 5">
              <a:extLst>
                <a:ext uri="{FF2B5EF4-FFF2-40B4-BE49-F238E27FC236}">
                  <a16:creationId xmlns:a16="http://schemas.microsoft.com/office/drawing/2014/main" id="{25B5523D-762B-47C9-9921-5BC7FBE4D76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8" name="Freeform 6">
              <a:extLst>
                <a:ext uri="{FF2B5EF4-FFF2-40B4-BE49-F238E27FC236}">
                  <a16:creationId xmlns:a16="http://schemas.microsoft.com/office/drawing/2014/main" id="{E958B4F3-7E79-4F01-9D12-494D0C6D0C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9" name="Freeform 7">
              <a:extLst>
                <a:ext uri="{FF2B5EF4-FFF2-40B4-BE49-F238E27FC236}">
                  <a16:creationId xmlns:a16="http://schemas.microsoft.com/office/drawing/2014/main" id="{3563CFB2-C38C-439F-B134-7416893376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0" name="Rectangle 8">
              <a:extLst>
                <a:ext uri="{FF2B5EF4-FFF2-40B4-BE49-F238E27FC236}">
                  <a16:creationId xmlns:a16="http://schemas.microsoft.com/office/drawing/2014/main" id="{D8F5ACB7-A88D-4938-B3ED-5FE13056EDC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1" name="Freeform 9">
              <a:extLst>
                <a:ext uri="{FF2B5EF4-FFF2-40B4-BE49-F238E27FC236}">
                  <a16:creationId xmlns:a16="http://schemas.microsoft.com/office/drawing/2014/main" id="{4F4080F2-1A28-479C-BFF7-1E172852FD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2" name="Freeform 10">
              <a:extLst>
                <a:ext uri="{FF2B5EF4-FFF2-40B4-BE49-F238E27FC236}">
                  <a16:creationId xmlns:a16="http://schemas.microsoft.com/office/drawing/2014/main" id="{B49E082C-3B84-4F20-8DAA-5CEADCFA0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3" name="Freeform 11">
              <a:extLst>
                <a:ext uri="{FF2B5EF4-FFF2-40B4-BE49-F238E27FC236}">
                  <a16:creationId xmlns:a16="http://schemas.microsoft.com/office/drawing/2014/main" id="{8CB4BCAF-E1AA-46CF-94F0-5ACEF55AE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4" name="Freeform 12">
              <a:extLst>
                <a:ext uri="{FF2B5EF4-FFF2-40B4-BE49-F238E27FC236}">
                  <a16:creationId xmlns:a16="http://schemas.microsoft.com/office/drawing/2014/main" id="{670C971D-7A6A-4EC0-8146-1C18444F15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5" name="Freeform 13">
              <a:extLst>
                <a:ext uri="{FF2B5EF4-FFF2-40B4-BE49-F238E27FC236}">
                  <a16:creationId xmlns:a16="http://schemas.microsoft.com/office/drawing/2014/main" id="{5E44EB81-ABEE-418C-B0CA-EF908DE0F6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6" name="Freeform 14">
              <a:extLst>
                <a:ext uri="{FF2B5EF4-FFF2-40B4-BE49-F238E27FC236}">
                  <a16:creationId xmlns:a16="http://schemas.microsoft.com/office/drawing/2014/main" id="{8DE2C26A-A53A-4911-9B99-BE92C770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7" name="Freeform 15">
              <a:extLst>
                <a:ext uri="{FF2B5EF4-FFF2-40B4-BE49-F238E27FC236}">
                  <a16:creationId xmlns:a16="http://schemas.microsoft.com/office/drawing/2014/main" id="{B0768D3A-C971-4CE6-AC3D-9C419840C7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8" name="Freeform 16">
              <a:extLst>
                <a:ext uri="{FF2B5EF4-FFF2-40B4-BE49-F238E27FC236}">
                  <a16:creationId xmlns:a16="http://schemas.microsoft.com/office/drawing/2014/main" id="{6570AA83-8CF4-4111-8546-4420B384C1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9" name="Freeform 17">
              <a:extLst>
                <a:ext uri="{FF2B5EF4-FFF2-40B4-BE49-F238E27FC236}">
                  <a16:creationId xmlns:a16="http://schemas.microsoft.com/office/drawing/2014/main" id="{6175BB19-2374-4442-AA30-27524D53A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0" name="Freeform 18">
              <a:extLst>
                <a:ext uri="{FF2B5EF4-FFF2-40B4-BE49-F238E27FC236}">
                  <a16:creationId xmlns:a16="http://schemas.microsoft.com/office/drawing/2014/main" id="{C80D9990-AC3E-4030-AE28-052926AF0F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1" name="Freeform 19">
              <a:extLst>
                <a:ext uri="{FF2B5EF4-FFF2-40B4-BE49-F238E27FC236}">
                  <a16:creationId xmlns:a16="http://schemas.microsoft.com/office/drawing/2014/main" id="{AA6BBAF2-8F6F-4461-B77D-5ED11A60C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2" name="Freeform 20">
              <a:extLst>
                <a:ext uri="{FF2B5EF4-FFF2-40B4-BE49-F238E27FC236}">
                  <a16:creationId xmlns:a16="http://schemas.microsoft.com/office/drawing/2014/main" id="{8E16FD7D-113C-4400-82FB-A13DAB2C3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3" name="Freeform 21">
              <a:extLst>
                <a:ext uri="{FF2B5EF4-FFF2-40B4-BE49-F238E27FC236}">
                  <a16:creationId xmlns:a16="http://schemas.microsoft.com/office/drawing/2014/main" id="{0F281CFB-6364-46DE-BA59-CF9C738E42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4" name="Freeform 22">
              <a:extLst>
                <a:ext uri="{FF2B5EF4-FFF2-40B4-BE49-F238E27FC236}">
                  <a16:creationId xmlns:a16="http://schemas.microsoft.com/office/drawing/2014/main" id="{8FEAF348-D3DF-40F9-AF77-B9EB6D4AC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5" name="Freeform 23">
              <a:extLst>
                <a:ext uri="{FF2B5EF4-FFF2-40B4-BE49-F238E27FC236}">
                  <a16:creationId xmlns:a16="http://schemas.microsoft.com/office/drawing/2014/main" id="{64270DEE-C07D-4D37-A793-98F70A5095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6" name="Freeform 24">
              <a:extLst>
                <a:ext uri="{FF2B5EF4-FFF2-40B4-BE49-F238E27FC236}">
                  <a16:creationId xmlns:a16="http://schemas.microsoft.com/office/drawing/2014/main" id="{B355FCF6-64A6-4407-83A1-179EBDCE07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7" name="Freeform 25">
              <a:extLst>
                <a:ext uri="{FF2B5EF4-FFF2-40B4-BE49-F238E27FC236}">
                  <a16:creationId xmlns:a16="http://schemas.microsoft.com/office/drawing/2014/main" id="{834AD15B-3538-4A13-9BE1-220973274A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8" name="Freeform 26">
              <a:extLst>
                <a:ext uri="{FF2B5EF4-FFF2-40B4-BE49-F238E27FC236}">
                  <a16:creationId xmlns:a16="http://schemas.microsoft.com/office/drawing/2014/main" id="{D88CFD3E-6231-4567-A7C5-0E63F0FA72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9" name="Freeform 27">
              <a:extLst>
                <a:ext uri="{FF2B5EF4-FFF2-40B4-BE49-F238E27FC236}">
                  <a16:creationId xmlns:a16="http://schemas.microsoft.com/office/drawing/2014/main" id="{1493DFEE-835F-4915-BCCD-0322D055B3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0" name="Freeform 28">
              <a:extLst>
                <a:ext uri="{FF2B5EF4-FFF2-40B4-BE49-F238E27FC236}">
                  <a16:creationId xmlns:a16="http://schemas.microsoft.com/office/drawing/2014/main" id="{0941DC7A-8683-4C59-9422-9E8E11238C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1" name="Freeform 29">
              <a:extLst>
                <a:ext uri="{FF2B5EF4-FFF2-40B4-BE49-F238E27FC236}">
                  <a16:creationId xmlns:a16="http://schemas.microsoft.com/office/drawing/2014/main" id="{942241FF-C159-45AD-B3E1-F03600F5A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2" name="Freeform 30">
              <a:extLst>
                <a:ext uri="{FF2B5EF4-FFF2-40B4-BE49-F238E27FC236}">
                  <a16:creationId xmlns:a16="http://schemas.microsoft.com/office/drawing/2014/main" id="{B1A4D993-F658-4565-850E-741DC884F2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3" name="Freeform 31">
              <a:extLst>
                <a:ext uri="{FF2B5EF4-FFF2-40B4-BE49-F238E27FC236}">
                  <a16:creationId xmlns:a16="http://schemas.microsoft.com/office/drawing/2014/main" id="{55ED0935-6FF4-4055-A125-0FF53F8A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4" name="Freeform 32">
              <a:extLst>
                <a:ext uri="{FF2B5EF4-FFF2-40B4-BE49-F238E27FC236}">
                  <a16:creationId xmlns:a16="http://schemas.microsoft.com/office/drawing/2014/main" id="{E75BC703-7FB4-4E26-BDA3-AEBA9E5526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5" name="Rectangle 33">
              <a:extLst>
                <a:ext uri="{FF2B5EF4-FFF2-40B4-BE49-F238E27FC236}">
                  <a16:creationId xmlns:a16="http://schemas.microsoft.com/office/drawing/2014/main" id="{01EB57E5-0165-40F5-90DF-DC98BE12450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86" name="Freeform 34">
              <a:extLst>
                <a:ext uri="{FF2B5EF4-FFF2-40B4-BE49-F238E27FC236}">
                  <a16:creationId xmlns:a16="http://schemas.microsoft.com/office/drawing/2014/main" id="{34FD29D4-BA63-420B-AC32-C22A640F7A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7" name="Freeform 35">
              <a:extLst>
                <a:ext uri="{FF2B5EF4-FFF2-40B4-BE49-F238E27FC236}">
                  <a16:creationId xmlns:a16="http://schemas.microsoft.com/office/drawing/2014/main" id="{D1F98D34-B37F-4B70-AC94-01B5616059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8" name="Freeform 36">
              <a:extLst>
                <a:ext uri="{FF2B5EF4-FFF2-40B4-BE49-F238E27FC236}">
                  <a16:creationId xmlns:a16="http://schemas.microsoft.com/office/drawing/2014/main" id="{67E6F211-903A-40CE-97E0-7C0B4637AA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9" name="Freeform 37">
              <a:extLst>
                <a:ext uri="{FF2B5EF4-FFF2-40B4-BE49-F238E27FC236}">
                  <a16:creationId xmlns:a16="http://schemas.microsoft.com/office/drawing/2014/main" id="{18D95FF0-4919-4D50-A436-E97BBF77F3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0" name="Freeform 38">
              <a:extLst>
                <a:ext uri="{FF2B5EF4-FFF2-40B4-BE49-F238E27FC236}">
                  <a16:creationId xmlns:a16="http://schemas.microsoft.com/office/drawing/2014/main" id="{4F5EE4FF-8336-4813-9A84-1FDA99E87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1" name="Freeform 39">
              <a:extLst>
                <a:ext uri="{FF2B5EF4-FFF2-40B4-BE49-F238E27FC236}">
                  <a16:creationId xmlns:a16="http://schemas.microsoft.com/office/drawing/2014/main" id="{6D3E0498-DA84-41EE-9EB3-C2F2AB4B6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2" name="Freeform 40">
              <a:extLst>
                <a:ext uri="{FF2B5EF4-FFF2-40B4-BE49-F238E27FC236}">
                  <a16:creationId xmlns:a16="http://schemas.microsoft.com/office/drawing/2014/main" id="{47A7B653-31F7-4A90-932B-FF33F8958F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3" name="Freeform 41">
              <a:extLst>
                <a:ext uri="{FF2B5EF4-FFF2-40B4-BE49-F238E27FC236}">
                  <a16:creationId xmlns:a16="http://schemas.microsoft.com/office/drawing/2014/main" id="{AE8B0A67-84C5-42EE-A5EA-B33F958C8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4" name="Freeform 42">
              <a:extLst>
                <a:ext uri="{FF2B5EF4-FFF2-40B4-BE49-F238E27FC236}">
                  <a16:creationId xmlns:a16="http://schemas.microsoft.com/office/drawing/2014/main" id="{A5FA0D02-849A-4BB2-BF14-07A1C3DA9F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5" name="Freeform 43">
              <a:extLst>
                <a:ext uri="{FF2B5EF4-FFF2-40B4-BE49-F238E27FC236}">
                  <a16:creationId xmlns:a16="http://schemas.microsoft.com/office/drawing/2014/main" id="{4366442A-7D19-4CDB-994A-7CC794285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6" name="Freeform 44">
              <a:extLst>
                <a:ext uri="{FF2B5EF4-FFF2-40B4-BE49-F238E27FC236}">
                  <a16:creationId xmlns:a16="http://schemas.microsoft.com/office/drawing/2014/main" id="{5C3A85CC-754E-4306-A32E-465CB4FB53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7" name="Rectangle 45">
              <a:extLst>
                <a:ext uri="{FF2B5EF4-FFF2-40B4-BE49-F238E27FC236}">
                  <a16:creationId xmlns:a16="http://schemas.microsoft.com/office/drawing/2014/main" id="{8F4DECA5-208B-442F-B92A-FB396FE6E4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8" name="Freeform 46">
              <a:extLst>
                <a:ext uri="{FF2B5EF4-FFF2-40B4-BE49-F238E27FC236}">
                  <a16:creationId xmlns:a16="http://schemas.microsoft.com/office/drawing/2014/main" id="{921A5446-F3FE-4DFC-97BD-D894BE9CD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9" name="Freeform 47">
              <a:extLst>
                <a:ext uri="{FF2B5EF4-FFF2-40B4-BE49-F238E27FC236}">
                  <a16:creationId xmlns:a16="http://schemas.microsoft.com/office/drawing/2014/main" id="{359662DD-5D07-4E81-A1E0-44EDDD5C1D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0" name="Freeform 48">
              <a:extLst>
                <a:ext uri="{FF2B5EF4-FFF2-40B4-BE49-F238E27FC236}">
                  <a16:creationId xmlns:a16="http://schemas.microsoft.com/office/drawing/2014/main" id="{D61FD059-BCA5-4BE6-BAFF-74DF06D39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1" name="Freeform 49">
              <a:extLst>
                <a:ext uri="{FF2B5EF4-FFF2-40B4-BE49-F238E27FC236}">
                  <a16:creationId xmlns:a16="http://schemas.microsoft.com/office/drawing/2014/main" id="{D254C02A-BE95-483A-B211-1928D0C27F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2" name="Freeform 50">
              <a:extLst>
                <a:ext uri="{FF2B5EF4-FFF2-40B4-BE49-F238E27FC236}">
                  <a16:creationId xmlns:a16="http://schemas.microsoft.com/office/drawing/2014/main" id="{DED39F1E-8F80-423F-8C0C-05B7EC4559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3" name="Freeform 51">
              <a:extLst>
                <a:ext uri="{FF2B5EF4-FFF2-40B4-BE49-F238E27FC236}">
                  <a16:creationId xmlns:a16="http://schemas.microsoft.com/office/drawing/2014/main" id="{58DCB528-E4D5-4FD3-8C09-9BE71EDB4A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4" name="Freeform 52">
              <a:extLst>
                <a:ext uri="{FF2B5EF4-FFF2-40B4-BE49-F238E27FC236}">
                  <a16:creationId xmlns:a16="http://schemas.microsoft.com/office/drawing/2014/main" id="{437FCCE3-F72A-4DE5-9A73-A79B43ED8A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5" name="Freeform 53">
              <a:extLst>
                <a:ext uri="{FF2B5EF4-FFF2-40B4-BE49-F238E27FC236}">
                  <a16:creationId xmlns:a16="http://schemas.microsoft.com/office/drawing/2014/main" id="{F9F78E9E-503B-467C-8D96-7876FF1558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6" name="Freeform 54">
              <a:extLst>
                <a:ext uri="{FF2B5EF4-FFF2-40B4-BE49-F238E27FC236}">
                  <a16:creationId xmlns:a16="http://schemas.microsoft.com/office/drawing/2014/main" id="{AF0E6A7D-19FF-4ACE-912F-6903719B60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7" name="Freeform 55">
              <a:extLst>
                <a:ext uri="{FF2B5EF4-FFF2-40B4-BE49-F238E27FC236}">
                  <a16:creationId xmlns:a16="http://schemas.microsoft.com/office/drawing/2014/main" id="{B46A2E87-9ABD-41DA-B1E5-669E9F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8" name="Freeform 56">
              <a:extLst>
                <a:ext uri="{FF2B5EF4-FFF2-40B4-BE49-F238E27FC236}">
                  <a16:creationId xmlns:a16="http://schemas.microsoft.com/office/drawing/2014/main" id="{80B5641D-02C7-41F2-A790-2359D6BA03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9" name="Freeform 57">
              <a:extLst>
                <a:ext uri="{FF2B5EF4-FFF2-40B4-BE49-F238E27FC236}">
                  <a16:creationId xmlns:a16="http://schemas.microsoft.com/office/drawing/2014/main" id="{46C31AF0-4E60-4AE6-97F5-F92E5685EB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0" name="Freeform 58">
              <a:extLst>
                <a:ext uri="{FF2B5EF4-FFF2-40B4-BE49-F238E27FC236}">
                  <a16:creationId xmlns:a16="http://schemas.microsoft.com/office/drawing/2014/main" id="{454F2E56-1817-40E7-9D87-7412669522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ítulo 1">
            <a:extLst>
              <a:ext uri="{FF2B5EF4-FFF2-40B4-BE49-F238E27FC236}">
                <a16:creationId xmlns:a16="http://schemas.microsoft.com/office/drawing/2014/main" id="{0D60F1C1-66AA-5E6F-9CD5-E490C377CD74}"/>
              </a:ext>
            </a:extLst>
          </p:cNvPr>
          <p:cNvSpPr>
            <a:spLocks noGrp="1"/>
          </p:cNvSpPr>
          <p:nvPr>
            <p:ph type="title"/>
          </p:nvPr>
        </p:nvSpPr>
        <p:spPr>
          <a:xfrm>
            <a:off x="1876425" y="1113282"/>
            <a:ext cx="3734941" cy="2396681"/>
          </a:xfrm>
        </p:spPr>
        <p:txBody>
          <a:bodyPr vert="horz" lIns="91440" tIns="45720" rIns="91440" bIns="45720" rtlCol="0" anchor="b">
            <a:normAutofit/>
          </a:bodyPr>
          <a:lstStyle/>
          <a:p>
            <a:r>
              <a:rPr lang="en-US" sz="4800"/>
              <a:t>Base de datos</a:t>
            </a:r>
          </a:p>
        </p:txBody>
      </p:sp>
      <p:sp>
        <p:nvSpPr>
          <p:cNvPr id="292" name="Round Diagonal Corner Rectangle 6">
            <a:extLst>
              <a:ext uri="{FF2B5EF4-FFF2-40B4-BE49-F238E27FC236}">
                <a16:creationId xmlns:a16="http://schemas.microsoft.com/office/drawing/2014/main" id="{DD846085-D9B6-490E-83EC-849721E91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n 8" descr="Texto&#10;&#10;Descripción generada automáticamente">
            <a:extLst>
              <a:ext uri="{FF2B5EF4-FFF2-40B4-BE49-F238E27FC236}">
                <a16:creationId xmlns:a16="http://schemas.microsoft.com/office/drawing/2014/main" id="{C27EF1D5-3D82-6189-3BEC-E607ED81874B}"/>
              </a:ext>
            </a:extLst>
          </p:cNvPr>
          <p:cNvPicPr>
            <a:picLocks noChangeAspect="1"/>
          </p:cNvPicPr>
          <p:nvPr/>
        </p:nvPicPr>
        <p:blipFill>
          <a:blip r:embed="rId4"/>
          <a:srcRect r="2" b="23438"/>
          <a:stretch/>
        </p:blipFill>
        <p:spPr>
          <a:xfrm>
            <a:off x="6421396" y="1136606"/>
            <a:ext cx="4635581" cy="2202945"/>
          </a:xfrm>
          <a:prstGeom prst="rect">
            <a:avLst/>
          </a:prstGeom>
        </p:spPr>
      </p:pic>
      <p:pic>
        <p:nvPicPr>
          <p:cNvPr id="5" name="Marcador de contenido 4" descr="Texto&#10;&#10;Descripción generada automáticamente">
            <a:extLst>
              <a:ext uri="{FF2B5EF4-FFF2-40B4-BE49-F238E27FC236}">
                <a16:creationId xmlns:a16="http://schemas.microsoft.com/office/drawing/2014/main" id="{25669617-AAD6-F374-1ABA-AF1C85E72D03}"/>
              </a:ext>
            </a:extLst>
          </p:cNvPr>
          <p:cNvPicPr>
            <a:picLocks noChangeAspect="1"/>
          </p:cNvPicPr>
          <p:nvPr/>
        </p:nvPicPr>
        <p:blipFill>
          <a:blip r:embed="rId5"/>
          <a:srcRect r="18669" b="2"/>
          <a:stretch/>
        </p:blipFill>
        <p:spPr>
          <a:xfrm>
            <a:off x="6421395" y="3507550"/>
            <a:ext cx="2237357" cy="2206353"/>
          </a:xfrm>
          <a:prstGeom prst="rect">
            <a:avLst/>
          </a:prstGeom>
        </p:spPr>
      </p:pic>
      <p:pic>
        <p:nvPicPr>
          <p:cNvPr id="7" name="Imagen 6" descr="Texto&#10;&#10;Descripción generada automáticamente">
            <a:extLst>
              <a:ext uri="{FF2B5EF4-FFF2-40B4-BE49-F238E27FC236}">
                <a16:creationId xmlns:a16="http://schemas.microsoft.com/office/drawing/2014/main" id="{6F337683-7A1A-2CC9-F5F3-A739DF1EB830}"/>
              </a:ext>
            </a:extLst>
          </p:cNvPr>
          <p:cNvPicPr>
            <a:picLocks noChangeAspect="1"/>
          </p:cNvPicPr>
          <p:nvPr/>
        </p:nvPicPr>
        <p:blipFill>
          <a:blip r:embed="rId6"/>
          <a:srcRect l="23978" r="41425" b="-1"/>
          <a:stretch/>
        </p:blipFill>
        <p:spPr>
          <a:xfrm>
            <a:off x="8819619" y="3503824"/>
            <a:ext cx="2237359" cy="2210079"/>
          </a:xfrm>
          <a:prstGeom prst="rect">
            <a:avLst/>
          </a:prstGeom>
        </p:spPr>
      </p:pic>
    </p:spTree>
    <p:extLst>
      <p:ext uri="{BB962C8B-B14F-4D97-AF65-F5344CB8AC3E}">
        <p14:creationId xmlns:p14="http://schemas.microsoft.com/office/powerpoint/2010/main" val="3779443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D4AB45B-389F-19A8-DB41-C3C05AF5CBCF}"/>
              </a:ext>
            </a:extLst>
          </p:cNvPr>
          <p:cNvSpPr>
            <a:spLocks noGrp="1"/>
          </p:cNvSpPr>
          <p:nvPr>
            <p:ph idx="1"/>
          </p:nvPr>
        </p:nvSpPr>
        <p:spPr>
          <a:xfrm>
            <a:off x="1141412" y="254000"/>
            <a:ext cx="9905999" cy="5969000"/>
          </a:xfrm>
        </p:spPr>
        <p:txBody>
          <a:bodyPr>
            <a:normAutofit fontScale="77500" lnSpcReduction="20000"/>
          </a:bodyPr>
          <a:lstStyle/>
          <a:p>
            <a:pPr marL="0" indent="0">
              <a:buNone/>
            </a:pPr>
            <a:r>
              <a:rPr lang="es-ES"/>
              <a:t>Nuestra base </a:t>
            </a:r>
            <a:r>
              <a:rPr lang="es-ES" dirty="0"/>
              <a:t>de datos está diseñada para gestionar un sistema de parqueo, incluyendo el registro de vehículos, las tarifas que se aplican según el tipo de vehículo, y los datos relacionados con los estacionamientos realizados.</a:t>
            </a:r>
          </a:p>
          <a:p>
            <a:r>
              <a:rPr lang="es-ES" dirty="0"/>
              <a:t>El sistema comienza con una tabla llamada `</a:t>
            </a:r>
            <a:r>
              <a:rPr lang="es-ES" dirty="0" err="1"/>
              <a:t>tipo_vehiculo</a:t>
            </a:r>
            <a:r>
              <a:rPr lang="es-ES" dirty="0"/>
              <a:t>`, donde se guardan los tipos de vehículos, como motos y carros. A esto se le suma una tabla de `tarifa`, que contiene los montos cobrados por hora de parqueo.</a:t>
            </a:r>
          </a:p>
          <a:p>
            <a:r>
              <a:rPr lang="es-ES" dirty="0"/>
              <a:t>Para relacionar las tarifas con los tipos de vehículos, existe una tabla intermedia llamada `</a:t>
            </a:r>
            <a:r>
              <a:rPr lang="es-ES" dirty="0" err="1"/>
              <a:t>tarifa_tipo_vehiculo</a:t>
            </a:r>
            <a:r>
              <a:rPr lang="es-ES" dirty="0"/>
              <a:t>`. Aquí se establece qué tarifa corresponde a cada tipo de vehículo. Por ejemplo, una moto puede tener una tarifa más baja que un carro.</a:t>
            </a:r>
          </a:p>
          <a:p>
            <a:r>
              <a:rPr lang="es-ES" dirty="0"/>
              <a:t>Luego, está la tabla de `vehículo`, donde se registran los datos específicos de cada vehículo, como su placa, marca, modelo y el nombre del propietario. Cada vehículo está asociado a un tipo, ya sea moto o carro, lo que permite aplicar las tarifas correctas.</a:t>
            </a:r>
          </a:p>
          <a:p>
            <a:r>
              <a:rPr lang="es-ES" dirty="0"/>
              <a:t>Finalmente, la tabla `aparcamiento` guarda la información de los estacionamientos realizados. Esto incluye el vehículo que ingresó, el tiempo total que estuvo estacionado, el monto total a pagar, y las fechas de entrada y salida. Además, tiene un campo que indica si el registro está activo, es decir, si el vehículo aún está estacionado o ya salió.</a:t>
            </a:r>
          </a:p>
          <a:p>
            <a:r>
              <a:rPr lang="es-ES" dirty="0"/>
              <a:t>En conjunto, esta base de datos permite gestionar de manera eficiente tanto el registro de vehículos como los cobros de tarifas según el tiempo y el tipo de vehículo estacionado.</a:t>
            </a:r>
            <a:endParaRPr lang="es-CO" dirty="0"/>
          </a:p>
        </p:txBody>
      </p:sp>
    </p:spTree>
    <p:extLst>
      <p:ext uri="{BB962C8B-B14F-4D97-AF65-F5344CB8AC3E}">
        <p14:creationId xmlns:p14="http://schemas.microsoft.com/office/powerpoint/2010/main" val="1125089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C53B46-8494-935D-7E66-1186A0330BE0}"/>
              </a:ext>
            </a:extLst>
          </p:cNvPr>
          <p:cNvSpPr>
            <a:spLocks noGrp="1"/>
          </p:cNvSpPr>
          <p:nvPr>
            <p:ph type="title"/>
          </p:nvPr>
        </p:nvSpPr>
        <p:spPr>
          <a:xfrm>
            <a:off x="1143001" y="-122315"/>
            <a:ext cx="9905998" cy="1478570"/>
          </a:xfrm>
        </p:spPr>
        <p:txBody>
          <a:bodyPr/>
          <a:lstStyle/>
          <a:p>
            <a:pPr algn="ctr"/>
            <a:r>
              <a:rPr lang="es-419" dirty="0"/>
              <a:t>Diagrama UML</a:t>
            </a:r>
            <a:endParaRPr lang="es-CO" dirty="0"/>
          </a:p>
        </p:txBody>
      </p:sp>
      <p:pic>
        <p:nvPicPr>
          <p:cNvPr id="4" name="Marcador de contenido 3">
            <a:extLst>
              <a:ext uri="{FF2B5EF4-FFF2-40B4-BE49-F238E27FC236}">
                <a16:creationId xmlns:a16="http://schemas.microsoft.com/office/drawing/2014/main" id="{A7BBAAE1-4981-10C7-2E40-5AEAEC465708}"/>
              </a:ext>
            </a:extLst>
          </p:cNvPr>
          <p:cNvPicPr>
            <a:picLocks noGrp="1" noChangeAspect="1"/>
          </p:cNvPicPr>
          <p:nvPr>
            <p:ph idx="1"/>
          </p:nvPr>
        </p:nvPicPr>
        <p:blipFill>
          <a:blip r:embed="rId2"/>
          <a:stretch>
            <a:fillRect/>
          </a:stretch>
        </p:blipFill>
        <p:spPr>
          <a:xfrm>
            <a:off x="1143001" y="1356255"/>
            <a:ext cx="9905998" cy="4592011"/>
          </a:xfrm>
        </p:spPr>
      </p:pic>
    </p:spTree>
    <p:extLst>
      <p:ext uri="{BB962C8B-B14F-4D97-AF65-F5344CB8AC3E}">
        <p14:creationId xmlns:p14="http://schemas.microsoft.com/office/powerpoint/2010/main" val="2520039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F1C304-EFE6-42E0-EDC8-40933EBFE8F3}"/>
              </a:ext>
            </a:extLst>
          </p:cNvPr>
          <p:cNvSpPr>
            <a:spLocks noGrp="1"/>
          </p:cNvSpPr>
          <p:nvPr>
            <p:ph type="title"/>
          </p:nvPr>
        </p:nvSpPr>
        <p:spPr/>
        <p:txBody>
          <a:bodyPr/>
          <a:lstStyle/>
          <a:p>
            <a:pPr algn="ctr"/>
            <a:r>
              <a:rPr lang="es-CO" dirty="0"/>
              <a:t>Introducción </a:t>
            </a:r>
          </a:p>
        </p:txBody>
      </p:sp>
      <p:sp>
        <p:nvSpPr>
          <p:cNvPr id="3" name="Marcador de contenido 2">
            <a:extLst>
              <a:ext uri="{FF2B5EF4-FFF2-40B4-BE49-F238E27FC236}">
                <a16:creationId xmlns:a16="http://schemas.microsoft.com/office/drawing/2014/main" id="{3AD9BAF5-2D97-C809-2027-3E15AC98CAD4}"/>
              </a:ext>
            </a:extLst>
          </p:cNvPr>
          <p:cNvSpPr>
            <a:spLocks noGrp="1"/>
          </p:cNvSpPr>
          <p:nvPr>
            <p:ph idx="1"/>
          </p:nvPr>
        </p:nvSpPr>
        <p:spPr/>
        <p:txBody>
          <a:bodyPr/>
          <a:lstStyle/>
          <a:p>
            <a:r>
              <a:rPr lang="es-ES" sz="1800" dirty="0">
                <a:effectLst/>
                <a:latin typeface="Times New Roman" panose="02020603050405020304" pitchFamily="18" charset="0"/>
                <a:ea typeface="Times New Roman" panose="02020603050405020304" pitchFamily="18" charset="0"/>
              </a:rPr>
              <a:t>El desarrollo de este proyecto fue posible gracias al esfuerzo conjunto de un equipo comprometido, en el que cada integrante desempeñó un rol esencial para alcanzar los objetivos establecidos. </a:t>
            </a:r>
            <a:r>
              <a:rPr lang="es-ES" sz="1800" dirty="0" err="1">
                <a:effectLst/>
                <a:latin typeface="Times New Roman" panose="02020603050405020304" pitchFamily="18" charset="0"/>
                <a:ea typeface="Times New Roman" panose="02020603050405020304" pitchFamily="18" charset="0"/>
              </a:rPr>
              <a:t>Yanderson</a:t>
            </a:r>
            <a:r>
              <a:rPr lang="es-ES" sz="1800" dirty="0">
                <a:effectLst/>
                <a:latin typeface="Times New Roman" panose="02020603050405020304" pitchFamily="18" charset="0"/>
                <a:ea typeface="Times New Roman" panose="02020603050405020304" pitchFamily="18" charset="0"/>
              </a:rPr>
              <a:t> Jesús Ortiz Cova y Mariana Barbosa Torrado se encargaron de la codificación, desarrollando la lógica del sistema y garantizando su correcto funcionamiento. Tatiana Arengas Martínez y Kevin </a:t>
            </a:r>
            <a:r>
              <a:rPr lang="es-ES" sz="1800" dirty="0" err="1">
                <a:effectLst/>
                <a:latin typeface="Times New Roman" panose="02020603050405020304" pitchFamily="18" charset="0"/>
                <a:ea typeface="Times New Roman" panose="02020603050405020304" pitchFamily="18" charset="0"/>
              </a:rPr>
              <a:t>Steiman</a:t>
            </a:r>
            <a:r>
              <a:rPr lang="es-ES" sz="1800" dirty="0">
                <a:effectLst/>
                <a:latin typeface="Times New Roman" panose="02020603050405020304" pitchFamily="18" charset="0"/>
                <a:ea typeface="Times New Roman" panose="02020603050405020304" pitchFamily="18" charset="0"/>
              </a:rPr>
              <a:t> Sánchez Torres asumieron la responsabilidad de la documentación, asegurando que cada aspecto técnico y funcional del proyecto estuviera claramente detallado y estructurado</a:t>
            </a:r>
            <a:endParaRPr lang="es-CO" dirty="0"/>
          </a:p>
        </p:txBody>
      </p:sp>
    </p:spTree>
    <p:extLst>
      <p:ext uri="{BB962C8B-B14F-4D97-AF65-F5344CB8AC3E}">
        <p14:creationId xmlns:p14="http://schemas.microsoft.com/office/powerpoint/2010/main" val="1938372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6CABCE-BD10-B2A7-7617-94224FDBDF1F}"/>
              </a:ext>
            </a:extLst>
          </p:cNvPr>
          <p:cNvSpPr>
            <a:spLocks noGrp="1"/>
          </p:cNvSpPr>
          <p:nvPr>
            <p:ph type="title"/>
          </p:nvPr>
        </p:nvSpPr>
        <p:spPr/>
        <p:txBody>
          <a:bodyPr/>
          <a:lstStyle/>
          <a:p>
            <a:pPr algn="ctr"/>
            <a:r>
              <a:rPr lang="es-CO" dirty="0"/>
              <a:t>resumen</a:t>
            </a:r>
          </a:p>
        </p:txBody>
      </p:sp>
      <p:sp>
        <p:nvSpPr>
          <p:cNvPr id="3" name="Marcador de contenido 2">
            <a:extLst>
              <a:ext uri="{FF2B5EF4-FFF2-40B4-BE49-F238E27FC236}">
                <a16:creationId xmlns:a16="http://schemas.microsoft.com/office/drawing/2014/main" id="{EBBB0BB1-F561-C613-2EDD-664F40D3BB7E}"/>
              </a:ext>
            </a:extLst>
          </p:cNvPr>
          <p:cNvSpPr>
            <a:spLocks noGrp="1"/>
          </p:cNvSpPr>
          <p:nvPr>
            <p:ph idx="1"/>
          </p:nvPr>
        </p:nvSpPr>
        <p:spPr/>
        <p:txBody>
          <a:bodyPr>
            <a:normAutofit fontScale="70000" lnSpcReduction="20000"/>
          </a:bodyPr>
          <a:lstStyle/>
          <a:p>
            <a:pPr indent="457200"/>
            <a:r>
              <a:rPr lang="es-ES" sz="1800" dirty="0">
                <a:effectLst/>
                <a:latin typeface="Times New Roman" panose="02020603050405020304" pitchFamily="18" charset="0"/>
                <a:ea typeface="Times New Roman" panose="02020603050405020304" pitchFamily="18" charset="0"/>
              </a:rPr>
              <a:t>Desarrollo de un sistema automatizado para la gestión eficiente de parqueaderos de vehículos, diseñado para reemplazar los procesos manuales tradicionales y mejorar la operatividad del servicio. Este sistema permite registrar de manera ágil y precisa el ingreso de vehículos, almacenando datos clave como la placa, el modelo, el propietario y la marca. Además, automatiza la generación de recibos detallados al momento de la salida, indicando el monto a cancelar de acuerdo con el tiempo de uso del parqueadero.</a:t>
            </a:r>
            <a:endParaRPr lang="es-CO" sz="1800" dirty="0">
              <a:effectLst/>
              <a:latin typeface="Times New Roman" panose="02020603050405020304" pitchFamily="18" charset="0"/>
              <a:ea typeface="Times New Roman" panose="02020603050405020304" pitchFamily="18" charset="0"/>
            </a:endParaRPr>
          </a:p>
          <a:p>
            <a:pPr indent="0">
              <a:buNone/>
            </a:pPr>
            <a:r>
              <a:rPr lang="es-ES" sz="1800" dirty="0">
                <a:effectLst/>
                <a:latin typeface="Times New Roman" panose="02020603050405020304" pitchFamily="18" charset="0"/>
                <a:ea typeface="Times New Roman" panose="02020603050405020304" pitchFamily="18" charset="0"/>
              </a:rPr>
              <a:t> </a:t>
            </a:r>
            <a:endParaRPr lang="es-CO" sz="1800" dirty="0">
              <a:effectLst/>
              <a:latin typeface="Times New Roman" panose="02020603050405020304" pitchFamily="18" charset="0"/>
              <a:ea typeface="Times New Roman" panose="02020603050405020304" pitchFamily="18" charset="0"/>
            </a:endParaRPr>
          </a:p>
          <a:p>
            <a:pPr indent="457200"/>
            <a:r>
              <a:rPr lang="es-ES" sz="1800" dirty="0">
                <a:effectLst/>
                <a:latin typeface="Times New Roman" panose="02020603050405020304" pitchFamily="18" charset="0"/>
                <a:ea typeface="Times New Roman" panose="02020603050405020304" pitchFamily="18" charset="0"/>
              </a:rPr>
              <a:t>Para el desarrollo del proyecto, se utilizó NetBeans como entorno de desarrollo, lo que permitió estructurar la lógica del programa y diseñar una interfaz gráfica amigable y funcional. La base de datos fue implementada con SQL, utilizando XAMPP para gestionar la conexión entre el sistema y la base de datos. Este enfoque combina herramientas tecnológicas robustas para ofrecer una solución moderna, práctica y confiable, orientada a optimizar la administración de parqueaderos y mejorar la experiencia del usuario final.</a:t>
            </a:r>
            <a:endParaRPr lang="es-CO" sz="1800" dirty="0">
              <a:effectLst/>
              <a:latin typeface="Times New Roman" panose="02020603050405020304" pitchFamily="18" charset="0"/>
              <a:ea typeface="Times New Roman" panose="02020603050405020304" pitchFamily="18" charset="0"/>
            </a:endParaRPr>
          </a:p>
          <a:p>
            <a:pPr indent="0">
              <a:buNone/>
            </a:pPr>
            <a:r>
              <a:rPr lang="es-ES" sz="1800" dirty="0">
                <a:effectLst/>
                <a:latin typeface="Times New Roman" panose="02020603050405020304" pitchFamily="18" charset="0"/>
                <a:ea typeface="Times New Roman" panose="02020603050405020304" pitchFamily="18" charset="0"/>
              </a:rPr>
              <a:t> </a:t>
            </a:r>
            <a:endParaRPr lang="es-CO" sz="1800" dirty="0">
              <a:effectLst/>
              <a:latin typeface="Times New Roman" panose="02020603050405020304" pitchFamily="18" charset="0"/>
              <a:ea typeface="Times New Roman" panose="02020603050405020304" pitchFamily="18" charset="0"/>
            </a:endParaRPr>
          </a:p>
          <a:p>
            <a:r>
              <a:rPr lang="es-ES" sz="1800" dirty="0">
                <a:effectLst/>
                <a:latin typeface="Times New Roman" panose="02020603050405020304" pitchFamily="18" charset="0"/>
                <a:ea typeface="Times New Roman" panose="02020603050405020304" pitchFamily="18" charset="0"/>
              </a:rPr>
              <a:t>Este proyecto refleja la integración de conocimientos en programación, diseño de interfaces y gestión de bases de datos para resolver problemas reales.</a:t>
            </a:r>
            <a:endParaRPr lang="es-CO" dirty="0"/>
          </a:p>
        </p:txBody>
      </p:sp>
    </p:spTree>
    <p:extLst>
      <p:ext uri="{BB962C8B-B14F-4D97-AF65-F5344CB8AC3E}">
        <p14:creationId xmlns:p14="http://schemas.microsoft.com/office/powerpoint/2010/main" val="2704924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F6E5143-03B4-4A3F-B1AA-92F1FFCB11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7" name="Rectangle 16">
              <a:extLst>
                <a:ext uri="{FF2B5EF4-FFF2-40B4-BE49-F238E27FC236}">
                  <a16:creationId xmlns:a16="http://schemas.microsoft.com/office/drawing/2014/main" id="{D4C0ACE5-FE5C-4548-A978-934C47C4A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46F189B7-A49C-40FD-8963-ACB32C7FE43A}"/>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grpSp>
        <p:nvGrpSpPr>
          <p:cNvPr id="20" name="Group 19">
            <a:extLst>
              <a:ext uri="{FF2B5EF4-FFF2-40B4-BE49-F238E27FC236}">
                <a16:creationId xmlns:a16="http://schemas.microsoft.com/office/drawing/2014/main" id="{5FC7D0E4-6AF2-4DFE-9735-F3AA3B41FD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81779"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1" name="Rectangle 5">
              <a:extLst>
                <a:ext uri="{FF2B5EF4-FFF2-40B4-BE49-F238E27FC236}">
                  <a16:creationId xmlns:a16="http://schemas.microsoft.com/office/drawing/2014/main" id="{1E043AA5-748F-4C81-B2B6-05C043C97D9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2" name="Freeform 6">
              <a:extLst>
                <a:ext uri="{FF2B5EF4-FFF2-40B4-BE49-F238E27FC236}">
                  <a16:creationId xmlns:a16="http://schemas.microsoft.com/office/drawing/2014/main" id="{3DD5A072-1701-4278-9B61-E176A6593A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7">
              <a:extLst>
                <a:ext uri="{FF2B5EF4-FFF2-40B4-BE49-F238E27FC236}">
                  <a16:creationId xmlns:a16="http://schemas.microsoft.com/office/drawing/2014/main" id="{693775C6-27F7-4491-8ADB-BE15670EA0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Rectangle 8">
              <a:extLst>
                <a:ext uri="{FF2B5EF4-FFF2-40B4-BE49-F238E27FC236}">
                  <a16:creationId xmlns:a16="http://schemas.microsoft.com/office/drawing/2014/main" id="{8217B948-567A-40CF-B47D-D797E986FF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5" name="Freeform 9">
              <a:extLst>
                <a:ext uri="{FF2B5EF4-FFF2-40B4-BE49-F238E27FC236}">
                  <a16:creationId xmlns:a16="http://schemas.microsoft.com/office/drawing/2014/main" id="{866235C7-9D36-44EA-BE9C-E600AAE10A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0">
              <a:extLst>
                <a:ext uri="{FF2B5EF4-FFF2-40B4-BE49-F238E27FC236}">
                  <a16:creationId xmlns:a16="http://schemas.microsoft.com/office/drawing/2014/main" id="{A75C42B3-A094-48D2-9F19-EC57CA8A68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1">
              <a:extLst>
                <a:ext uri="{FF2B5EF4-FFF2-40B4-BE49-F238E27FC236}">
                  <a16:creationId xmlns:a16="http://schemas.microsoft.com/office/drawing/2014/main" id="{3B23AFBE-0030-44FD-9F1F-B2A8C5A297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2">
              <a:extLst>
                <a:ext uri="{FF2B5EF4-FFF2-40B4-BE49-F238E27FC236}">
                  <a16:creationId xmlns:a16="http://schemas.microsoft.com/office/drawing/2014/main" id="{E074D039-EB21-4C09-BD17-D01A399AD1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3">
              <a:extLst>
                <a:ext uri="{FF2B5EF4-FFF2-40B4-BE49-F238E27FC236}">
                  <a16:creationId xmlns:a16="http://schemas.microsoft.com/office/drawing/2014/main" id="{F9C158B8-85B0-4FBD-A2A7-EDFC656E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4">
              <a:extLst>
                <a:ext uri="{FF2B5EF4-FFF2-40B4-BE49-F238E27FC236}">
                  <a16:creationId xmlns:a16="http://schemas.microsoft.com/office/drawing/2014/main" id="{341B2BC9-8774-4DB0-92A1-1DD9CDA3A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5">
              <a:extLst>
                <a:ext uri="{FF2B5EF4-FFF2-40B4-BE49-F238E27FC236}">
                  <a16:creationId xmlns:a16="http://schemas.microsoft.com/office/drawing/2014/main" id="{ECD9CDA7-0B12-4C54-981E-9FE12010EC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6">
              <a:extLst>
                <a:ext uri="{FF2B5EF4-FFF2-40B4-BE49-F238E27FC236}">
                  <a16:creationId xmlns:a16="http://schemas.microsoft.com/office/drawing/2014/main" id="{362C53FB-AB6B-41C0-8B4B-F29D136F4E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7">
              <a:extLst>
                <a:ext uri="{FF2B5EF4-FFF2-40B4-BE49-F238E27FC236}">
                  <a16:creationId xmlns:a16="http://schemas.microsoft.com/office/drawing/2014/main" id="{DC5D7020-0FA2-4EA9-9A41-1E44B9F12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8">
              <a:extLst>
                <a:ext uri="{FF2B5EF4-FFF2-40B4-BE49-F238E27FC236}">
                  <a16:creationId xmlns:a16="http://schemas.microsoft.com/office/drawing/2014/main" id="{55CE9534-539F-4F0C-9421-E67D4643C7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9">
              <a:extLst>
                <a:ext uri="{FF2B5EF4-FFF2-40B4-BE49-F238E27FC236}">
                  <a16:creationId xmlns:a16="http://schemas.microsoft.com/office/drawing/2014/main" id="{195084A5-55CF-4251-973B-8D7D890D83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0">
              <a:extLst>
                <a:ext uri="{FF2B5EF4-FFF2-40B4-BE49-F238E27FC236}">
                  <a16:creationId xmlns:a16="http://schemas.microsoft.com/office/drawing/2014/main" id="{882C04DE-EB54-46B4-BC2C-D397540EC8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1">
              <a:extLst>
                <a:ext uri="{FF2B5EF4-FFF2-40B4-BE49-F238E27FC236}">
                  <a16:creationId xmlns:a16="http://schemas.microsoft.com/office/drawing/2014/main" id="{42C81133-7064-44D2-98A9-556AA272E6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2">
              <a:extLst>
                <a:ext uri="{FF2B5EF4-FFF2-40B4-BE49-F238E27FC236}">
                  <a16:creationId xmlns:a16="http://schemas.microsoft.com/office/drawing/2014/main" id="{FEDFA219-FB87-4A2B-B2FA-556685BFD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3">
              <a:extLst>
                <a:ext uri="{FF2B5EF4-FFF2-40B4-BE49-F238E27FC236}">
                  <a16:creationId xmlns:a16="http://schemas.microsoft.com/office/drawing/2014/main" id="{0206C3BA-4D59-4297-B6C4-A3F5DEDDBD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4">
              <a:extLst>
                <a:ext uri="{FF2B5EF4-FFF2-40B4-BE49-F238E27FC236}">
                  <a16:creationId xmlns:a16="http://schemas.microsoft.com/office/drawing/2014/main" id="{C452F762-C841-4451-B36D-408552FE03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5">
              <a:extLst>
                <a:ext uri="{FF2B5EF4-FFF2-40B4-BE49-F238E27FC236}">
                  <a16:creationId xmlns:a16="http://schemas.microsoft.com/office/drawing/2014/main" id="{FC62ECBA-93B8-4FB5-87A1-955FE5F9EF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6">
              <a:extLst>
                <a:ext uri="{FF2B5EF4-FFF2-40B4-BE49-F238E27FC236}">
                  <a16:creationId xmlns:a16="http://schemas.microsoft.com/office/drawing/2014/main" id="{C8960932-072F-46F8-A800-8E151132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7">
              <a:extLst>
                <a:ext uri="{FF2B5EF4-FFF2-40B4-BE49-F238E27FC236}">
                  <a16:creationId xmlns:a16="http://schemas.microsoft.com/office/drawing/2014/main" id="{193310CE-FA52-40D8-9805-65ADE73B3E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8">
              <a:extLst>
                <a:ext uri="{FF2B5EF4-FFF2-40B4-BE49-F238E27FC236}">
                  <a16:creationId xmlns:a16="http://schemas.microsoft.com/office/drawing/2014/main" id="{A6118245-FA74-42C5-AAC0-BF419E601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9">
              <a:extLst>
                <a:ext uri="{FF2B5EF4-FFF2-40B4-BE49-F238E27FC236}">
                  <a16:creationId xmlns:a16="http://schemas.microsoft.com/office/drawing/2014/main" id="{36F7B7A8-7A99-4B58-BDAA-3A35E7E8B9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0">
              <a:extLst>
                <a:ext uri="{FF2B5EF4-FFF2-40B4-BE49-F238E27FC236}">
                  <a16:creationId xmlns:a16="http://schemas.microsoft.com/office/drawing/2014/main" id="{10438D8A-C988-4C98-9829-C3EC8C75AE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1">
              <a:extLst>
                <a:ext uri="{FF2B5EF4-FFF2-40B4-BE49-F238E27FC236}">
                  <a16:creationId xmlns:a16="http://schemas.microsoft.com/office/drawing/2014/main" id="{26457254-54B2-4720-9DB8-245295636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2">
              <a:extLst>
                <a:ext uri="{FF2B5EF4-FFF2-40B4-BE49-F238E27FC236}">
                  <a16:creationId xmlns:a16="http://schemas.microsoft.com/office/drawing/2014/main" id="{4CF726FF-D7ED-47E6-954C-3F67B1C6E5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Rectangle 33">
              <a:extLst>
                <a:ext uri="{FF2B5EF4-FFF2-40B4-BE49-F238E27FC236}">
                  <a16:creationId xmlns:a16="http://schemas.microsoft.com/office/drawing/2014/main" id="{4ADC0F26-5BB7-49FC-A2AA-D6FE6BFBF47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0" name="Freeform 34">
              <a:extLst>
                <a:ext uri="{FF2B5EF4-FFF2-40B4-BE49-F238E27FC236}">
                  <a16:creationId xmlns:a16="http://schemas.microsoft.com/office/drawing/2014/main" id="{2CD0B225-A5AF-412C-B0A0-F8EC05D25C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5">
              <a:extLst>
                <a:ext uri="{FF2B5EF4-FFF2-40B4-BE49-F238E27FC236}">
                  <a16:creationId xmlns:a16="http://schemas.microsoft.com/office/drawing/2014/main" id="{5E5345FC-479F-4B96-A21E-45956E0CE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6">
              <a:extLst>
                <a:ext uri="{FF2B5EF4-FFF2-40B4-BE49-F238E27FC236}">
                  <a16:creationId xmlns:a16="http://schemas.microsoft.com/office/drawing/2014/main" id="{6C8036E3-1885-4765-AD4E-159A5C13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37">
              <a:extLst>
                <a:ext uri="{FF2B5EF4-FFF2-40B4-BE49-F238E27FC236}">
                  <a16:creationId xmlns:a16="http://schemas.microsoft.com/office/drawing/2014/main" id="{349F5904-C943-4A5F-8D9D-C10D888721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38">
              <a:extLst>
                <a:ext uri="{FF2B5EF4-FFF2-40B4-BE49-F238E27FC236}">
                  <a16:creationId xmlns:a16="http://schemas.microsoft.com/office/drawing/2014/main" id="{C1B2E865-4265-44E3-9FFB-74F8EC3CF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39">
              <a:extLst>
                <a:ext uri="{FF2B5EF4-FFF2-40B4-BE49-F238E27FC236}">
                  <a16:creationId xmlns:a16="http://schemas.microsoft.com/office/drawing/2014/main" id="{CB7E4148-E4B0-4B1A-91A4-84FBCB3FE4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40">
              <a:extLst>
                <a:ext uri="{FF2B5EF4-FFF2-40B4-BE49-F238E27FC236}">
                  <a16:creationId xmlns:a16="http://schemas.microsoft.com/office/drawing/2014/main" id="{0EFF5912-9C0A-48EE-8B34-6ADB208084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41">
              <a:extLst>
                <a:ext uri="{FF2B5EF4-FFF2-40B4-BE49-F238E27FC236}">
                  <a16:creationId xmlns:a16="http://schemas.microsoft.com/office/drawing/2014/main" id="{0A84ED55-529B-4AB4-BB50-3E1A92AC8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42">
              <a:extLst>
                <a:ext uri="{FF2B5EF4-FFF2-40B4-BE49-F238E27FC236}">
                  <a16:creationId xmlns:a16="http://schemas.microsoft.com/office/drawing/2014/main" id="{01D20A99-A101-483B-BD98-08BEA046A4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43">
              <a:extLst>
                <a:ext uri="{FF2B5EF4-FFF2-40B4-BE49-F238E27FC236}">
                  <a16:creationId xmlns:a16="http://schemas.microsoft.com/office/drawing/2014/main" id="{E2FF2BF1-72C4-4363-8DCF-C1228F2864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44">
              <a:extLst>
                <a:ext uri="{FF2B5EF4-FFF2-40B4-BE49-F238E27FC236}">
                  <a16:creationId xmlns:a16="http://schemas.microsoft.com/office/drawing/2014/main" id="{40D117D8-EF1B-4A69-904D-EBF083D301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Rectangle 45">
              <a:extLst>
                <a:ext uri="{FF2B5EF4-FFF2-40B4-BE49-F238E27FC236}">
                  <a16:creationId xmlns:a16="http://schemas.microsoft.com/office/drawing/2014/main" id="{55237D56-82AD-49D7-9D48-5B054EFCD46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2" name="Freeform 46">
              <a:extLst>
                <a:ext uri="{FF2B5EF4-FFF2-40B4-BE49-F238E27FC236}">
                  <a16:creationId xmlns:a16="http://schemas.microsoft.com/office/drawing/2014/main" id="{0F4CA5B0-25F8-4116-BF0C-BB7647149C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47">
              <a:extLst>
                <a:ext uri="{FF2B5EF4-FFF2-40B4-BE49-F238E27FC236}">
                  <a16:creationId xmlns:a16="http://schemas.microsoft.com/office/drawing/2014/main" id="{9E87AD46-2245-41CF-A7CF-85D5980C16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48">
              <a:extLst>
                <a:ext uri="{FF2B5EF4-FFF2-40B4-BE49-F238E27FC236}">
                  <a16:creationId xmlns:a16="http://schemas.microsoft.com/office/drawing/2014/main" id="{0D01EEE8-C6EC-4E77-BF41-CB4EBDAB87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49">
              <a:extLst>
                <a:ext uri="{FF2B5EF4-FFF2-40B4-BE49-F238E27FC236}">
                  <a16:creationId xmlns:a16="http://schemas.microsoft.com/office/drawing/2014/main" id="{68CE06E1-40E0-4802-B161-325CA2471D7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50">
              <a:extLst>
                <a:ext uri="{FF2B5EF4-FFF2-40B4-BE49-F238E27FC236}">
                  <a16:creationId xmlns:a16="http://schemas.microsoft.com/office/drawing/2014/main" id="{3B4B92AA-1FF5-4514-ADAA-DFCE30659A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51">
              <a:extLst>
                <a:ext uri="{FF2B5EF4-FFF2-40B4-BE49-F238E27FC236}">
                  <a16:creationId xmlns:a16="http://schemas.microsoft.com/office/drawing/2014/main" id="{8276DA0D-55BA-4771-848E-812B707D87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52">
              <a:extLst>
                <a:ext uri="{FF2B5EF4-FFF2-40B4-BE49-F238E27FC236}">
                  <a16:creationId xmlns:a16="http://schemas.microsoft.com/office/drawing/2014/main" id="{BF3E9CA1-3F07-4BD4-AF41-9CF26669BA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53">
              <a:extLst>
                <a:ext uri="{FF2B5EF4-FFF2-40B4-BE49-F238E27FC236}">
                  <a16:creationId xmlns:a16="http://schemas.microsoft.com/office/drawing/2014/main" id="{3EBE8AD0-E6F5-4963-B500-133A69E9B7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54">
              <a:extLst>
                <a:ext uri="{FF2B5EF4-FFF2-40B4-BE49-F238E27FC236}">
                  <a16:creationId xmlns:a16="http://schemas.microsoft.com/office/drawing/2014/main" id="{A2D2ED25-1E2E-46F0-A6B7-CD46AD4772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55">
              <a:extLst>
                <a:ext uri="{FF2B5EF4-FFF2-40B4-BE49-F238E27FC236}">
                  <a16:creationId xmlns:a16="http://schemas.microsoft.com/office/drawing/2014/main" id="{980795E4-1364-4209-B8CB-AAC85A942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56">
              <a:extLst>
                <a:ext uri="{FF2B5EF4-FFF2-40B4-BE49-F238E27FC236}">
                  <a16:creationId xmlns:a16="http://schemas.microsoft.com/office/drawing/2014/main" id="{892BBFCD-095D-473A-A238-6249B2F1EE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57">
              <a:extLst>
                <a:ext uri="{FF2B5EF4-FFF2-40B4-BE49-F238E27FC236}">
                  <a16:creationId xmlns:a16="http://schemas.microsoft.com/office/drawing/2014/main" id="{D1B613FD-C4C2-4B26-AC2E-C9907F0E35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58">
              <a:extLst>
                <a:ext uri="{FF2B5EF4-FFF2-40B4-BE49-F238E27FC236}">
                  <a16:creationId xmlns:a16="http://schemas.microsoft.com/office/drawing/2014/main" id="{D38666D5-AD68-495A-A0EB-45C57420F4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ítulo 1">
            <a:extLst>
              <a:ext uri="{FF2B5EF4-FFF2-40B4-BE49-F238E27FC236}">
                <a16:creationId xmlns:a16="http://schemas.microsoft.com/office/drawing/2014/main" id="{5DCBF1B2-1B64-30FB-2A21-D94DAAA7A10D}"/>
              </a:ext>
            </a:extLst>
          </p:cNvPr>
          <p:cNvSpPr>
            <a:spLocks noGrp="1"/>
          </p:cNvSpPr>
          <p:nvPr>
            <p:ph type="title"/>
          </p:nvPr>
        </p:nvSpPr>
        <p:spPr>
          <a:xfrm>
            <a:off x="5491209" y="618518"/>
            <a:ext cx="5877676" cy="1478570"/>
          </a:xfrm>
        </p:spPr>
        <p:txBody>
          <a:bodyPr>
            <a:normAutofit/>
          </a:bodyPr>
          <a:lstStyle/>
          <a:p>
            <a:pPr algn="ctr"/>
            <a:r>
              <a:rPr lang="es-CO" dirty="0"/>
              <a:t>Interfaz de </a:t>
            </a:r>
            <a:r>
              <a:rPr lang="es-CO" dirty="0" err="1"/>
              <a:t>ui</a:t>
            </a:r>
            <a:endParaRPr lang="es-CO" dirty="0"/>
          </a:p>
        </p:txBody>
      </p:sp>
      <p:pic>
        <p:nvPicPr>
          <p:cNvPr id="9" name="Imagen 8">
            <a:extLst>
              <a:ext uri="{FF2B5EF4-FFF2-40B4-BE49-F238E27FC236}">
                <a16:creationId xmlns:a16="http://schemas.microsoft.com/office/drawing/2014/main" id="{807D2B26-3FED-52BD-BDBA-CE43B42B0160}"/>
              </a:ext>
            </a:extLst>
          </p:cNvPr>
          <p:cNvPicPr>
            <a:picLocks noChangeAspect="1"/>
          </p:cNvPicPr>
          <p:nvPr/>
        </p:nvPicPr>
        <p:blipFill>
          <a:blip r:embed="rId4"/>
          <a:srcRect t="15427" b="15427"/>
          <a:stretch/>
        </p:blipFill>
        <p:spPr>
          <a:xfrm>
            <a:off x="20" y="1"/>
            <a:ext cx="4635563" cy="2276475"/>
          </a:xfrm>
          <a:custGeom>
            <a:avLst/>
            <a:gdLst/>
            <a:ahLst/>
            <a:cxnLst/>
            <a:rect l="l" t="t" r="r" b="b"/>
            <a:pathLst>
              <a:path w="4635583" h="3427413">
                <a:moveTo>
                  <a:pt x="0" y="0"/>
                </a:moveTo>
                <a:lnTo>
                  <a:pt x="4635583" y="0"/>
                </a:lnTo>
                <a:lnTo>
                  <a:pt x="4635583" y="3427413"/>
                </a:lnTo>
                <a:lnTo>
                  <a:pt x="0" y="3427413"/>
                </a:lnTo>
                <a:close/>
              </a:path>
            </a:pathLst>
          </a:custGeom>
        </p:spPr>
      </p:pic>
      <p:pic>
        <p:nvPicPr>
          <p:cNvPr id="7" name="Imagen 6">
            <a:extLst>
              <a:ext uri="{FF2B5EF4-FFF2-40B4-BE49-F238E27FC236}">
                <a16:creationId xmlns:a16="http://schemas.microsoft.com/office/drawing/2014/main" id="{1E1BB656-F11F-1754-D43E-67A126330A31}"/>
              </a:ext>
            </a:extLst>
          </p:cNvPr>
          <p:cNvPicPr>
            <a:picLocks noChangeAspect="1"/>
          </p:cNvPicPr>
          <p:nvPr/>
        </p:nvPicPr>
        <p:blipFill>
          <a:blip r:embed="rId5"/>
          <a:srcRect t="15269" b="15269"/>
          <a:stretch/>
        </p:blipFill>
        <p:spPr>
          <a:xfrm>
            <a:off x="20" y="2285999"/>
            <a:ext cx="4635563" cy="2286001"/>
          </a:xfrm>
          <a:custGeom>
            <a:avLst/>
            <a:gdLst/>
            <a:ahLst/>
            <a:cxnLst/>
            <a:rect l="l" t="t" r="r" b="b"/>
            <a:pathLst>
              <a:path w="4635583" h="3430587">
                <a:moveTo>
                  <a:pt x="0" y="0"/>
                </a:moveTo>
                <a:lnTo>
                  <a:pt x="4635583" y="0"/>
                </a:lnTo>
                <a:lnTo>
                  <a:pt x="4635583" y="3430587"/>
                </a:lnTo>
                <a:lnTo>
                  <a:pt x="0" y="3430587"/>
                </a:lnTo>
                <a:close/>
              </a:path>
            </a:pathLst>
          </a:custGeom>
        </p:spPr>
      </p:pic>
      <p:cxnSp>
        <p:nvCxnSpPr>
          <p:cNvPr id="76" name="Straight Connector 75">
            <a:extLst>
              <a:ext uri="{FF2B5EF4-FFF2-40B4-BE49-F238E27FC236}">
                <a16:creationId xmlns:a16="http://schemas.microsoft.com/office/drawing/2014/main" id="{CC3F786F-AA1D-45FC-A74D-08C114CCC8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2286000"/>
            <a:ext cx="4635583" cy="0"/>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pic>
        <p:nvPicPr>
          <p:cNvPr id="5" name="Marcador de contenido 4">
            <a:extLst>
              <a:ext uri="{FF2B5EF4-FFF2-40B4-BE49-F238E27FC236}">
                <a16:creationId xmlns:a16="http://schemas.microsoft.com/office/drawing/2014/main" id="{9A9DFEA9-B0E0-9CBF-B713-318C82A1B37D}"/>
              </a:ext>
            </a:extLst>
          </p:cNvPr>
          <p:cNvPicPr>
            <a:picLocks noChangeAspect="1"/>
          </p:cNvPicPr>
          <p:nvPr/>
        </p:nvPicPr>
        <p:blipFill>
          <a:blip r:embed="rId6"/>
          <a:srcRect t="15461" b="15461"/>
          <a:stretch/>
        </p:blipFill>
        <p:spPr>
          <a:xfrm>
            <a:off x="20" y="4572000"/>
            <a:ext cx="4635563" cy="2286001"/>
          </a:xfrm>
          <a:custGeom>
            <a:avLst/>
            <a:gdLst/>
            <a:ahLst/>
            <a:cxnLst/>
            <a:rect l="l" t="t" r="r" b="b"/>
            <a:pathLst>
              <a:path w="4635583" h="3430587">
                <a:moveTo>
                  <a:pt x="0" y="0"/>
                </a:moveTo>
                <a:lnTo>
                  <a:pt x="4635583" y="0"/>
                </a:lnTo>
                <a:lnTo>
                  <a:pt x="4635583" y="3430587"/>
                </a:lnTo>
                <a:lnTo>
                  <a:pt x="0" y="3430587"/>
                </a:lnTo>
                <a:close/>
              </a:path>
            </a:pathLst>
          </a:custGeom>
        </p:spPr>
      </p:pic>
      <p:cxnSp>
        <p:nvCxnSpPr>
          <p:cNvPr id="78" name="Straight Connector 77">
            <a:extLst>
              <a:ext uri="{FF2B5EF4-FFF2-40B4-BE49-F238E27FC236}">
                <a16:creationId xmlns:a16="http://schemas.microsoft.com/office/drawing/2014/main" id="{883CDFEC-DD12-4B5C-A2F9-97A0ED2B27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72000"/>
            <a:ext cx="4635583" cy="0"/>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cxnSp>
        <p:nvCxnSpPr>
          <p:cNvPr id="80" name="Straight Connector 79">
            <a:extLst>
              <a:ext uri="{FF2B5EF4-FFF2-40B4-BE49-F238E27FC236}">
                <a16:creationId xmlns:a16="http://schemas.microsoft.com/office/drawing/2014/main" id="{4C1B072D-02FA-497D-8AE3-EB18B618ED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32483" y="-464"/>
            <a:ext cx="2646" cy="6858465"/>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sp>
        <p:nvSpPr>
          <p:cNvPr id="13" name="Content Placeholder 12">
            <a:extLst>
              <a:ext uri="{FF2B5EF4-FFF2-40B4-BE49-F238E27FC236}">
                <a16:creationId xmlns:a16="http://schemas.microsoft.com/office/drawing/2014/main" id="{33498557-6BE5-E33C-2169-792C837D3E2D}"/>
              </a:ext>
            </a:extLst>
          </p:cNvPr>
          <p:cNvSpPr>
            <a:spLocks noGrp="1"/>
          </p:cNvSpPr>
          <p:nvPr>
            <p:ph idx="1"/>
          </p:nvPr>
        </p:nvSpPr>
        <p:spPr>
          <a:xfrm>
            <a:off x="5491209" y="2249487"/>
            <a:ext cx="5877677" cy="3541714"/>
          </a:xfrm>
        </p:spPr>
        <p:txBody>
          <a:bodyPr>
            <a:normAutofit fontScale="62500" lnSpcReduction="20000"/>
          </a:bodyPr>
          <a:lstStyle/>
          <a:p>
            <a:pPr marL="0" indent="0">
              <a:buNone/>
            </a:pPr>
            <a:r>
              <a:rPr lang="es-ES" dirty="0"/>
              <a:t>Acá podemos ver la estructura de nuestra Interfaz de UI donde las funcionalidades principales son:</a:t>
            </a:r>
          </a:p>
          <a:p>
            <a:pPr marL="0" indent="0">
              <a:buNone/>
            </a:pPr>
            <a:r>
              <a:rPr lang="es-ES" dirty="0"/>
              <a:t>1.Registro de vehículo </a:t>
            </a:r>
          </a:p>
          <a:p>
            <a:r>
              <a:rPr lang="es-ES" dirty="0"/>
              <a:t>Registrar Entrada (Sección izquierda):Nos pide rellenar los campos</a:t>
            </a:r>
          </a:p>
          <a:p>
            <a:r>
              <a:rPr lang="es-ES" dirty="0"/>
              <a:t>Tipo: Un campo desplegable para seleccionar el tipo de vehículo.</a:t>
            </a:r>
          </a:p>
          <a:p>
            <a:r>
              <a:rPr lang="es-ES" dirty="0"/>
              <a:t>Placa, Marca, Modelo, Propietario: Campos de texto donde se introduce la información del vehículo.</a:t>
            </a:r>
          </a:p>
          <a:p>
            <a:r>
              <a:rPr lang="es-ES" dirty="0"/>
              <a:t>Botón "Guardar": Se utiliza para almacenar los datos ingresados. </a:t>
            </a:r>
          </a:p>
          <a:p>
            <a:r>
              <a:rPr lang="es-ES" dirty="0"/>
              <a:t>Buscar: Barra de búsqueda para encontrar un vehículo en la lista mediante un criterio, como la placa.</a:t>
            </a:r>
          </a:p>
          <a:p>
            <a:r>
              <a:rPr lang="es-ES" dirty="0"/>
              <a:t>Botón "Buscar por placa": Filtra los resultados en la tabla.</a:t>
            </a:r>
            <a:endParaRPr lang="en-US" dirty="0"/>
          </a:p>
        </p:txBody>
      </p:sp>
    </p:spTree>
    <p:extLst>
      <p:ext uri="{BB962C8B-B14F-4D97-AF65-F5344CB8AC3E}">
        <p14:creationId xmlns:p14="http://schemas.microsoft.com/office/powerpoint/2010/main" val="683757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F6E5143-03B4-4A3F-B1AA-92F1FFCB11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7" name="Rectangle 16">
              <a:extLst>
                <a:ext uri="{FF2B5EF4-FFF2-40B4-BE49-F238E27FC236}">
                  <a16:creationId xmlns:a16="http://schemas.microsoft.com/office/drawing/2014/main" id="{D4C0ACE5-FE5C-4548-A978-934C47C4A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46F189B7-A49C-40FD-8963-ACB32C7FE43A}"/>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grpSp>
        <p:nvGrpSpPr>
          <p:cNvPr id="20" name="Group 19">
            <a:extLst>
              <a:ext uri="{FF2B5EF4-FFF2-40B4-BE49-F238E27FC236}">
                <a16:creationId xmlns:a16="http://schemas.microsoft.com/office/drawing/2014/main" id="{5FC7D0E4-6AF2-4DFE-9735-F3AA3B41FD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81779"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1" name="Rectangle 5">
              <a:extLst>
                <a:ext uri="{FF2B5EF4-FFF2-40B4-BE49-F238E27FC236}">
                  <a16:creationId xmlns:a16="http://schemas.microsoft.com/office/drawing/2014/main" id="{1E043AA5-748F-4C81-B2B6-05C043C97D9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2" name="Freeform 6">
              <a:extLst>
                <a:ext uri="{FF2B5EF4-FFF2-40B4-BE49-F238E27FC236}">
                  <a16:creationId xmlns:a16="http://schemas.microsoft.com/office/drawing/2014/main" id="{3DD5A072-1701-4278-9B61-E176A6593A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7">
              <a:extLst>
                <a:ext uri="{FF2B5EF4-FFF2-40B4-BE49-F238E27FC236}">
                  <a16:creationId xmlns:a16="http://schemas.microsoft.com/office/drawing/2014/main" id="{693775C6-27F7-4491-8ADB-BE15670EA0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Rectangle 8">
              <a:extLst>
                <a:ext uri="{FF2B5EF4-FFF2-40B4-BE49-F238E27FC236}">
                  <a16:creationId xmlns:a16="http://schemas.microsoft.com/office/drawing/2014/main" id="{8217B948-567A-40CF-B47D-D797E986FF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5" name="Freeform 9">
              <a:extLst>
                <a:ext uri="{FF2B5EF4-FFF2-40B4-BE49-F238E27FC236}">
                  <a16:creationId xmlns:a16="http://schemas.microsoft.com/office/drawing/2014/main" id="{866235C7-9D36-44EA-BE9C-E600AAE10A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0">
              <a:extLst>
                <a:ext uri="{FF2B5EF4-FFF2-40B4-BE49-F238E27FC236}">
                  <a16:creationId xmlns:a16="http://schemas.microsoft.com/office/drawing/2014/main" id="{A75C42B3-A094-48D2-9F19-EC57CA8A68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1">
              <a:extLst>
                <a:ext uri="{FF2B5EF4-FFF2-40B4-BE49-F238E27FC236}">
                  <a16:creationId xmlns:a16="http://schemas.microsoft.com/office/drawing/2014/main" id="{3B23AFBE-0030-44FD-9F1F-B2A8C5A297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2">
              <a:extLst>
                <a:ext uri="{FF2B5EF4-FFF2-40B4-BE49-F238E27FC236}">
                  <a16:creationId xmlns:a16="http://schemas.microsoft.com/office/drawing/2014/main" id="{E074D039-EB21-4C09-BD17-D01A399AD1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3">
              <a:extLst>
                <a:ext uri="{FF2B5EF4-FFF2-40B4-BE49-F238E27FC236}">
                  <a16:creationId xmlns:a16="http://schemas.microsoft.com/office/drawing/2014/main" id="{F9C158B8-85B0-4FBD-A2A7-EDFC656E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4">
              <a:extLst>
                <a:ext uri="{FF2B5EF4-FFF2-40B4-BE49-F238E27FC236}">
                  <a16:creationId xmlns:a16="http://schemas.microsoft.com/office/drawing/2014/main" id="{341B2BC9-8774-4DB0-92A1-1DD9CDA3A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5">
              <a:extLst>
                <a:ext uri="{FF2B5EF4-FFF2-40B4-BE49-F238E27FC236}">
                  <a16:creationId xmlns:a16="http://schemas.microsoft.com/office/drawing/2014/main" id="{ECD9CDA7-0B12-4C54-981E-9FE12010EC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6">
              <a:extLst>
                <a:ext uri="{FF2B5EF4-FFF2-40B4-BE49-F238E27FC236}">
                  <a16:creationId xmlns:a16="http://schemas.microsoft.com/office/drawing/2014/main" id="{362C53FB-AB6B-41C0-8B4B-F29D136F4E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7">
              <a:extLst>
                <a:ext uri="{FF2B5EF4-FFF2-40B4-BE49-F238E27FC236}">
                  <a16:creationId xmlns:a16="http://schemas.microsoft.com/office/drawing/2014/main" id="{DC5D7020-0FA2-4EA9-9A41-1E44B9F12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8">
              <a:extLst>
                <a:ext uri="{FF2B5EF4-FFF2-40B4-BE49-F238E27FC236}">
                  <a16:creationId xmlns:a16="http://schemas.microsoft.com/office/drawing/2014/main" id="{55CE9534-539F-4F0C-9421-E67D4643C7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9">
              <a:extLst>
                <a:ext uri="{FF2B5EF4-FFF2-40B4-BE49-F238E27FC236}">
                  <a16:creationId xmlns:a16="http://schemas.microsoft.com/office/drawing/2014/main" id="{195084A5-55CF-4251-973B-8D7D890D83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0">
              <a:extLst>
                <a:ext uri="{FF2B5EF4-FFF2-40B4-BE49-F238E27FC236}">
                  <a16:creationId xmlns:a16="http://schemas.microsoft.com/office/drawing/2014/main" id="{882C04DE-EB54-46B4-BC2C-D397540EC8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1">
              <a:extLst>
                <a:ext uri="{FF2B5EF4-FFF2-40B4-BE49-F238E27FC236}">
                  <a16:creationId xmlns:a16="http://schemas.microsoft.com/office/drawing/2014/main" id="{42C81133-7064-44D2-98A9-556AA272E6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2">
              <a:extLst>
                <a:ext uri="{FF2B5EF4-FFF2-40B4-BE49-F238E27FC236}">
                  <a16:creationId xmlns:a16="http://schemas.microsoft.com/office/drawing/2014/main" id="{FEDFA219-FB87-4A2B-B2FA-556685BFD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3">
              <a:extLst>
                <a:ext uri="{FF2B5EF4-FFF2-40B4-BE49-F238E27FC236}">
                  <a16:creationId xmlns:a16="http://schemas.microsoft.com/office/drawing/2014/main" id="{0206C3BA-4D59-4297-B6C4-A3F5DEDDBD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4">
              <a:extLst>
                <a:ext uri="{FF2B5EF4-FFF2-40B4-BE49-F238E27FC236}">
                  <a16:creationId xmlns:a16="http://schemas.microsoft.com/office/drawing/2014/main" id="{C452F762-C841-4451-B36D-408552FE03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5">
              <a:extLst>
                <a:ext uri="{FF2B5EF4-FFF2-40B4-BE49-F238E27FC236}">
                  <a16:creationId xmlns:a16="http://schemas.microsoft.com/office/drawing/2014/main" id="{FC62ECBA-93B8-4FB5-87A1-955FE5F9EF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6">
              <a:extLst>
                <a:ext uri="{FF2B5EF4-FFF2-40B4-BE49-F238E27FC236}">
                  <a16:creationId xmlns:a16="http://schemas.microsoft.com/office/drawing/2014/main" id="{C8960932-072F-46F8-A800-8E151132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7">
              <a:extLst>
                <a:ext uri="{FF2B5EF4-FFF2-40B4-BE49-F238E27FC236}">
                  <a16:creationId xmlns:a16="http://schemas.microsoft.com/office/drawing/2014/main" id="{193310CE-FA52-40D8-9805-65ADE73B3E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8">
              <a:extLst>
                <a:ext uri="{FF2B5EF4-FFF2-40B4-BE49-F238E27FC236}">
                  <a16:creationId xmlns:a16="http://schemas.microsoft.com/office/drawing/2014/main" id="{A6118245-FA74-42C5-AAC0-BF419E601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9">
              <a:extLst>
                <a:ext uri="{FF2B5EF4-FFF2-40B4-BE49-F238E27FC236}">
                  <a16:creationId xmlns:a16="http://schemas.microsoft.com/office/drawing/2014/main" id="{36F7B7A8-7A99-4B58-BDAA-3A35E7E8B9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0">
              <a:extLst>
                <a:ext uri="{FF2B5EF4-FFF2-40B4-BE49-F238E27FC236}">
                  <a16:creationId xmlns:a16="http://schemas.microsoft.com/office/drawing/2014/main" id="{10438D8A-C988-4C98-9829-C3EC8C75AE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1">
              <a:extLst>
                <a:ext uri="{FF2B5EF4-FFF2-40B4-BE49-F238E27FC236}">
                  <a16:creationId xmlns:a16="http://schemas.microsoft.com/office/drawing/2014/main" id="{26457254-54B2-4720-9DB8-245295636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2">
              <a:extLst>
                <a:ext uri="{FF2B5EF4-FFF2-40B4-BE49-F238E27FC236}">
                  <a16:creationId xmlns:a16="http://schemas.microsoft.com/office/drawing/2014/main" id="{4CF726FF-D7ED-47E6-954C-3F67B1C6E5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Rectangle 33">
              <a:extLst>
                <a:ext uri="{FF2B5EF4-FFF2-40B4-BE49-F238E27FC236}">
                  <a16:creationId xmlns:a16="http://schemas.microsoft.com/office/drawing/2014/main" id="{4ADC0F26-5BB7-49FC-A2AA-D6FE6BFBF47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0" name="Freeform 34">
              <a:extLst>
                <a:ext uri="{FF2B5EF4-FFF2-40B4-BE49-F238E27FC236}">
                  <a16:creationId xmlns:a16="http://schemas.microsoft.com/office/drawing/2014/main" id="{2CD0B225-A5AF-412C-B0A0-F8EC05D25C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5">
              <a:extLst>
                <a:ext uri="{FF2B5EF4-FFF2-40B4-BE49-F238E27FC236}">
                  <a16:creationId xmlns:a16="http://schemas.microsoft.com/office/drawing/2014/main" id="{5E5345FC-479F-4B96-A21E-45956E0CE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6">
              <a:extLst>
                <a:ext uri="{FF2B5EF4-FFF2-40B4-BE49-F238E27FC236}">
                  <a16:creationId xmlns:a16="http://schemas.microsoft.com/office/drawing/2014/main" id="{6C8036E3-1885-4765-AD4E-159A5C13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37">
              <a:extLst>
                <a:ext uri="{FF2B5EF4-FFF2-40B4-BE49-F238E27FC236}">
                  <a16:creationId xmlns:a16="http://schemas.microsoft.com/office/drawing/2014/main" id="{349F5904-C943-4A5F-8D9D-C10D888721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38">
              <a:extLst>
                <a:ext uri="{FF2B5EF4-FFF2-40B4-BE49-F238E27FC236}">
                  <a16:creationId xmlns:a16="http://schemas.microsoft.com/office/drawing/2014/main" id="{C1B2E865-4265-44E3-9FFB-74F8EC3CF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39">
              <a:extLst>
                <a:ext uri="{FF2B5EF4-FFF2-40B4-BE49-F238E27FC236}">
                  <a16:creationId xmlns:a16="http://schemas.microsoft.com/office/drawing/2014/main" id="{CB7E4148-E4B0-4B1A-91A4-84FBCB3FE4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40">
              <a:extLst>
                <a:ext uri="{FF2B5EF4-FFF2-40B4-BE49-F238E27FC236}">
                  <a16:creationId xmlns:a16="http://schemas.microsoft.com/office/drawing/2014/main" id="{0EFF5912-9C0A-48EE-8B34-6ADB208084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41">
              <a:extLst>
                <a:ext uri="{FF2B5EF4-FFF2-40B4-BE49-F238E27FC236}">
                  <a16:creationId xmlns:a16="http://schemas.microsoft.com/office/drawing/2014/main" id="{0A84ED55-529B-4AB4-BB50-3E1A92AC8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42">
              <a:extLst>
                <a:ext uri="{FF2B5EF4-FFF2-40B4-BE49-F238E27FC236}">
                  <a16:creationId xmlns:a16="http://schemas.microsoft.com/office/drawing/2014/main" id="{01D20A99-A101-483B-BD98-08BEA046A4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43">
              <a:extLst>
                <a:ext uri="{FF2B5EF4-FFF2-40B4-BE49-F238E27FC236}">
                  <a16:creationId xmlns:a16="http://schemas.microsoft.com/office/drawing/2014/main" id="{E2FF2BF1-72C4-4363-8DCF-C1228F2864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44">
              <a:extLst>
                <a:ext uri="{FF2B5EF4-FFF2-40B4-BE49-F238E27FC236}">
                  <a16:creationId xmlns:a16="http://schemas.microsoft.com/office/drawing/2014/main" id="{40D117D8-EF1B-4A69-904D-EBF083D301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Rectangle 45">
              <a:extLst>
                <a:ext uri="{FF2B5EF4-FFF2-40B4-BE49-F238E27FC236}">
                  <a16:creationId xmlns:a16="http://schemas.microsoft.com/office/drawing/2014/main" id="{55237D56-82AD-49D7-9D48-5B054EFCD46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2" name="Freeform 46">
              <a:extLst>
                <a:ext uri="{FF2B5EF4-FFF2-40B4-BE49-F238E27FC236}">
                  <a16:creationId xmlns:a16="http://schemas.microsoft.com/office/drawing/2014/main" id="{0F4CA5B0-25F8-4116-BF0C-BB7647149C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47">
              <a:extLst>
                <a:ext uri="{FF2B5EF4-FFF2-40B4-BE49-F238E27FC236}">
                  <a16:creationId xmlns:a16="http://schemas.microsoft.com/office/drawing/2014/main" id="{9E87AD46-2245-41CF-A7CF-85D5980C16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48">
              <a:extLst>
                <a:ext uri="{FF2B5EF4-FFF2-40B4-BE49-F238E27FC236}">
                  <a16:creationId xmlns:a16="http://schemas.microsoft.com/office/drawing/2014/main" id="{0D01EEE8-C6EC-4E77-BF41-CB4EBDAB87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49">
              <a:extLst>
                <a:ext uri="{FF2B5EF4-FFF2-40B4-BE49-F238E27FC236}">
                  <a16:creationId xmlns:a16="http://schemas.microsoft.com/office/drawing/2014/main" id="{68CE06E1-40E0-4802-B161-325CA2471D7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50">
              <a:extLst>
                <a:ext uri="{FF2B5EF4-FFF2-40B4-BE49-F238E27FC236}">
                  <a16:creationId xmlns:a16="http://schemas.microsoft.com/office/drawing/2014/main" id="{3B4B92AA-1FF5-4514-ADAA-DFCE30659A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51">
              <a:extLst>
                <a:ext uri="{FF2B5EF4-FFF2-40B4-BE49-F238E27FC236}">
                  <a16:creationId xmlns:a16="http://schemas.microsoft.com/office/drawing/2014/main" id="{8276DA0D-55BA-4771-848E-812B707D87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52">
              <a:extLst>
                <a:ext uri="{FF2B5EF4-FFF2-40B4-BE49-F238E27FC236}">
                  <a16:creationId xmlns:a16="http://schemas.microsoft.com/office/drawing/2014/main" id="{BF3E9CA1-3F07-4BD4-AF41-9CF26669BA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53">
              <a:extLst>
                <a:ext uri="{FF2B5EF4-FFF2-40B4-BE49-F238E27FC236}">
                  <a16:creationId xmlns:a16="http://schemas.microsoft.com/office/drawing/2014/main" id="{3EBE8AD0-E6F5-4963-B500-133A69E9B7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54">
              <a:extLst>
                <a:ext uri="{FF2B5EF4-FFF2-40B4-BE49-F238E27FC236}">
                  <a16:creationId xmlns:a16="http://schemas.microsoft.com/office/drawing/2014/main" id="{A2D2ED25-1E2E-46F0-A6B7-CD46AD4772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55">
              <a:extLst>
                <a:ext uri="{FF2B5EF4-FFF2-40B4-BE49-F238E27FC236}">
                  <a16:creationId xmlns:a16="http://schemas.microsoft.com/office/drawing/2014/main" id="{980795E4-1364-4209-B8CB-AAC85A942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56">
              <a:extLst>
                <a:ext uri="{FF2B5EF4-FFF2-40B4-BE49-F238E27FC236}">
                  <a16:creationId xmlns:a16="http://schemas.microsoft.com/office/drawing/2014/main" id="{892BBFCD-095D-473A-A238-6249B2F1EE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57">
              <a:extLst>
                <a:ext uri="{FF2B5EF4-FFF2-40B4-BE49-F238E27FC236}">
                  <a16:creationId xmlns:a16="http://schemas.microsoft.com/office/drawing/2014/main" id="{D1B613FD-C4C2-4B26-AC2E-C9907F0E35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58">
              <a:extLst>
                <a:ext uri="{FF2B5EF4-FFF2-40B4-BE49-F238E27FC236}">
                  <a16:creationId xmlns:a16="http://schemas.microsoft.com/office/drawing/2014/main" id="{D38666D5-AD68-495A-A0EB-45C57420F4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ítulo 1">
            <a:extLst>
              <a:ext uri="{FF2B5EF4-FFF2-40B4-BE49-F238E27FC236}">
                <a16:creationId xmlns:a16="http://schemas.microsoft.com/office/drawing/2014/main" id="{5DCBF1B2-1B64-30FB-2A21-D94DAAA7A10D}"/>
              </a:ext>
            </a:extLst>
          </p:cNvPr>
          <p:cNvSpPr>
            <a:spLocks noGrp="1"/>
          </p:cNvSpPr>
          <p:nvPr>
            <p:ph type="title"/>
          </p:nvPr>
        </p:nvSpPr>
        <p:spPr>
          <a:xfrm>
            <a:off x="5491209" y="618518"/>
            <a:ext cx="5877676" cy="1478570"/>
          </a:xfrm>
        </p:spPr>
        <p:txBody>
          <a:bodyPr>
            <a:normAutofit/>
          </a:bodyPr>
          <a:lstStyle/>
          <a:p>
            <a:pPr algn="ctr"/>
            <a:r>
              <a:rPr lang="es-CO" dirty="0"/>
              <a:t>Interfaz de </a:t>
            </a:r>
            <a:r>
              <a:rPr lang="es-CO" dirty="0" err="1"/>
              <a:t>ui</a:t>
            </a:r>
            <a:endParaRPr lang="es-CO" dirty="0"/>
          </a:p>
        </p:txBody>
      </p:sp>
      <p:pic>
        <p:nvPicPr>
          <p:cNvPr id="9" name="Imagen 8">
            <a:extLst>
              <a:ext uri="{FF2B5EF4-FFF2-40B4-BE49-F238E27FC236}">
                <a16:creationId xmlns:a16="http://schemas.microsoft.com/office/drawing/2014/main" id="{807D2B26-3FED-52BD-BDBA-CE43B42B0160}"/>
              </a:ext>
            </a:extLst>
          </p:cNvPr>
          <p:cNvPicPr>
            <a:picLocks noChangeAspect="1"/>
          </p:cNvPicPr>
          <p:nvPr/>
        </p:nvPicPr>
        <p:blipFill>
          <a:blip r:embed="rId4"/>
          <a:srcRect t="15427" b="15427"/>
          <a:stretch/>
        </p:blipFill>
        <p:spPr>
          <a:xfrm>
            <a:off x="20" y="1"/>
            <a:ext cx="4635563" cy="2276475"/>
          </a:xfrm>
          <a:custGeom>
            <a:avLst/>
            <a:gdLst/>
            <a:ahLst/>
            <a:cxnLst/>
            <a:rect l="l" t="t" r="r" b="b"/>
            <a:pathLst>
              <a:path w="4635583" h="3427413">
                <a:moveTo>
                  <a:pt x="0" y="0"/>
                </a:moveTo>
                <a:lnTo>
                  <a:pt x="4635583" y="0"/>
                </a:lnTo>
                <a:lnTo>
                  <a:pt x="4635583" y="3427413"/>
                </a:lnTo>
                <a:lnTo>
                  <a:pt x="0" y="3427413"/>
                </a:lnTo>
                <a:close/>
              </a:path>
            </a:pathLst>
          </a:custGeom>
        </p:spPr>
      </p:pic>
      <p:pic>
        <p:nvPicPr>
          <p:cNvPr id="7" name="Imagen 6">
            <a:extLst>
              <a:ext uri="{FF2B5EF4-FFF2-40B4-BE49-F238E27FC236}">
                <a16:creationId xmlns:a16="http://schemas.microsoft.com/office/drawing/2014/main" id="{1E1BB656-F11F-1754-D43E-67A126330A31}"/>
              </a:ext>
            </a:extLst>
          </p:cNvPr>
          <p:cNvPicPr>
            <a:picLocks noChangeAspect="1"/>
          </p:cNvPicPr>
          <p:nvPr/>
        </p:nvPicPr>
        <p:blipFill>
          <a:blip r:embed="rId5"/>
          <a:srcRect t="15269" b="15269"/>
          <a:stretch/>
        </p:blipFill>
        <p:spPr>
          <a:xfrm>
            <a:off x="20" y="2285999"/>
            <a:ext cx="4635563" cy="2286001"/>
          </a:xfrm>
          <a:custGeom>
            <a:avLst/>
            <a:gdLst/>
            <a:ahLst/>
            <a:cxnLst/>
            <a:rect l="l" t="t" r="r" b="b"/>
            <a:pathLst>
              <a:path w="4635583" h="3430587">
                <a:moveTo>
                  <a:pt x="0" y="0"/>
                </a:moveTo>
                <a:lnTo>
                  <a:pt x="4635583" y="0"/>
                </a:lnTo>
                <a:lnTo>
                  <a:pt x="4635583" y="3430587"/>
                </a:lnTo>
                <a:lnTo>
                  <a:pt x="0" y="3430587"/>
                </a:lnTo>
                <a:close/>
              </a:path>
            </a:pathLst>
          </a:custGeom>
        </p:spPr>
      </p:pic>
      <p:cxnSp>
        <p:nvCxnSpPr>
          <p:cNvPr id="76" name="Straight Connector 75">
            <a:extLst>
              <a:ext uri="{FF2B5EF4-FFF2-40B4-BE49-F238E27FC236}">
                <a16:creationId xmlns:a16="http://schemas.microsoft.com/office/drawing/2014/main" id="{CC3F786F-AA1D-45FC-A74D-08C114CCC8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2286000"/>
            <a:ext cx="4635583" cy="0"/>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pic>
        <p:nvPicPr>
          <p:cNvPr id="5" name="Marcador de contenido 4">
            <a:extLst>
              <a:ext uri="{FF2B5EF4-FFF2-40B4-BE49-F238E27FC236}">
                <a16:creationId xmlns:a16="http://schemas.microsoft.com/office/drawing/2014/main" id="{9A9DFEA9-B0E0-9CBF-B713-318C82A1B37D}"/>
              </a:ext>
            </a:extLst>
          </p:cNvPr>
          <p:cNvPicPr>
            <a:picLocks noChangeAspect="1"/>
          </p:cNvPicPr>
          <p:nvPr/>
        </p:nvPicPr>
        <p:blipFill>
          <a:blip r:embed="rId6"/>
          <a:srcRect t="15461" b="15461"/>
          <a:stretch/>
        </p:blipFill>
        <p:spPr>
          <a:xfrm>
            <a:off x="20" y="4572000"/>
            <a:ext cx="4635563" cy="2286001"/>
          </a:xfrm>
          <a:custGeom>
            <a:avLst/>
            <a:gdLst/>
            <a:ahLst/>
            <a:cxnLst/>
            <a:rect l="l" t="t" r="r" b="b"/>
            <a:pathLst>
              <a:path w="4635583" h="3430587">
                <a:moveTo>
                  <a:pt x="0" y="0"/>
                </a:moveTo>
                <a:lnTo>
                  <a:pt x="4635583" y="0"/>
                </a:lnTo>
                <a:lnTo>
                  <a:pt x="4635583" y="3430587"/>
                </a:lnTo>
                <a:lnTo>
                  <a:pt x="0" y="3430587"/>
                </a:lnTo>
                <a:close/>
              </a:path>
            </a:pathLst>
          </a:custGeom>
        </p:spPr>
      </p:pic>
      <p:cxnSp>
        <p:nvCxnSpPr>
          <p:cNvPr id="78" name="Straight Connector 77">
            <a:extLst>
              <a:ext uri="{FF2B5EF4-FFF2-40B4-BE49-F238E27FC236}">
                <a16:creationId xmlns:a16="http://schemas.microsoft.com/office/drawing/2014/main" id="{883CDFEC-DD12-4B5C-A2F9-97A0ED2B27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72000"/>
            <a:ext cx="4635583" cy="0"/>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cxnSp>
        <p:nvCxnSpPr>
          <p:cNvPr id="80" name="Straight Connector 79">
            <a:extLst>
              <a:ext uri="{FF2B5EF4-FFF2-40B4-BE49-F238E27FC236}">
                <a16:creationId xmlns:a16="http://schemas.microsoft.com/office/drawing/2014/main" id="{4C1B072D-02FA-497D-8AE3-EB18B618ED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32483" y="-464"/>
            <a:ext cx="2646" cy="6858465"/>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sp>
        <p:nvSpPr>
          <p:cNvPr id="13" name="Content Placeholder 12">
            <a:extLst>
              <a:ext uri="{FF2B5EF4-FFF2-40B4-BE49-F238E27FC236}">
                <a16:creationId xmlns:a16="http://schemas.microsoft.com/office/drawing/2014/main" id="{33498557-6BE5-E33C-2169-792C837D3E2D}"/>
              </a:ext>
            </a:extLst>
          </p:cNvPr>
          <p:cNvSpPr>
            <a:spLocks noGrp="1"/>
          </p:cNvSpPr>
          <p:nvPr>
            <p:ph idx="1"/>
          </p:nvPr>
        </p:nvSpPr>
        <p:spPr>
          <a:xfrm>
            <a:off x="5491209" y="2249487"/>
            <a:ext cx="5877677" cy="3541714"/>
          </a:xfrm>
        </p:spPr>
        <p:txBody>
          <a:bodyPr>
            <a:normAutofit fontScale="62500" lnSpcReduction="20000"/>
          </a:bodyPr>
          <a:lstStyle/>
          <a:p>
            <a:pPr marL="0" indent="0">
              <a:buNone/>
            </a:pPr>
            <a:r>
              <a:rPr lang="es-ES" dirty="0"/>
              <a:t>2. Registro de </a:t>
            </a:r>
          </a:p>
          <a:p>
            <a:r>
              <a:rPr lang="es-ES" dirty="0"/>
              <a:t>Registrar Entrada (Sección izquierda):Nos permite agregar la entrada de un </a:t>
            </a:r>
            <a:r>
              <a:rPr lang="es-ES" dirty="0" err="1"/>
              <a:t>vehiculo</a:t>
            </a:r>
            <a:endParaRPr lang="es-ES" dirty="0"/>
          </a:p>
          <a:p>
            <a:r>
              <a:rPr lang="es-ES" dirty="0"/>
              <a:t>Placa: Campo de texto para ingresar la placa del vehículo al ingresar.</a:t>
            </a:r>
          </a:p>
          <a:p>
            <a:r>
              <a:rPr lang="es-ES" dirty="0"/>
              <a:t>Botón "Guardar": Registra la entrada del vehículo al aparcamiento.</a:t>
            </a:r>
          </a:p>
          <a:p>
            <a:r>
              <a:rPr lang="es-ES" dirty="0"/>
              <a:t>Buscar Placa: Barra de texto para buscar un vehículo estacionado.</a:t>
            </a:r>
          </a:p>
          <a:p>
            <a:r>
              <a:rPr lang="es-ES" dirty="0"/>
              <a:t>Botón "Buscar": Permite filtrar por placa en la tabla.</a:t>
            </a:r>
          </a:p>
          <a:p>
            <a:r>
              <a:rPr lang="es-ES" dirty="0"/>
              <a:t>Botón "Dar Salida": Permite registrar la salida de un vehículo del aparcamiento.</a:t>
            </a:r>
          </a:p>
          <a:p>
            <a:r>
              <a:rPr lang="es-ES" dirty="0"/>
              <a:t>Tabla: Lista de los vehículos actualmente estacionados.</a:t>
            </a:r>
            <a:endParaRPr lang="en-US" dirty="0"/>
          </a:p>
        </p:txBody>
      </p:sp>
    </p:spTree>
    <p:extLst>
      <p:ext uri="{BB962C8B-B14F-4D97-AF65-F5344CB8AC3E}">
        <p14:creationId xmlns:p14="http://schemas.microsoft.com/office/powerpoint/2010/main" val="2932092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F285CA-AC58-EEAA-B5A6-6A941F623182}"/>
              </a:ext>
            </a:extLst>
          </p:cNvPr>
          <p:cNvSpPr>
            <a:spLocks noGrp="1"/>
          </p:cNvSpPr>
          <p:nvPr>
            <p:ph type="title"/>
          </p:nvPr>
        </p:nvSpPr>
        <p:spPr>
          <a:xfrm>
            <a:off x="6569957" y="618518"/>
            <a:ext cx="4747088" cy="976136"/>
          </a:xfrm>
        </p:spPr>
        <p:txBody>
          <a:bodyPr>
            <a:normAutofit/>
          </a:bodyPr>
          <a:lstStyle/>
          <a:p>
            <a:r>
              <a:rPr lang="es-CO" dirty="0"/>
              <a:t>Lógica de negocio</a:t>
            </a:r>
          </a:p>
        </p:txBody>
      </p:sp>
      <p:sp>
        <p:nvSpPr>
          <p:cNvPr id="16" name="Round Single Corner Rectangle 14">
            <a:extLst>
              <a:ext uri="{FF2B5EF4-FFF2-40B4-BE49-F238E27FC236}">
                <a16:creationId xmlns:a16="http://schemas.microsoft.com/office/drawing/2014/main" id="{C3B4F54E-7990-451A-97A0-BC0D884DC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4973" y="808058"/>
            <a:ext cx="5280353" cy="2536764"/>
          </a:xfrm>
          <a:prstGeom prst="round1Rect">
            <a:avLst>
              <a:gd name="adj" fmla="val 6363"/>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n 8" descr="Interfaz de usuario gráfica, Texto&#10;&#10;Descripción generada automáticamente">
            <a:extLst>
              <a:ext uri="{FF2B5EF4-FFF2-40B4-BE49-F238E27FC236}">
                <a16:creationId xmlns:a16="http://schemas.microsoft.com/office/drawing/2014/main" id="{9A936DEF-36A8-23F3-2DC8-00F5FEE10D7E}"/>
              </a:ext>
            </a:extLst>
          </p:cNvPr>
          <p:cNvPicPr>
            <a:picLocks noChangeAspect="1"/>
          </p:cNvPicPr>
          <p:nvPr/>
        </p:nvPicPr>
        <p:blipFill>
          <a:blip r:embed="rId3"/>
          <a:stretch>
            <a:fillRect/>
          </a:stretch>
        </p:blipFill>
        <p:spPr>
          <a:xfrm>
            <a:off x="1122573" y="1594654"/>
            <a:ext cx="4645152" cy="963573"/>
          </a:xfrm>
          <a:prstGeom prst="rect">
            <a:avLst/>
          </a:prstGeom>
        </p:spPr>
      </p:pic>
      <p:sp>
        <p:nvSpPr>
          <p:cNvPr id="18" name="Round Diagonal Corner Rectangle 13">
            <a:extLst>
              <a:ext uri="{FF2B5EF4-FFF2-40B4-BE49-F238E27FC236}">
                <a16:creationId xmlns:a16="http://schemas.microsoft.com/office/drawing/2014/main" id="{C8D9524F-A666-4700-A943-1294A0250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3" y="3505687"/>
            <a:ext cx="2565764" cy="2536763"/>
          </a:xfrm>
          <a:prstGeom prst="round2DiagRect">
            <a:avLst>
              <a:gd name="adj1" fmla="val 0"/>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Captura de pantalla de un celular&#10;&#10;Descripción generada automáticamente">
            <a:extLst>
              <a:ext uri="{FF2B5EF4-FFF2-40B4-BE49-F238E27FC236}">
                <a16:creationId xmlns:a16="http://schemas.microsoft.com/office/drawing/2014/main" id="{DA501AB1-241C-40D8-3E24-325A3DA1C9B4}"/>
              </a:ext>
            </a:extLst>
          </p:cNvPr>
          <p:cNvPicPr>
            <a:picLocks noChangeAspect="1"/>
          </p:cNvPicPr>
          <p:nvPr/>
        </p:nvPicPr>
        <p:blipFill>
          <a:blip r:embed="rId4"/>
          <a:stretch>
            <a:fillRect/>
          </a:stretch>
        </p:blipFill>
        <p:spPr>
          <a:xfrm>
            <a:off x="1117143" y="4256494"/>
            <a:ext cx="1929384" cy="1035147"/>
          </a:xfrm>
          <a:prstGeom prst="rect">
            <a:avLst/>
          </a:prstGeom>
        </p:spPr>
      </p:pic>
      <p:sp>
        <p:nvSpPr>
          <p:cNvPr id="20" name="Round Single Corner Rectangle 15">
            <a:extLst>
              <a:ext uri="{FF2B5EF4-FFF2-40B4-BE49-F238E27FC236}">
                <a16:creationId xmlns:a16="http://schemas.microsoft.com/office/drawing/2014/main" id="{CC9B1647-AC14-4D74-94F1-8D7EC1D22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3525582" y="3505686"/>
            <a:ext cx="2559743" cy="2536763"/>
          </a:xfrm>
          <a:prstGeom prst="round1Rect">
            <a:avLst>
              <a:gd name="adj" fmla="val 9975"/>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7" name="Imagen 6" descr="Captura de pantalla de un celular&#10;&#10;Descripción generada automáticamente">
            <a:extLst>
              <a:ext uri="{FF2B5EF4-FFF2-40B4-BE49-F238E27FC236}">
                <a16:creationId xmlns:a16="http://schemas.microsoft.com/office/drawing/2014/main" id="{A73157D4-4CFC-04BE-6170-25BDDE493D6A}"/>
              </a:ext>
            </a:extLst>
          </p:cNvPr>
          <p:cNvPicPr>
            <a:picLocks noChangeAspect="1"/>
          </p:cNvPicPr>
          <p:nvPr/>
        </p:nvPicPr>
        <p:blipFill>
          <a:blip r:embed="rId5"/>
          <a:stretch>
            <a:fillRect/>
          </a:stretch>
        </p:blipFill>
        <p:spPr>
          <a:xfrm>
            <a:off x="3840761" y="4446285"/>
            <a:ext cx="1929384" cy="655564"/>
          </a:xfrm>
          <a:prstGeom prst="rect">
            <a:avLst/>
          </a:prstGeom>
        </p:spPr>
      </p:pic>
      <p:sp>
        <p:nvSpPr>
          <p:cNvPr id="13" name="Content Placeholder 12">
            <a:extLst>
              <a:ext uri="{FF2B5EF4-FFF2-40B4-BE49-F238E27FC236}">
                <a16:creationId xmlns:a16="http://schemas.microsoft.com/office/drawing/2014/main" id="{A8B8E2DC-30F5-E7BA-BFDA-42D1508D4ECA}"/>
              </a:ext>
            </a:extLst>
          </p:cNvPr>
          <p:cNvSpPr>
            <a:spLocks noGrp="1"/>
          </p:cNvSpPr>
          <p:nvPr>
            <p:ph idx="1"/>
          </p:nvPr>
        </p:nvSpPr>
        <p:spPr>
          <a:xfrm>
            <a:off x="6569957" y="1594654"/>
            <a:ext cx="4747087" cy="4644828"/>
          </a:xfrm>
        </p:spPr>
        <p:txBody>
          <a:bodyPr>
            <a:normAutofit fontScale="92500" lnSpcReduction="20000"/>
          </a:bodyPr>
          <a:lstStyle/>
          <a:p>
            <a:r>
              <a:rPr lang="es-ES" sz="1800" dirty="0"/>
              <a:t>En la lógica de negocio del sistema, podemos identificar las diferentes clases y métodos implementados para garantizar su correcto funcionamiento junto con la interfaz gráfica. Cada clase está diseñada para manejar los datos necesarios de forma encapsulada, lo que permite proteger la información, evitar vulnerabilidades y prevenir posibles fugas de datos.</a:t>
            </a:r>
          </a:p>
          <a:p>
            <a:r>
              <a:rPr lang="es-ES" sz="1800" dirty="0"/>
              <a:t>El encapsulamiento asegura que los datos solo sean accesibles y modificables a través de métodos específicos (como </a:t>
            </a:r>
            <a:r>
              <a:rPr lang="es-ES" sz="1800" dirty="0" err="1"/>
              <a:t>getters</a:t>
            </a:r>
            <a:r>
              <a:rPr lang="es-ES" sz="1800" dirty="0"/>
              <a:t> y </a:t>
            </a:r>
            <a:r>
              <a:rPr lang="es-ES" sz="1800" dirty="0" err="1"/>
              <a:t>setters</a:t>
            </a:r>
            <a:r>
              <a:rPr lang="es-ES" sz="1800" dirty="0"/>
              <a:t>), lo que refuerza la seguridad del sistema. Además, esta estructura modular facilita el mantenimiento del código, mejora su organización y permite que las funcionalidades de la interfaz interactúen de manera eficiente con la capa de negocio.</a:t>
            </a:r>
            <a:endParaRPr lang="en-US" sz="1800" dirty="0"/>
          </a:p>
        </p:txBody>
      </p:sp>
    </p:spTree>
    <p:extLst>
      <p:ext uri="{BB962C8B-B14F-4D97-AF65-F5344CB8AC3E}">
        <p14:creationId xmlns:p14="http://schemas.microsoft.com/office/powerpoint/2010/main" val="1241430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16" name="Round Single Corner Rectangle 14">
            <a:extLst>
              <a:ext uri="{FF2B5EF4-FFF2-40B4-BE49-F238E27FC236}">
                <a16:creationId xmlns:a16="http://schemas.microsoft.com/office/drawing/2014/main" id="{C3B4F54E-7990-451A-97A0-BC0D884DC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4973" y="808058"/>
            <a:ext cx="5280353" cy="2536764"/>
          </a:xfrm>
          <a:prstGeom prst="round1Rect">
            <a:avLst>
              <a:gd name="adj" fmla="val 6363"/>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Imagen que contiene Texto&#10;&#10;Descripción generada automáticamente">
            <a:extLst>
              <a:ext uri="{FF2B5EF4-FFF2-40B4-BE49-F238E27FC236}">
                <a16:creationId xmlns:a16="http://schemas.microsoft.com/office/drawing/2014/main" id="{96F7BEFC-1FBD-474E-FB69-82B5EF6AB664}"/>
              </a:ext>
            </a:extLst>
          </p:cNvPr>
          <p:cNvPicPr>
            <a:picLocks noChangeAspect="1"/>
          </p:cNvPicPr>
          <p:nvPr/>
        </p:nvPicPr>
        <p:blipFill>
          <a:blip r:embed="rId3"/>
          <a:stretch>
            <a:fillRect/>
          </a:stretch>
        </p:blipFill>
        <p:spPr>
          <a:xfrm>
            <a:off x="2556625" y="1118771"/>
            <a:ext cx="1777047" cy="1915339"/>
          </a:xfrm>
          <a:prstGeom prst="rect">
            <a:avLst/>
          </a:prstGeom>
        </p:spPr>
      </p:pic>
      <p:sp>
        <p:nvSpPr>
          <p:cNvPr id="21" name="Round Diagonal Corner Rectangle 13">
            <a:extLst>
              <a:ext uri="{FF2B5EF4-FFF2-40B4-BE49-F238E27FC236}">
                <a16:creationId xmlns:a16="http://schemas.microsoft.com/office/drawing/2014/main" id="{C8D9524F-A666-4700-A943-1294A0250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3" y="3505687"/>
            <a:ext cx="2565764" cy="2536763"/>
          </a:xfrm>
          <a:prstGeom prst="round2DiagRect">
            <a:avLst>
              <a:gd name="adj1" fmla="val 0"/>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n 8" descr="Interfaz de usuario gráfica&#10;&#10;Descripción generada automáticamente con confianza baja">
            <a:extLst>
              <a:ext uri="{FF2B5EF4-FFF2-40B4-BE49-F238E27FC236}">
                <a16:creationId xmlns:a16="http://schemas.microsoft.com/office/drawing/2014/main" id="{04D9A3F3-76EB-12D2-8868-3EA541703458}"/>
              </a:ext>
            </a:extLst>
          </p:cNvPr>
          <p:cNvPicPr>
            <a:picLocks noChangeAspect="1"/>
          </p:cNvPicPr>
          <p:nvPr/>
        </p:nvPicPr>
        <p:blipFill>
          <a:blip r:embed="rId4"/>
          <a:stretch>
            <a:fillRect/>
          </a:stretch>
        </p:blipFill>
        <p:spPr>
          <a:xfrm>
            <a:off x="1315698" y="3827664"/>
            <a:ext cx="1532273" cy="1892808"/>
          </a:xfrm>
          <a:prstGeom prst="rect">
            <a:avLst/>
          </a:prstGeom>
        </p:spPr>
      </p:pic>
      <p:sp>
        <p:nvSpPr>
          <p:cNvPr id="20" name="Round Single Corner Rectangle 15">
            <a:extLst>
              <a:ext uri="{FF2B5EF4-FFF2-40B4-BE49-F238E27FC236}">
                <a16:creationId xmlns:a16="http://schemas.microsoft.com/office/drawing/2014/main" id="{CC9B1647-AC14-4D74-94F1-8D7EC1D22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3525582" y="3505686"/>
            <a:ext cx="2559743" cy="2536763"/>
          </a:xfrm>
          <a:prstGeom prst="round1Rect">
            <a:avLst>
              <a:gd name="adj" fmla="val 9975"/>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7" name="Imagen 6" descr="Imagen que contiene Texto&#10;&#10;Descripción generada automáticamente">
            <a:extLst>
              <a:ext uri="{FF2B5EF4-FFF2-40B4-BE49-F238E27FC236}">
                <a16:creationId xmlns:a16="http://schemas.microsoft.com/office/drawing/2014/main" id="{BE5B7A62-54F9-74A2-6291-4F7BFA9CE70A}"/>
              </a:ext>
            </a:extLst>
          </p:cNvPr>
          <p:cNvPicPr>
            <a:picLocks noChangeAspect="1"/>
          </p:cNvPicPr>
          <p:nvPr/>
        </p:nvPicPr>
        <p:blipFill>
          <a:blip r:embed="rId5"/>
          <a:stretch>
            <a:fillRect/>
          </a:stretch>
        </p:blipFill>
        <p:spPr>
          <a:xfrm>
            <a:off x="3993999" y="3827663"/>
            <a:ext cx="1622907" cy="1892808"/>
          </a:xfrm>
          <a:prstGeom prst="rect">
            <a:avLst/>
          </a:prstGeom>
        </p:spPr>
      </p:pic>
      <p:sp>
        <p:nvSpPr>
          <p:cNvPr id="13" name="Content Placeholder 12">
            <a:extLst>
              <a:ext uri="{FF2B5EF4-FFF2-40B4-BE49-F238E27FC236}">
                <a16:creationId xmlns:a16="http://schemas.microsoft.com/office/drawing/2014/main" id="{20FB6D74-0CE7-C497-0D11-EDACF44D1A16}"/>
              </a:ext>
            </a:extLst>
          </p:cNvPr>
          <p:cNvSpPr>
            <a:spLocks noGrp="1"/>
          </p:cNvSpPr>
          <p:nvPr>
            <p:ph idx="1"/>
          </p:nvPr>
        </p:nvSpPr>
        <p:spPr>
          <a:xfrm>
            <a:off x="6569957" y="808058"/>
            <a:ext cx="4747087" cy="5694342"/>
          </a:xfrm>
        </p:spPr>
        <p:txBody>
          <a:bodyPr>
            <a:normAutofit/>
          </a:bodyPr>
          <a:lstStyle/>
          <a:p>
            <a:r>
              <a:rPr lang="es-ES" sz="1800" dirty="0"/>
              <a:t>Estructura de Clases y Métodos</a:t>
            </a:r>
          </a:p>
          <a:p>
            <a:pPr marL="0" indent="0">
              <a:buNone/>
            </a:pPr>
            <a:r>
              <a:rPr lang="es-ES" sz="1800" dirty="0"/>
              <a:t>Clases:</a:t>
            </a:r>
          </a:p>
          <a:p>
            <a:pPr marL="0" indent="0">
              <a:buNone/>
            </a:pPr>
            <a:r>
              <a:rPr lang="es-ES" sz="1800" dirty="0"/>
              <a:t>Cada clase representa una entidad específica del sistema, como:</a:t>
            </a:r>
          </a:p>
          <a:p>
            <a:r>
              <a:rPr lang="es-ES" sz="1800" dirty="0"/>
              <a:t>Vehículo: Encapsula la información relacionada con el vehículo (tipo , placa , marca , modelo , propietario).</a:t>
            </a:r>
          </a:p>
          <a:p>
            <a:r>
              <a:rPr lang="es-ES" sz="1800" dirty="0"/>
              <a:t>Aparcamiento: Gestiona la entrada, permanencia y salida de los vehículos en el estacionamiento.</a:t>
            </a:r>
          </a:p>
          <a:p>
            <a:pPr marL="0" indent="0">
              <a:buNone/>
            </a:pPr>
            <a:r>
              <a:rPr lang="es-ES" sz="1800" dirty="0"/>
              <a:t>Estas clases contienen los atributos necesarios, definidos como privados o protegidos, para restringir su acceso directo.</a:t>
            </a:r>
            <a:endParaRPr lang="en-US" sz="1800" dirty="0"/>
          </a:p>
        </p:txBody>
      </p:sp>
    </p:spTree>
    <p:extLst>
      <p:ext uri="{BB962C8B-B14F-4D97-AF65-F5344CB8AC3E}">
        <p14:creationId xmlns:p14="http://schemas.microsoft.com/office/powerpoint/2010/main" val="2198518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16" name="Round Single Corner Rectangle 14">
            <a:extLst>
              <a:ext uri="{FF2B5EF4-FFF2-40B4-BE49-F238E27FC236}">
                <a16:creationId xmlns:a16="http://schemas.microsoft.com/office/drawing/2014/main" id="{C3B4F54E-7990-451A-97A0-BC0D884DC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4973" y="808058"/>
            <a:ext cx="5280353" cy="2536764"/>
          </a:xfrm>
          <a:prstGeom prst="round1Rect">
            <a:avLst>
              <a:gd name="adj" fmla="val 6363"/>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Imagen que contiene Texto&#10;&#10;Descripción generada automáticamente">
            <a:extLst>
              <a:ext uri="{FF2B5EF4-FFF2-40B4-BE49-F238E27FC236}">
                <a16:creationId xmlns:a16="http://schemas.microsoft.com/office/drawing/2014/main" id="{96F7BEFC-1FBD-474E-FB69-82B5EF6AB664}"/>
              </a:ext>
            </a:extLst>
          </p:cNvPr>
          <p:cNvPicPr>
            <a:picLocks noChangeAspect="1"/>
          </p:cNvPicPr>
          <p:nvPr/>
        </p:nvPicPr>
        <p:blipFill>
          <a:blip r:embed="rId3"/>
          <a:stretch>
            <a:fillRect/>
          </a:stretch>
        </p:blipFill>
        <p:spPr>
          <a:xfrm>
            <a:off x="2556625" y="1118771"/>
            <a:ext cx="1777047" cy="1915339"/>
          </a:xfrm>
          <a:prstGeom prst="rect">
            <a:avLst/>
          </a:prstGeom>
        </p:spPr>
      </p:pic>
      <p:sp>
        <p:nvSpPr>
          <p:cNvPr id="21" name="Round Diagonal Corner Rectangle 13">
            <a:extLst>
              <a:ext uri="{FF2B5EF4-FFF2-40B4-BE49-F238E27FC236}">
                <a16:creationId xmlns:a16="http://schemas.microsoft.com/office/drawing/2014/main" id="{C8D9524F-A666-4700-A943-1294A0250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3" y="3505687"/>
            <a:ext cx="2565764" cy="2536763"/>
          </a:xfrm>
          <a:prstGeom prst="round2DiagRect">
            <a:avLst>
              <a:gd name="adj1" fmla="val 0"/>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n 8" descr="Interfaz de usuario gráfica&#10;&#10;Descripción generada automáticamente con confianza baja">
            <a:extLst>
              <a:ext uri="{FF2B5EF4-FFF2-40B4-BE49-F238E27FC236}">
                <a16:creationId xmlns:a16="http://schemas.microsoft.com/office/drawing/2014/main" id="{04D9A3F3-76EB-12D2-8868-3EA541703458}"/>
              </a:ext>
            </a:extLst>
          </p:cNvPr>
          <p:cNvPicPr>
            <a:picLocks noChangeAspect="1"/>
          </p:cNvPicPr>
          <p:nvPr/>
        </p:nvPicPr>
        <p:blipFill>
          <a:blip r:embed="rId4"/>
          <a:stretch>
            <a:fillRect/>
          </a:stretch>
        </p:blipFill>
        <p:spPr>
          <a:xfrm>
            <a:off x="1315698" y="3827664"/>
            <a:ext cx="1532273" cy="1892808"/>
          </a:xfrm>
          <a:prstGeom prst="rect">
            <a:avLst/>
          </a:prstGeom>
        </p:spPr>
      </p:pic>
      <p:sp>
        <p:nvSpPr>
          <p:cNvPr id="20" name="Round Single Corner Rectangle 15">
            <a:extLst>
              <a:ext uri="{FF2B5EF4-FFF2-40B4-BE49-F238E27FC236}">
                <a16:creationId xmlns:a16="http://schemas.microsoft.com/office/drawing/2014/main" id="{CC9B1647-AC14-4D74-94F1-8D7EC1D22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3525582" y="3505686"/>
            <a:ext cx="2559743" cy="2536763"/>
          </a:xfrm>
          <a:prstGeom prst="round1Rect">
            <a:avLst>
              <a:gd name="adj" fmla="val 9975"/>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7" name="Imagen 6" descr="Imagen que contiene Texto&#10;&#10;Descripción generada automáticamente">
            <a:extLst>
              <a:ext uri="{FF2B5EF4-FFF2-40B4-BE49-F238E27FC236}">
                <a16:creationId xmlns:a16="http://schemas.microsoft.com/office/drawing/2014/main" id="{BE5B7A62-54F9-74A2-6291-4F7BFA9CE70A}"/>
              </a:ext>
            </a:extLst>
          </p:cNvPr>
          <p:cNvPicPr>
            <a:picLocks noChangeAspect="1"/>
          </p:cNvPicPr>
          <p:nvPr/>
        </p:nvPicPr>
        <p:blipFill>
          <a:blip r:embed="rId5"/>
          <a:stretch>
            <a:fillRect/>
          </a:stretch>
        </p:blipFill>
        <p:spPr>
          <a:xfrm>
            <a:off x="3993999" y="3827663"/>
            <a:ext cx="1622907" cy="1892808"/>
          </a:xfrm>
          <a:prstGeom prst="rect">
            <a:avLst/>
          </a:prstGeom>
        </p:spPr>
      </p:pic>
      <p:sp>
        <p:nvSpPr>
          <p:cNvPr id="13" name="Content Placeholder 12">
            <a:extLst>
              <a:ext uri="{FF2B5EF4-FFF2-40B4-BE49-F238E27FC236}">
                <a16:creationId xmlns:a16="http://schemas.microsoft.com/office/drawing/2014/main" id="{20FB6D74-0CE7-C497-0D11-EDACF44D1A16}"/>
              </a:ext>
            </a:extLst>
          </p:cNvPr>
          <p:cNvSpPr>
            <a:spLocks noGrp="1"/>
          </p:cNvSpPr>
          <p:nvPr>
            <p:ph idx="1"/>
          </p:nvPr>
        </p:nvSpPr>
        <p:spPr>
          <a:xfrm>
            <a:off x="6569957" y="808058"/>
            <a:ext cx="4747087" cy="5694342"/>
          </a:xfrm>
        </p:spPr>
        <p:txBody>
          <a:bodyPr>
            <a:normAutofit/>
          </a:bodyPr>
          <a:lstStyle/>
          <a:p>
            <a:pPr marL="0" indent="0">
              <a:buNone/>
            </a:pPr>
            <a:r>
              <a:rPr lang="es-ES" sz="1800" dirty="0"/>
              <a:t>Métodos para Realizar Cálculos:</a:t>
            </a:r>
          </a:p>
          <a:p>
            <a:pPr marL="0" indent="0">
              <a:buNone/>
            </a:pPr>
            <a:r>
              <a:rPr lang="es-ES" sz="1800" dirty="0"/>
              <a:t>Además de los </a:t>
            </a:r>
            <a:r>
              <a:rPr lang="es-ES" sz="1800" dirty="0" err="1"/>
              <a:t>setters</a:t>
            </a:r>
            <a:r>
              <a:rPr lang="es-ES" sz="1800" dirty="0"/>
              <a:t> y </a:t>
            </a:r>
            <a:r>
              <a:rPr lang="es-ES" sz="1800" dirty="0" err="1"/>
              <a:t>getters</a:t>
            </a:r>
            <a:r>
              <a:rPr lang="es-ES" sz="1800" dirty="0"/>
              <a:t>, las clases contienen métodos específicos para realizar cálculos y operaciones relacionadas con su funcionalidad. Por ejemplo:</a:t>
            </a:r>
          </a:p>
          <a:p>
            <a:pPr marL="0" indent="0">
              <a:buNone/>
            </a:pPr>
            <a:r>
              <a:rPr lang="es-ES" sz="1800" dirty="0"/>
              <a:t>Calcular tiempo de estacionamiento: </a:t>
            </a:r>
          </a:p>
          <a:p>
            <a:pPr marL="0" indent="0">
              <a:buNone/>
            </a:pPr>
            <a:r>
              <a:rPr lang="es-ES" sz="1800" dirty="0"/>
              <a:t>En la clase aparcamiento usando el </a:t>
            </a:r>
            <a:r>
              <a:rPr lang="es-ES" sz="1800" dirty="0" err="1"/>
              <a:t>LocalDateTime</a:t>
            </a:r>
            <a:r>
              <a:rPr lang="es-ES" sz="1800" dirty="0"/>
              <a:t> y la fecha de entrada</a:t>
            </a:r>
          </a:p>
          <a:p>
            <a:pPr marL="0" indent="0">
              <a:buNone/>
            </a:pPr>
            <a:r>
              <a:rPr lang="es-ES" sz="1800" dirty="0"/>
              <a:t>Generar costos: </a:t>
            </a:r>
          </a:p>
          <a:p>
            <a:pPr marL="0" indent="0">
              <a:buNone/>
            </a:pPr>
            <a:r>
              <a:rPr lang="es-ES" sz="1800" dirty="0"/>
              <a:t>Basándose en el tiempo de estacionamiento y el valor por hora o minuto del lugar.</a:t>
            </a:r>
            <a:endParaRPr lang="en-US" sz="1800" dirty="0"/>
          </a:p>
        </p:txBody>
      </p:sp>
    </p:spTree>
    <p:extLst>
      <p:ext uri="{BB962C8B-B14F-4D97-AF65-F5344CB8AC3E}">
        <p14:creationId xmlns:p14="http://schemas.microsoft.com/office/powerpoint/2010/main" val="2088085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163461-4365-5C42-9316-A1FB5378F2C5}"/>
              </a:ext>
            </a:extLst>
          </p:cNvPr>
          <p:cNvSpPr>
            <a:spLocks noGrp="1"/>
          </p:cNvSpPr>
          <p:nvPr>
            <p:ph type="title"/>
          </p:nvPr>
        </p:nvSpPr>
        <p:spPr>
          <a:xfrm>
            <a:off x="1141413" y="618518"/>
            <a:ext cx="9905998" cy="1478570"/>
          </a:xfrm>
        </p:spPr>
        <p:txBody>
          <a:bodyPr>
            <a:normAutofit/>
          </a:bodyPr>
          <a:lstStyle/>
          <a:p>
            <a:r>
              <a:rPr lang="es-CO" dirty="0"/>
              <a:t>Acceso a Datos</a:t>
            </a:r>
          </a:p>
        </p:txBody>
      </p:sp>
      <p:pic>
        <p:nvPicPr>
          <p:cNvPr id="5" name="Marcador de contenido 4" descr="Interfaz de usuario gráfica, Texto, Aplicación&#10;&#10;Descripción generada automáticamente">
            <a:extLst>
              <a:ext uri="{FF2B5EF4-FFF2-40B4-BE49-F238E27FC236}">
                <a16:creationId xmlns:a16="http://schemas.microsoft.com/office/drawing/2014/main" id="{836B46EF-44A2-F2F2-9B5C-DE849B7B54F1}"/>
              </a:ext>
            </a:extLst>
          </p:cNvPr>
          <p:cNvPicPr>
            <a:picLocks noChangeAspect="1"/>
          </p:cNvPicPr>
          <p:nvPr/>
        </p:nvPicPr>
        <p:blipFill>
          <a:blip r:embed="rId3"/>
          <a:stretch>
            <a:fillRect/>
          </a:stretch>
        </p:blipFill>
        <p:spPr>
          <a:xfrm>
            <a:off x="1141411" y="2664434"/>
            <a:ext cx="4689234" cy="271975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9" name="Content Placeholder 8">
            <a:extLst>
              <a:ext uri="{FF2B5EF4-FFF2-40B4-BE49-F238E27FC236}">
                <a16:creationId xmlns:a16="http://schemas.microsoft.com/office/drawing/2014/main" id="{C4E77A6C-FAAE-003C-F80C-7DDFF4AA6A05}"/>
              </a:ext>
            </a:extLst>
          </p:cNvPr>
          <p:cNvSpPr>
            <a:spLocks noGrp="1"/>
          </p:cNvSpPr>
          <p:nvPr>
            <p:ph idx="1"/>
          </p:nvPr>
        </p:nvSpPr>
        <p:spPr>
          <a:xfrm>
            <a:off x="6336727" y="2097088"/>
            <a:ext cx="4710683" cy="3694113"/>
          </a:xfrm>
        </p:spPr>
        <p:txBody>
          <a:bodyPr>
            <a:normAutofit lnSpcReduction="10000"/>
          </a:bodyPr>
          <a:lstStyle/>
          <a:p>
            <a:pPr marL="457200" lvl="1" indent="0">
              <a:buNone/>
            </a:pPr>
            <a:r>
              <a:rPr lang="en-US" dirty="0"/>
              <a:t> A </a:t>
            </a:r>
            <a:r>
              <a:rPr lang="es-CO" dirty="0"/>
              <a:t>continuación</a:t>
            </a:r>
            <a:r>
              <a:rPr lang="en-US" dirty="0"/>
              <a:t> </a:t>
            </a:r>
            <a:r>
              <a:rPr lang="es-CO" dirty="0"/>
              <a:t>en</a:t>
            </a:r>
            <a:r>
              <a:rPr lang="en-US" dirty="0"/>
              <a:t> </a:t>
            </a:r>
            <a:r>
              <a:rPr lang="es-CO" dirty="0"/>
              <a:t>nuestro</a:t>
            </a:r>
            <a:r>
              <a:rPr lang="en-US" dirty="0"/>
              <a:t> accesso de </a:t>
            </a:r>
            <a:r>
              <a:rPr lang="en-US" dirty="0" err="1"/>
              <a:t>datos</a:t>
            </a:r>
            <a:r>
              <a:rPr lang="en-US" dirty="0"/>
              <a:t> </a:t>
            </a:r>
            <a:r>
              <a:rPr lang="es-CO" dirty="0"/>
              <a:t>podemos</a:t>
            </a:r>
            <a:r>
              <a:rPr lang="en-US" dirty="0"/>
              <a:t> </a:t>
            </a:r>
            <a:r>
              <a:rPr lang="en-US" dirty="0" err="1"/>
              <a:t>ver</a:t>
            </a:r>
            <a:r>
              <a:rPr lang="en-US" dirty="0"/>
              <a:t> </a:t>
            </a:r>
            <a:r>
              <a:rPr lang="es-ES" dirty="0"/>
              <a:t>la clase </a:t>
            </a:r>
            <a:r>
              <a:rPr lang="es-ES" dirty="0" err="1"/>
              <a:t>ConexionBaseDatos</a:t>
            </a:r>
            <a:r>
              <a:rPr lang="es-ES" dirty="0"/>
              <a:t> se encarga de establecer una conexión segura y eficiente entre nuestro sistema y la base de datos MySQL. Esto es esencial para que el sistema pueda guardar y recuperar información, como los registros de vehículos y datos del aparcamiento.</a:t>
            </a:r>
            <a:endParaRPr lang="en-US" dirty="0"/>
          </a:p>
        </p:txBody>
      </p:sp>
    </p:spTree>
    <p:extLst>
      <p:ext uri="{BB962C8B-B14F-4D97-AF65-F5344CB8AC3E}">
        <p14:creationId xmlns:p14="http://schemas.microsoft.com/office/powerpoint/2010/main" val="8630873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Circuito</Template>
  <TotalTime>87</TotalTime>
  <Words>1271</Words>
  <Application>Microsoft Office PowerPoint</Application>
  <PresentationFormat>Panorámica</PresentationFormat>
  <Paragraphs>65</Paragraphs>
  <Slides>13</Slides>
  <Notes>0</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Circuito</vt:lpstr>
      <vt:lpstr>Sistema de Parqueadero</vt:lpstr>
      <vt:lpstr>Introducción </vt:lpstr>
      <vt:lpstr>resumen</vt:lpstr>
      <vt:lpstr>Interfaz de ui</vt:lpstr>
      <vt:lpstr>Interfaz de ui</vt:lpstr>
      <vt:lpstr>Lógica de negocio</vt:lpstr>
      <vt:lpstr>Presentación de PowerPoint</vt:lpstr>
      <vt:lpstr>Presentación de PowerPoint</vt:lpstr>
      <vt:lpstr>Acceso a Datos</vt:lpstr>
      <vt:lpstr>Presentación de PowerPoint</vt:lpstr>
      <vt:lpstr>Base de datos</vt:lpstr>
      <vt:lpstr>Presentación de PowerPoint</vt:lpstr>
      <vt:lpstr>Diagrama UML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Parqueadero</dc:title>
  <dc:creator>Jhoan Sebastian Botello Ortega</dc:creator>
  <cp:lastModifiedBy>573185074965</cp:lastModifiedBy>
  <cp:revision>6</cp:revision>
  <dcterms:created xsi:type="dcterms:W3CDTF">2024-12-06T06:44:54Z</dcterms:created>
  <dcterms:modified xsi:type="dcterms:W3CDTF">2024-12-06T14:46:12Z</dcterms:modified>
</cp:coreProperties>
</file>