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  <p:embeddedFontLst>
    <p:embeddedFont>
      <p:font typeface="Maven Pro"/>
      <p:regular r:id="rId28"/>
    </p:embeddedFont>
    <p:embeddedFont>
      <p:font typeface="Nunito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571DF2-0F29-4547-B87E-679D284E7114}" styleName="Table_0">
    <a:wholeTbl>
      <a:tcTxStyle>
        <a:srgbClr val="000000"/>
        <a:latin typeface="Arial"/>
        <a:ea typeface="Arial"/>
        <a:cs typeface="Arial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4e39af74a_0_3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4e39af74a_0_3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546054a67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546054a67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546054a67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546054a67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546054a67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546054a6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546054a67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546054a67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546054a67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546054a67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546054a67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546054a67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46054a67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546054a67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546054a67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546054a67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546054a67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546054a67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e39af74a_0_2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4e39af74a_0_2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546054a67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546054a67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546054a67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546054a67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4e39af74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4e39af74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e39af74a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4e39af74a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4e39af74a_0_2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4e39af74a_0_2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546054a67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546054a67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e39af74a_0_3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4e39af74a_0_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546054a67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546054a67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546054a67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546054a67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kaggle.com/datasets/varpit94/google-stock-data" TargetMode="External"/><Relationship Id="rId8" Type="http://schemas.openxmlformats.org/officeDocument/2006/relationships/hyperlink" Target="https://www.kaggle.com/datasets/varpit94/tesla-stock-data-updated-till-28jun2021" TargetMode="External"/><Relationship Id="rId7" Type="http://schemas.openxmlformats.org/officeDocument/2006/relationships/hyperlink" Target="https://en.wikipedia.org/wiki/Google" TargetMode="External"/><Relationship Id="rId6" Type="http://schemas.openxmlformats.org/officeDocument/2006/relationships/hyperlink" Target="https://en.wikipedia.org/wiki/Tesla,_Inc" TargetMode="External"/><Relationship Id="rId5" Type="http://schemas.openxmlformats.org/officeDocument/2006/relationships/hyperlink" Target="https://www.investopedia.com/terms/p/pricebyvolume.asp" TargetMode="External"/><Relationship Id="rId4" Type="http://schemas.openxmlformats.org/officeDocument/2006/relationships/hyperlink" Target="https://www.tradingview.com/symbols/NASDAQ-TSLA/history-timeline/" TargetMode="External"/><Relationship Id="rId3" Type="http://schemas.openxmlformats.org/officeDocument/2006/relationships/hyperlink" Target="https://investorplace.com/2022/01/alphabet-stock-dropped-nearly-5-on-thursday-but-theres-no-need-to-panic/" TargetMode="External"/><Relationship Id="rId2" Type="http://schemas.openxmlformats.org/officeDocument/2006/relationships/hyperlink" Target="https://www.fidelity.com/viewpoints/active-investor/stock-volume" TargetMode="Externa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3.xml"/><Relationship Id="rId1" Type="http://schemas.openxmlformats.org/officeDocument/2006/relationships/hyperlink" Target="https://www.angelone.in/knowledge-center/online-share-trading/30-day-moving-average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45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Analysis of Tesla and Google Stock in 2020-2022</a:t>
            </a:r>
            <a:endParaRPr lang="zh-CN"/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3647000" y="3596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-DAMG 6105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-Jie Nan, Li Xiong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 idx="4294967295"/>
          </p:nvPr>
        </p:nvSpPr>
        <p:spPr>
          <a:xfrm>
            <a:off x="1882550" y="164550"/>
            <a:ext cx="30438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Daily Volume</a:t>
            </a:r>
            <a:endParaRPr lang="zh-CN"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0375" y="859427"/>
            <a:ext cx="2854025" cy="29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 rotWithShape="1">
          <a:blip r:embed="rId2"/>
          <a:srcRect t="2230" b="-2230"/>
          <a:stretch>
            <a:fillRect/>
          </a:stretch>
        </p:blipFill>
        <p:spPr>
          <a:xfrm>
            <a:off x="3243063" y="967511"/>
            <a:ext cx="2921975" cy="29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6165050" y="1163850"/>
            <a:ext cx="28074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Trading Volume is measured in the number of shares traded.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The average volume for Tesla is 40 million while 1.5 million for Google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More outliers for Google than for Tesla.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 idx="4294967295"/>
          </p:nvPr>
        </p:nvSpPr>
        <p:spPr>
          <a:xfrm>
            <a:off x="1056750" y="150125"/>
            <a:ext cx="70305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Daily Fluctuation Contrast</a:t>
            </a:r>
            <a:endParaRPr lang="zh-CN"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726100"/>
            <a:ext cx="9144001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857550" y="3774100"/>
            <a:ext cx="770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Tesla’s stock price floating ratio increased or decreased by about 15%. But Google’s stock increased or decreased by just around 5%.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On the some day,the stock price fluctuation rate for Tesla is higher than Google.Google’s stock price is more steady than Tesla’s.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But you may lose the same amount of money.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/>
        </p:nvSpPr>
        <p:spPr>
          <a:xfrm>
            <a:off x="2996750" y="7911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PBV</a:t>
            </a:r>
            <a:endParaRPr lang="zh-CN" sz="28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644600" y="1637225"/>
            <a:ext cx="7704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50">
                <a:solidFill>
                  <a:srgbClr val="111111"/>
                </a:solidFill>
                <a:highlight>
                  <a:srgbClr val="FFFFFF"/>
                </a:highlight>
              </a:rPr>
              <a:t>PBV shows the volume of shares traded at a specific price level, it often used to predict areas of support and resistance.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57350" y="2866525"/>
            <a:ext cx="7156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CN" sz="1600">
                <a:latin typeface="Nunito"/>
                <a:ea typeface="Nunito"/>
                <a:cs typeface="Nunito"/>
                <a:sym typeface="Nunito"/>
              </a:rPr>
              <a:t>Volume can be used to confirm the direction of a trend.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CN" sz="1600">
                <a:latin typeface="Nunito"/>
                <a:ea typeface="Nunito"/>
                <a:cs typeface="Nunito"/>
                <a:sym typeface="Nunito"/>
              </a:rPr>
              <a:t>Volume increases and prices fall, volume decreases and prices increase -&gt; be careful of the reversal market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CN" sz="1600">
                <a:latin typeface="Nunito"/>
                <a:ea typeface="Nunito"/>
                <a:cs typeface="Nunito"/>
                <a:sym typeface="Nunito"/>
              </a:rPr>
              <a:t>Volume and prices both increase -&gt; the market is hot and can make profit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CN" sz="1600">
                <a:latin typeface="Nunito"/>
                <a:ea typeface="Nunito"/>
                <a:cs typeface="Nunito"/>
                <a:sym typeface="Nunito"/>
              </a:rPr>
              <a:t>Volume and prices both decrease -&gt; unpredictable market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149050" y="-134700"/>
            <a:ext cx="9144001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884525" y="3721925"/>
            <a:ext cx="7293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In 2020, Volume is large and stock price keeps increasing, so the market is hot and good for investment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From 2021, price has reached a high peak, more and more people will wait and see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Due to stock history and company’s prospects, people will believe on Tesla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4375" y="104750"/>
            <a:ext cx="8839201" cy="41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6"/>
          <p:cNvSpPr txBox="1"/>
          <p:nvPr/>
        </p:nvSpPr>
        <p:spPr>
          <a:xfrm>
            <a:off x="1021050" y="4019175"/>
            <a:ext cx="7101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In 2020.04, the price slumped due to the COVID, and the volume is high because of the slump of the price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Volume fluctuation is active may reflect people’s confidence on Google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 idx="4294967295"/>
          </p:nvPr>
        </p:nvSpPr>
        <p:spPr>
          <a:xfrm>
            <a:off x="565125" y="5918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Stock Synchronization</a:t>
            </a:r>
            <a:endParaRPr lang="zh-CN"/>
          </a:p>
        </p:txBody>
      </p:sp>
      <p:sp>
        <p:nvSpPr>
          <p:cNvPr id="368" name="Google Shape;368;p27"/>
          <p:cNvSpPr txBox="1"/>
          <p:nvPr>
            <p:ph type="body" idx="4294967295"/>
          </p:nvPr>
        </p:nvSpPr>
        <p:spPr>
          <a:xfrm>
            <a:off x="5401025" y="875250"/>
            <a:ext cx="3524700" cy="3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Stock Synchronization shows the situation that the stock market display significant comovement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High-tech industry are easy to be impacted by same factors.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Single company remains diffrent due to the specific products and company policy.</a:t>
            </a:r>
            <a:endParaRPr sz="1500"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2206000" y="1666975"/>
            <a:ext cx="8912576" cy="2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/>
        </p:nvSpPr>
        <p:spPr>
          <a:xfrm>
            <a:off x="3072000" y="5380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MA30 &amp; MA100</a:t>
            </a:r>
            <a:endParaRPr sz="28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925075" y="1538700"/>
            <a:ext cx="6831300" cy="23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latin typeface="Nunito"/>
                <a:ea typeface="Nunito"/>
                <a:cs typeface="Nunito"/>
                <a:sym typeface="Nunito"/>
              </a:rPr>
              <a:t>MA:</a:t>
            </a:r>
            <a:r>
              <a:rPr lang="zh-CN" sz="17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Moving Average, it represents the average cost of buying stocks in a period of time,reflecting the strength and running trend of stock prices in a certain period of time.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latin typeface="Nunito"/>
                <a:ea typeface="Nunito"/>
                <a:cs typeface="Nunito"/>
                <a:sym typeface="Nunito"/>
              </a:rPr>
              <a:t>MA30:</a:t>
            </a:r>
            <a:r>
              <a:rPr lang="zh-CN" sz="17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15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short-term technical indicator of stock prices action. It shows the average of closing prices over the last 30 days.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MA100:</a:t>
            </a:r>
            <a:r>
              <a:rPr lang="zh-CN" sz="15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long-term technical indicator of  stock prices action.It shows the average of closing prices over the last 100 days.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925075" y="4278750"/>
            <a:ext cx="6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Nunito"/>
                <a:ea typeface="Nunito"/>
                <a:cs typeface="Nunito"/>
                <a:sym typeface="Nunito"/>
              </a:rPr>
              <a:t>MA30 is not that smooth as MA100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43225" y="360625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9"/>
          <p:cNvSpPr txBox="1"/>
          <p:nvPr/>
        </p:nvSpPr>
        <p:spPr>
          <a:xfrm>
            <a:off x="919000" y="3476650"/>
            <a:ext cx="702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Mostly MA100 is under MA30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When MA100 is under MA30, the trend of the stock is rising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When MA30 is under MA100, the stock is possible to drop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MA30, MA60, MA120, MA200, etc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458725"/>
            <a:ext cx="8839201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 txBox="1"/>
          <p:nvPr/>
        </p:nvSpPr>
        <p:spPr>
          <a:xfrm>
            <a:off x="1102800" y="3733425"/>
            <a:ext cx="717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For Google, the MA30 and MA100 tell us we can hold this stock for long-term until recently.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Insight</a:t>
            </a:r>
            <a:endParaRPr lang="zh-CN"/>
          </a:p>
        </p:txBody>
      </p:sp>
      <p:sp>
        <p:nvSpPr>
          <p:cNvPr id="394" name="Google Shape;394;p3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Importance to analyze stock data</a:t>
            </a:r>
            <a:endParaRPr lang="zh-CN"/>
          </a:p>
        </p:txBody>
      </p:sp>
      <p:sp>
        <p:nvSpPr>
          <p:cNvPr id="284" name="Google Shape;284;p14"/>
          <p:cNvSpPr txBox="1"/>
          <p:nvPr>
            <p:ph type="body" idx="1"/>
          </p:nvPr>
        </p:nvSpPr>
        <p:spPr>
          <a:xfrm>
            <a:off x="1303800" y="19785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-Stock data reflect the business performance of this company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00"/>
              <a:t>- We can predict the </a:t>
            </a:r>
            <a:r>
              <a:rPr lang="zh-CN" sz="1750">
                <a:solidFill>
                  <a:srgbClr val="314259"/>
                </a:solidFill>
                <a:highlight>
                  <a:srgbClr val="FFFFFF"/>
                </a:highlight>
              </a:rPr>
              <a:t>value and future performance of an investment</a:t>
            </a:r>
            <a:endParaRPr sz="1750">
              <a:solidFill>
                <a:srgbClr val="31425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>
              <a:solidFill>
                <a:srgbClr val="31425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750">
                <a:solidFill>
                  <a:srgbClr val="314259"/>
                </a:solidFill>
                <a:highlight>
                  <a:srgbClr val="FFFFFF"/>
                </a:highlight>
              </a:rPr>
              <a:t>- Make a better decision if we get an offer</a:t>
            </a:r>
            <a:endParaRPr sz="1750">
              <a:solidFill>
                <a:srgbClr val="31425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body" idx="4294967295"/>
          </p:nvPr>
        </p:nvSpPr>
        <p:spPr>
          <a:xfrm>
            <a:off x="1056750" y="1254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By analyzing stock data, we know better how a company will develop and how can we choose the company to work.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Stock Market is tubulant and unpredictable, a lot of factors may have impact on the stock price. So predicting a stock is complex.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zh-CN" sz="1550">
                <a:solidFill>
                  <a:srgbClr val="555555"/>
                </a:solidFill>
                <a:highlight>
                  <a:srgbClr val="FFFFFF"/>
                </a:highlight>
              </a:rPr>
              <a:t>Investment has certain risks, b</a:t>
            </a:r>
            <a:r>
              <a:rPr lang="zh-CN" sz="1650">
                <a:solidFill>
                  <a:srgbClr val="555555"/>
                </a:solidFill>
                <a:highlight>
                  <a:srgbClr val="FFFFFF"/>
                </a:highlight>
              </a:rPr>
              <a:t>e wised with your decision.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 lang="zh-CN"/>
          </a:p>
        </p:txBody>
      </p:sp>
      <p:sp>
        <p:nvSpPr>
          <p:cNvPr id="405" name="Google Shape;405;p33"/>
          <p:cNvSpPr txBox="1"/>
          <p:nvPr>
            <p:ph type="body" idx="1"/>
          </p:nvPr>
        </p:nvSpPr>
        <p:spPr>
          <a:xfrm>
            <a:off x="1303800" y="1516350"/>
            <a:ext cx="7030500" cy="3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1"/>
              </a:rPr>
              <a:t>https://www.angelone.in/knowledge-center/online-share-trading/30-day-moving-average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https://www.fidelity.com/viewpoints/active-investor/stock-volume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https://investorplace.com/2022/01/alphabet-stock-dropped-nearly-5-on-thursday-but-theres-no-need-to-panic/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https://www.tradingview.com/symbols/NASDAQ-TSLA/history-timeline/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5"/>
              </a:rPr>
              <a:t>https://www.investopedia.com/terms/p/pricebyvolume.asp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6"/>
              </a:rPr>
              <a:t>https://en.wikipedia.org/wiki/Tesla,_Inc</a:t>
            </a:r>
            <a:r>
              <a:rPr lang="zh-CN"/>
              <a:t>.</a:t>
            </a:r>
            <a:endParaRPr lang="zh-CN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7"/>
              </a:rPr>
              <a:t>https://en.wikipedia.org/wiki/Google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 u="sng">
                <a:solidFill>
                  <a:schemeClr val="accent5"/>
                </a:solidFill>
                <a:hlinkClick r:id="rId8"/>
              </a:rPr>
              <a:t>https://www.kaggle.com/datasets/varpit94/tesla-stock-data-updated-till-28jun2021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 u="sng">
                <a:solidFill>
                  <a:schemeClr val="accent5"/>
                </a:solidFill>
                <a:hlinkClick r:id="rId9"/>
              </a:rPr>
              <a:t>https://www.kaggle.com/datasets/varpit94/google-stock-data</a:t>
            </a:r>
            <a:endParaRPr lang="zh-CN" sz="1500" u="sng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 idx="4294967295"/>
          </p:nvPr>
        </p:nvSpPr>
        <p:spPr>
          <a:xfrm>
            <a:off x="585225" y="4126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 Introduction</a:t>
            </a:r>
            <a:endParaRPr lang="zh-CN"/>
          </a:p>
        </p:txBody>
      </p:sp>
      <p:sp>
        <p:nvSpPr>
          <p:cNvPr id="290" name="Google Shape;290;p15"/>
          <p:cNvSpPr txBox="1"/>
          <p:nvPr>
            <p:ph type="body" idx="4294967295"/>
          </p:nvPr>
        </p:nvSpPr>
        <p:spPr>
          <a:xfrm>
            <a:off x="585225" y="1206175"/>
            <a:ext cx="7835100" cy="1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/>
              <a:t>Source</a:t>
            </a:r>
            <a:r>
              <a:rPr lang="zh-CN" sz="1500"/>
              <a:t>: kaggle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 b="1"/>
              <a:t>Data for Comparison:</a:t>
            </a:r>
            <a:r>
              <a:rPr lang="zh-CN" sz="1500"/>
              <a:t> Daily stock price and volume from 01/2020 to 03/2022 for Tesla and Google </a:t>
            </a:r>
            <a:endParaRPr sz="15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8388" y="2673850"/>
            <a:ext cx="70580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8400" y="3913550"/>
            <a:ext cx="72961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 rotWithShape="1">
          <a:blip r:embed="rId1"/>
          <a:srcRect t="23040" b="23040"/>
          <a:stretch>
            <a:fillRect/>
          </a:stretch>
        </p:blipFill>
        <p:spPr>
          <a:xfrm>
            <a:off x="6788675" y="139200"/>
            <a:ext cx="1197576" cy="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2"/>
          <a:srcRect t="32434" b="28694"/>
          <a:stretch>
            <a:fillRect/>
          </a:stretch>
        </p:blipFill>
        <p:spPr>
          <a:xfrm>
            <a:off x="3122450" y="139200"/>
            <a:ext cx="1977675" cy="43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16"/>
          <p:cNvGraphicFramePr/>
          <p:nvPr/>
        </p:nvGraphicFramePr>
        <p:xfrm>
          <a:off x="104000" y="127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{C3571DF2-0F29-4547-B87E-679D284E7114}</a:tableStyleId>
              </a:tblPr>
              <a:tblGrid>
                <a:gridCol w="2230850"/>
                <a:gridCol w="3178925"/>
                <a:gridCol w="3526200"/>
              </a:tblGrid>
              <a:tr h="40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6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Industry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Automotive &amp; Renewable energy 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Artificial intelligence,Advertising,Cloud computing,Computer software,Computer hardware,Intenet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Headquarter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Austin, TX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Mountain View, CA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Founded Time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1/3/2007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9/4/1998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Offering Date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6/29/2010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8/19/2004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Market Capitalization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1.062Trillion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1.7Trillion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employees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110k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140k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Offices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16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70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936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Products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Automotive, Solar Roof, Powerwall</a:t>
                      </a:r>
                      <a:endParaRPr lang="zh-CN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Web-based products, Developer tools, Operating systems, Desktop appliances, Mobile applications, Hardware, Services</a:t>
                      </a:r>
                      <a:endParaRPr lang="zh-CN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733100" y="326675"/>
            <a:ext cx="56778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00"/>
              <a:t>Content</a:t>
            </a:r>
            <a:endParaRPr sz="3300"/>
          </a:p>
        </p:txBody>
      </p:sp>
      <p:sp>
        <p:nvSpPr>
          <p:cNvPr id="305" name="Google Shape;305;p17"/>
          <p:cNvSpPr txBox="1"/>
          <p:nvPr>
            <p:ph type="body" idx="1"/>
          </p:nvPr>
        </p:nvSpPr>
        <p:spPr>
          <a:xfrm>
            <a:off x="1388550" y="1375675"/>
            <a:ext cx="6366900" cy="3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700"/>
              <a:t>Close Price Contrast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zh-CN" sz="2500"/>
              <a:t>Daily Volume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/>
              <a:t>Daily Fluctuation Contrast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700"/>
              <a:t>PBV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zh-CN" sz="2700"/>
              <a:t>Stock Synchronization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zh-CN" sz="2700"/>
              <a:t>MA30 &amp; MA100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 idx="4294967295"/>
          </p:nvPr>
        </p:nvSpPr>
        <p:spPr>
          <a:xfrm>
            <a:off x="2055375" y="2072100"/>
            <a:ext cx="5283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Close Price Analysis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402525" y="1135526"/>
            <a:ext cx="6828400" cy="3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5804850" y="236550"/>
            <a:ext cx="3120600" cy="4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Grow fast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Turbulent, full of ups and downs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2020.08: 2 for 1 split</a:t>
            </a:r>
            <a:endParaRPr sz="15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2020.11: S&amp;P500 accepted Tesla for inclusion after five consecutive quarters of profit of Tesla</a:t>
            </a:r>
            <a:endParaRPr sz="15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2021.02-2021.05: Tesla tumbled due to the Bitcoin</a:t>
            </a:r>
            <a:endParaRPr sz="15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2021.10: Tesla had a new deal with hertz made Tesla the first automaker to reach $1T market cap</a:t>
            </a:r>
            <a:endParaRPr sz="15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324450" y="1005701"/>
            <a:ext cx="6853675" cy="3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5804850" y="418525"/>
            <a:ext cx="3048000" cy="42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High value,the stock price substainable growth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2020.03: Stock price fell 13% in March caused by the COVID-19, alphabet was losing business.</a:t>
            </a:r>
            <a:endParaRPr sz="15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2021:  Price surged by 65%.</a:t>
            </a:r>
            <a:endParaRPr sz="15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2022.02: A new lawsuit abount antitrust was launched against Google. the stock fell 5%.</a:t>
            </a:r>
            <a:endParaRPr sz="15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Nunito"/>
              <a:buChar char="●"/>
            </a:pPr>
            <a:r>
              <a:rPr lang="zh-CN" sz="15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2022.02: Alphabet anounced a 20:1 stock split</a:t>
            </a:r>
            <a:endParaRPr sz="15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780324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1126925" y="3258475"/>
            <a:ext cx="68313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The stock price for Google is much higher than Tesla stock, and Google also increased more than Tesla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In the long term, the two stocks keeps growing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zh-CN" sz="1500">
                <a:latin typeface="Nunito"/>
                <a:ea typeface="Nunito"/>
                <a:cs typeface="Nunito"/>
                <a:sym typeface="Nunito"/>
              </a:rPr>
              <a:t>Though unpredictable, the stock price will still grow afterward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5057</Words>
  <Application>WPS 演示</Application>
  <PresentationFormat/>
  <Paragraphs>186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方正书宋_GBK</vt:lpstr>
      <vt:lpstr>Wingdings</vt:lpstr>
      <vt:lpstr>Arial</vt:lpstr>
      <vt:lpstr>Maven Pro</vt:lpstr>
      <vt:lpstr>Nunito</vt:lpstr>
      <vt:lpstr>微软雅黑</vt:lpstr>
      <vt:lpstr>汉仪旗黑</vt:lpstr>
      <vt:lpstr>宋体</vt:lpstr>
      <vt:lpstr>Arial Unicode MS</vt:lpstr>
      <vt:lpstr>汉仪书宋二KW</vt:lpstr>
      <vt:lpstr>Wingdings</vt:lpstr>
      <vt:lpstr>宋体-简</vt:lpstr>
      <vt:lpstr>Momentum</vt:lpstr>
      <vt:lpstr>Data Analysis of Tesla and Google Stock in 2020-2022</vt:lpstr>
      <vt:lpstr>Importance to analyze stock data</vt:lpstr>
      <vt:lpstr>Dataset Introduction</vt:lpstr>
      <vt:lpstr>PowerPoint 演示文稿</vt:lpstr>
      <vt:lpstr>Content</vt:lpstr>
      <vt:lpstr>Close Price Analysis</vt:lpstr>
      <vt:lpstr>PowerPoint 演示文稿</vt:lpstr>
      <vt:lpstr>PowerPoint 演示文稿</vt:lpstr>
      <vt:lpstr>PowerPoint 演示文稿</vt:lpstr>
      <vt:lpstr>Daily Volume</vt:lpstr>
      <vt:lpstr>Daily Fluctuation Contrast</vt:lpstr>
      <vt:lpstr>PowerPoint 演示文稿</vt:lpstr>
      <vt:lpstr>PowerPoint 演示文稿</vt:lpstr>
      <vt:lpstr>PowerPoint 演示文稿</vt:lpstr>
      <vt:lpstr>Stock Synchronization</vt:lpstr>
      <vt:lpstr>PowerPoint 演示文稿</vt:lpstr>
      <vt:lpstr>PowerPoint 演示文稿</vt:lpstr>
      <vt:lpstr>PowerPoint 演示文稿</vt:lpstr>
      <vt:lpstr>Insight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Tesla and Google Stock in 2020-2022</dc:title>
  <dc:creator/>
  <cp:lastModifiedBy>nanjie</cp:lastModifiedBy>
  <cp:revision>1</cp:revision>
  <dcterms:created xsi:type="dcterms:W3CDTF">2022-05-01T06:08:51Z</dcterms:created>
  <dcterms:modified xsi:type="dcterms:W3CDTF">2022-05-01T06:08:51Z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