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1040" r:id="rId2"/>
    <p:sldId id="1068" r:id="rId3"/>
    <p:sldId id="1070" r:id="rId4"/>
    <p:sldId id="106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C7C6"/>
    <a:srgbClr val="FD8683"/>
    <a:srgbClr val="F5DD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9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E8B0B-F24E-499A-AD35-A7E5FAED18DC}" type="datetimeFigureOut">
              <a:rPr lang="zh-CN" altLang="en-US" smtClean="0"/>
              <a:t>2024/8/12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AB21F-A9DA-4582-8726-A69C7428E9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1164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148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11" descr="人大PPT2-2-06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60" y="-110"/>
            <a:ext cx="12188641" cy="685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E8B0B-F24E-499A-AD35-A7E5FAED18DC}" type="datetimeFigureOut">
              <a:rPr lang="zh-CN" altLang="en-US" smtClean="0"/>
              <a:t>2024/8/12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AB21F-A9DA-4582-8726-A69C7428E9A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1512" descr="E:\徐振杰\进行中\高校\人大ppt\jpg\01\02.png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722221" y="230795"/>
            <a:ext cx="2146124" cy="54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00237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769805"/>
            <a:ext cx="12192000" cy="2966317"/>
          </a:xfrm>
          <a:prstGeom prst="rect">
            <a:avLst/>
          </a:prstGeom>
          <a:solidFill>
            <a:srgbClr val="AE0B2A"/>
          </a:solidFill>
          <a:ln>
            <a:solidFill>
              <a:srgbClr val="AE0B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232000" y="593858"/>
            <a:ext cx="1728000" cy="1728000"/>
            <a:chOff x="5300007" y="780671"/>
            <a:chExt cx="1728000" cy="1728000"/>
          </a:xfrm>
        </p:grpSpPr>
        <p:sp>
          <p:nvSpPr>
            <p:cNvPr id="4" name="椭圆 3"/>
            <p:cNvSpPr/>
            <p:nvPr/>
          </p:nvSpPr>
          <p:spPr>
            <a:xfrm>
              <a:off x="5300007" y="780671"/>
              <a:ext cx="1728000" cy="17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endParaRPr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2032" b="96807" l="2597" r="95671">
                          <a14:foregroundMark x1="35642" y1="33091" x2="35642" y2="33091"/>
                          <a14:foregroundMark x1="35642" y1="33091" x2="35642" y2="33091"/>
                          <a14:foregroundMark x1="35642" y1="33091" x2="35642" y2="33091"/>
                          <a14:foregroundMark x1="22944" y1="28737" x2="22944" y2="28737"/>
                          <a14:foregroundMark x1="56999" y1="75181" x2="56999" y2="75181"/>
                          <a14:foregroundMark x1="25253" y1="7983" x2="25253" y2="7983"/>
                          <a14:foregroundMark x1="27417" y1="9434" x2="27417" y2="9434"/>
                          <a14:foregroundMark x1="32612" y1="4935" x2="32612" y2="4935"/>
                          <a14:foregroundMark x1="46465" y1="2032" x2="46465" y2="2032"/>
                          <a14:foregroundMark x1="95815" y1="37881" x2="95815" y2="37881"/>
                          <a14:foregroundMark x1="69120" y1="94194" x2="69120" y2="94194"/>
                          <a14:foregroundMark x1="37662" y1="96807" x2="37662" y2="96807"/>
                          <a14:foregroundMark x1="2597" y1="59942" x2="2597" y2="59942"/>
                          <a14:foregroundMark x1="9235" y1="58200" x2="9235" y2="58200"/>
                          <a14:foregroundMark x1="8802" y1="54572" x2="8802" y2="54572"/>
                          <a14:foregroundMark x1="10678" y1="45138" x2="10678" y2="45138"/>
                          <a14:foregroundMark x1="12410" y1="40058" x2="12410" y2="40058"/>
                          <a14:foregroundMark x1="13853" y1="33962" x2="13853" y2="33962"/>
                          <a14:foregroundMark x1="17893" y1="28302" x2="17893" y2="28302"/>
                          <a14:foregroundMark x1="20058" y1="22932" x2="20058" y2="22932"/>
                          <a14:foregroundMark x1="29149" y1="17562" x2="29149" y2="17562"/>
                          <a14:foregroundMark x1="31025" y1="14078" x2="31025" y2="14078"/>
                          <a14:foregroundMark x1="36652" y1="14078" x2="36652" y2="14078"/>
                          <a14:foregroundMark x1="46176" y1="9724" x2="46176" y2="9724"/>
                          <a14:foregroundMark x1="59019" y1="10885" x2="59019" y2="10885"/>
                          <a14:foregroundMark x1="64214" y1="11466" x2="64214" y2="11466"/>
                          <a14:foregroundMark x1="69986" y1="15239" x2="69986" y2="15239"/>
                          <a14:foregroundMark x1="78211" y1="19448" x2="78211" y2="19448"/>
                          <a14:foregroundMark x1="81818" y1="25835" x2="81818" y2="25835"/>
                          <a14:foregroundMark x1="88312" y1="40493" x2="88312" y2="40493"/>
                          <a14:foregroundMark x1="88745" y1="47315" x2="88745" y2="47315"/>
                          <a14:foregroundMark x1="89322" y1="50508" x2="89322" y2="50508"/>
                          <a14:foregroundMark x1="87302" y1="57765" x2="87302" y2="57765"/>
                          <a14:foregroundMark x1="23232" y1="78810" x2="23232" y2="78810"/>
                          <a14:foregroundMark x1="34921" y1="86067" x2="34921" y2="86067"/>
                          <a14:foregroundMark x1="40981" y1="89405" x2="40981" y2="89405"/>
                          <a14:foregroundMark x1="45743" y1="92888" x2="45743" y2="92888"/>
                          <a14:foregroundMark x1="51948" y1="89840" x2="51948" y2="89840"/>
                          <a14:foregroundMark x1="63348" y1="87228" x2="63348" y2="87228"/>
                          <a14:foregroundMark x1="72439" y1="84761" x2="72439" y2="84761"/>
                          <a14:foregroundMark x1="76479" y1="83599" x2="76479" y2="83599"/>
                          <a14:foregroundMark x1="89322" y1="72279" x2="89322" y2="72279"/>
                          <a14:foregroundMark x1="76046" y1="79681" x2="76046" y2="79681"/>
                          <a14:foregroundMark x1="71284" y1="80697" x2="71284" y2="80697"/>
                          <a14:foregroundMark x1="86724" y1="61103" x2="86724" y2="61103"/>
                          <a14:foregroundMark x1="30592" y1="88389" x2="30592" y2="88389"/>
                          <a14:foregroundMark x1="52092" y1="91872" x2="52092" y2="91872"/>
                          <a14:foregroundMark x1="48629" y1="76488" x2="48629" y2="76488"/>
                          <a14:foregroundMark x1="40693" y1="10450" x2="40693" y2="10450"/>
                          <a14:foregroundMark x1="52237" y1="8418" x2="52237" y2="8418"/>
                          <a14:foregroundMark x1="43723" y1="74601" x2="43723" y2="74601"/>
                          <a14:foregroundMark x1="52237" y1="76488" x2="52237" y2="76488"/>
                          <a14:foregroundMark x1="85859" y1="38462" x2="85859" y2="38462"/>
                          <a14:foregroundMark x1="25685" y1="19594" x2="25685" y2="19594"/>
                          <a14:foregroundMark x1="24098" y1="16981" x2="24098" y2="16981"/>
                          <a14:backgroundMark x1="7937" y1="58926" x2="7937" y2="58926"/>
                          <a14:backgroundMark x1="33045" y1="88099" x2="33045" y2="88099"/>
                          <a14:backgroundMark x1="30736" y1="87663" x2="30736" y2="87663"/>
                          <a14:backgroundMark x1="24387" y1="79681" x2="24387" y2="79681"/>
                          <a14:backgroundMark x1="52958" y1="89840" x2="52958" y2="89840"/>
                          <a14:backgroundMark x1="74459" y1="79681" x2="74459" y2="79681"/>
                          <a14:backgroundMark x1="47619" y1="75907" x2="47619" y2="75907"/>
                          <a14:backgroundMark x1="47763" y1="75617" x2="47763" y2="75617"/>
                          <a14:backgroundMark x1="88167" y1="60087" x2="88167" y2="60087"/>
                          <a14:backgroundMark x1="47763" y1="8563" x2="47763" y2="8563"/>
                          <a14:backgroundMark x1="51804" y1="9869" x2="51804" y2="9869"/>
                          <a14:backgroundMark x1="51659" y1="9724" x2="51659" y2="9724"/>
                          <a14:backgroundMark x1="51948" y1="9724" x2="51948" y2="9724"/>
                          <a14:backgroundMark x1="51948" y1="9434" x2="51948" y2="9434"/>
                          <a14:backgroundMark x1="51804" y1="9724" x2="51804" y2="9724"/>
                          <a14:backgroundMark x1="39827" y1="10740" x2="39827" y2="10740"/>
                          <a14:backgroundMark x1="39827" y1="10740" x2="39827" y2="10740"/>
                          <a14:backgroundMark x1="40115" y1="10885" x2="40115" y2="10885"/>
                          <a14:backgroundMark x1="40548" y1="10740" x2="40548" y2="10740"/>
                          <a14:backgroundMark x1="39971" y1="10740" x2="39971" y2="10740"/>
                          <a14:backgroundMark x1="39827" y1="10740" x2="39827" y2="10740"/>
                          <a14:backgroundMark x1="39827" y1="10595" x2="39827" y2="10595"/>
                          <a14:backgroundMark x1="39827" y1="10740" x2="39827" y2="10740"/>
                          <a14:backgroundMark x1="39538" y1="10740" x2="39538" y2="10740"/>
                          <a14:backgroundMark x1="39827" y1="10740" x2="39827" y2="10740"/>
                          <a14:backgroundMark x1="39971" y1="10740" x2="39971" y2="10740"/>
                          <a14:backgroundMark x1="39683" y1="10595" x2="39827" y2="11466"/>
                          <a14:backgroundMark x1="39971" y1="10450" x2="40115" y2="10740"/>
                          <a14:backgroundMark x1="51948" y1="9869" x2="51804" y2="9289"/>
                          <a14:backgroundMark x1="52237" y1="9869" x2="51948" y2="9289"/>
                          <a14:backgroundMark x1="48196" y1="75327" x2="48341" y2="75327"/>
                          <a14:backgroundMark x1="52381" y1="75762" x2="52381" y2="75762"/>
                          <a14:backgroundMark x1="52381" y1="75762" x2="52381" y2="75762"/>
                          <a14:backgroundMark x1="52237" y1="75762" x2="52237" y2="75762"/>
                          <a14:backgroundMark x1="52525" y1="75762" x2="52525" y2="75762"/>
                          <a14:backgroundMark x1="52237" y1="75762" x2="52237" y2="75762"/>
                          <a14:backgroundMark x1="52237" y1="75762" x2="52237" y2="75762"/>
                          <a14:backgroundMark x1="52525" y1="75762" x2="52525" y2="75472"/>
                          <a14:backgroundMark x1="52381" y1="75762" x2="52381" y2="75762"/>
                          <a14:backgroundMark x1="52237" y1="75762" x2="52237" y2="75762"/>
                          <a14:backgroundMark x1="52092" y1="75907" x2="52670" y2="75327"/>
                          <a14:backgroundMark x1="43146" y1="75762" x2="43290" y2="75762"/>
                          <a14:backgroundMark x1="87446" y1="34253" x2="87879" y2="34253"/>
                          <a14:backgroundMark x1="19913" y1="23222" x2="19913" y2="23222"/>
                          <a14:backgroundMark x1="24675" y1="16691" x2="24675" y2="16691"/>
                          <a14:backgroundMark x1="30736" y1="14369" x2="30736" y2="14369"/>
                          <a14:backgroundMark x1="30447" y1="14224" x2="30447" y2="14224"/>
                          <a14:backgroundMark x1="30592" y1="14224" x2="30592" y2="14224"/>
                          <a14:backgroundMark x1="36075" y1="14369" x2="36075" y2="14369"/>
                          <a14:backgroundMark x1="36075" y1="14369" x2="36075" y2="14369"/>
                          <a14:backgroundMark x1="45599" y1="10160" x2="45599" y2="10160"/>
                          <a14:backgroundMark x1="45599" y1="10015" x2="45599" y2="10015"/>
                          <a14:backgroundMark x1="45599" y1="10015" x2="45599" y2="10015"/>
                          <a14:backgroundMark x1="45166" y1="10015" x2="45166" y2="10015"/>
                          <a14:backgroundMark x1="45455" y1="10015" x2="45455" y2="10015"/>
                          <a14:backgroundMark x1="45455" y1="9869" x2="45455" y2="10885"/>
                          <a14:backgroundMark x1="45743" y1="9869" x2="45743" y2="9869"/>
                          <a14:backgroundMark x1="45599" y1="10305" x2="45599" y2="10305"/>
                          <a14:backgroundMark x1="45455" y1="10015" x2="45455" y2="10015"/>
                          <a14:backgroundMark x1="58586" y1="10885" x2="58586" y2="10885"/>
                          <a14:backgroundMark x1="58586" y1="10885" x2="58586" y2="10885"/>
                          <a14:backgroundMark x1="58586" y1="10740" x2="58586" y2="10740"/>
                          <a14:backgroundMark x1="2020" y1="60522" x2="2020" y2="6008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365934" y="851212"/>
              <a:ext cx="1596145" cy="1586917"/>
            </a:xfrm>
            <a:prstGeom prst="rect">
              <a:avLst/>
            </a:prstGeom>
          </p:spPr>
        </p:pic>
      </p:grpSp>
      <p:sp>
        <p:nvSpPr>
          <p:cNvPr id="7" name="文本框 6"/>
          <p:cNvSpPr txBox="1"/>
          <p:nvPr/>
        </p:nvSpPr>
        <p:spPr>
          <a:xfrm>
            <a:off x="268520" y="2334873"/>
            <a:ext cx="11828209" cy="222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12700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华为用户画像</a:t>
            </a:r>
            <a:endParaRPr lang="en-US" altLang="zh-CN" sz="3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marR="0" lvl="0" indent="12700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例会汇报</a:t>
            </a:r>
            <a:endParaRPr lang="en-US" altLang="zh-CN" sz="3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marR="0" lvl="0" indent="12700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2024/08/12</a:t>
            </a:r>
          </a:p>
        </p:txBody>
      </p:sp>
    </p:spTree>
    <p:extLst>
      <p:ext uri="{BB962C8B-B14F-4D97-AF65-F5344CB8AC3E}">
        <p14:creationId xmlns:p14="http://schemas.microsoft.com/office/powerpoint/2010/main" val="3604804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AC6311C3-A33D-42E8-89D0-29E071293426}"/>
              </a:ext>
            </a:extLst>
          </p:cNvPr>
          <p:cNvGrpSpPr/>
          <p:nvPr/>
        </p:nvGrpSpPr>
        <p:grpSpPr>
          <a:xfrm>
            <a:off x="528706" y="867990"/>
            <a:ext cx="2433027" cy="0"/>
            <a:chOff x="7460343" y="1311756"/>
            <a:chExt cx="2433027" cy="0"/>
          </a:xfrm>
        </p:grpSpPr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D28B45D9-4CF2-484D-BBD0-03C9B20C5317}"/>
                </a:ext>
              </a:extLst>
            </p:cNvPr>
            <p:cNvCxnSpPr/>
            <p:nvPr/>
          </p:nvCxnSpPr>
          <p:spPr>
            <a:xfrm>
              <a:off x="7460343" y="1311756"/>
              <a:ext cx="243302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A094A51C-34F8-46FB-B380-6212A5F318F3}"/>
                </a:ext>
              </a:extLst>
            </p:cNvPr>
            <p:cNvCxnSpPr/>
            <p:nvPr/>
          </p:nvCxnSpPr>
          <p:spPr>
            <a:xfrm>
              <a:off x="7460343" y="1311756"/>
              <a:ext cx="589713" cy="0"/>
            </a:xfrm>
            <a:prstGeom prst="line">
              <a:avLst/>
            </a:prstGeom>
            <a:ln w="38100">
              <a:solidFill>
                <a:srgbClr val="AE0B2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标题 1">
            <a:extLst>
              <a:ext uri="{FF2B5EF4-FFF2-40B4-BE49-F238E27FC236}">
                <a16:creationId xmlns:a16="http://schemas.microsoft.com/office/drawing/2014/main" id="{3D1FFD58-E9F1-411C-B0C6-F2A3B2463279}"/>
              </a:ext>
            </a:extLst>
          </p:cNvPr>
          <p:cNvSpPr txBox="1"/>
          <p:nvPr/>
        </p:nvSpPr>
        <p:spPr>
          <a:xfrm>
            <a:off x="443229" y="203200"/>
            <a:ext cx="7102789" cy="6172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400" b="1" kern="1200" baseline="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</a:lstStyle>
          <a:p>
            <a:pPr lvl="0">
              <a:defRPr/>
            </a:pPr>
            <a:r>
              <a:rPr lang="zh-CN" altLang="en-US" sz="2800" dirty="0">
                <a:solidFill>
                  <a:srgbClr val="AE0B2A"/>
                </a:solidFill>
                <a:latin typeface="微软雅黑" panose="020B0503020204020204" pitchFamily="34" charset="-122"/>
              </a:rPr>
              <a:t>仿真数据生成</a:t>
            </a:r>
            <a:r>
              <a:rPr lang="en-US" altLang="zh-CN" sz="2800" dirty="0">
                <a:solidFill>
                  <a:srgbClr val="AE0B2A"/>
                </a:solidFill>
                <a:latin typeface="微软雅黑" panose="020B0503020204020204" pitchFamily="34" charset="-122"/>
              </a:rPr>
              <a:t>——</a:t>
            </a:r>
            <a:r>
              <a:rPr lang="zh-CN" altLang="en-US" sz="2800" dirty="0">
                <a:solidFill>
                  <a:srgbClr val="AE0B2A"/>
                </a:solidFill>
                <a:latin typeface="微软雅黑" panose="020B0503020204020204" pitchFamily="34" charset="-122"/>
              </a:rPr>
              <a:t>目标</a:t>
            </a:r>
            <a:endParaRPr lang="en-US" altLang="zh-CN" sz="2800" dirty="0">
              <a:solidFill>
                <a:schemeClr val="tx1"/>
              </a:solidFill>
              <a:latin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C318608-F189-4479-B99B-6CBAC4B30D3C}"/>
              </a:ext>
            </a:extLst>
          </p:cNvPr>
          <p:cNvSpPr txBox="1"/>
          <p:nvPr/>
        </p:nvSpPr>
        <p:spPr>
          <a:xfrm>
            <a:off x="823562" y="915561"/>
            <a:ext cx="946148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b="1" dirty="0"/>
          </a:p>
          <a:p>
            <a:pPr marL="342900" indent="-342900">
              <a:buAutoNum type="arabicPeriod"/>
            </a:pPr>
            <a:r>
              <a:rPr lang="zh-CN" altLang="en-US" b="1" dirty="0"/>
              <a:t>完整的仿真数据</a:t>
            </a:r>
            <a:endParaRPr lang="en-US" altLang="zh-CN" b="1" dirty="0"/>
          </a:p>
          <a:p>
            <a:pPr lvl="1"/>
            <a:r>
              <a:rPr lang="en-US" altLang="zh-CN" dirty="0"/>
              <a:t>1. </a:t>
            </a:r>
            <a:r>
              <a:rPr lang="zh-CN" altLang="en-US" b="1" dirty="0"/>
              <a:t>数据完整性</a:t>
            </a:r>
            <a:endParaRPr lang="en-US" altLang="zh-CN" b="1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dirty="0"/>
              <a:t>Database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Schema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Table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Column</a:t>
            </a:r>
          </a:p>
          <a:p>
            <a:pPr lvl="1"/>
            <a:r>
              <a:rPr lang="en-US" altLang="zh-CN" dirty="0"/>
              <a:t>2. </a:t>
            </a:r>
            <a:r>
              <a:rPr lang="zh-CN" altLang="en-US" b="1" dirty="0"/>
              <a:t>约束完整性</a:t>
            </a:r>
            <a:endParaRPr lang="en-US" altLang="zh-CN" b="1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b="1" dirty="0"/>
              <a:t>PRIMARY KEY</a:t>
            </a:r>
            <a:r>
              <a:rPr lang="zh-CN" altLang="en-US" b="1" dirty="0"/>
              <a:t>：</a:t>
            </a:r>
            <a:r>
              <a:rPr lang="zh-CN" altLang="en-US" dirty="0"/>
              <a:t>主键唯一</a:t>
            </a: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b="1" dirty="0"/>
              <a:t>数据类型定长：</a:t>
            </a:r>
            <a:r>
              <a:rPr lang="en-US" altLang="zh-CN" b="1" dirty="0"/>
              <a:t>Character(5)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b="1" dirty="0"/>
              <a:t>NOT NULL</a:t>
            </a:r>
            <a:r>
              <a:rPr lang="zh-CN" altLang="en-US" b="1" dirty="0"/>
              <a:t>：</a:t>
            </a:r>
            <a:r>
              <a:rPr lang="zh-CN" altLang="en-US" dirty="0"/>
              <a:t>不允许有空值</a:t>
            </a:r>
            <a:endParaRPr lang="en-US" altLang="zh-CN" dirty="0"/>
          </a:p>
          <a:p>
            <a:r>
              <a:rPr lang="zh-CN" altLang="en-US" dirty="0"/>
              <a:t>评测指标：</a:t>
            </a:r>
            <a:r>
              <a:rPr lang="zh-CN" altLang="en-US" b="1" dirty="0">
                <a:solidFill>
                  <a:srgbClr val="C00000"/>
                </a:solidFill>
              </a:rPr>
              <a:t>数据库导入成功</a:t>
            </a:r>
            <a:endParaRPr lang="en-US" altLang="zh-CN" b="1" dirty="0">
              <a:solidFill>
                <a:srgbClr val="C00000"/>
              </a:solidFill>
            </a:endParaRPr>
          </a:p>
          <a:p>
            <a:endParaRPr lang="en-US" altLang="zh-CN" b="1" dirty="0"/>
          </a:p>
          <a:p>
            <a:r>
              <a:rPr lang="en-US" altLang="zh-CN" b="1" dirty="0"/>
              <a:t>2.  </a:t>
            </a:r>
            <a:r>
              <a:rPr lang="zh-CN" altLang="en-US" b="1" dirty="0"/>
              <a:t>相似的仿真数据</a:t>
            </a:r>
            <a:endParaRPr lang="en-US" altLang="zh-CN" b="1" dirty="0"/>
          </a:p>
          <a:p>
            <a:r>
              <a:rPr lang="en-US" altLang="zh-CN" dirty="0"/>
              <a:t>     </a:t>
            </a:r>
            <a:r>
              <a:rPr lang="zh-CN" altLang="en-US" dirty="0"/>
              <a:t>各列分布的相似性</a:t>
            </a:r>
            <a:endParaRPr lang="en-US" altLang="zh-CN" dirty="0"/>
          </a:p>
          <a:p>
            <a:r>
              <a:rPr lang="zh-CN" altLang="en-US" dirty="0"/>
              <a:t>评测指标：</a:t>
            </a:r>
            <a:r>
              <a:rPr lang="zh-CN" altLang="en-US" b="1" dirty="0">
                <a:solidFill>
                  <a:srgbClr val="C00000"/>
                </a:solidFill>
              </a:rPr>
              <a:t>真实数据和仿真数据对应列的分布距离</a:t>
            </a:r>
            <a:r>
              <a:rPr lang="zh-CN" altLang="en-US" b="1" dirty="0"/>
              <a:t>（计算</a:t>
            </a:r>
            <a:r>
              <a:rPr lang="en-US" altLang="zh-CN" b="1" dirty="0"/>
              <a:t>Distance</a:t>
            </a:r>
            <a:r>
              <a:rPr lang="zh-CN" altLang="en-US" b="1" dirty="0"/>
              <a:t>）</a:t>
            </a:r>
            <a:endParaRPr lang="en-US" altLang="zh-CN" b="1" dirty="0"/>
          </a:p>
          <a:p>
            <a:endParaRPr lang="en-US" altLang="zh-CN" b="1" dirty="0"/>
          </a:p>
          <a:p>
            <a:pPr marL="342900" indent="-342900">
              <a:buAutoNum type="arabicPeriod" startAt="3"/>
            </a:pPr>
            <a:r>
              <a:rPr lang="zh-CN" altLang="en-US" b="1" dirty="0"/>
              <a:t>贴近真实场景的仿真数据</a:t>
            </a:r>
            <a:endParaRPr lang="en-US" altLang="zh-CN" b="1" dirty="0"/>
          </a:p>
          <a:p>
            <a:r>
              <a:rPr lang="en-US" altLang="zh-CN" b="1" dirty="0"/>
              <a:t>     </a:t>
            </a:r>
            <a:r>
              <a:rPr lang="zh-CN" altLang="en-US" dirty="0"/>
              <a:t>生成的仿真数据在应用场景里应当和真实数据具有相同的效用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评测指标：</a:t>
            </a:r>
            <a:r>
              <a:rPr lang="zh-CN" altLang="en-US" b="1" dirty="0">
                <a:solidFill>
                  <a:srgbClr val="C00000"/>
                </a:solidFill>
              </a:rPr>
              <a:t>性能消耗曲线拟合</a:t>
            </a:r>
            <a:r>
              <a:rPr lang="zh-CN" altLang="en-US" b="1" dirty="0"/>
              <a:t>（ 真实场景 </a:t>
            </a:r>
            <a:r>
              <a:rPr lang="en-US" altLang="zh-CN" b="1" dirty="0"/>
              <a:t>VS </a:t>
            </a:r>
            <a:r>
              <a:rPr lang="zh-CN" altLang="en-US" b="1" dirty="0"/>
              <a:t>真实负载</a:t>
            </a:r>
            <a:r>
              <a:rPr lang="en-US" altLang="zh-CN" b="1" dirty="0"/>
              <a:t>+</a:t>
            </a:r>
            <a:r>
              <a:rPr lang="zh-CN" altLang="en-US" b="1" dirty="0"/>
              <a:t>仿真数据 ）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1646995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AC6311C3-A33D-42E8-89D0-29E071293426}"/>
              </a:ext>
            </a:extLst>
          </p:cNvPr>
          <p:cNvGrpSpPr/>
          <p:nvPr/>
        </p:nvGrpSpPr>
        <p:grpSpPr>
          <a:xfrm>
            <a:off x="528706" y="867990"/>
            <a:ext cx="2433027" cy="0"/>
            <a:chOff x="7460343" y="1311756"/>
            <a:chExt cx="2433027" cy="0"/>
          </a:xfrm>
        </p:grpSpPr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D28B45D9-4CF2-484D-BBD0-03C9B20C5317}"/>
                </a:ext>
              </a:extLst>
            </p:cNvPr>
            <p:cNvCxnSpPr/>
            <p:nvPr/>
          </p:nvCxnSpPr>
          <p:spPr>
            <a:xfrm>
              <a:off x="7460343" y="1311756"/>
              <a:ext cx="243302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A094A51C-34F8-46FB-B380-6212A5F318F3}"/>
                </a:ext>
              </a:extLst>
            </p:cNvPr>
            <p:cNvCxnSpPr/>
            <p:nvPr/>
          </p:nvCxnSpPr>
          <p:spPr>
            <a:xfrm>
              <a:off x="7460343" y="1311756"/>
              <a:ext cx="589713" cy="0"/>
            </a:xfrm>
            <a:prstGeom prst="line">
              <a:avLst/>
            </a:prstGeom>
            <a:ln w="38100">
              <a:solidFill>
                <a:srgbClr val="AE0B2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标题 1">
            <a:extLst>
              <a:ext uri="{FF2B5EF4-FFF2-40B4-BE49-F238E27FC236}">
                <a16:creationId xmlns:a16="http://schemas.microsoft.com/office/drawing/2014/main" id="{3D1FFD58-E9F1-411C-B0C6-F2A3B2463279}"/>
              </a:ext>
            </a:extLst>
          </p:cNvPr>
          <p:cNvSpPr txBox="1"/>
          <p:nvPr/>
        </p:nvSpPr>
        <p:spPr>
          <a:xfrm>
            <a:off x="443229" y="203200"/>
            <a:ext cx="7102789" cy="6172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400" b="1" kern="1200" baseline="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</a:lstStyle>
          <a:p>
            <a:pPr lvl="0">
              <a:defRPr/>
            </a:pPr>
            <a:r>
              <a:rPr lang="zh-CN" altLang="en-US" sz="2800" dirty="0">
                <a:solidFill>
                  <a:srgbClr val="AE0B2A"/>
                </a:solidFill>
                <a:latin typeface="微软雅黑" panose="020B0503020204020204" pitchFamily="34" charset="-122"/>
              </a:rPr>
              <a:t>仿真数据生成</a:t>
            </a:r>
            <a:r>
              <a:rPr lang="en-US" altLang="zh-CN" sz="2800" dirty="0">
                <a:solidFill>
                  <a:srgbClr val="AE0B2A"/>
                </a:solidFill>
                <a:latin typeface="微软雅黑" panose="020B0503020204020204" pitchFamily="34" charset="-122"/>
              </a:rPr>
              <a:t>——</a:t>
            </a:r>
            <a:r>
              <a:rPr lang="zh-CN" altLang="en-US" sz="2800" dirty="0">
                <a:solidFill>
                  <a:srgbClr val="AE0B2A"/>
                </a:solidFill>
                <a:latin typeface="微软雅黑" panose="020B0503020204020204" pitchFamily="34" charset="-122"/>
              </a:rPr>
              <a:t>实验问题与分析</a:t>
            </a:r>
            <a:endParaRPr lang="en-US" altLang="zh-CN" sz="2800" dirty="0">
              <a:solidFill>
                <a:schemeClr val="tx1"/>
              </a:solidFill>
              <a:latin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C318608-F189-4479-B99B-6CBAC4B30D3C}"/>
              </a:ext>
            </a:extLst>
          </p:cNvPr>
          <p:cNvSpPr txBox="1"/>
          <p:nvPr/>
        </p:nvSpPr>
        <p:spPr>
          <a:xfrm>
            <a:off x="823562" y="915561"/>
            <a:ext cx="946148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b="1" dirty="0"/>
          </a:p>
          <a:p>
            <a:pPr marL="342900" indent="-342900">
              <a:buAutoNum type="arabicPeriod"/>
            </a:pPr>
            <a:r>
              <a:rPr lang="en-US" altLang="zh-CN" b="1" dirty="0"/>
              <a:t>INPUT</a:t>
            </a:r>
            <a:r>
              <a:rPr lang="zh-CN" altLang="en-US" b="1" dirty="0"/>
              <a:t>信息不足，仿真数据缺少完整性</a:t>
            </a:r>
            <a:endParaRPr lang="en-US" altLang="zh-CN" b="1" dirty="0"/>
          </a:p>
          <a:p>
            <a:pPr lvl="1"/>
            <a:r>
              <a:rPr lang="en-US" altLang="zh-CN" dirty="0"/>
              <a:t>1. </a:t>
            </a:r>
            <a:r>
              <a:rPr lang="zh-CN" altLang="en-US" b="1" dirty="0"/>
              <a:t>数据完整性问题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en-US" altLang="zh-CN" dirty="0"/>
              <a:t>    </a:t>
            </a:r>
            <a:r>
              <a:rPr lang="zh-CN" altLang="en-US" dirty="0"/>
              <a:t>不同</a:t>
            </a:r>
            <a:r>
              <a:rPr lang="en-US" altLang="zh-CN" dirty="0"/>
              <a:t>Database</a:t>
            </a:r>
            <a:r>
              <a:rPr lang="zh-CN" altLang="en-US" dirty="0"/>
              <a:t>下有同名</a:t>
            </a:r>
            <a:r>
              <a:rPr lang="en-US" altLang="zh-CN" dirty="0"/>
              <a:t>Schema</a:t>
            </a:r>
            <a:r>
              <a:rPr lang="zh-CN" altLang="en-US" dirty="0"/>
              <a:t>的同名</a:t>
            </a:r>
            <a:r>
              <a:rPr lang="en-US" altLang="zh-CN" dirty="0"/>
              <a:t>Table</a:t>
            </a:r>
            <a:r>
              <a:rPr lang="zh-CN" altLang="en-US" dirty="0"/>
              <a:t>，</a:t>
            </a:r>
            <a:r>
              <a:rPr lang="en-US" altLang="zh-CN" dirty="0"/>
              <a:t>PG_STATS</a:t>
            </a:r>
            <a:r>
              <a:rPr lang="zh-CN" altLang="en-US" dirty="0"/>
              <a:t>和</a:t>
            </a:r>
            <a:r>
              <a:rPr lang="en-US" altLang="zh-CN" dirty="0"/>
              <a:t>PG_CLASS</a:t>
            </a:r>
            <a:r>
              <a:rPr lang="zh-CN" altLang="en-US" dirty="0"/>
              <a:t>两张</a:t>
            </a:r>
            <a:r>
              <a:rPr lang="en-US" altLang="zh-CN" dirty="0"/>
              <a:t>PG</a:t>
            </a:r>
            <a:r>
              <a:rPr lang="zh-CN" altLang="en-US" dirty="0"/>
              <a:t>表里的信息无法区分，应当参考其他系统表。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2. </a:t>
            </a:r>
            <a:r>
              <a:rPr lang="zh-CN" altLang="en-US" b="1" dirty="0"/>
              <a:t>约束完整性问题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en-US" altLang="zh-CN" dirty="0"/>
              <a:t>    PG</a:t>
            </a:r>
            <a:r>
              <a:rPr lang="zh-CN" altLang="en-US" dirty="0"/>
              <a:t>表没有约束信息，需要参考建库建表语句。</a:t>
            </a:r>
            <a:endParaRPr lang="en-US" altLang="zh-CN" dirty="0"/>
          </a:p>
          <a:p>
            <a:pPr lvl="1"/>
            <a:endParaRPr lang="en-US" altLang="zh-CN" b="1" dirty="0"/>
          </a:p>
          <a:p>
            <a:r>
              <a:rPr lang="zh-CN" altLang="en-US" dirty="0"/>
              <a:t>评测结果：</a:t>
            </a:r>
            <a:r>
              <a:rPr lang="zh-CN" altLang="en-US" b="1" dirty="0">
                <a:solidFill>
                  <a:srgbClr val="C00000"/>
                </a:solidFill>
              </a:rPr>
              <a:t>部分仿真数据导入失败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b="1" dirty="0"/>
              <a:t>2.   </a:t>
            </a:r>
            <a:r>
              <a:rPr lang="zh-CN" altLang="en-US" b="1" dirty="0"/>
              <a:t>仿真数据缺少完整性，所以难以探究真实场景下的可用性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zh-CN" altLang="en-US" dirty="0"/>
              <a:t>     由于仿真数据缺乏完整性，所以大部分真实负载运行失败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评测结果：</a:t>
            </a:r>
            <a:r>
              <a:rPr lang="zh-CN" altLang="en-US" b="1" dirty="0">
                <a:solidFill>
                  <a:srgbClr val="C00000"/>
                </a:solidFill>
              </a:rPr>
              <a:t>无法进行性能曲线结果对比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395684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AC6311C3-A33D-42E8-89D0-29E071293426}"/>
              </a:ext>
            </a:extLst>
          </p:cNvPr>
          <p:cNvGrpSpPr/>
          <p:nvPr/>
        </p:nvGrpSpPr>
        <p:grpSpPr>
          <a:xfrm>
            <a:off x="528706" y="867990"/>
            <a:ext cx="2433027" cy="0"/>
            <a:chOff x="7460343" y="1311756"/>
            <a:chExt cx="2433027" cy="0"/>
          </a:xfrm>
        </p:grpSpPr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D28B45D9-4CF2-484D-BBD0-03C9B20C5317}"/>
                </a:ext>
              </a:extLst>
            </p:cNvPr>
            <p:cNvCxnSpPr/>
            <p:nvPr/>
          </p:nvCxnSpPr>
          <p:spPr>
            <a:xfrm>
              <a:off x="7460343" y="1311756"/>
              <a:ext cx="243302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A094A51C-34F8-46FB-B380-6212A5F318F3}"/>
                </a:ext>
              </a:extLst>
            </p:cNvPr>
            <p:cNvCxnSpPr/>
            <p:nvPr/>
          </p:nvCxnSpPr>
          <p:spPr>
            <a:xfrm>
              <a:off x="7460343" y="1311756"/>
              <a:ext cx="589713" cy="0"/>
            </a:xfrm>
            <a:prstGeom prst="line">
              <a:avLst/>
            </a:prstGeom>
            <a:ln w="38100">
              <a:solidFill>
                <a:srgbClr val="AE0B2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标题 1">
            <a:extLst>
              <a:ext uri="{FF2B5EF4-FFF2-40B4-BE49-F238E27FC236}">
                <a16:creationId xmlns:a16="http://schemas.microsoft.com/office/drawing/2014/main" id="{3D1FFD58-E9F1-411C-B0C6-F2A3B2463279}"/>
              </a:ext>
            </a:extLst>
          </p:cNvPr>
          <p:cNvSpPr txBox="1"/>
          <p:nvPr/>
        </p:nvSpPr>
        <p:spPr>
          <a:xfrm>
            <a:off x="443229" y="203200"/>
            <a:ext cx="7102789" cy="6172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400" b="1" kern="1200" baseline="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</a:lstStyle>
          <a:p>
            <a:pPr lvl="0">
              <a:defRPr/>
            </a:pPr>
            <a:r>
              <a:rPr lang="zh-CN" altLang="en-US" sz="2800" dirty="0">
                <a:solidFill>
                  <a:srgbClr val="AE0B2A"/>
                </a:solidFill>
                <a:latin typeface="微软雅黑" panose="020B0503020204020204" pitchFamily="34" charset="-122"/>
              </a:rPr>
              <a:t>仿真数据生成</a:t>
            </a:r>
            <a:r>
              <a:rPr lang="en-US" altLang="zh-CN" sz="2800" dirty="0">
                <a:solidFill>
                  <a:srgbClr val="AE0B2A"/>
                </a:solidFill>
                <a:latin typeface="微软雅黑" panose="020B0503020204020204" pitchFamily="34" charset="-122"/>
              </a:rPr>
              <a:t>——</a:t>
            </a:r>
            <a:r>
              <a:rPr lang="zh-CN" altLang="en-US" sz="2800" dirty="0">
                <a:solidFill>
                  <a:srgbClr val="AE0B2A"/>
                </a:solidFill>
                <a:latin typeface="微软雅黑" panose="020B0503020204020204" pitchFamily="34" charset="-122"/>
              </a:rPr>
              <a:t>后续实验计划</a:t>
            </a:r>
            <a:endParaRPr lang="en-US" altLang="zh-CN" sz="2800" dirty="0">
              <a:solidFill>
                <a:schemeClr val="tx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E2E8A77-B14E-4EA4-8C6F-F0361A6E73A6}"/>
              </a:ext>
            </a:extLst>
          </p:cNvPr>
          <p:cNvSpPr txBox="1"/>
          <p:nvPr/>
        </p:nvSpPr>
        <p:spPr>
          <a:xfrm>
            <a:off x="528706" y="1024975"/>
            <a:ext cx="810729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b="1" dirty="0"/>
              <a:t>成功导入的仿真数据上</a:t>
            </a:r>
            <a:r>
              <a:rPr lang="zh-CN" altLang="en-US" dirty="0"/>
              <a:t>运行真实负载，探究可用性。</a:t>
            </a: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修改</a:t>
            </a:r>
            <a:r>
              <a:rPr lang="en-US" altLang="zh-CN" dirty="0"/>
              <a:t>INPUT</a:t>
            </a:r>
            <a:r>
              <a:rPr lang="zh-CN" altLang="en-US" dirty="0"/>
              <a:t>，参考</a:t>
            </a:r>
            <a:r>
              <a:rPr lang="zh-CN" altLang="en-US" b="1" dirty="0"/>
              <a:t>更多的系统表</a:t>
            </a:r>
            <a:r>
              <a:rPr lang="zh-CN" altLang="en-US" dirty="0"/>
              <a:t>，参考</a:t>
            </a:r>
            <a:r>
              <a:rPr lang="zh-CN" altLang="en-US" b="1" dirty="0"/>
              <a:t>建库建表语句。</a:t>
            </a: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b="1" dirty="0"/>
              <a:t>缩小规模</a:t>
            </a:r>
            <a:r>
              <a:rPr lang="zh-CN" altLang="en-US" dirty="0"/>
              <a:t>的全量仿真数据实验，确保</a:t>
            </a:r>
            <a:r>
              <a:rPr lang="zh-CN" altLang="en-US" b="1" dirty="0"/>
              <a:t>所有真实负载成功运行</a:t>
            </a:r>
            <a:endParaRPr lang="en-US" altLang="zh-CN" b="1" dirty="0"/>
          </a:p>
          <a:p>
            <a:pPr marL="342900" indent="-342900">
              <a:buAutoNum type="arabicPeriod"/>
            </a:pPr>
            <a:endParaRPr lang="en-US" altLang="zh-CN" b="1" dirty="0"/>
          </a:p>
          <a:p>
            <a:pPr marL="342900" indent="-342900">
              <a:buAutoNum type="arabicPeriod"/>
            </a:pPr>
            <a:r>
              <a:rPr lang="zh-CN" altLang="en-US" b="1" dirty="0"/>
              <a:t>全规模</a:t>
            </a:r>
            <a:r>
              <a:rPr lang="zh-CN" altLang="en-US" dirty="0"/>
              <a:t>的全量仿真数据实验，探究仿真数据的可用性</a:t>
            </a:r>
            <a:endParaRPr lang="en-US" altLang="zh-CN" dirty="0"/>
          </a:p>
          <a:p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b="1" dirty="0"/>
              <a:t>PS</a:t>
            </a:r>
            <a:r>
              <a:rPr lang="zh-CN" altLang="en-US" b="1" dirty="0"/>
              <a:t>：全规模实验流程：</a:t>
            </a:r>
            <a:r>
              <a:rPr lang="zh-CN" altLang="en-US" b="1" dirty="0">
                <a:solidFill>
                  <a:srgbClr val="C00000"/>
                </a:solidFill>
              </a:rPr>
              <a:t>至少</a:t>
            </a:r>
            <a:r>
              <a:rPr lang="en-US" altLang="zh-CN" b="1" dirty="0">
                <a:solidFill>
                  <a:srgbClr val="C00000"/>
                </a:solidFill>
              </a:rPr>
              <a:t>4</a:t>
            </a:r>
            <a:r>
              <a:rPr lang="zh-CN" altLang="en-US" b="1" dirty="0">
                <a:solidFill>
                  <a:srgbClr val="C00000"/>
                </a:solidFill>
              </a:rPr>
              <a:t>天</a:t>
            </a:r>
            <a:endParaRPr lang="en-US" altLang="zh-CN" b="1" dirty="0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数据生成：</a:t>
            </a:r>
            <a:r>
              <a:rPr lang="en-US" altLang="zh-CN" dirty="0"/>
              <a:t>1</a:t>
            </a:r>
            <a:r>
              <a:rPr lang="zh-CN" altLang="en-US" dirty="0"/>
              <a:t>天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数据导入：</a:t>
            </a:r>
            <a:r>
              <a:rPr lang="en-US" altLang="zh-CN" dirty="0"/>
              <a:t>2</a:t>
            </a:r>
            <a:r>
              <a:rPr lang="zh-CN" altLang="en-US" dirty="0"/>
              <a:t>天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负载运行：</a:t>
            </a:r>
            <a:r>
              <a:rPr lang="en-US" altLang="zh-CN" dirty="0"/>
              <a:t>1</a:t>
            </a:r>
            <a:r>
              <a:rPr lang="zh-CN" altLang="en-US" dirty="0"/>
              <a:t>天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638265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6625</TotalTime>
  <Words>314</Words>
  <Application>Microsoft Office PowerPoint</Application>
  <PresentationFormat>宽屏</PresentationFormat>
  <Paragraphs>56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微软雅黑</vt:lpstr>
      <vt:lpstr>Arial</vt:lpstr>
      <vt:lpstr>1_Office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梁振宇</dc:creator>
  <cp:lastModifiedBy>86182</cp:lastModifiedBy>
  <cp:revision>904</cp:revision>
  <dcterms:created xsi:type="dcterms:W3CDTF">2024-02-27T08:06:44Z</dcterms:created>
  <dcterms:modified xsi:type="dcterms:W3CDTF">2024-08-12T06:07:22Z</dcterms:modified>
</cp:coreProperties>
</file>