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77" r:id="rId4"/>
    <p:sldId id="278" r:id="rId5"/>
    <p:sldId id="280" r:id="rId6"/>
    <p:sldId id="279" r:id="rId7"/>
    <p:sldId id="281" r:id="rId8"/>
    <p:sldId id="282" r:id="rId9"/>
    <p:sldId id="283" r:id="rId10"/>
    <p:sldId id="284" r:id="rId11"/>
    <p:sldId id="285" r:id="rId12"/>
    <p:sldId id="286" r:id="rId13"/>
    <p:sldId id="287" r:id="rId14"/>
    <p:sldId id="28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9T03:47:23.109"/>
    </inkml:context>
    <inkml:brush xml:id="br0">
      <inkml:brushProperty name="width" value="0.1" units="cm"/>
      <inkml:brushProperty name="height" value="0.6" units="cm"/>
      <inkml:brushProperty name="color" value="#008C3A"/>
      <inkml:brushProperty name="inkEffects" value="pencil"/>
    </inkml:brush>
  </inkml:definitions>
  <inkml:trace contextRef="#ctx0" brushRef="#br0">0 578 16383,'14'11'0,"-1"-2"0,-2 0 0,1-1 0,0 0 0,-3-2 0,1 2 0,0 0 0,1 1 0,4 2 0,-2-1 0,0 2 0,2 1 0,1 2 0,1 1 0,1 1 0,-1 0 0,0 1 0,-1-1 0,-1 0 0,-1 1 0,-1-1 0,2 1 0,1 1 0,1 2 0,-1 2 0,1 1 0,-1 0 0,-2 0 0,2-3 0,-3-1 0,-2-2 0,-1-2 0,-4-1 0,-2-4 0,-3-8 0,-1-23 0,0 2 0,0-15 0,0 3 0,0-5 0,0-7 0,0-7 0,0-4 0,0-4 0,0 1 0,2 8 0,2 7 0,1 8 0,3 4 0,-1 3 0,1 2 0,-1 1 0,1 2 0,1-2 0,-1 1 0,2 1 0,1-2 0,1 1 0,1 1 0,0-2 0,6-1 0,5-8 0,6-5 0,2-1 0,-1 1 0,-3 6 0,-4 6 0,-3 4 0,-5 4 0,-3 4 0,-2 3 0,-2 3 0,-1 0 0,-3 1 0,-2 1 0,-2 1 0,-1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9T03:47:25.556"/>
    </inkml:context>
    <inkml:brush xml:id="br0">
      <inkml:brushProperty name="width" value="0.1" units="cm"/>
      <inkml:brushProperty name="height" value="0.6" units="cm"/>
      <inkml:brushProperty name="color" value="#008C3A"/>
      <inkml:brushProperty name="inkEffects" value="pencil"/>
    </inkml:brush>
  </inkml:definitions>
  <inkml:trace contextRef="#ctx0" brushRef="#br0">1 302 16383,'24'16'0,"2"3"0,6 4 0,0 4 0,-3 1 0,-2 0 0,-1 3 0,-3-1 0,2 3 0,-1 2 0,-1-1 0,-1 0 0,-3-4 0,1 0 0,-3-1 0,-2-2 0,-2-5 0,-2-1 0,-1-6 0,-2 0 0,-1-3 0,1 1 0,1 1 0,-3-7 0,-2-11 0,-5-17 0,-5-16 0,-3-14 0,-1-1 0,2 7 0,3 9 0,4 12 0,1 3 0,0 0 0,0 0 0,0 0 0,2 1 0,0-1 0,2-2 0,2-2 0,1-2 0,2 0 0,2-1 0,4-6 0,3-3 0,4-1 0,5-2 0,3 2 0,5 2 0,1 3 0,-3 7 0,-2 8 0,-3 5 0,-2 5 0,1 1 0,-2 0 0,-1 1 0,-5 0 0,-9 4 0,-3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9T03:53:12.057"/>
    </inkml:context>
    <inkml:brush xml:id="br0">
      <inkml:brushProperty name="width" value="0.1" units="cm"/>
      <inkml:brushProperty name="height" value="0.6" units="cm"/>
      <inkml:brushProperty name="color" value="#008C3A"/>
      <inkml:brushProperty name="inkEffects" value="pencil"/>
    </inkml:brush>
  </inkml:definitions>
  <inkml:trace contextRef="#ctx0" brushRef="#br0">1 302 16383,'24'16'0,"2"3"0,6 4 0,0 4 0,-3 1 0,-2 0 0,-1 3 0,-3-1 0,2 3 0,-1 2 0,-1-1 0,-1 0 0,-3-4 0,1 0 0,-3-1 0,-2-2 0,-2-5 0,-2-1 0,-1-6 0,-2 0 0,-1-3 0,1 1 0,1 1 0,-3-7 0,-2-11 0,-5-17 0,-5-16 0,-3-14 0,-1-1 0,2 7 0,3 9 0,4 12 0,1 3 0,0 0 0,0 0 0,0 0 0,2 1 0,0-1 0,2-2 0,2-2 0,1-2 0,2 0 0,2-1 0,4-6 0,3-3 0,4-1 0,5-2 0,3 2 0,5 2 0,1 3 0,-3 7 0,-2 8 0,-3 5 0,-2 5 0,1 1 0,-2 0 0,-1 1 0,-5 0 0,-9 4 0,-3 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4A9C2B-1D02-968A-5C4F-0BFBE6ACAA3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C0F0082-54EE-A77F-4421-B85D6A84E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ACE420A-4EC4-FD1E-FD03-003070122222}"/>
              </a:ext>
            </a:extLst>
          </p:cNvPr>
          <p:cNvSpPr>
            <a:spLocks noGrp="1"/>
          </p:cNvSpPr>
          <p:nvPr>
            <p:ph type="dt" sz="half" idx="10"/>
          </p:nvPr>
        </p:nvSpPr>
        <p:spPr/>
        <p:txBody>
          <a:bodyPr/>
          <a:lstStyle/>
          <a:p>
            <a:fld id="{D92035A7-D54C-7C49-BA37-747846C6DECA}" type="datetimeFigureOut">
              <a:rPr kumimoji="1" lang="ja-JP" altLang="en-US" smtClean="0"/>
              <a:t>2024/8/29</a:t>
            </a:fld>
            <a:endParaRPr kumimoji="1" lang="ja-JP" altLang="en-US"/>
          </a:p>
        </p:txBody>
      </p:sp>
      <p:sp>
        <p:nvSpPr>
          <p:cNvPr id="5" name="フッター プレースホルダー 4">
            <a:extLst>
              <a:ext uri="{FF2B5EF4-FFF2-40B4-BE49-F238E27FC236}">
                <a16:creationId xmlns:a16="http://schemas.microsoft.com/office/drawing/2014/main" id="{48AD9986-40C2-66CD-77FB-51B8305DB2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A8605E-C07D-F28C-AC34-56D87461BBBB}"/>
              </a:ext>
            </a:extLst>
          </p:cNvPr>
          <p:cNvSpPr>
            <a:spLocks noGrp="1"/>
          </p:cNvSpPr>
          <p:nvPr>
            <p:ph type="sldNum" sz="quarter" idx="12"/>
          </p:nvPr>
        </p:nvSpPr>
        <p:spPr/>
        <p:txBody>
          <a:bodyPr/>
          <a:lstStyle/>
          <a:p>
            <a:fld id="{4AE10708-2803-0F47-9AB5-1B6C5A5CC051}" type="slidenum">
              <a:rPr kumimoji="1" lang="ja-JP" altLang="en-US" smtClean="0"/>
              <a:t>‹#›</a:t>
            </a:fld>
            <a:endParaRPr kumimoji="1" lang="ja-JP" altLang="en-US"/>
          </a:p>
        </p:txBody>
      </p:sp>
    </p:spTree>
    <p:extLst>
      <p:ext uri="{BB962C8B-B14F-4D97-AF65-F5344CB8AC3E}">
        <p14:creationId xmlns:p14="http://schemas.microsoft.com/office/powerpoint/2010/main" val="430362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24E11-497B-160F-4A37-30E397C454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5565AA4-7041-6915-F598-81F9AE128E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9D3203-708E-FE50-5367-C810DAFA14EE}"/>
              </a:ext>
            </a:extLst>
          </p:cNvPr>
          <p:cNvSpPr>
            <a:spLocks noGrp="1"/>
          </p:cNvSpPr>
          <p:nvPr>
            <p:ph type="dt" sz="half" idx="10"/>
          </p:nvPr>
        </p:nvSpPr>
        <p:spPr/>
        <p:txBody>
          <a:bodyPr/>
          <a:lstStyle/>
          <a:p>
            <a:fld id="{D92035A7-D54C-7C49-BA37-747846C6DECA}" type="datetimeFigureOut">
              <a:rPr kumimoji="1" lang="ja-JP" altLang="en-US" smtClean="0"/>
              <a:t>2024/8/29</a:t>
            </a:fld>
            <a:endParaRPr kumimoji="1" lang="ja-JP" altLang="en-US"/>
          </a:p>
        </p:txBody>
      </p:sp>
      <p:sp>
        <p:nvSpPr>
          <p:cNvPr id="5" name="フッター プレースホルダー 4">
            <a:extLst>
              <a:ext uri="{FF2B5EF4-FFF2-40B4-BE49-F238E27FC236}">
                <a16:creationId xmlns:a16="http://schemas.microsoft.com/office/drawing/2014/main" id="{28B9440E-CF9E-CC95-7A80-79505960F3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46A630-FA7C-D939-5851-C46E27CCB93E}"/>
              </a:ext>
            </a:extLst>
          </p:cNvPr>
          <p:cNvSpPr>
            <a:spLocks noGrp="1"/>
          </p:cNvSpPr>
          <p:nvPr>
            <p:ph type="sldNum" sz="quarter" idx="12"/>
          </p:nvPr>
        </p:nvSpPr>
        <p:spPr/>
        <p:txBody>
          <a:bodyPr/>
          <a:lstStyle/>
          <a:p>
            <a:fld id="{4AE10708-2803-0F47-9AB5-1B6C5A5CC051}" type="slidenum">
              <a:rPr kumimoji="1" lang="ja-JP" altLang="en-US" smtClean="0"/>
              <a:t>‹#›</a:t>
            </a:fld>
            <a:endParaRPr kumimoji="1" lang="ja-JP" altLang="en-US"/>
          </a:p>
        </p:txBody>
      </p:sp>
    </p:spTree>
    <p:extLst>
      <p:ext uri="{BB962C8B-B14F-4D97-AF65-F5344CB8AC3E}">
        <p14:creationId xmlns:p14="http://schemas.microsoft.com/office/powerpoint/2010/main" val="329925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6DBDC58-75CA-C0D1-D990-A912FCF7D25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FB5710-67AB-EC02-988A-D75DFDBA58D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495D60-ABE3-6721-B4C3-DF7F230872BD}"/>
              </a:ext>
            </a:extLst>
          </p:cNvPr>
          <p:cNvSpPr>
            <a:spLocks noGrp="1"/>
          </p:cNvSpPr>
          <p:nvPr>
            <p:ph type="dt" sz="half" idx="10"/>
          </p:nvPr>
        </p:nvSpPr>
        <p:spPr/>
        <p:txBody>
          <a:bodyPr/>
          <a:lstStyle/>
          <a:p>
            <a:fld id="{D92035A7-D54C-7C49-BA37-747846C6DECA}" type="datetimeFigureOut">
              <a:rPr kumimoji="1" lang="ja-JP" altLang="en-US" smtClean="0"/>
              <a:t>2024/8/29</a:t>
            </a:fld>
            <a:endParaRPr kumimoji="1" lang="ja-JP" altLang="en-US"/>
          </a:p>
        </p:txBody>
      </p:sp>
      <p:sp>
        <p:nvSpPr>
          <p:cNvPr id="5" name="フッター プレースホルダー 4">
            <a:extLst>
              <a:ext uri="{FF2B5EF4-FFF2-40B4-BE49-F238E27FC236}">
                <a16:creationId xmlns:a16="http://schemas.microsoft.com/office/drawing/2014/main" id="{B435FD59-1D16-2FC8-560A-250BECD323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69CADF-6364-36FC-839D-E7D7A65C9C91}"/>
              </a:ext>
            </a:extLst>
          </p:cNvPr>
          <p:cNvSpPr>
            <a:spLocks noGrp="1"/>
          </p:cNvSpPr>
          <p:nvPr>
            <p:ph type="sldNum" sz="quarter" idx="12"/>
          </p:nvPr>
        </p:nvSpPr>
        <p:spPr/>
        <p:txBody>
          <a:bodyPr/>
          <a:lstStyle/>
          <a:p>
            <a:fld id="{4AE10708-2803-0F47-9AB5-1B6C5A5CC051}" type="slidenum">
              <a:rPr kumimoji="1" lang="ja-JP" altLang="en-US" smtClean="0"/>
              <a:t>‹#›</a:t>
            </a:fld>
            <a:endParaRPr kumimoji="1" lang="ja-JP" altLang="en-US"/>
          </a:p>
        </p:txBody>
      </p:sp>
    </p:spTree>
    <p:extLst>
      <p:ext uri="{BB962C8B-B14F-4D97-AF65-F5344CB8AC3E}">
        <p14:creationId xmlns:p14="http://schemas.microsoft.com/office/powerpoint/2010/main" val="91192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103EC7-AEFE-166A-CA43-66D2AAFDB3C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8722077-2B4A-4D00-4147-EB52F5A8795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D70F13-76CC-24AB-9B19-E4F3C6F131B2}"/>
              </a:ext>
            </a:extLst>
          </p:cNvPr>
          <p:cNvSpPr>
            <a:spLocks noGrp="1"/>
          </p:cNvSpPr>
          <p:nvPr>
            <p:ph type="dt" sz="half" idx="10"/>
          </p:nvPr>
        </p:nvSpPr>
        <p:spPr/>
        <p:txBody>
          <a:bodyPr/>
          <a:lstStyle/>
          <a:p>
            <a:fld id="{D92035A7-D54C-7C49-BA37-747846C6DECA}" type="datetimeFigureOut">
              <a:rPr kumimoji="1" lang="ja-JP" altLang="en-US" smtClean="0"/>
              <a:t>2024/8/29</a:t>
            </a:fld>
            <a:endParaRPr kumimoji="1" lang="ja-JP" altLang="en-US"/>
          </a:p>
        </p:txBody>
      </p:sp>
      <p:sp>
        <p:nvSpPr>
          <p:cNvPr id="5" name="フッター プレースホルダー 4">
            <a:extLst>
              <a:ext uri="{FF2B5EF4-FFF2-40B4-BE49-F238E27FC236}">
                <a16:creationId xmlns:a16="http://schemas.microsoft.com/office/drawing/2014/main" id="{70E77695-FCD5-F033-9180-19BE1E3E15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B35E35-DB9E-9B17-C40E-F57417696FA9}"/>
              </a:ext>
            </a:extLst>
          </p:cNvPr>
          <p:cNvSpPr>
            <a:spLocks noGrp="1"/>
          </p:cNvSpPr>
          <p:nvPr>
            <p:ph type="sldNum" sz="quarter" idx="12"/>
          </p:nvPr>
        </p:nvSpPr>
        <p:spPr/>
        <p:txBody>
          <a:bodyPr/>
          <a:lstStyle/>
          <a:p>
            <a:fld id="{4AE10708-2803-0F47-9AB5-1B6C5A5CC051}" type="slidenum">
              <a:rPr kumimoji="1" lang="ja-JP" altLang="en-US" smtClean="0"/>
              <a:t>‹#›</a:t>
            </a:fld>
            <a:endParaRPr kumimoji="1" lang="ja-JP" altLang="en-US"/>
          </a:p>
        </p:txBody>
      </p:sp>
    </p:spTree>
    <p:extLst>
      <p:ext uri="{BB962C8B-B14F-4D97-AF65-F5344CB8AC3E}">
        <p14:creationId xmlns:p14="http://schemas.microsoft.com/office/powerpoint/2010/main" val="250651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2C760E-9864-80C1-CBBF-126310D517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2B243F-53ED-A5FD-A8D8-D2331859E4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198DEA-5582-024A-0EB3-31E7A7E878D4}"/>
              </a:ext>
            </a:extLst>
          </p:cNvPr>
          <p:cNvSpPr>
            <a:spLocks noGrp="1"/>
          </p:cNvSpPr>
          <p:nvPr>
            <p:ph type="dt" sz="half" idx="10"/>
          </p:nvPr>
        </p:nvSpPr>
        <p:spPr/>
        <p:txBody>
          <a:bodyPr/>
          <a:lstStyle/>
          <a:p>
            <a:fld id="{D92035A7-D54C-7C49-BA37-747846C6DECA}" type="datetimeFigureOut">
              <a:rPr kumimoji="1" lang="ja-JP" altLang="en-US" smtClean="0"/>
              <a:t>2024/8/29</a:t>
            </a:fld>
            <a:endParaRPr kumimoji="1" lang="ja-JP" altLang="en-US"/>
          </a:p>
        </p:txBody>
      </p:sp>
      <p:sp>
        <p:nvSpPr>
          <p:cNvPr id="5" name="フッター プレースホルダー 4">
            <a:extLst>
              <a:ext uri="{FF2B5EF4-FFF2-40B4-BE49-F238E27FC236}">
                <a16:creationId xmlns:a16="http://schemas.microsoft.com/office/drawing/2014/main" id="{008C072E-AC0B-4D75-6250-723B4ADDB2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64343D-D600-5533-20CE-4ADBD47FCF10}"/>
              </a:ext>
            </a:extLst>
          </p:cNvPr>
          <p:cNvSpPr>
            <a:spLocks noGrp="1"/>
          </p:cNvSpPr>
          <p:nvPr>
            <p:ph type="sldNum" sz="quarter" idx="12"/>
          </p:nvPr>
        </p:nvSpPr>
        <p:spPr/>
        <p:txBody>
          <a:bodyPr/>
          <a:lstStyle/>
          <a:p>
            <a:fld id="{4AE10708-2803-0F47-9AB5-1B6C5A5CC051}" type="slidenum">
              <a:rPr kumimoji="1" lang="ja-JP" altLang="en-US" smtClean="0"/>
              <a:t>‹#›</a:t>
            </a:fld>
            <a:endParaRPr kumimoji="1" lang="ja-JP" altLang="en-US"/>
          </a:p>
        </p:txBody>
      </p:sp>
    </p:spTree>
    <p:extLst>
      <p:ext uri="{BB962C8B-B14F-4D97-AF65-F5344CB8AC3E}">
        <p14:creationId xmlns:p14="http://schemas.microsoft.com/office/powerpoint/2010/main" val="266107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E402FE-81EA-6BAF-9151-B8AD85A0B11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2BFD4C-99C9-56EB-87E1-F4CE8C54B16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93EAC28-219C-0E84-D2F2-B1C290B4832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FC2008-A070-CBC3-2AB7-DDB07035D58F}"/>
              </a:ext>
            </a:extLst>
          </p:cNvPr>
          <p:cNvSpPr>
            <a:spLocks noGrp="1"/>
          </p:cNvSpPr>
          <p:nvPr>
            <p:ph type="dt" sz="half" idx="10"/>
          </p:nvPr>
        </p:nvSpPr>
        <p:spPr/>
        <p:txBody>
          <a:bodyPr/>
          <a:lstStyle/>
          <a:p>
            <a:fld id="{D92035A7-D54C-7C49-BA37-747846C6DECA}" type="datetimeFigureOut">
              <a:rPr kumimoji="1" lang="ja-JP" altLang="en-US" smtClean="0"/>
              <a:t>2024/8/29</a:t>
            </a:fld>
            <a:endParaRPr kumimoji="1" lang="ja-JP" altLang="en-US"/>
          </a:p>
        </p:txBody>
      </p:sp>
      <p:sp>
        <p:nvSpPr>
          <p:cNvPr id="6" name="フッター プレースホルダー 5">
            <a:extLst>
              <a:ext uri="{FF2B5EF4-FFF2-40B4-BE49-F238E27FC236}">
                <a16:creationId xmlns:a16="http://schemas.microsoft.com/office/drawing/2014/main" id="{EC6C94FC-0CDE-E1E4-068E-711C65F3FD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FFA48FC-7494-DE2F-69FF-53AC15F96042}"/>
              </a:ext>
            </a:extLst>
          </p:cNvPr>
          <p:cNvSpPr>
            <a:spLocks noGrp="1"/>
          </p:cNvSpPr>
          <p:nvPr>
            <p:ph type="sldNum" sz="quarter" idx="12"/>
          </p:nvPr>
        </p:nvSpPr>
        <p:spPr/>
        <p:txBody>
          <a:bodyPr/>
          <a:lstStyle/>
          <a:p>
            <a:fld id="{4AE10708-2803-0F47-9AB5-1B6C5A5CC051}" type="slidenum">
              <a:rPr kumimoji="1" lang="ja-JP" altLang="en-US" smtClean="0"/>
              <a:t>‹#›</a:t>
            </a:fld>
            <a:endParaRPr kumimoji="1" lang="ja-JP" altLang="en-US"/>
          </a:p>
        </p:txBody>
      </p:sp>
    </p:spTree>
    <p:extLst>
      <p:ext uri="{BB962C8B-B14F-4D97-AF65-F5344CB8AC3E}">
        <p14:creationId xmlns:p14="http://schemas.microsoft.com/office/powerpoint/2010/main" val="11289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1156C5-5B45-889C-D992-3BAD5736621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84A7FD-9509-089A-6D51-C3DD4F5F7D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F87F829-9796-3C30-1923-6A20F7494BC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8B45021-2122-0FC5-F203-195EA281E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3B19F43-2E50-FCBC-68F9-22AA6102178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0CF0496-D5C5-B2DD-2E57-BB2694B98BED}"/>
              </a:ext>
            </a:extLst>
          </p:cNvPr>
          <p:cNvSpPr>
            <a:spLocks noGrp="1"/>
          </p:cNvSpPr>
          <p:nvPr>
            <p:ph type="dt" sz="half" idx="10"/>
          </p:nvPr>
        </p:nvSpPr>
        <p:spPr/>
        <p:txBody>
          <a:bodyPr/>
          <a:lstStyle/>
          <a:p>
            <a:fld id="{D92035A7-D54C-7C49-BA37-747846C6DECA}" type="datetimeFigureOut">
              <a:rPr kumimoji="1" lang="ja-JP" altLang="en-US" smtClean="0"/>
              <a:t>2024/8/29</a:t>
            </a:fld>
            <a:endParaRPr kumimoji="1" lang="ja-JP" altLang="en-US"/>
          </a:p>
        </p:txBody>
      </p:sp>
      <p:sp>
        <p:nvSpPr>
          <p:cNvPr id="8" name="フッター プレースホルダー 7">
            <a:extLst>
              <a:ext uri="{FF2B5EF4-FFF2-40B4-BE49-F238E27FC236}">
                <a16:creationId xmlns:a16="http://schemas.microsoft.com/office/drawing/2014/main" id="{73FE8026-F5F2-14C3-4B91-B667358D4E6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CAC01DE-0E9A-C2A3-DBC6-572E49A064DA}"/>
              </a:ext>
            </a:extLst>
          </p:cNvPr>
          <p:cNvSpPr>
            <a:spLocks noGrp="1"/>
          </p:cNvSpPr>
          <p:nvPr>
            <p:ph type="sldNum" sz="quarter" idx="12"/>
          </p:nvPr>
        </p:nvSpPr>
        <p:spPr/>
        <p:txBody>
          <a:bodyPr/>
          <a:lstStyle/>
          <a:p>
            <a:fld id="{4AE10708-2803-0F47-9AB5-1B6C5A5CC051}" type="slidenum">
              <a:rPr kumimoji="1" lang="ja-JP" altLang="en-US" smtClean="0"/>
              <a:t>‹#›</a:t>
            </a:fld>
            <a:endParaRPr kumimoji="1" lang="ja-JP" altLang="en-US"/>
          </a:p>
        </p:txBody>
      </p:sp>
    </p:spTree>
    <p:extLst>
      <p:ext uri="{BB962C8B-B14F-4D97-AF65-F5344CB8AC3E}">
        <p14:creationId xmlns:p14="http://schemas.microsoft.com/office/powerpoint/2010/main" val="303648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653B3-379F-A5D5-045E-B0F644410CC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C995A2C-45C6-5478-B169-7C9BE0190ADF}"/>
              </a:ext>
            </a:extLst>
          </p:cNvPr>
          <p:cNvSpPr>
            <a:spLocks noGrp="1"/>
          </p:cNvSpPr>
          <p:nvPr>
            <p:ph type="dt" sz="half" idx="10"/>
          </p:nvPr>
        </p:nvSpPr>
        <p:spPr/>
        <p:txBody>
          <a:bodyPr/>
          <a:lstStyle/>
          <a:p>
            <a:fld id="{D92035A7-D54C-7C49-BA37-747846C6DECA}" type="datetimeFigureOut">
              <a:rPr kumimoji="1" lang="ja-JP" altLang="en-US" smtClean="0"/>
              <a:t>2024/8/29</a:t>
            </a:fld>
            <a:endParaRPr kumimoji="1" lang="ja-JP" altLang="en-US"/>
          </a:p>
        </p:txBody>
      </p:sp>
      <p:sp>
        <p:nvSpPr>
          <p:cNvPr id="4" name="フッター プレースホルダー 3">
            <a:extLst>
              <a:ext uri="{FF2B5EF4-FFF2-40B4-BE49-F238E27FC236}">
                <a16:creationId xmlns:a16="http://schemas.microsoft.com/office/drawing/2014/main" id="{8990572E-44E1-E8CE-4BE2-F72D3E25BF4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55420D9-1A3F-001B-FD07-B90AAE05D163}"/>
              </a:ext>
            </a:extLst>
          </p:cNvPr>
          <p:cNvSpPr>
            <a:spLocks noGrp="1"/>
          </p:cNvSpPr>
          <p:nvPr>
            <p:ph type="sldNum" sz="quarter" idx="12"/>
          </p:nvPr>
        </p:nvSpPr>
        <p:spPr/>
        <p:txBody>
          <a:bodyPr/>
          <a:lstStyle/>
          <a:p>
            <a:fld id="{4AE10708-2803-0F47-9AB5-1B6C5A5CC051}" type="slidenum">
              <a:rPr kumimoji="1" lang="ja-JP" altLang="en-US" smtClean="0"/>
              <a:t>‹#›</a:t>
            </a:fld>
            <a:endParaRPr kumimoji="1" lang="ja-JP" altLang="en-US"/>
          </a:p>
        </p:txBody>
      </p:sp>
    </p:spTree>
    <p:extLst>
      <p:ext uri="{BB962C8B-B14F-4D97-AF65-F5344CB8AC3E}">
        <p14:creationId xmlns:p14="http://schemas.microsoft.com/office/powerpoint/2010/main" val="4012271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F13D101-2D7D-2533-5C6C-1BA690E28A1D}"/>
              </a:ext>
            </a:extLst>
          </p:cNvPr>
          <p:cNvSpPr>
            <a:spLocks noGrp="1"/>
          </p:cNvSpPr>
          <p:nvPr>
            <p:ph type="dt" sz="half" idx="10"/>
          </p:nvPr>
        </p:nvSpPr>
        <p:spPr/>
        <p:txBody>
          <a:bodyPr/>
          <a:lstStyle/>
          <a:p>
            <a:fld id="{D92035A7-D54C-7C49-BA37-747846C6DECA}" type="datetimeFigureOut">
              <a:rPr kumimoji="1" lang="ja-JP" altLang="en-US" smtClean="0"/>
              <a:t>2024/8/29</a:t>
            </a:fld>
            <a:endParaRPr kumimoji="1" lang="ja-JP" altLang="en-US"/>
          </a:p>
        </p:txBody>
      </p:sp>
      <p:sp>
        <p:nvSpPr>
          <p:cNvPr id="3" name="フッター プレースホルダー 2">
            <a:extLst>
              <a:ext uri="{FF2B5EF4-FFF2-40B4-BE49-F238E27FC236}">
                <a16:creationId xmlns:a16="http://schemas.microsoft.com/office/drawing/2014/main" id="{FF20BD53-4BAA-34FF-F967-44E09AE63E6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0526F0-C2B3-8B98-0643-C17A76C2ED26}"/>
              </a:ext>
            </a:extLst>
          </p:cNvPr>
          <p:cNvSpPr>
            <a:spLocks noGrp="1"/>
          </p:cNvSpPr>
          <p:nvPr>
            <p:ph type="sldNum" sz="quarter" idx="12"/>
          </p:nvPr>
        </p:nvSpPr>
        <p:spPr/>
        <p:txBody>
          <a:bodyPr/>
          <a:lstStyle/>
          <a:p>
            <a:fld id="{4AE10708-2803-0F47-9AB5-1B6C5A5CC051}" type="slidenum">
              <a:rPr kumimoji="1" lang="ja-JP" altLang="en-US" smtClean="0"/>
              <a:t>‹#›</a:t>
            </a:fld>
            <a:endParaRPr kumimoji="1" lang="ja-JP" altLang="en-US"/>
          </a:p>
        </p:txBody>
      </p:sp>
    </p:spTree>
    <p:extLst>
      <p:ext uri="{BB962C8B-B14F-4D97-AF65-F5344CB8AC3E}">
        <p14:creationId xmlns:p14="http://schemas.microsoft.com/office/powerpoint/2010/main" val="7537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BAD153-0248-63F7-F5F3-B3422FBB7BB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3DE2F0-A678-A75E-258B-D06B193A0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5A27724-60FD-98F3-3397-CFC928D5A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581DEEE-3601-F2DA-7EEC-45B0FBF75BE8}"/>
              </a:ext>
            </a:extLst>
          </p:cNvPr>
          <p:cNvSpPr>
            <a:spLocks noGrp="1"/>
          </p:cNvSpPr>
          <p:nvPr>
            <p:ph type="dt" sz="half" idx="10"/>
          </p:nvPr>
        </p:nvSpPr>
        <p:spPr/>
        <p:txBody>
          <a:bodyPr/>
          <a:lstStyle/>
          <a:p>
            <a:fld id="{D92035A7-D54C-7C49-BA37-747846C6DECA}" type="datetimeFigureOut">
              <a:rPr kumimoji="1" lang="ja-JP" altLang="en-US" smtClean="0"/>
              <a:t>2024/8/29</a:t>
            </a:fld>
            <a:endParaRPr kumimoji="1" lang="ja-JP" altLang="en-US"/>
          </a:p>
        </p:txBody>
      </p:sp>
      <p:sp>
        <p:nvSpPr>
          <p:cNvPr id="6" name="フッター プレースホルダー 5">
            <a:extLst>
              <a:ext uri="{FF2B5EF4-FFF2-40B4-BE49-F238E27FC236}">
                <a16:creationId xmlns:a16="http://schemas.microsoft.com/office/drawing/2014/main" id="{05BEF161-1157-650C-26B0-9530E28EF0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0A60B5-7D9D-9E97-703C-55FA1D1CCF3B}"/>
              </a:ext>
            </a:extLst>
          </p:cNvPr>
          <p:cNvSpPr>
            <a:spLocks noGrp="1"/>
          </p:cNvSpPr>
          <p:nvPr>
            <p:ph type="sldNum" sz="quarter" idx="12"/>
          </p:nvPr>
        </p:nvSpPr>
        <p:spPr/>
        <p:txBody>
          <a:bodyPr/>
          <a:lstStyle/>
          <a:p>
            <a:fld id="{4AE10708-2803-0F47-9AB5-1B6C5A5CC051}" type="slidenum">
              <a:rPr kumimoji="1" lang="ja-JP" altLang="en-US" smtClean="0"/>
              <a:t>‹#›</a:t>
            </a:fld>
            <a:endParaRPr kumimoji="1" lang="ja-JP" altLang="en-US"/>
          </a:p>
        </p:txBody>
      </p:sp>
    </p:spTree>
    <p:extLst>
      <p:ext uri="{BB962C8B-B14F-4D97-AF65-F5344CB8AC3E}">
        <p14:creationId xmlns:p14="http://schemas.microsoft.com/office/powerpoint/2010/main" val="134970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84A2BB-CFBD-2B8C-FDAA-DD442C242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F27621B-C11C-AF27-1F20-22C56E09DD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8B29E62-E57F-0D4B-6E6F-C1F62D22D4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1D04F6-BE17-B54D-F667-0FECEC19CF85}"/>
              </a:ext>
            </a:extLst>
          </p:cNvPr>
          <p:cNvSpPr>
            <a:spLocks noGrp="1"/>
          </p:cNvSpPr>
          <p:nvPr>
            <p:ph type="dt" sz="half" idx="10"/>
          </p:nvPr>
        </p:nvSpPr>
        <p:spPr/>
        <p:txBody>
          <a:bodyPr/>
          <a:lstStyle/>
          <a:p>
            <a:fld id="{D92035A7-D54C-7C49-BA37-747846C6DECA}" type="datetimeFigureOut">
              <a:rPr kumimoji="1" lang="ja-JP" altLang="en-US" smtClean="0"/>
              <a:t>2024/8/29</a:t>
            </a:fld>
            <a:endParaRPr kumimoji="1" lang="ja-JP" altLang="en-US"/>
          </a:p>
        </p:txBody>
      </p:sp>
      <p:sp>
        <p:nvSpPr>
          <p:cNvPr id="6" name="フッター プレースホルダー 5">
            <a:extLst>
              <a:ext uri="{FF2B5EF4-FFF2-40B4-BE49-F238E27FC236}">
                <a16:creationId xmlns:a16="http://schemas.microsoft.com/office/drawing/2014/main" id="{42CDF0CF-2E85-3C04-C989-0E1F3BA131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30149F7-6975-D166-9343-97E81DDF9F58}"/>
              </a:ext>
            </a:extLst>
          </p:cNvPr>
          <p:cNvSpPr>
            <a:spLocks noGrp="1"/>
          </p:cNvSpPr>
          <p:nvPr>
            <p:ph type="sldNum" sz="quarter" idx="12"/>
          </p:nvPr>
        </p:nvSpPr>
        <p:spPr/>
        <p:txBody>
          <a:bodyPr/>
          <a:lstStyle/>
          <a:p>
            <a:fld id="{4AE10708-2803-0F47-9AB5-1B6C5A5CC051}" type="slidenum">
              <a:rPr kumimoji="1" lang="ja-JP" altLang="en-US" smtClean="0"/>
              <a:t>‹#›</a:t>
            </a:fld>
            <a:endParaRPr kumimoji="1" lang="ja-JP" altLang="en-US"/>
          </a:p>
        </p:txBody>
      </p:sp>
    </p:spTree>
    <p:extLst>
      <p:ext uri="{BB962C8B-B14F-4D97-AF65-F5344CB8AC3E}">
        <p14:creationId xmlns:p14="http://schemas.microsoft.com/office/powerpoint/2010/main" val="122248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183BBA6-2120-049B-74BA-4BC41CB0F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E66776-C517-1CED-7819-605A8A0B06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7F6F69-F6ED-9215-98D2-72FE315E34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2035A7-D54C-7C49-BA37-747846C6DECA}" type="datetimeFigureOut">
              <a:rPr kumimoji="1" lang="ja-JP" altLang="en-US" smtClean="0"/>
              <a:t>2024/8/29</a:t>
            </a:fld>
            <a:endParaRPr kumimoji="1" lang="ja-JP" altLang="en-US"/>
          </a:p>
        </p:txBody>
      </p:sp>
      <p:sp>
        <p:nvSpPr>
          <p:cNvPr id="5" name="フッター プレースホルダー 4">
            <a:extLst>
              <a:ext uri="{FF2B5EF4-FFF2-40B4-BE49-F238E27FC236}">
                <a16:creationId xmlns:a16="http://schemas.microsoft.com/office/drawing/2014/main" id="{193FCF8D-B0AD-F874-741F-B9F6CD0E4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D1FDFB5-ED03-6F3D-3B6B-77EE1250F1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E10708-2803-0F47-9AB5-1B6C5A5CC051}" type="slidenum">
              <a:rPr kumimoji="1" lang="ja-JP" altLang="en-US" smtClean="0"/>
              <a:t>‹#›</a:t>
            </a:fld>
            <a:endParaRPr kumimoji="1" lang="ja-JP" altLang="en-US"/>
          </a:p>
        </p:txBody>
      </p:sp>
    </p:spTree>
    <p:extLst>
      <p:ext uri="{BB962C8B-B14F-4D97-AF65-F5344CB8AC3E}">
        <p14:creationId xmlns:p14="http://schemas.microsoft.com/office/powerpoint/2010/main" val="2383832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DCE1AD6B-F64D-E6C6-0EBC-07A0032CBB23}"/>
              </a:ext>
            </a:extLst>
          </p:cNvPr>
          <p:cNvSpPr txBox="1"/>
          <p:nvPr/>
        </p:nvSpPr>
        <p:spPr>
          <a:xfrm>
            <a:off x="2188029" y="97971"/>
            <a:ext cx="877163" cy="369332"/>
          </a:xfrm>
          <a:prstGeom prst="rect">
            <a:avLst/>
          </a:prstGeom>
          <a:noFill/>
        </p:spPr>
        <p:txBody>
          <a:bodyPr wrap="none" rtlCol="0">
            <a:spAutoFit/>
          </a:bodyPr>
          <a:lstStyle/>
          <a:p>
            <a:r>
              <a:rPr kumimoji="1" lang="ja-JP" altLang="en-US"/>
              <a:t>マップ</a:t>
            </a:r>
          </a:p>
        </p:txBody>
      </p:sp>
      <p:grpSp>
        <p:nvGrpSpPr>
          <p:cNvPr id="2" name="グループ化 1">
            <a:extLst>
              <a:ext uri="{FF2B5EF4-FFF2-40B4-BE49-F238E27FC236}">
                <a16:creationId xmlns:a16="http://schemas.microsoft.com/office/drawing/2014/main" id="{0F47500D-F2D1-7262-B2E1-7FBC8213425E}"/>
              </a:ext>
            </a:extLst>
          </p:cNvPr>
          <p:cNvGrpSpPr/>
          <p:nvPr/>
        </p:nvGrpSpPr>
        <p:grpSpPr>
          <a:xfrm>
            <a:off x="1110343" y="511629"/>
            <a:ext cx="3156862" cy="2917371"/>
            <a:chOff x="1110343" y="511629"/>
            <a:chExt cx="3156862" cy="2917371"/>
          </a:xfrm>
        </p:grpSpPr>
        <p:sp>
          <p:nvSpPr>
            <p:cNvPr id="4" name="正方形/長方形 3">
              <a:extLst>
                <a:ext uri="{FF2B5EF4-FFF2-40B4-BE49-F238E27FC236}">
                  <a16:creationId xmlns:a16="http://schemas.microsoft.com/office/drawing/2014/main" id="{773BE016-2421-E35A-7A6F-508748A670C9}"/>
                </a:ext>
              </a:extLst>
            </p:cNvPr>
            <p:cNvSpPr/>
            <p:nvPr/>
          </p:nvSpPr>
          <p:spPr>
            <a:xfrm>
              <a:off x="1132115" y="511629"/>
              <a:ext cx="3113318" cy="2917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B3DF6FBB-A571-17F4-B48E-48AC8ED08EFE}"/>
                </a:ext>
              </a:extLst>
            </p:cNvPr>
            <p:cNvCxnSpPr/>
            <p:nvPr/>
          </p:nvCxnSpPr>
          <p:spPr>
            <a:xfrm>
              <a:off x="1338943"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7" name="直線コネクタ 6">
              <a:extLst>
                <a:ext uri="{FF2B5EF4-FFF2-40B4-BE49-F238E27FC236}">
                  <a16:creationId xmlns:a16="http://schemas.microsoft.com/office/drawing/2014/main" id="{79D815AA-E435-829D-101D-3857A1F54AB2}"/>
                </a:ext>
              </a:extLst>
            </p:cNvPr>
            <p:cNvCxnSpPr/>
            <p:nvPr/>
          </p:nvCxnSpPr>
          <p:spPr>
            <a:xfrm>
              <a:off x="1556657"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8D7A5391-BBB2-DE57-6337-66124A9EBC77}"/>
                </a:ext>
              </a:extLst>
            </p:cNvPr>
            <p:cNvCxnSpPr/>
            <p:nvPr/>
          </p:nvCxnSpPr>
          <p:spPr>
            <a:xfrm>
              <a:off x="1763485"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17" name="直線コネクタ 16">
              <a:extLst>
                <a:ext uri="{FF2B5EF4-FFF2-40B4-BE49-F238E27FC236}">
                  <a16:creationId xmlns:a16="http://schemas.microsoft.com/office/drawing/2014/main" id="{3B905E65-B9D1-1C5F-2631-63DE2113AABB}"/>
                </a:ext>
              </a:extLst>
            </p:cNvPr>
            <p:cNvCxnSpPr/>
            <p:nvPr/>
          </p:nvCxnSpPr>
          <p:spPr>
            <a:xfrm>
              <a:off x="1970314"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18" name="直線コネクタ 17">
              <a:extLst>
                <a:ext uri="{FF2B5EF4-FFF2-40B4-BE49-F238E27FC236}">
                  <a16:creationId xmlns:a16="http://schemas.microsoft.com/office/drawing/2014/main" id="{12960627-9436-6257-8E01-F008F180B5F4}"/>
                </a:ext>
              </a:extLst>
            </p:cNvPr>
            <p:cNvCxnSpPr/>
            <p:nvPr/>
          </p:nvCxnSpPr>
          <p:spPr>
            <a:xfrm>
              <a:off x="2177143"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19" name="直線コネクタ 18">
              <a:extLst>
                <a:ext uri="{FF2B5EF4-FFF2-40B4-BE49-F238E27FC236}">
                  <a16:creationId xmlns:a16="http://schemas.microsoft.com/office/drawing/2014/main" id="{3F111DC8-D5CC-C2AE-60FF-A18420E4D6A6}"/>
                </a:ext>
              </a:extLst>
            </p:cNvPr>
            <p:cNvCxnSpPr/>
            <p:nvPr/>
          </p:nvCxnSpPr>
          <p:spPr>
            <a:xfrm>
              <a:off x="2383972"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0" name="直線コネクタ 19">
              <a:extLst>
                <a:ext uri="{FF2B5EF4-FFF2-40B4-BE49-F238E27FC236}">
                  <a16:creationId xmlns:a16="http://schemas.microsoft.com/office/drawing/2014/main" id="{65A9CE4A-03F9-3641-34E0-AAEBD9A48798}"/>
                </a:ext>
              </a:extLst>
            </p:cNvPr>
            <p:cNvCxnSpPr/>
            <p:nvPr/>
          </p:nvCxnSpPr>
          <p:spPr>
            <a:xfrm>
              <a:off x="2590801"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069CB11-15DD-0493-5887-833C57AAD909}"/>
                </a:ext>
              </a:extLst>
            </p:cNvPr>
            <p:cNvCxnSpPr/>
            <p:nvPr/>
          </p:nvCxnSpPr>
          <p:spPr>
            <a:xfrm>
              <a:off x="2797630"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2" name="直線コネクタ 21">
              <a:extLst>
                <a:ext uri="{FF2B5EF4-FFF2-40B4-BE49-F238E27FC236}">
                  <a16:creationId xmlns:a16="http://schemas.microsoft.com/office/drawing/2014/main" id="{FB20593E-7F48-5133-4E45-BE92EBC9D9EB}"/>
                </a:ext>
              </a:extLst>
            </p:cNvPr>
            <p:cNvCxnSpPr/>
            <p:nvPr/>
          </p:nvCxnSpPr>
          <p:spPr>
            <a:xfrm>
              <a:off x="3004459"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3D0A873-7C31-CEF0-527A-0BB8B2C3082C}"/>
                </a:ext>
              </a:extLst>
            </p:cNvPr>
            <p:cNvCxnSpPr/>
            <p:nvPr/>
          </p:nvCxnSpPr>
          <p:spPr>
            <a:xfrm>
              <a:off x="3211288"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4" name="直線コネクタ 23">
              <a:extLst>
                <a:ext uri="{FF2B5EF4-FFF2-40B4-BE49-F238E27FC236}">
                  <a16:creationId xmlns:a16="http://schemas.microsoft.com/office/drawing/2014/main" id="{08C8B903-BE9E-0134-3CBA-FEB18A5B860C}"/>
                </a:ext>
              </a:extLst>
            </p:cNvPr>
            <p:cNvCxnSpPr/>
            <p:nvPr/>
          </p:nvCxnSpPr>
          <p:spPr>
            <a:xfrm>
              <a:off x="3418117"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5" name="直線コネクタ 24">
              <a:extLst>
                <a:ext uri="{FF2B5EF4-FFF2-40B4-BE49-F238E27FC236}">
                  <a16:creationId xmlns:a16="http://schemas.microsoft.com/office/drawing/2014/main" id="{B8AC43DF-B556-87BA-42E6-F5733613729A}"/>
                </a:ext>
              </a:extLst>
            </p:cNvPr>
            <p:cNvCxnSpPr/>
            <p:nvPr/>
          </p:nvCxnSpPr>
          <p:spPr>
            <a:xfrm>
              <a:off x="3624946"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6" name="直線コネクタ 25">
              <a:extLst>
                <a:ext uri="{FF2B5EF4-FFF2-40B4-BE49-F238E27FC236}">
                  <a16:creationId xmlns:a16="http://schemas.microsoft.com/office/drawing/2014/main" id="{F2B5C3E5-6F27-A549-7588-7F773B3C226E}"/>
                </a:ext>
              </a:extLst>
            </p:cNvPr>
            <p:cNvCxnSpPr/>
            <p:nvPr/>
          </p:nvCxnSpPr>
          <p:spPr>
            <a:xfrm>
              <a:off x="3831775"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7" name="直線コネクタ 26">
              <a:extLst>
                <a:ext uri="{FF2B5EF4-FFF2-40B4-BE49-F238E27FC236}">
                  <a16:creationId xmlns:a16="http://schemas.microsoft.com/office/drawing/2014/main" id="{1B3B780E-83AE-BB98-080E-7D5ECF91FAB7}"/>
                </a:ext>
              </a:extLst>
            </p:cNvPr>
            <p:cNvCxnSpPr/>
            <p:nvPr/>
          </p:nvCxnSpPr>
          <p:spPr>
            <a:xfrm>
              <a:off x="4038604"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8" name="直線コネクタ 27">
              <a:extLst>
                <a:ext uri="{FF2B5EF4-FFF2-40B4-BE49-F238E27FC236}">
                  <a16:creationId xmlns:a16="http://schemas.microsoft.com/office/drawing/2014/main" id="{74903943-BCA6-9DE1-DFAB-185EF8079A1F}"/>
                </a:ext>
              </a:extLst>
            </p:cNvPr>
            <p:cNvCxnSpPr/>
            <p:nvPr/>
          </p:nvCxnSpPr>
          <p:spPr>
            <a:xfrm>
              <a:off x="4245433"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30" name="直線コネクタ 29">
              <a:extLst>
                <a:ext uri="{FF2B5EF4-FFF2-40B4-BE49-F238E27FC236}">
                  <a16:creationId xmlns:a16="http://schemas.microsoft.com/office/drawing/2014/main" id="{8E60CC2C-C3F2-E095-0ED8-DB51EBBF3DB3}"/>
                </a:ext>
              </a:extLst>
            </p:cNvPr>
            <p:cNvCxnSpPr/>
            <p:nvPr/>
          </p:nvCxnSpPr>
          <p:spPr>
            <a:xfrm>
              <a:off x="1132115" y="718457"/>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1" name="直線コネクタ 30">
              <a:extLst>
                <a:ext uri="{FF2B5EF4-FFF2-40B4-BE49-F238E27FC236}">
                  <a16:creationId xmlns:a16="http://schemas.microsoft.com/office/drawing/2014/main" id="{E00F548A-3928-699D-3378-7680FD049C2F}"/>
                </a:ext>
              </a:extLst>
            </p:cNvPr>
            <p:cNvCxnSpPr/>
            <p:nvPr/>
          </p:nvCxnSpPr>
          <p:spPr>
            <a:xfrm>
              <a:off x="1132115" y="936171"/>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F39E3C41-6F22-E014-0188-858D250E80FF}"/>
                </a:ext>
              </a:extLst>
            </p:cNvPr>
            <p:cNvCxnSpPr/>
            <p:nvPr/>
          </p:nvCxnSpPr>
          <p:spPr>
            <a:xfrm>
              <a:off x="1132115" y="1132114"/>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5" name="直線コネクタ 34">
              <a:extLst>
                <a:ext uri="{FF2B5EF4-FFF2-40B4-BE49-F238E27FC236}">
                  <a16:creationId xmlns:a16="http://schemas.microsoft.com/office/drawing/2014/main" id="{6B4C68BE-A734-FF44-4EEC-7B4263543B50}"/>
                </a:ext>
              </a:extLst>
            </p:cNvPr>
            <p:cNvCxnSpPr/>
            <p:nvPr/>
          </p:nvCxnSpPr>
          <p:spPr>
            <a:xfrm>
              <a:off x="1132115" y="1349828"/>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6" name="直線コネクタ 35">
              <a:extLst>
                <a:ext uri="{FF2B5EF4-FFF2-40B4-BE49-F238E27FC236}">
                  <a16:creationId xmlns:a16="http://schemas.microsoft.com/office/drawing/2014/main" id="{65DC5437-0D8E-1A44-3DED-4819BE9AE3FD}"/>
                </a:ext>
              </a:extLst>
            </p:cNvPr>
            <p:cNvCxnSpPr/>
            <p:nvPr/>
          </p:nvCxnSpPr>
          <p:spPr>
            <a:xfrm>
              <a:off x="1132115" y="1567542"/>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7" name="直線コネクタ 36">
              <a:extLst>
                <a:ext uri="{FF2B5EF4-FFF2-40B4-BE49-F238E27FC236}">
                  <a16:creationId xmlns:a16="http://schemas.microsoft.com/office/drawing/2014/main" id="{EFB7A6D4-C4C9-DF03-368F-10876CA00DB4}"/>
                </a:ext>
              </a:extLst>
            </p:cNvPr>
            <p:cNvCxnSpPr/>
            <p:nvPr/>
          </p:nvCxnSpPr>
          <p:spPr>
            <a:xfrm>
              <a:off x="1153887" y="1774371"/>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15884138-F9DE-66A4-A693-0165B56CAF4C}"/>
                </a:ext>
              </a:extLst>
            </p:cNvPr>
            <p:cNvCxnSpPr/>
            <p:nvPr/>
          </p:nvCxnSpPr>
          <p:spPr>
            <a:xfrm>
              <a:off x="1132115" y="1992086"/>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9" name="直線コネクタ 38">
              <a:extLst>
                <a:ext uri="{FF2B5EF4-FFF2-40B4-BE49-F238E27FC236}">
                  <a16:creationId xmlns:a16="http://schemas.microsoft.com/office/drawing/2014/main" id="{DE9D0E58-D853-562C-7F96-CDBA53F54961}"/>
                </a:ext>
              </a:extLst>
            </p:cNvPr>
            <p:cNvCxnSpPr/>
            <p:nvPr/>
          </p:nvCxnSpPr>
          <p:spPr>
            <a:xfrm>
              <a:off x="1110343" y="2209801"/>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40" name="直線コネクタ 39">
              <a:extLst>
                <a:ext uri="{FF2B5EF4-FFF2-40B4-BE49-F238E27FC236}">
                  <a16:creationId xmlns:a16="http://schemas.microsoft.com/office/drawing/2014/main" id="{41B195E3-2802-E483-48F9-D8F63BA70428}"/>
                </a:ext>
              </a:extLst>
            </p:cNvPr>
            <p:cNvCxnSpPr/>
            <p:nvPr/>
          </p:nvCxnSpPr>
          <p:spPr>
            <a:xfrm>
              <a:off x="1132115" y="2427516"/>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41" name="直線コネクタ 40">
              <a:extLst>
                <a:ext uri="{FF2B5EF4-FFF2-40B4-BE49-F238E27FC236}">
                  <a16:creationId xmlns:a16="http://schemas.microsoft.com/office/drawing/2014/main" id="{BD96870D-16C3-92DA-B8C6-2688F1AC48C5}"/>
                </a:ext>
              </a:extLst>
            </p:cNvPr>
            <p:cNvCxnSpPr/>
            <p:nvPr/>
          </p:nvCxnSpPr>
          <p:spPr>
            <a:xfrm>
              <a:off x="1132115" y="2656117"/>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線コネクタ 41">
              <a:extLst>
                <a:ext uri="{FF2B5EF4-FFF2-40B4-BE49-F238E27FC236}">
                  <a16:creationId xmlns:a16="http://schemas.microsoft.com/office/drawing/2014/main" id="{DBF6F614-8BB0-5FA0-8D3B-76A46B37BC23}"/>
                </a:ext>
              </a:extLst>
            </p:cNvPr>
            <p:cNvCxnSpPr/>
            <p:nvPr/>
          </p:nvCxnSpPr>
          <p:spPr>
            <a:xfrm>
              <a:off x="1153887" y="2862946"/>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43" name="直線コネクタ 42">
              <a:extLst>
                <a:ext uri="{FF2B5EF4-FFF2-40B4-BE49-F238E27FC236}">
                  <a16:creationId xmlns:a16="http://schemas.microsoft.com/office/drawing/2014/main" id="{315B864B-57D3-5C1C-962F-A184B2C1B56C}"/>
                </a:ext>
              </a:extLst>
            </p:cNvPr>
            <p:cNvCxnSpPr/>
            <p:nvPr/>
          </p:nvCxnSpPr>
          <p:spPr>
            <a:xfrm>
              <a:off x="1132115" y="3069775"/>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44" name="直線コネクタ 43">
              <a:extLst>
                <a:ext uri="{FF2B5EF4-FFF2-40B4-BE49-F238E27FC236}">
                  <a16:creationId xmlns:a16="http://schemas.microsoft.com/office/drawing/2014/main" id="{EA91FF50-B96D-2EF2-4EED-9450AE57A229}"/>
                </a:ext>
              </a:extLst>
            </p:cNvPr>
            <p:cNvCxnSpPr/>
            <p:nvPr/>
          </p:nvCxnSpPr>
          <p:spPr>
            <a:xfrm>
              <a:off x="1132115" y="3254833"/>
              <a:ext cx="3113318" cy="0"/>
            </a:xfrm>
            <a:prstGeom prst="line">
              <a:avLst/>
            </a:prstGeom>
          </p:spPr>
          <p:style>
            <a:lnRef idx="2">
              <a:schemeClr val="dk1"/>
            </a:lnRef>
            <a:fillRef idx="0">
              <a:schemeClr val="dk1"/>
            </a:fillRef>
            <a:effectRef idx="1">
              <a:schemeClr val="dk1"/>
            </a:effectRef>
            <a:fontRef idx="minor">
              <a:schemeClr val="tx1"/>
            </a:fontRef>
          </p:style>
        </p:cxnSp>
        <p:sp>
          <p:nvSpPr>
            <p:cNvPr id="48" name="正方形/長方形 47">
              <a:extLst>
                <a:ext uri="{FF2B5EF4-FFF2-40B4-BE49-F238E27FC236}">
                  <a16:creationId xmlns:a16="http://schemas.microsoft.com/office/drawing/2014/main" id="{754511B9-03AA-2A9F-6332-3759E6FF4EB5}"/>
                </a:ext>
              </a:extLst>
            </p:cNvPr>
            <p:cNvSpPr/>
            <p:nvPr/>
          </p:nvSpPr>
          <p:spPr>
            <a:xfrm>
              <a:off x="2383972" y="1785257"/>
              <a:ext cx="206828" cy="1850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FF364D43-88A7-4352-8FEC-D9DBBEBF64FA}"/>
                </a:ext>
              </a:extLst>
            </p:cNvPr>
            <p:cNvSpPr/>
            <p:nvPr/>
          </p:nvSpPr>
          <p:spPr>
            <a:xfrm>
              <a:off x="2590800" y="1371600"/>
              <a:ext cx="206828" cy="18505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25E843C2-1A98-9341-0098-2B3F07906AF8}"/>
                </a:ext>
              </a:extLst>
            </p:cNvPr>
            <p:cNvSpPr/>
            <p:nvPr/>
          </p:nvSpPr>
          <p:spPr>
            <a:xfrm>
              <a:off x="2797633" y="1371600"/>
              <a:ext cx="206828" cy="18505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89F73534-19FC-E9A8-A837-C4A2E111CB5F}"/>
                </a:ext>
              </a:extLst>
            </p:cNvPr>
            <p:cNvSpPr/>
            <p:nvPr/>
          </p:nvSpPr>
          <p:spPr>
            <a:xfrm>
              <a:off x="2797633" y="1578428"/>
              <a:ext cx="206828" cy="18505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C354C9F9-6108-D20F-F927-54DCBDC4F334}"/>
                </a:ext>
              </a:extLst>
            </p:cNvPr>
            <p:cNvSpPr/>
            <p:nvPr/>
          </p:nvSpPr>
          <p:spPr>
            <a:xfrm>
              <a:off x="3418118" y="947057"/>
              <a:ext cx="206828" cy="18505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7" name="直線矢印コネクタ 56">
            <a:extLst>
              <a:ext uri="{FF2B5EF4-FFF2-40B4-BE49-F238E27FC236}">
                <a16:creationId xmlns:a16="http://schemas.microsoft.com/office/drawing/2014/main" id="{1C922C12-2ADF-9121-25F4-636AFD7290F7}"/>
              </a:ext>
            </a:extLst>
          </p:cNvPr>
          <p:cNvCxnSpPr>
            <a:cxnSpLocks/>
            <a:endCxn id="48" idx="2"/>
          </p:cNvCxnSpPr>
          <p:nvPr/>
        </p:nvCxnSpPr>
        <p:spPr>
          <a:xfrm flipV="1">
            <a:off x="1088571" y="1970312"/>
            <a:ext cx="1398815" cy="19812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テキスト ボックス 58">
            <a:extLst>
              <a:ext uri="{FF2B5EF4-FFF2-40B4-BE49-F238E27FC236}">
                <a16:creationId xmlns:a16="http://schemas.microsoft.com/office/drawing/2014/main" id="{1C8F9164-783D-25FD-DBBE-CBD8ED74007D}"/>
              </a:ext>
            </a:extLst>
          </p:cNvPr>
          <p:cNvSpPr txBox="1"/>
          <p:nvPr/>
        </p:nvSpPr>
        <p:spPr>
          <a:xfrm>
            <a:off x="947057" y="4212771"/>
            <a:ext cx="2031325" cy="369332"/>
          </a:xfrm>
          <a:prstGeom prst="rect">
            <a:avLst/>
          </a:prstGeom>
          <a:noFill/>
        </p:spPr>
        <p:txBody>
          <a:bodyPr wrap="none" rtlCol="0">
            <a:spAutoFit/>
          </a:bodyPr>
          <a:lstStyle/>
          <a:p>
            <a:r>
              <a:rPr kumimoji="1" lang="ja-JP" altLang="en-US"/>
              <a:t>主人公：移動可能</a:t>
            </a:r>
          </a:p>
        </p:txBody>
      </p:sp>
      <p:cxnSp>
        <p:nvCxnSpPr>
          <p:cNvPr id="61" name="直線矢印コネクタ 60">
            <a:extLst>
              <a:ext uri="{FF2B5EF4-FFF2-40B4-BE49-F238E27FC236}">
                <a16:creationId xmlns:a16="http://schemas.microsoft.com/office/drawing/2014/main" id="{C6CB72CE-07B5-1211-CF73-647F2F81C6CC}"/>
              </a:ext>
            </a:extLst>
          </p:cNvPr>
          <p:cNvCxnSpPr>
            <a:endCxn id="54" idx="0"/>
          </p:cNvCxnSpPr>
          <p:nvPr/>
        </p:nvCxnSpPr>
        <p:spPr>
          <a:xfrm flipH="1" flipV="1">
            <a:off x="2901047" y="1578428"/>
            <a:ext cx="429982" cy="23730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テキスト ボックス 61">
            <a:extLst>
              <a:ext uri="{FF2B5EF4-FFF2-40B4-BE49-F238E27FC236}">
                <a16:creationId xmlns:a16="http://schemas.microsoft.com/office/drawing/2014/main" id="{A157C2D3-C0E7-E221-D2C6-F7A190E9A6D5}"/>
              </a:ext>
            </a:extLst>
          </p:cNvPr>
          <p:cNvSpPr txBox="1"/>
          <p:nvPr/>
        </p:nvSpPr>
        <p:spPr>
          <a:xfrm>
            <a:off x="3363686" y="4103914"/>
            <a:ext cx="2723823" cy="369332"/>
          </a:xfrm>
          <a:prstGeom prst="rect">
            <a:avLst/>
          </a:prstGeom>
          <a:noFill/>
        </p:spPr>
        <p:txBody>
          <a:bodyPr wrap="none" rtlCol="0">
            <a:spAutoFit/>
          </a:bodyPr>
          <a:lstStyle/>
          <a:p>
            <a:r>
              <a:rPr kumimoji="1" lang="ja-JP" altLang="en-US"/>
              <a:t>壁：主人公は通過不可能</a:t>
            </a:r>
          </a:p>
        </p:txBody>
      </p:sp>
      <p:cxnSp>
        <p:nvCxnSpPr>
          <p:cNvPr id="63" name="直線矢印コネクタ 62">
            <a:extLst>
              <a:ext uri="{FF2B5EF4-FFF2-40B4-BE49-F238E27FC236}">
                <a16:creationId xmlns:a16="http://schemas.microsoft.com/office/drawing/2014/main" id="{7C3EEC1B-D921-0C81-44B2-C381EF0DF24E}"/>
              </a:ext>
            </a:extLst>
          </p:cNvPr>
          <p:cNvCxnSpPr>
            <a:cxnSpLocks/>
            <a:endCxn id="55" idx="3"/>
          </p:cNvCxnSpPr>
          <p:nvPr/>
        </p:nvCxnSpPr>
        <p:spPr>
          <a:xfrm flipH="1" flipV="1">
            <a:off x="3624946" y="1039585"/>
            <a:ext cx="1020545" cy="2433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テキスト ボックス 64">
            <a:extLst>
              <a:ext uri="{FF2B5EF4-FFF2-40B4-BE49-F238E27FC236}">
                <a16:creationId xmlns:a16="http://schemas.microsoft.com/office/drawing/2014/main" id="{F8D63E05-E8A4-1EF9-1715-0F0D25F17EA8}"/>
              </a:ext>
            </a:extLst>
          </p:cNvPr>
          <p:cNvSpPr txBox="1"/>
          <p:nvPr/>
        </p:nvSpPr>
        <p:spPr>
          <a:xfrm>
            <a:off x="4746171" y="3407229"/>
            <a:ext cx="7109639" cy="369332"/>
          </a:xfrm>
          <a:prstGeom prst="rect">
            <a:avLst/>
          </a:prstGeom>
          <a:noFill/>
        </p:spPr>
        <p:txBody>
          <a:bodyPr wrap="none" rtlCol="0">
            <a:spAutoFit/>
          </a:bodyPr>
          <a:lstStyle/>
          <a:p>
            <a:r>
              <a:rPr kumimoji="1" lang="ja-JP" altLang="en-US"/>
              <a:t>イベント発生場所：主人公はここまで移動して、イベントをこなす</a:t>
            </a:r>
          </a:p>
        </p:txBody>
      </p:sp>
      <p:sp>
        <p:nvSpPr>
          <p:cNvPr id="66" name="テキスト ボックス 65">
            <a:extLst>
              <a:ext uri="{FF2B5EF4-FFF2-40B4-BE49-F238E27FC236}">
                <a16:creationId xmlns:a16="http://schemas.microsoft.com/office/drawing/2014/main" id="{F7216F42-49D5-08F1-99D6-5AB76085AFC0}"/>
              </a:ext>
            </a:extLst>
          </p:cNvPr>
          <p:cNvSpPr txBox="1"/>
          <p:nvPr/>
        </p:nvSpPr>
        <p:spPr>
          <a:xfrm>
            <a:off x="1023257" y="4811486"/>
            <a:ext cx="4806124" cy="369332"/>
          </a:xfrm>
          <a:prstGeom prst="rect">
            <a:avLst/>
          </a:prstGeom>
          <a:noFill/>
        </p:spPr>
        <p:txBody>
          <a:bodyPr wrap="none" rtlCol="0">
            <a:spAutoFit/>
          </a:bodyPr>
          <a:lstStyle/>
          <a:p>
            <a:r>
              <a:rPr kumimoji="1" lang="ja-JP" altLang="en-US"/>
              <a:t>操作はキーボードから</a:t>
            </a:r>
            <a:r>
              <a:rPr kumimoji="1" lang="en-US" altLang="ja-JP" dirty="0"/>
              <a:t>(</a:t>
            </a:r>
            <a:r>
              <a:rPr kumimoji="1" lang="ja-JP" altLang="en-US"/>
              <a:t>移動は矢印</a:t>
            </a:r>
            <a:r>
              <a:rPr kumimoji="1" lang="en-US" altLang="ja-JP" dirty="0"/>
              <a:t> or FRDG)</a:t>
            </a:r>
            <a:endParaRPr kumimoji="1" lang="ja-JP" altLang="en-US"/>
          </a:p>
        </p:txBody>
      </p:sp>
    </p:spTree>
    <p:extLst>
      <p:ext uri="{BB962C8B-B14F-4D97-AF65-F5344CB8AC3E}">
        <p14:creationId xmlns:p14="http://schemas.microsoft.com/office/powerpoint/2010/main" val="1012716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3741995-CDC0-A173-BA3E-8FE8BE4FD959}"/>
              </a:ext>
            </a:extLst>
          </p:cNvPr>
          <p:cNvSpPr txBox="1"/>
          <p:nvPr/>
        </p:nvSpPr>
        <p:spPr>
          <a:xfrm>
            <a:off x="348343" y="217714"/>
            <a:ext cx="184731" cy="369332"/>
          </a:xfrm>
          <a:prstGeom prst="rect">
            <a:avLst/>
          </a:prstGeom>
          <a:noFill/>
        </p:spPr>
        <p:txBody>
          <a:bodyPr wrap="none" rtlCol="0">
            <a:spAutoFit/>
          </a:bodyPr>
          <a:lstStyle/>
          <a:p>
            <a:endParaRPr kumimoji="1" lang="ja-JP" altLang="en-US"/>
          </a:p>
        </p:txBody>
      </p:sp>
      <p:sp>
        <p:nvSpPr>
          <p:cNvPr id="5" name="テキスト ボックス 4">
            <a:extLst>
              <a:ext uri="{FF2B5EF4-FFF2-40B4-BE49-F238E27FC236}">
                <a16:creationId xmlns:a16="http://schemas.microsoft.com/office/drawing/2014/main" id="{20569613-FA9B-234F-6E4F-32B6438C3405}"/>
              </a:ext>
            </a:extLst>
          </p:cNvPr>
          <p:cNvSpPr txBox="1"/>
          <p:nvPr/>
        </p:nvSpPr>
        <p:spPr>
          <a:xfrm>
            <a:off x="283028" y="250371"/>
            <a:ext cx="11841703" cy="1477328"/>
          </a:xfrm>
          <a:prstGeom prst="rect">
            <a:avLst/>
          </a:prstGeom>
          <a:noFill/>
        </p:spPr>
        <p:txBody>
          <a:bodyPr wrap="none" rtlCol="0">
            <a:spAutoFit/>
          </a:bodyPr>
          <a:lstStyle/>
          <a:p>
            <a:r>
              <a:rPr kumimoji="1" lang="en-US" altLang="ja-JP" dirty="0"/>
              <a:t>Q.</a:t>
            </a:r>
            <a:r>
              <a:rPr kumimoji="1" lang="ja-JP" altLang="en-US"/>
              <a:t> 上から見てるんだからスターコイン取るの楽勝やんけ</a:t>
            </a:r>
            <a:endParaRPr kumimoji="1" lang="en-US" altLang="ja-JP" dirty="0"/>
          </a:p>
          <a:p>
            <a:endParaRPr lang="en-US" altLang="ja-JP" dirty="0"/>
          </a:p>
          <a:p>
            <a:pPr marL="342900" indent="-342900">
              <a:buAutoNum type="alphaUcPeriod"/>
            </a:pPr>
            <a:r>
              <a:rPr kumimoji="1" lang="ja-JP" altLang="en-US"/>
              <a:t>一見すると他のマスと同じように見えるけど実はスターコインのありかでした的なものを導入するといいかも</a:t>
            </a:r>
            <a:endParaRPr kumimoji="1" lang="en-US" altLang="ja-JP" dirty="0"/>
          </a:p>
          <a:p>
            <a:r>
              <a:rPr lang="ja-JP" altLang="en-US"/>
              <a:t>他にも一方通行ギミック（動く床）を導入して一見するといけないようになってるけど</a:t>
            </a:r>
            <a:endParaRPr lang="en-US" altLang="ja-JP" dirty="0"/>
          </a:p>
          <a:p>
            <a:r>
              <a:rPr kumimoji="1" lang="ja-JP" altLang="en-US"/>
              <a:t>実は上の階から行けるようになってました（上の階の下への階段が二つある）とか</a:t>
            </a:r>
            <a:endParaRPr kumimoji="1" lang="en-US" altLang="ja-JP" dirty="0"/>
          </a:p>
        </p:txBody>
      </p:sp>
      <p:sp>
        <p:nvSpPr>
          <p:cNvPr id="6" name="テキスト ボックス 5">
            <a:extLst>
              <a:ext uri="{FF2B5EF4-FFF2-40B4-BE49-F238E27FC236}">
                <a16:creationId xmlns:a16="http://schemas.microsoft.com/office/drawing/2014/main" id="{ECBA8371-1909-183E-5853-872F2ADCDA5F}"/>
              </a:ext>
            </a:extLst>
          </p:cNvPr>
          <p:cNvSpPr txBox="1"/>
          <p:nvPr/>
        </p:nvSpPr>
        <p:spPr>
          <a:xfrm>
            <a:off x="283028" y="1894114"/>
            <a:ext cx="10788531" cy="1477328"/>
          </a:xfrm>
          <a:prstGeom prst="rect">
            <a:avLst/>
          </a:prstGeom>
          <a:noFill/>
        </p:spPr>
        <p:txBody>
          <a:bodyPr wrap="none" rtlCol="0">
            <a:spAutoFit/>
          </a:bodyPr>
          <a:lstStyle/>
          <a:p>
            <a:r>
              <a:rPr kumimoji="1" lang="en-US" altLang="ja-JP" dirty="0"/>
              <a:t>Q.</a:t>
            </a:r>
            <a:r>
              <a:rPr kumimoji="1" lang="ja-JP" altLang="en-US"/>
              <a:t> </a:t>
            </a:r>
            <a:r>
              <a:rPr kumimoji="1" lang="en-US" altLang="ja-JP" dirty="0"/>
              <a:t>1F</a:t>
            </a:r>
            <a:r>
              <a:rPr kumimoji="1" lang="ja-JP" altLang="en-US"/>
              <a:t>と</a:t>
            </a:r>
            <a:r>
              <a:rPr kumimoji="1" lang="en-US" altLang="ja-JP" dirty="0"/>
              <a:t>2F</a:t>
            </a:r>
            <a:r>
              <a:rPr kumimoji="1" lang="ja-JP" altLang="en-US"/>
              <a:t>でマップの大きさが違うんだったら</a:t>
            </a:r>
            <a:r>
              <a:rPr kumimoji="1" lang="en-US" altLang="ja-JP" dirty="0"/>
              <a:t>1F</a:t>
            </a:r>
            <a:r>
              <a:rPr kumimoji="1" lang="ja-JP" altLang="en-US"/>
              <a:t>と</a:t>
            </a:r>
            <a:r>
              <a:rPr kumimoji="1" lang="en-US" altLang="ja-JP" dirty="0"/>
              <a:t>2F</a:t>
            </a:r>
            <a:r>
              <a:rPr kumimoji="1" lang="ja-JP" altLang="en-US"/>
              <a:t>で階段の場所が対応できない場合もあるのでは？</a:t>
            </a:r>
            <a:endParaRPr kumimoji="1" lang="en-US" altLang="ja-JP" dirty="0"/>
          </a:p>
          <a:p>
            <a:endParaRPr lang="en-US" altLang="ja-JP" dirty="0"/>
          </a:p>
          <a:p>
            <a:pPr marL="342900" indent="-342900">
              <a:buAutoNum type="alphaUcPeriod"/>
            </a:pPr>
            <a:r>
              <a:rPr lang="en-US" altLang="ja-JP" dirty="0"/>
              <a:t>1F</a:t>
            </a:r>
            <a:r>
              <a:rPr lang="ja-JP" altLang="en-US"/>
              <a:t>と</a:t>
            </a:r>
            <a:r>
              <a:rPr lang="en-US" altLang="ja-JP" dirty="0"/>
              <a:t>2F</a:t>
            </a:r>
            <a:r>
              <a:rPr lang="ja-JP" altLang="en-US"/>
              <a:t>で階段の座標は異なります</a:t>
            </a:r>
            <a:endParaRPr lang="en-US" altLang="ja-JP" dirty="0"/>
          </a:p>
          <a:p>
            <a:r>
              <a:rPr lang="ja-JP" altLang="en-US"/>
              <a:t>例えば、</a:t>
            </a:r>
            <a:r>
              <a:rPr lang="en-US" altLang="ja-JP" dirty="0"/>
              <a:t>1F:(30,30)</a:t>
            </a:r>
            <a:r>
              <a:rPr lang="ja-JP" altLang="en-US"/>
              <a:t>に</a:t>
            </a:r>
            <a:r>
              <a:rPr lang="en-US" altLang="ja-JP" dirty="0"/>
              <a:t>2F</a:t>
            </a:r>
            <a:r>
              <a:rPr lang="ja-JP" altLang="en-US"/>
              <a:t>への階段があっても</a:t>
            </a:r>
            <a:endParaRPr lang="en-US" altLang="ja-JP" dirty="0"/>
          </a:p>
          <a:p>
            <a:r>
              <a:rPr lang="en-US" altLang="ja-JP" dirty="0"/>
              <a:t>2F</a:t>
            </a:r>
            <a:r>
              <a:rPr lang="ja-JP" altLang="en-US"/>
              <a:t>にある</a:t>
            </a:r>
            <a:r>
              <a:rPr lang="en-US" altLang="ja-JP" dirty="0"/>
              <a:t>1F</a:t>
            </a:r>
            <a:r>
              <a:rPr lang="ja-JP" altLang="en-US"/>
              <a:t>への階段は</a:t>
            </a:r>
            <a:r>
              <a:rPr lang="en-US" altLang="ja-JP" dirty="0"/>
              <a:t>2F</a:t>
            </a:r>
            <a:r>
              <a:rPr lang="en-US" altLang="ja-JP" dirty="0">
                <a:sym typeface="Wingdings" pitchFamily="2" charset="2"/>
              </a:rPr>
              <a:t>(0,0)</a:t>
            </a:r>
            <a:r>
              <a:rPr lang="ja-JP" altLang="en-US">
                <a:sym typeface="Wingdings" pitchFamily="2" charset="2"/>
              </a:rPr>
              <a:t>にあったりします</a:t>
            </a:r>
            <a:endParaRPr lang="en-US" altLang="ja-JP" dirty="0">
              <a:sym typeface="Wingdings" pitchFamily="2" charset="2"/>
            </a:endParaRPr>
          </a:p>
        </p:txBody>
      </p:sp>
      <p:sp>
        <p:nvSpPr>
          <p:cNvPr id="7" name="テキスト ボックス 6">
            <a:extLst>
              <a:ext uri="{FF2B5EF4-FFF2-40B4-BE49-F238E27FC236}">
                <a16:creationId xmlns:a16="http://schemas.microsoft.com/office/drawing/2014/main" id="{0B7A4C0A-A260-4EB7-062B-1CF3D4047823}"/>
              </a:ext>
            </a:extLst>
          </p:cNvPr>
          <p:cNvSpPr txBox="1"/>
          <p:nvPr/>
        </p:nvSpPr>
        <p:spPr>
          <a:xfrm>
            <a:off x="348343" y="3537857"/>
            <a:ext cx="8741496" cy="2308324"/>
          </a:xfrm>
          <a:prstGeom prst="rect">
            <a:avLst/>
          </a:prstGeom>
          <a:noFill/>
        </p:spPr>
        <p:txBody>
          <a:bodyPr wrap="none" rtlCol="0">
            <a:spAutoFit/>
          </a:bodyPr>
          <a:lstStyle/>
          <a:p>
            <a:r>
              <a:rPr kumimoji="1" lang="en-US" altLang="ja-JP" dirty="0"/>
              <a:t>Q.</a:t>
            </a:r>
            <a:r>
              <a:rPr kumimoji="1" lang="ja-JP" altLang="en-US"/>
              <a:t> このゲームはどうやってやるの？</a:t>
            </a:r>
            <a:endParaRPr kumimoji="1" lang="en-US" altLang="ja-JP" dirty="0"/>
          </a:p>
          <a:p>
            <a:endParaRPr lang="en-US" altLang="ja-JP" dirty="0"/>
          </a:p>
          <a:p>
            <a:pPr marL="342900" indent="-342900">
              <a:buAutoNum type="alphaUcPeriod"/>
            </a:pPr>
            <a:r>
              <a:rPr kumimoji="1" lang="en-US" altLang="ja-JP" dirty="0"/>
              <a:t>Python</a:t>
            </a:r>
            <a:r>
              <a:rPr kumimoji="1" lang="ja-JP" altLang="en-US"/>
              <a:t>のコードを実行したらスタート画面が出るようにします</a:t>
            </a:r>
            <a:endParaRPr kumimoji="1" lang="en-US" altLang="ja-JP" dirty="0"/>
          </a:p>
          <a:p>
            <a:r>
              <a:rPr lang="ja-JP" altLang="en-US"/>
              <a:t>能力値とか進み具合とかはリモートのデータベース上に保存します</a:t>
            </a:r>
            <a:endParaRPr lang="en-US" altLang="ja-JP" dirty="0"/>
          </a:p>
          <a:p>
            <a:r>
              <a:rPr lang="ja-JP" altLang="en-US"/>
              <a:t>それぞれ</a:t>
            </a:r>
            <a:r>
              <a:rPr kumimoji="1" lang="ja-JP" altLang="en-US"/>
              <a:t>のプレイヤーがどのステージまで行ったかのランキングも作る</a:t>
            </a:r>
            <a:endParaRPr kumimoji="1" lang="en-US" altLang="ja-JP" dirty="0"/>
          </a:p>
          <a:p>
            <a:endParaRPr kumimoji="1" lang="en-US" altLang="ja-JP" dirty="0"/>
          </a:p>
          <a:p>
            <a:r>
              <a:rPr lang="ja-JP" altLang="en-US"/>
              <a:t>その後</a:t>
            </a:r>
            <a:r>
              <a:rPr lang="en-US" altLang="ja-JP" dirty="0"/>
              <a:t>Web</a:t>
            </a:r>
            <a:r>
              <a:rPr lang="ja-JP" altLang="en-US"/>
              <a:t>ページとかアプリの勉強をする時にそれらに移動、対応させればいい</a:t>
            </a:r>
            <a:endParaRPr lang="en-US" altLang="ja-JP" dirty="0"/>
          </a:p>
          <a:p>
            <a:r>
              <a:rPr kumimoji="1" lang="ja-JP" altLang="en-US"/>
              <a:t>例えば</a:t>
            </a:r>
            <a:r>
              <a:rPr kumimoji="1" lang="en-US" altLang="ja-JP" dirty="0" err="1"/>
              <a:t>Godfield</a:t>
            </a:r>
            <a:r>
              <a:rPr kumimoji="1" lang="ja-JP" altLang="en-US"/>
              <a:t>は</a:t>
            </a:r>
            <a:r>
              <a:rPr kumimoji="1" lang="en-US" altLang="ja-JP" dirty="0"/>
              <a:t>Web</a:t>
            </a:r>
            <a:r>
              <a:rPr kumimoji="1" lang="ja-JP" altLang="en-US"/>
              <a:t>ページ</a:t>
            </a:r>
            <a:r>
              <a:rPr kumimoji="1" lang="en-US" altLang="ja-JP" dirty="0"/>
              <a:t>→</a:t>
            </a:r>
            <a:r>
              <a:rPr kumimoji="1" lang="ja-JP" altLang="en-US"/>
              <a:t>アプリになってる</a:t>
            </a:r>
          </a:p>
        </p:txBody>
      </p:sp>
    </p:spTree>
    <p:extLst>
      <p:ext uri="{BB962C8B-B14F-4D97-AF65-F5344CB8AC3E}">
        <p14:creationId xmlns:p14="http://schemas.microsoft.com/office/powerpoint/2010/main" val="297689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1D27401-336F-9AF2-98E0-5F252EE1D3D3}"/>
              </a:ext>
            </a:extLst>
          </p:cNvPr>
          <p:cNvSpPr txBox="1"/>
          <p:nvPr/>
        </p:nvSpPr>
        <p:spPr>
          <a:xfrm>
            <a:off x="283028" y="250371"/>
            <a:ext cx="6437981" cy="1754326"/>
          </a:xfrm>
          <a:prstGeom prst="rect">
            <a:avLst/>
          </a:prstGeom>
          <a:noFill/>
        </p:spPr>
        <p:txBody>
          <a:bodyPr wrap="none" rtlCol="0">
            <a:spAutoFit/>
          </a:bodyPr>
          <a:lstStyle/>
          <a:p>
            <a:r>
              <a:rPr kumimoji="1" lang="en-US" altLang="ja-JP" dirty="0"/>
              <a:t>Q.</a:t>
            </a:r>
            <a:r>
              <a:rPr kumimoji="1" lang="ja-JP" altLang="en-US"/>
              <a:t> ステージの背景はどうする？</a:t>
            </a:r>
            <a:endParaRPr kumimoji="1" lang="en-US" altLang="ja-JP" dirty="0"/>
          </a:p>
          <a:p>
            <a:endParaRPr lang="en-US" altLang="ja-JP" dirty="0"/>
          </a:p>
          <a:p>
            <a:pPr marL="342900" indent="-342900">
              <a:buAutoNum type="alphaUcPeriod"/>
            </a:pPr>
            <a:r>
              <a:rPr kumimoji="1" lang="ja-JP" altLang="en-US"/>
              <a:t>なんでも</a:t>
            </a:r>
            <a:endParaRPr kumimoji="1" lang="en-US" altLang="ja-JP" dirty="0"/>
          </a:p>
          <a:p>
            <a:r>
              <a:rPr lang="ja-JP" altLang="en-US"/>
              <a:t>見やすいように</a:t>
            </a:r>
            <a:endParaRPr lang="en-US" altLang="ja-JP" dirty="0"/>
          </a:p>
          <a:p>
            <a:r>
              <a:rPr kumimoji="1" lang="ja-JP" altLang="en-US"/>
              <a:t>マリオとかと同じようにステージごとに背景を変えるのも</a:t>
            </a:r>
            <a:r>
              <a:rPr kumimoji="1" lang="en-US" altLang="ja-JP" dirty="0"/>
              <a:t>ok</a:t>
            </a:r>
          </a:p>
          <a:p>
            <a:r>
              <a:rPr kumimoji="1" lang="ja-JP" altLang="en-US"/>
              <a:t>グラフィックやゲームバランスは試行錯誤のスタイルで</a:t>
            </a:r>
          </a:p>
        </p:txBody>
      </p:sp>
      <p:sp>
        <p:nvSpPr>
          <p:cNvPr id="6" name="テキスト ボックス 5">
            <a:extLst>
              <a:ext uri="{FF2B5EF4-FFF2-40B4-BE49-F238E27FC236}">
                <a16:creationId xmlns:a16="http://schemas.microsoft.com/office/drawing/2014/main" id="{D8ED1F74-DB84-430E-A720-1DDA5B5C8D76}"/>
              </a:ext>
            </a:extLst>
          </p:cNvPr>
          <p:cNvSpPr txBox="1"/>
          <p:nvPr/>
        </p:nvSpPr>
        <p:spPr>
          <a:xfrm>
            <a:off x="283028" y="2144486"/>
            <a:ext cx="4286751" cy="923330"/>
          </a:xfrm>
          <a:prstGeom prst="rect">
            <a:avLst/>
          </a:prstGeom>
          <a:noFill/>
        </p:spPr>
        <p:txBody>
          <a:bodyPr wrap="none" rtlCol="0">
            <a:spAutoFit/>
          </a:bodyPr>
          <a:lstStyle/>
          <a:p>
            <a:r>
              <a:rPr kumimoji="1" lang="en-US" altLang="ja-JP" dirty="0"/>
              <a:t>Q.</a:t>
            </a:r>
            <a:r>
              <a:rPr kumimoji="1" lang="ja-JP" altLang="en-US"/>
              <a:t> ゲーム画面のイメージが湧きません</a:t>
            </a:r>
            <a:endParaRPr kumimoji="1" lang="en-US" altLang="ja-JP" dirty="0"/>
          </a:p>
          <a:p>
            <a:endParaRPr lang="en-US" altLang="ja-JP" dirty="0"/>
          </a:p>
          <a:p>
            <a:r>
              <a:rPr kumimoji="1" lang="en-US" altLang="ja-JP" dirty="0"/>
              <a:t>A. </a:t>
            </a:r>
            <a:r>
              <a:rPr lang="ja-JP" altLang="en-US"/>
              <a:t>簡単に書きます</a:t>
            </a:r>
            <a:endParaRPr kumimoji="1" lang="ja-JP" altLang="en-US"/>
          </a:p>
        </p:txBody>
      </p:sp>
      <p:sp>
        <p:nvSpPr>
          <p:cNvPr id="7" name="テキスト ボックス 6">
            <a:extLst>
              <a:ext uri="{FF2B5EF4-FFF2-40B4-BE49-F238E27FC236}">
                <a16:creationId xmlns:a16="http://schemas.microsoft.com/office/drawing/2014/main" id="{CE6D4632-FA8F-E0F5-67D5-2ACB4B884C0B}"/>
              </a:ext>
            </a:extLst>
          </p:cNvPr>
          <p:cNvSpPr txBox="1"/>
          <p:nvPr/>
        </p:nvSpPr>
        <p:spPr>
          <a:xfrm>
            <a:off x="489857" y="4332514"/>
            <a:ext cx="6417141" cy="923330"/>
          </a:xfrm>
          <a:prstGeom prst="rect">
            <a:avLst/>
          </a:prstGeom>
          <a:noFill/>
        </p:spPr>
        <p:txBody>
          <a:bodyPr wrap="none" rtlCol="0">
            <a:spAutoFit/>
          </a:bodyPr>
          <a:lstStyle/>
          <a:p>
            <a:r>
              <a:rPr kumimoji="1" lang="en-US" altLang="ja-JP" dirty="0"/>
              <a:t>Python</a:t>
            </a:r>
            <a:r>
              <a:rPr kumimoji="1" lang="ja-JP" altLang="en-US"/>
              <a:t>のコード実行</a:t>
            </a:r>
            <a:endParaRPr lang="en-US" altLang="ja-JP" dirty="0"/>
          </a:p>
          <a:p>
            <a:r>
              <a:rPr kumimoji="1" lang="en-US" altLang="ja-JP" dirty="0"/>
              <a:t>↓</a:t>
            </a:r>
          </a:p>
          <a:p>
            <a:r>
              <a:rPr lang="ja-JP" altLang="en-US"/>
              <a:t>メインウィンドウ：</a:t>
            </a:r>
            <a:r>
              <a:rPr kumimoji="1" lang="ja-JP" altLang="en-US"/>
              <a:t>スタート画面</a:t>
            </a:r>
            <a:r>
              <a:rPr kumimoji="1" lang="en-US" altLang="ja-JP" dirty="0"/>
              <a:t>→</a:t>
            </a:r>
            <a:r>
              <a:rPr kumimoji="1" lang="ja-JP" altLang="en-US"/>
              <a:t>ステージセレクト画面</a:t>
            </a:r>
            <a:r>
              <a:rPr kumimoji="1" lang="en-US" altLang="ja-JP" dirty="0"/>
              <a:t>→</a:t>
            </a:r>
            <a:endParaRPr kumimoji="1" lang="ja-JP" altLang="en-US"/>
          </a:p>
        </p:txBody>
      </p:sp>
      <p:sp>
        <p:nvSpPr>
          <p:cNvPr id="8" name="正方形/長方形 7">
            <a:extLst>
              <a:ext uri="{FF2B5EF4-FFF2-40B4-BE49-F238E27FC236}">
                <a16:creationId xmlns:a16="http://schemas.microsoft.com/office/drawing/2014/main" id="{2F0286D2-745D-F915-AF43-660D757B4492}"/>
              </a:ext>
            </a:extLst>
          </p:cNvPr>
          <p:cNvSpPr/>
          <p:nvPr/>
        </p:nvSpPr>
        <p:spPr>
          <a:xfrm>
            <a:off x="6906998" y="3429000"/>
            <a:ext cx="4947545" cy="27649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59AFDF5-9A9C-CF90-210C-5B04401B7904}"/>
              </a:ext>
            </a:extLst>
          </p:cNvPr>
          <p:cNvSpPr/>
          <p:nvPr/>
        </p:nvSpPr>
        <p:spPr>
          <a:xfrm>
            <a:off x="6906998" y="3429000"/>
            <a:ext cx="2051945" cy="3156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a:t>ステージ１：</a:t>
            </a:r>
            <a:r>
              <a:rPr kumimoji="1" lang="en-US" altLang="ja-JP" dirty="0"/>
              <a:t>1F</a:t>
            </a:r>
            <a:endParaRPr kumimoji="1" lang="ja-JP" altLang="en-US"/>
          </a:p>
        </p:txBody>
      </p:sp>
      <p:sp>
        <p:nvSpPr>
          <p:cNvPr id="10" name="正方形/長方形 9">
            <a:extLst>
              <a:ext uri="{FF2B5EF4-FFF2-40B4-BE49-F238E27FC236}">
                <a16:creationId xmlns:a16="http://schemas.microsoft.com/office/drawing/2014/main" id="{92094F4D-CEDF-4A2E-DB77-287DFFD9022E}"/>
              </a:ext>
            </a:extLst>
          </p:cNvPr>
          <p:cNvSpPr/>
          <p:nvPr/>
        </p:nvSpPr>
        <p:spPr>
          <a:xfrm>
            <a:off x="8958943" y="3429000"/>
            <a:ext cx="1371600" cy="3156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a:t>フロア数</a:t>
            </a:r>
            <a:r>
              <a:rPr kumimoji="1" lang="en-US" altLang="ja-JP" dirty="0"/>
              <a:t>:5</a:t>
            </a:r>
            <a:endParaRPr kumimoji="1" lang="ja-JP" altLang="en-US"/>
          </a:p>
        </p:txBody>
      </p:sp>
      <p:sp>
        <p:nvSpPr>
          <p:cNvPr id="11" name="正方形/長方形 10">
            <a:extLst>
              <a:ext uri="{FF2B5EF4-FFF2-40B4-BE49-F238E27FC236}">
                <a16:creationId xmlns:a16="http://schemas.microsoft.com/office/drawing/2014/main" id="{4BC9B827-104D-8566-5A2E-1DB19B3B985E}"/>
              </a:ext>
            </a:extLst>
          </p:cNvPr>
          <p:cNvSpPr/>
          <p:nvPr/>
        </p:nvSpPr>
        <p:spPr>
          <a:xfrm>
            <a:off x="10330543" y="3429000"/>
            <a:ext cx="1524000" cy="3156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制限時間</a:t>
            </a:r>
          </a:p>
        </p:txBody>
      </p:sp>
      <p:sp>
        <p:nvSpPr>
          <p:cNvPr id="12" name="正方形/長方形 11">
            <a:extLst>
              <a:ext uri="{FF2B5EF4-FFF2-40B4-BE49-F238E27FC236}">
                <a16:creationId xmlns:a16="http://schemas.microsoft.com/office/drawing/2014/main" id="{B08438F3-748E-A8CC-3632-10B9A8EBB405}"/>
              </a:ext>
            </a:extLst>
          </p:cNvPr>
          <p:cNvSpPr/>
          <p:nvPr/>
        </p:nvSpPr>
        <p:spPr>
          <a:xfrm>
            <a:off x="6906998" y="3744686"/>
            <a:ext cx="680345" cy="2449285"/>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EC94AE5-19B1-CCB7-7078-753E1E4851B0}"/>
              </a:ext>
            </a:extLst>
          </p:cNvPr>
          <p:cNvSpPr/>
          <p:nvPr/>
        </p:nvSpPr>
        <p:spPr>
          <a:xfrm>
            <a:off x="7598228" y="3744686"/>
            <a:ext cx="3575969" cy="315686"/>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2F84CC1-32A3-6C08-0378-3A071F7B10FC}"/>
              </a:ext>
            </a:extLst>
          </p:cNvPr>
          <p:cNvSpPr/>
          <p:nvPr/>
        </p:nvSpPr>
        <p:spPr>
          <a:xfrm>
            <a:off x="11174198" y="3744685"/>
            <a:ext cx="680345" cy="2449285"/>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3C18565-9880-6C35-1537-7E6FF1DE9D57}"/>
              </a:ext>
            </a:extLst>
          </p:cNvPr>
          <p:cNvSpPr/>
          <p:nvPr/>
        </p:nvSpPr>
        <p:spPr>
          <a:xfrm>
            <a:off x="7598228" y="5878285"/>
            <a:ext cx="3575969" cy="315686"/>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DC28B93E-0376-B079-B957-86AC04E71B83}"/>
              </a:ext>
            </a:extLst>
          </p:cNvPr>
          <p:cNvCxnSpPr/>
          <p:nvPr/>
        </p:nvCxnSpPr>
        <p:spPr>
          <a:xfrm>
            <a:off x="7815943"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18" name="直線コネクタ 17">
            <a:extLst>
              <a:ext uri="{FF2B5EF4-FFF2-40B4-BE49-F238E27FC236}">
                <a16:creationId xmlns:a16="http://schemas.microsoft.com/office/drawing/2014/main" id="{4CB6CB91-CEFB-DDE4-F701-D9F4A1ED544F}"/>
              </a:ext>
            </a:extLst>
          </p:cNvPr>
          <p:cNvCxnSpPr/>
          <p:nvPr/>
        </p:nvCxnSpPr>
        <p:spPr>
          <a:xfrm>
            <a:off x="8044543"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19" name="直線コネクタ 18">
            <a:extLst>
              <a:ext uri="{FF2B5EF4-FFF2-40B4-BE49-F238E27FC236}">
                <a16:creationId xmlns:a16="http://schemas.microsoft.com/office/drawing/2014/main" id="{2525E14A-86BA-DC61-D257-D73556F623C8}"/>
              </a:ext>
            </a:extLst>
          </p:cNvPr>
          <p:cNvCxnSpPr/>
          <p:nvPr/>
        </p:nvCxnSpPr>
        <p:spPr>
          <a:xfrm>
            <a:off x="8273143"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20" name="直線コネクタ 19">
            <a:extLst>
              <a:ext uri="{FF2B5EF4-FFF2-40B4-BE49-F238E27FC236}">
                <a16:creationId xmlns:a16="http://schemas.microsoft.com/office/drawing/2014/main" id="{37234F2C-BEE6-A321-DBDC-208508E5A43E}"/>
              </a:ext>
            </a:extLst>
          </p:cNvPr>
          <p:cNvCxnSpPr/>
          <p:nvPr/>
        </p:nvCxnSpPr>
        <p:spPr>
          <a:xfrm>
            <a:off x="8490857"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9201BEC4-4297-071E-CBA8-1922C5B61653}"/>
              </a:ext>
            </a:extLst>
          </p:cNvPr>
          <p:cNvCxnSpPr/>
          <p:nvPr/>
        </p:nvCxnSpPr>
        <p:spPr>
          <a:xfrm>
            <a:off x="8708571"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22" name="直線コネクタ 21">
            <a:extLst>
              <a:ext uri="{FF2B5EF4-FFF2-40B4-BE49-F238E27FC236}">
                <a16:creationId xmlns:a16="http://schemas.microsoft.com/office/drawing/2014/main" id="{40FB5825-E7EA-F35B-814D-7C2B8E08A48E}"/>
              </a:ext>
            </a:extLst>
          </p:cNvPr>
          <p:cNvCxnSpPr/>
          <p:nvPr/>
        </p:nvCxnSpPr>
        <p:spPr>
          <a:xfrm>
            <a:off x="8926285"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99050A24-6C1F-5D7B-2F2C-15AFFCB382A1}"/>
              </a:ext>
            </a:extLst>
          </p:cNvPr>
          <p:cNvCxnSpPr/>
          <p:nvPr/>
        </p:nvCxnSpPr>
        <p:spPr>
          <a:xfrm>
            <a:off x="9143999"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24" name="直線コネクタ 23">
            <a:extLst>
              <a:ext uri="{FF2B5EF4-FFF2-40B4-BE49-F238E27FC236}">
                <a16:creationId xmlns:a16="http://schemas.microsoft.com/office/drawing/2014/main" id="{8AEE17C3-C833-5CC1-8667-8472AF7F1D9C}"/>
              </a:ext>
            </a:extLst>
          </p:cNvPr>
          <p:cNvCxnSpPr/>
          <p:nvPr/>
        </p:nvCxnSpPr>
        <p:spPr>
          <a:xfrm>
            <a:off x="9361713"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25" name="直線コネクタ 24">
            <a:extLst>
              <a:ext uri="{FF2B5EF4-FFF2-40B4-BE49-F238E27FC236}">
                <a16:creationId xmlns:a16="http://schemas.microsoft.com/office/drawing/2014/main" id="{E9164073-CB4B-FA60-17C5-FE8F2E7E470C}"/>
              </a:ext>
            </a:extLst>
          </p:cNvPr>
          <p:cNvCxnSpPr/>
          <p:nvPr/>
        </p:nvCxnSpPr>
        <p:spPr>
          <a:xfrm>
            <a:off x="9579427"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26" name="直線コネクタ 25">
            <a:extLst>
              <a:ext uri="{FF2B5EF4-FFF2-40B4-BE49-F238E27FC236}">
                <a16:creationId xmlns:a16="http://schemas.microsoft.com/office/drawing/2014/main" id="{D13BBFB4-6882-8925-64DB-7B85BEB38F91}"/>
              </a:ext>
            </a:extLst>
          </p:cNvPr>
          <p:cNvCxnSpPr/>
          <p:nvPr/>
        </p:nvCxnSpPr>
        <p:spPr>
          <a:xfrm>
            <a:off x="9797141"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27" name="直線コネクタ 26">
            <a:extLst>
              <a:ext uri="{FF2B5EF4-FFF2-40B4-BE49-F238E27FC236}">
                <a16:creationId xmlns:a16="http://schemas.microsoft.com/office/drawing/2014/main" id="{1C3F83A5-6419-BD25-DD45-774DAA819A6B}"/>
              </a:ext>
            </a:extLst>
          </p:cNvPr>
          <p:cNvCxnSpPr/>
          <p:nvPr/>
        </p:nvCxnSpPr>
        <p:spPr>
          <a:xfrm>
            <a:off x="10014855"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28" name="直線コネクタ 27">
            <a:extLst>
              <a:ext uri="{FF2B5EF4-FFF2-40B4-BE49-F238E27FC236}">
                <a16:creationId xmlns:a16="http://schemas.microsoft.com/office/drawing/2014/main" id="{AB000AC2-3C39-FBB6-D096-4C93D6246364}"/>
              </a:ext>
            </a:extLst>
          </p:cNvPr>
          <p:cNvCxnSpPr/>
          <p:nvPr/>
        </p:nvCxnSpPr>
        <p:spPr>
          <a:xfrm>
            <a:off x="10232569"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29" name="直線コネクタ 28">
            <a:extLst>
              <a:ext uri="{FF2B5EF4-FFF2-40B4-BE49-F238E27FC236}">
                <a16:creationId xmlns:a16="http://schemas.microsoft.com/office/drawing/2014/main" id="{ABF39016-5F43-0FAF-E249-12E9D0B2DCE6}"/>
              </a:ext>
            </a:extLst>
          </p:cNvPr>
          <p:cNvCxnSpPr/>
          <p:nvPr/>
        </p:nvCxnSpPr>
        <p:spPr>
          <a:xfrm>
            <a:off x="10450283"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30" name="直線コネクタ 29">
            <a:extLst>
              <a:ext uri="{FF2B5EF4-FFF2-40B4-BE49-F238E27FC236}">
                <a16:creationId xmlns:a16="http://schemas.microsoft.com/office/drawing/2014/main" id="{3026FA8D-D35D-D03C-2CE8-670EBA70F136}"/>
              </a:ext>
            </a:extLst>
          </p:cNvPr>
          <p:cNvCxnSpPr/>
          <p:nvPr/>
        </p:nvCxnSpPr>
        <p:spPr>
          <a:xfrm>
            <a:off x="10667997"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31" name="直線コネクタ 30">
            <a:extLst>
              <a:ext uri="{FF2B5EF4-FFF2-40B4-BE49-F238E27FC236}">
                <a16:creationId xmlns:a16="http://schemas.microsoft.com/office/drawing/2014/main" id="{DAA7F500-3D2A-5251-934B-F62EF354D0A0}"/>
              </a:ext>
            </a:extLst>
          </p:cNvPr>
          <p:cNvCxnSpPr/>
          <p:nvPr/>
        </p:nvCxnSpPr>
        <p:spPr>
          <a:xfrm>
            <a:off x="10885711" y="4060372"/>
            <a:ext cx="0" cy="1817913"/>
          </a:xfrm>
          <a:prstGeom prst="line">
            <a:avLst/>
          </a:prstGeom>
        </p:spPr>
        <p:style>
          <a:lnRef idx="2">
            <a:schemeClr val="dk1"/>
          </a:lnRef>
          <a:fillRef idx="0">
            <a:schemeClr val="dk1"/>
          </a:fillRef>
          <a:effectRef idx="1">
            <a:schemeClr val="dk1"/>
          </a:effectRef>
          <a:fontRef idx="minor">
            <a:schemeClr val="tx1"/>
          </a:fontRef>
        </p:style>
      </p:cxnSp>
      <p:cxnSp>
        <p:nvCxnSpPr>
          <p:cNvPr id="33" name="直線コネクタ 32">
            <a:extLst>
              <a:ext uri="{FF2B5EF4-FFF2-40B4-BE49-F238E27FC236}">
                <a16:creationId xmlns:a16="http://schemas.microsoft.com/office/drawing/2014/main" id="{7A96ACBE-9909-42E1-18EB-F1065827CEC4}"/>
              </a:ext>
            </a:extLst>
          </p:cNvPr>
          <p:cNvCxnSpPr/>
          <p:nvPr/>
        </p:nvCxnSpPr>
        <p:spPr>
          <a:xfrm>
            <a:off x="7587343" y="4256314"/>
            <a:ext cx="3575969" cy="0"/>
          </a:xfrm>
          <a:prstGeom prst="line">
            <a:avLst/>
          </a:prstGeom>
        </p:spPr>
        <p:style>
          <a:lnRef idx="2">
            <a:schemeClr val="dk1"/>
          </a:lnRef>
          <a:fillRef idx="0">
            <a:schemeClr val="dk1"/>
          </a:fillRef>
          <a:effectRef idx="1">
            <a:schemeClr val="dk1"/>
          </a:effectRef>
          <a:fontRef idx="minor">
            <a:schemeClr val="tx1"/>
          </a:fontRef>
        </p:style>
      </p:cxnSp>
      <p:cxnSp>
        <p:nvCxnSpPr>
          <p:cNvPr id="34" name="直線コネクタ 33">
            <a:extLst>
              <a:ext uri="{FF2B5EF4-FFF2-40B4-BE49-F238E27FC236}">
                <a16:creationId xmlns:a16="http://schemas.microsoft.com/office/drawing/2014/main" id="{D9E60A71-7B87-0035-1CFE-472B4D668BC9}"/>
              </a:ext>
            </a:extLst>
          </p:cNvPr>
          <p:cNvCxnSpPr/>
          <p:nvPr/>
        </p:nvCxnSpPr>
        <p:spPr>
          <a:xfrm>
            <a:off x="7598228" y="4452256"/>
            <a:ext cx="3575969" cy="0"/>
          </a:xfrm>
          <a:prstGeom prst="line">
            <a:avLst/>
          </a:prstGeom>
        </p:spPr>
        <p:style>
          <a:lnRef idx="2">
            <a:schemeClr val="dk1"/>
          </a:lnRef>
          <a:fillRef idx="0">
            <a:schemeClr val="dk1"/>
          </a:fillRef>
          <a:effectRef idx="1">
            <a:schemeClr val="dk1"/>
          </a:effectRef>
          <a:fontRef idx="minor">
            <a:schemeClr val="tx1"/>
          </a:fontRef>
        </p:style>
      </p:cxnSp>
      <p:cxnSp>
        <p:nvCxnSpPr>
          <p:cNvPr id="35" name="直線コネクタ 34">
            <a:extLst>
              <a:ext uri="{FF2B5EF4-FFF2-40B4-BE49-F238E27FC236}">
                <a16:creationId xmlns:a16="http://schemas.microsoft.com/office/drawing/2014/main" id="{F3D4E801-3570-3A1A-DB54-4D8E94CCACEA}"/>
              </a:ext>
            </a:extLst>
          </p:cNvPr>
          <p:cNvCxnSpPr/>
          <p:nvPr/>
        </p:nvCxnSpPr>
        <p:spPr>
          <a:xfrm>
            <a:off x="7609113" y="4648198"/>
            <a:ext cx="3575969" cy="0"/>
          </a:xfrm>
          <a:prstGeom prst="line">
            <a:avLst/>
          </a:prstGeom>
        </p:spPr>
        <p:style>
          <a:lnRef idx="2">
            <a:schemeClr val="dk1"/>
          </a:lnRef>
          <a:fillRef idx="0">
            <a:schemeClr val="dk1"/>
          </a:fillRef>
          <a:effectRef idx="1">
            <a:schemeClr val="dk1"/>
          </a:effectRef>
          <a:fontRef idx="minor">
            <a:schemeClr val="tx1"/>
          </a:fontRef>
        </p:style>
      </p:cxnSp>
      <p:cxnSp>
        <p:nvCxnSpPr>
          <p:cNvPr id="36" name="直線コネクタ 35">
            <a:extLst>
              <a:ext uri="{FF2B5EF4-FFF2-40B4-BE49-F238E27FC236}">
                <a16:creationId xmlns:a16="http://schemas.microsoft.com/office/drawing/2014/main" id="{F3C90BDE-8EE7-9091-DE6C-A9F906FBBDE9}"/>
              </a:ext>
            </a:extLst>
          </p:cNvPr>
          <p:cNvCxnSpPr/>
          <p:nvPr/>
        </p:nvCxnSpPr>
        <p:spPr>
          <a:xfrm>
            <a:off x="7619998" y="4844140"/>
            <a:ext cx="3575969" cy="0"/>
          </a:xfrm>
          <a:prstGeom prst="line">
            <a:avLst/>
          </a:prstGeom>
        </p:spPr>
        <p:style>
          <a:lnRef idx="2">
            <a:schemeClr val="dk1"/>
          </a:lnRef>
          <a:fillRef idx="0">
            <a:schemeClr val="dk1"/>
          </a:fillRef>
          <a:effectRef idx="1">
            <a:schemeClr val="dk1"/>
          </a:effectRef>
          <a:fontRef idx="minor">
            <a:schemeClr val="tx1"/>
          </a:fontRef>
        </p:style>
      </p:cxnSp>
      <p:cxnSp>
        <p:nvCxnSpPr>
          <p:cNvPr id="37" name="直線コネクタ 36">
            <a:extLst>
              <a:ext uri="{FF2B5EF4-FFF2-40B4-BE49-F238E27FC236}">
                <a16:creationId xmlns:a16="http://schemas.microsoft.com/office/drawing/2014/main" id="{8E7873C6-F000-CA2F-2D4D-079272E1EF54}"/>
              </a:ext>
            </a:extLst>
          </p:cNvPr>
          <p:cNvCxnSpPr/>
          <p:nvPr/>
        </p:nvCxnSpPr>
        <p:spPr>
          <a:xfrm>
            <a:off x="7630883" y="5040082"/>
            <a:ext cx="3575969" cy="0"/>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A955EA24-7EEE-B86C-DAF3-180187E5D1FA}"/>
              </a:ext>
            </a:extLst>
          </p:cNvPr>
          <p:cNvCxnSpPr/>
          <p:nvPr/>
        </p:nvCxnSpPr>
        <p:spPr>
          <a:xfrm>
            <a:off x="7587342" y="5244954"/>
            <a:ext cx="3575969" cy="0"/>
          </a:xfrm>
          <a:prstGeom prst="line">
            <a:avLst/>
          </a:prstGeom>
        </p:spPr>
        <p:style>
          <a:lnRef idx="2">
            <a:schemeClr val="dk1"/>
          </a:lnRef>
          <a:fillRef idx="0">
            <a:schemeClr val="dk1"/>
          </a:fillRef>
          <a:effectRef idx="1">
            <a:schemeClr val="dk1"/>
          </a:effectRef>
          <a:fontRef idx="minor">
            <a:schemeClr val="tx1"/>
          </a:fontRef>
        </p:style>
      </p:cxnSp>
      <p:cxnSp>
        <p:nvCxnSpPr>
          <p:cNvPr id="39" name="直線コネクタ 38">
            <a:extLst>
              <a:ext uri="{FF2B5EF4-FFF2-40B4-BE49-F238E27FC236}">
                <a16:creationId xmlns:a16="http://schemas.microsoft.com/office/drawing/2014/main" id="{52E404B7-EE79-D69C-604A-D1C948186AC8}"/>
              </a:ext>
            </a:extLst>
          </p:cNvPr>
          <p:cNvCxnSpPr/>
          <p:nvPr/>
        </p:nvCxnSpPr>
        <p:spPr>
          <a:xfrm>
            <a:off x="7573728" y="5464623"/>
            <a:ext cx="3575969" cy="0"/>
          </a:xfrm>
          <a:prstGeom prst="line">
            <a:avLst/>
          </a:prstGeom>
        </p:spPr>
        <p:style>
          <a:lnRef idx="2">
            <a:schemeClr val="dk1"/>
          </a:lnRef>
          <a:fillRef idx="0">
            <a:schemeClr val="dk1"/>
          </a:fillRef>
          <a:effectRef idx="1">
            <a:schemeClr val="dk1"/>
          </a:effectRef>
          <a:fontRef idx="minor">
            <a:schemeClr val="tx1"/>
          </a:fontRef>
        </p:style>
      </p:cxnSp>
      <p:cxnSp>
        <p:nvCxnSpPr>
          <p:cNvPr id="40" name="直線コネクタ 39">
            <a:extLst>
              <a:ext uri="{FF2B5EF4-FFF2-40B4-BE49-F238E27FC236}">
                <a16:creationId xmlns:a16="http://schemas.microsoft.com/office/drawing/2014/main" id="{2E8A2E2D-F4AB-6EE7-1C98-F29802018436}"/>
              </a:ext>
            </a:extLst>
          </p:cNvPr>
          <p:cNvCxnSpPr/>
          <p:nvPr/>
        </p:nvCxnSpPr>
        <p:spPr>
          <a:xfrm>
            <a:off x="7619997" y="5649680"/>
            <a:ext cx="3575969" cy="0"/>
          </a:xfrm>
          <a:prstGeom prst="line">
            <a:avLst/>
          </a:prstGeom>
        </p:spPr>
        <p:style>
          <a:lnRef idx="2">
            <a:schemeClr val="dk1"/>
          </a:lnRef>
          <a:fillRef idx="0">
            <a:schemeClr val="dk1"/>
          </a:fillRef>
          <a:effectRef idx="1">
            <a:schemeClr val="dk1"/>
          </a:effectRef>
          <a:fontRef idx="minor">
            <a:schemeClr val="tx1"/>
          </a:fontRef>
        </p:style>
      </p:cxnSp>
      <p:sp>
        <p:nvSpPr>
          <p:cNvPr id="42" name="テキスト ボックス 41">
            <a:extLst>
              <a:ext uri="{FF2B5EF4-FFF2-40B4-BE49-F238E27FC236}">
                <a16:creationId xmlns:a16="http://schemas.microsoft.com/office/drawing/2014/main" id="{593D9993-C217-83D2-7665-795FC341AC7D}"/>
              </a:ext>
            </a:extLst>
          </p:cNvPr>
          <p:cNvSpPr txBox="1"/>
          <p:nvPr/>
        </p:nvSpPr>
        <p:spPr>
          <a:xfrm>
            <a:off x="7769724" y="3722910"/>
            <a:ext cx="312906" cy="369332"/>
          </a:xfrm>
          <a:prstGeom prst="rect">
            <a:avLst/>
          </a:prstGeom>
          <a:noFill/>
        </p:spPr>
        <p:txBody>
          <a:bodyPr wrap="none" rtlCol="0">
            <a:spAutoFit/>
          </a:bodyPr>
          <a:lstStyle/>
          <a:p>
            <a:r>
              <a:rPr lang="en-US" altLang="ja-JP" dirty="0"/>
              <a:t>2</a:t>
            </a:r>
            <a:endParaRPr kumimoji="1" lang="ja-JP" altLang="en-US"/>
          </a:p>
        </p:txBody>
      </p:sp>
      <p:sp>
        <p:nvSpPr>
          <p:cNvPr id="43" name="テキスト ボックス 42">
            <a:extLst>
              <a:ext uri="{FF2B5EF4-FFF2-40B4-BE49-F238E27FC236}">
                <a16:creationId xmlns:a16="http://schemas.microsoft.com/office/drawing/2014/main" id="{786D67D2-BC4A-ED49-146E-8497C36B7601}"/>
              </a:ext>
            </a:extLst>
          </p:cNvPr>
          <p:cNvSpPr txBox="1"/>
          <p:nvPr/>
        </p:nvSpPr>
        <p:spPr>
          <a:xfrm>
            <a:off x="7562883" y="3722909"/>
            <a:ext cx="312906" cy="369332"/>
          </a:xfrm>
          <a:prstGeom prst="rect">
            <a:avLst/>
          </a:prstGeom>
          <a:noFill/>
        </p:spPr>
        <p:txBody>
          <a:bodyPr wrap="none" rtlCol="0">
            <a:spAutoFit/>
          </a:bodyPr>
          <a:lstStyle/>
          <a:p>
            <a:r>
              <a:rPr kumimoji="1" lang="en-US" altLang="ja-JP" dirty="0"/>
              <a:t>1</a:t>
            </a:r>
            <a:endParaRPr kumimoji="1" lang="ja-JP" altLang="en-US"/>
          </a:p>
        </p:txBody>
      </p:sp>
      <p:sp>
        <p:nvSpPr>
          <p:cNvPr id="44" name="テキスト ボックス 43">
            <a:extLst>
              <a:ext uri="{FF2B5EF4-FFF2-40B4-BE49-F238E27FC236}">
                <a16:creationId xmlns:a16="http://schemas.microsoft.com/office/drawing/2014/main" id="{EAB71466-97D4-D927-18C8-C0B965D336EA}"/>
              </a:ext>
            </a:extLst>
          </p:cNvPr>
          <p:cNvSpPr txBox="1"/>
          <p:nvPr/>
        </p:nvSpPr>
        <p:spPr>
          <a:xfrm>
            <a:off x="7239982" y="3964354"/>
            <a:ext cx="333746" cy="369332"/>
          </a:xfrm>
          <a:prstGeom prst="rect">
            <a:avLst/>
          </a:prstGeom>
          <a:noFill/>
        </p:spPr>
        <p:txBody>
          <a:bodyPr wrap="none" rtlCol="0">
            <a:spAutoFit/>
          </a:bodyPr>
          <a:lstStyle/>
          <a:p>
            <a:r>
              <a:rPr lang="en-US" altLang="ja-JP" dirty="0"/>
              <a:t>A</a:t>
            </a:r>
            <a:endParaRPr kumimoji="1" lang="ja-JP" altLang="en-US"/>
          </a:p>
        </p:txBody>
      </p:sp>
      <p:sp>
        <p:nvSpPr>
          <p:cNvPr id="45" name="テキスト ボックス 44">
            <a:extLst>
              <a:ext uri="{FF2B5EF4-FFF2-40B4-BE49-F238E27FC236}">
                <a16:creationId xmlns:a16="http://schemas.microsoft.com/office/drawing/2014/main" id="{BC429DA6-B476-F6DB-DDA1-47BC18A25D32}"/>
              </a:ext>
            </a:extLst>
          </p:cNvPr>
          <p:cNvSpPr txBox="1"/>
          <p:nvPr/>
        </p:nvSpPr>
        <p:spPr>
          <a:xfrm>
            <a:off x="7238776" y="4202666"/>
            <a:ext cx="341760" cy="369332"/>
          </a:xfrm>
          <a:prstGeom prst="rect">
            <a:avLst/>
          </a:prstGeom>
          <a:noFill/>
        </p:spPr>
        <p:txBody>
          <a:bodyPr wrap="none" rtlCol="0">
            <a:spAutoFit/>
          </a:bodyPr>
          <a:lstStyle/>
          <a:p>
            <a:r>
              <a:rPr lang="en-US" altLang="ja-JP" dirty="0"/>
              <a:t>B</a:t>
            </a:r>
            <a:endParaRPr kumimoji="1" lang="ja-JP" altLang="en-US"/>
          </a:p>
        </p:txBody>
      </p:sp>
      <p:cxnSp>
        <p:nvCxnSpPr>
          <p:cNvPr id="47" name="直線矢印コネクタ 46">
            <a:extLst>
              <a:ext uri="{FF2B5EF4-FFF2-40B4-BE49-F238E27FC236}">
                <a16:creationId xmlns:a16="http://schemas.microsoft.com/office/drawing/2014/main" id="{5E54ED72-CB7A-B3BA-CC5C-08945E97C14A}"/>
              </a:ext>
            </a:extLst>
          </p:cNvPr>
          <p:cNvCxnSpPr>
            <a:endCxn id="43" idx="0"/>
          </p:cNvCxnSpPr>
          <p:nvPr/>
        </p:nvCxnSpPr>
        <p:spPr>
          <a:xfrm flipH="1">
            <a:off x="7719336" y="2373086"/>
            <a:ext cx="206841" cy="13498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テキスト ボックス 47">
            <a:extLst>
              <a:ext uri="{FF2B5EF4-FFF2-40B4-BE49-F238E27FC236}">
                <a16:creationId xmlns:a16="http://schemas.microsoft.com/office/drawing/2014/main" id="{38332FE6-7B8D-59B5-F7CD-E66E95F227BF}"/>
              </a:ext>
            </a:extLst>
          </p:cNvPr>
          <p:cNvSpPr txBox="1"/>
          <p:nvPr/>
        </p:nvSpPr>
        <p:spPr>
          <a:xfrm>
            <a:off x="7990114" y="2144486"/>
            <a:ext cx="1338828" cy="369332"/>
          </a:xfrm>
          <a:prstGeom prst="rect">
            <a:avLst/>
          </a:prstGeom>
          <a:noFill/>
        </p:spPr>
        <p:txBody>
          <a:bodyPr wrap="none" rtlCol="0">
            <a:spAutoFit/>
          </a:bodyPr>
          <a:lstStyle/>
          <a:p>
            <a:r>
              <a:rPr kumimoji="1" lang="ja-JP" altLang="en-US"/>
              <a:t>座標を表示</a:t>
            </a:r>
          </a:p>
        </p:txBody>
      </p:sp>
      <p:sp>
        <p:nvSpPr>
          <p:cNvPr id="49" name="正方形/長方形 48">
            <a:extLst>
              <a:ext uri="{FF2B5EF4-FFF2-40B4-BE49-F238E27FC236}">
                <a16:creationId xmlns:a16="http://schemas.microsoft.com/office/drawing/2014/main" id="{35229A33-EF45-F2F0-F45F-BB32BE8192E5}"/>
              </a:ext>
            </a:extLst>
          </p:cNvPr>
          <p:cNvSpPr/>
          <p:nvPr/>
        </p:nvSpPr>
        <p:spPr>
          <a:xfrm>
            <a:off x="8685428" y="5661352"/>
            <a:ext cx="235414" cy="195942"/>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9CDE9E07-7549-CD6E-408C-19520A67C44B}"/>
              </a:ext>
            </a:extLst>
          </p:cNvPr>
          <p:cNvCxnSpPr>
            <a:cxnSpLocks/>
            <a:endCxn id="49" idx="1"/>
          </p:cNvCxnSpPr>
          <p:nvPr/>
        </p:nvCxnSpPr>
        <p:spPr>
          <a:xfrm flipV="1">
            <a:off x="5285003" y="5759323"/>
            <a:ext cx="3400425" cy="773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テキスト ボックス 52">
            <a:extLst>
              <a:ext uri="{FF2B5EF4-FFF2-40B4-BE49-F238E27FC236}">
                <a16:creationId xmlns:a16="http://schemas.microsoft.com/office/drawing/2014/main" id="{004A8D2A-E9A2-7921-551C-BFDFCF2BF95E}"/>
              </a:ext>
            </a:extLst>
          </p:cNvPr>
          <p:cNvSpPr txBox="1"/>
          <p:nvPr/>
        </p:nvSpPr>
        <p:spPr>
          <a:xfrm>
            <a:off x="198796" y="5693619"/>
            <a:ext cx="5262979" cy="369332"/>
          </a:xfrm>
          <a:prstGeom prst="rect">
            <a:avLst/>
          </a:prstGeom>
          <a:noFill/>
        </p:spPr>
        <p:txBody>
          <a:bodyPr wrap="none" rtlCol="0">
            <a:spAutoFit/>
          </a:bodyPr>
          <a:lstStyle/>
          <a:p>
            <a:r>
              <a:rPr kumimoji="1" lang="ja-JP" altLang="en-US"/>
              <a:t>主人公がいる（ゲーム開始直後はスタート地点）</a:t>
            </a:r>
          </a:p>
        </p:txBody>
      </p:sp>
      <p:sp>
        <p:nvSpPr>
          <p:cNvPr id="54" name="正方形/長方形 53">
            <a:extLst>
              <a:ext uri="{FF2B5EF4-FFF2-40B4-BE49-F238E27FC236}">
                <a16:creationId xmlns:a16="http://schemas.microsoft.com/office/drawing/2014/main" id="{3BBF8B97-7711-188F-9D8C-F14F27A5106F}"/>
              </a:ext>
            </a:extLst>
          </p:cNvPr>
          <p:cNvSpPr/>
          <p:nvPr/>
        </p:nvSpPr>
        <p:spPr>
          <a:xfrm>
            <a:off x="8690871" y="5049012"/>
            <a:ext cx="235414" cy="195942"/>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506B9FCD-19B7-D84A-9015-EA942D814E0A}"/>
              </a:ext>
            </a:extLst>
          </p:cNvPr>
          <p:cNvSpPr/>
          <p:nvPr/>
        </p:nvSpPr>
        <p:spPr>
          <a:xfrm>
            <a:off x="8953484" y="5257010"/>
            <a:ext cx="235414" cy="195942"/>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B72C162F-9384-1AAF-A30C-19A6A1EF326F}"/>
              </a:ext>
            </a:extLst>
          </p:cNvPr>
          <p:cNvSpPr/>
          <p:nvPr/>
        </p:nvSpPr>
        <p:spPr>
          <a:xfrm>
            <a:off x="8920842" y="4256313"/>
            <a:ext cx="235414" cy="195942"/>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C2DF5A9-BD3A-B782-5B32-9DCF57B59BF5}"/>
              </a:ext>
            </a:extLst>
          </p:cNvPr>
          <p:cNvSpPr/>
          <p:nvPr/>
        </p:nvSpPr>
        <p:spPr>
          <a:xfrm>
            <a:off x="10667307" y="4463142"/>
            <a:ext cx="235414" cy="195942"/>
          </a:xfrm>
          <a:prstGeom prst="rect">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0D20659B-5F8C-EC49-2E07-13195BE6A1C0}"/>
              </a:ext>
            </a:extLst>
          </p:cNvPr>
          <p:cNvSpPr/>
          <p:nvPr/>
        </p:nvSpPr>
        <p:spPr>
          <a:xfrm>
            <a:off x="7582539" y="4452257"/>
            <a:ext cx="235414" cy="195942"/>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A2E8846F-5BA7-CBB9-2789-769766AD6E40}"/>
              </a:ext>
            </a:extLst>
          </p:cNvPr>
          <p:cNvCxnSpPr>
            <a:cxnSpLocks/>
            <a:endCxn id="58" idx="1"/>
          </p:cNvCxnSpPr>
          <p:nvPr/>
        </p:nvCxnSpPr>
        <p:spPr>
          <a:xfrm>
            <a:off x="6237526" y="2835341"/>
            <a:ext cx="1345013" cy="17148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1" name="テキスト ボックス 60">
            <a:extLst>
              <a:ext uri="{FF2B5EF4-FFF2-40B4-BE49-F238E27FC236}">
                <a16:creationId xmlns:a16="http://schemas.microsoft.com/office/drawing/2014/main" id="{88CE50D4-17F6-1CFD-3909-0C85284B5147}"/>
              </a:ext>
            </a:extLst>
          </p:cNvPr>
          <p:cNvSpPr txBox="1"/>
          <p:nvPr/>
        </p:nvSpPr>
        <p:spPr>
          <a:xfrm>
            <a:off x="4609800" y="2513818"/>
            <a:ext cx="2262158" cy="369332"/>
          </a:xfrm>
          <a:prstGeom prst="rect">
            <a:avLst/>
          </a:prstGeom>
          <a:noFill/>
        </p:spPr>
        <p:txBody>
          <a:bodyPr wrap="none" rtlCol="0">
            <a:spAutoFit/>
          </a:bodyPr>
          <a:lstStyle/>
          <a:p>
            <a:r>
              <a:rPr kumimoji="1" lang="ja-JP" altLang="en-US"/>
              <a:t>スターコイン、鍵等</a:t>
            </a:r>
          </a:p>
        </p:txBody>
      </p:sp>
      <p:cxnSp>
        <p:nvCxnSpPr>
          <p:cNvPr id="62" name="直線矢印コネクタ 61">
            <a:extLst>
              <a:ext uri="{FF2B5EF4-FFF2-40B4-BE49-F238E27FC236}">
                <a16:creationId xmlns:a16="http://schemas.microsoft.com/office/drawing/2014/main" id="{B9A81168-841A-2FD9-3325-4AC5F16B760F}"/>
              </a:ext>
            </a:extLst>
          </p:cNvPr>
          <p:cNvCxnSpPr/>
          <p:nvPr/>
        </p:nvCxnSpPr>
        <p:spPr>
          <a:xfrm flipH="1">
            <a:off x="9035775" y="2916987"/>
            <a:ext cx="206841" cy="13498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3" name="テキスト ボックス 62">
            <a:extLst>
              <a:ext uri="{FF2B5EF4-FFF2-40B4-BE49-F238E27FC236}">
                <a16:creationId xmlns:a16="http://schemas.microsoft.com/office/drawing/2014/main" id="{001FD353-9B1B-51A8-995F-821CFB3EF737}"/>
              </a:ext>
            </a:extLst>
          </p:cNvPr>
          <p:cNvSpPr txBox="1"/>
          <p:nvPr/>
        </p:nvSpPr>
        <p:spPr>
          <a:xfrm>
            <a:off x="8445195" y="2611789"/>
            <a:ext cx="1569660" cy="369332"/>
          </a:xfrm>
          <a:prstGeom prst="rect">
            <a:avLst/>
          </a:prstGeom>
          <a:noFill/>
        </p:spPr>
        <p:txBody>
          <a:bodyPr wrap="none" rtlCol="0">
            <a:spAutoFit/>
          </a:bodyPr>
          <a:lstStyle/>
          <a:p>
            <a:r>
              <a:rPr kumimoji="1" lang="ja-JP" altLang="en-US"/>
              <a:t>イベントマス</a:t>
            </a:r>
          </a:p>
        </p:txBody>
      </p:sp>
      <p:cxnSp>
        <p:nvCxnSpPr>
          <p:cNvPr id="64" name="直線矢印コネクタ 63">
            <a:extLst>
              <a:ext uri="{FF2B5EF4-FFF2-40B4-BE49-F238E27FC236}">
                <a16:creationId xmlns:a16="http://schemas.microsoft.com/office/drawing/2014/main" id="{BAA30188-DD20-0B9F-DC02-AC669A6FD06D}"/>
              </a:ext>
            </a:extLst>
          </p:cNvPr>
          <p:cNvCxnSpPr>
            <a:cxnSpLocks/>
            <a:endCxn id="57" idx="0"/>
          </p:cNvCxnSpPr>
          <p:nvPr/>
        </p:nvCxnSpPr>
        <p:spPr>
          <a:xfrm>
            <a:off x="10342758" y="1637915"/>
            <a:ext cx="442256" cy="28252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6" name="テキスト ボックス 65">
            <a:extLst>
              <a:ext uri="{FF2B5EF4-FFF2-40B4-BE49-F238E27FC236}">
                <a16:creationId xmlns:a16="http://schemas.microsoft.com/office/drawing/2014/main" id="{20EB8607-CD26-F89E-2717-99D3CF2AE262}"/>
              </a:ext>
            </a:extLst>
          </p:cNvPr>
          <p:cNvSpPr txBox="1"/>
          <p:nvPr/>
        </p:nvSpPr>
        <p:spPr>
          <a:xfrm>
            <a:off x="9451945" y="1190036"/>
            <a:ext cx="1377300" cy="369332"/>
          </a:xfrm>
          <a:prstGeom prst="rect">
            <a:avLst/>
          </a:prstGeom>
          <a:noFill/>
        </p:spPr>
        <p:txBody>
          <a:bodyPr wrap="none" rtlCol="0">
            <a:spAutoFit/>
          </a:bodyPr>
          <a:lstStyle/>
          <a:p>
            <a:r>
              <a:rPr kumimoji="1" lang="en-US" altLang="ja-JP" dirty="0"/>
              <a:t>2F</a:t>
            </a:r>
            <a:r>
              <a:rPr kumimoji="1" lang="ja-JP" altLang="en-US"/>
              <a:t>への階段</a:t>
            </a:r>
          </a:p>
        </p:txBody>
      </p:sp>
      <p:cxnSp>
        <p:nvCxnSpPr>
          <p:cNvPr id="68" name="直線矢印コネクタ 67">
            <a:extLst>
              <a:ext uri="{FF2B5EF4-FFF2-40B4-BE49-F238E27FC236}">
                <a16:creationId xmlns:a16="http://schemas.microsoft.com/office/drawing/2014/main" id="{E528D40C-AA26-54B3-D287-3A2B45098092}"/>
              </a:ext>
            </a:extLst>
          </p:cNvPr>
          <p:cNvCxnSpPr/>
          <p:nvPr/>
        </p:nvCxnSpPr>
        <p:spPr>
          <a:xfrm>
            <a:off x="5285003" y="3722909"/>
            <a:ext cx="1953773" cy="1071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9" name="テキスト ボックス 68">
            <a:extLst>
              <a:ext uri="{FF2B5EF4-FFF2-40B4-BE49-F238E27FC236}">
                <a16:creationId xmlns:a16="http://schemas.microsoft.com/office/drawing/2014/main" id="{D893F267-19CC-5860-791D-116AFA8F9F68}"/>
              </a:ext>
            </a:extLst>
          </p:cNvPr>
          <p:cNvSpPr txBox="1"/>
          <p:nvPr/>
        </p:nvSpPr>
        <p:spPr>
          <a:xfrm>
            <a:off x="733367" y="3423166"/>
            <a:ext cx="5493812" cy="369332"/>
          </a:xfrm>
          <a:prstGeom prst="rect">
            <a:avLst/>
          </a:prstGeom>
          <a:noFill/>
        </p:spPr>
        <p:txBody>
          <a:bodyPr wrap="none" rtlCol="0">
            <a:spAutoFit/>
          </a:bodyPr>
          <a:lstStyle/>
          <a:p>
            <a:r>
              <a:rPr lang="ja-JP" altLang="en-US"/>
              <a:t>マップが大きいステージほどグレーの部分は小さい</a:t>
            </a:r>
            <a:endParaRPr kumimoji="1" lang="ja-JP" altLang="en-US"/>
          </a:p>
        </p:txBody>
      </p:sp>
    </p:spTree>
    <p:extLst>
      <p:ext uri="{BB962C8B-B14F-4D97-AF65-F5344CB8AC3E}">
        <p14:creationId xmlns:p14="http://schemas.microsoft.com/office/powerpoint/2010/main" val="4159522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4349386-33D5-B4A9-297B-CE65774B668B}"/>
              </a:ext>
            </a:extLst>
          </p:cNvPr>
          <p:cNvSpPr txBox="1"/>
          <p:nvPr/>
        </p:nvSpPr>
        <p:spPr>
          <a:xfrm>
            <a:off x="283028" y="250371"/>
            <a:ext cx="9400330" cy="2031325"/>
          </a:xfrm>
          <a:prstGeom prst="rect">
            <a:avLst/>
          </a:prstGeom>
          <a:noFill/>
        </p:spPr>
        <p:txBody>
          <a:bodyPr wrap="none" rtlCol="0">
            <a:spAutoFit/>
          </a:bodyPr>
          <a:lstStyle/>
          <a:p>
            <a:r>
              <a:rPr kumimoji="1" lang="en-US" altLang="ja-JP" dirty="0"/>
              <a:t>Q.</a:t>
            </a:r>
            <a:r>
              <a:rPr kumimoji="1" lang="ja-JP" altLang="en-US"/>
              <a:t> 目標リストはどこに書いてあるの？</a:t>
            </a:r>
            <a:endParaRPr kumimoji="1" lang="en-US" altLang="ja-JP" dirty="0"/>
          </a:p>
          <a:p>
            <a:endParaRPr lang="en-US" altLang="ja-JP" dirty="0"/>
          </a:p>
          <a:p>
            <a:pPr marL="342900" indent="-342900">
              <a:buAutoNum type="alphaUcPeriod"/>
            </a:pPr>
            <a:r>
              <a:rPr kumimoji="1" lang="ja-JP" altLang="en-US"/>
              <a:t>なんらかのボタンを押したら別のウィンドウが開いてそこで確認できる</a:t>
            </a:r>
            <a:endParaRPr kumimoji="1" lang="en-US" altLang="ja-JP" dirty="0"/>
          </a:p>
          <a:p>
            <a:r>
              <a:rPr kumimoji="1" lang="en-US" altLang="ja-JP" dirty="0"/>
              <a:t>or</a:t>
            </a:r>
            <a:r>
              <a:rPr kumimoji="1" lang="ja-JP" altLang="en-US"/>
              <a:t>メインウィドウがマップの画面から目標リストの画面に切り替わるようにする</a:t>
            </a:r>
            <a:endParaRPr kumimoji="1" lang="en-US" altLang="ja-JP" dirty="0"/>
          </a:p>
          <a:p>
            <a:endParaRPr lang="en-US" altLang="ja-JP" dirty="0"/>
          </a:p>
          <a:p>
            <a:r>
              <a:rPr lang="ja-JP" altLang="en-US"/>
              <a:t>ミニゲームも主人公がイベントマスへ到達したら別のミニゲーム用のウィンドウが開く</a:t>
            </a:r>
            <a:r>
              <a:rPr lang="en-US" altLang="ja-JP" dirty="0"/>
              <a:t>or</a:t>
            </a:r>
          </a:p>
          <a:p>
            <a:r>
              <a:rPr lang="ja-JP" altLang="en-US"/>
              <a:t>メインウィンドウがマップの画面からミニゲーム専用の画面に切り替わる</a:t>
            </a:r>
            <a:endParaRPr lang="en-US" altLang="ja-JP" dirty="0"/>
          </a:p>
        </p:txBody>
      </p:sp>
      <p:sp>
        <p:nvSpPr>
          <p:cNvPr id="6" name="テキスト ボックス 5">
            <a:extLst>
              <a:ext uri="{FF2B5EF4-FFF2-40B4-BE49-F238E27FC236}">
                <a16:creationId xmlns:a16="http://schemas.microsoft.com/office/drawing/2014/main" id="{65A9870D-6DC7-5387-BC35-258D07E9ED1D}"/>
              </a:ext>
            </a:extLst>
          </p:cNvPr>
          <p:cNvSpPr txBox="1"/>
          <p:nvPr/>
        </p:nvSpPr>
        <p:spPr>
          <a:xfrm>
            <a:off x="435429" y="2569029"/>
            <a:ext cx="3244799" cy="369332"/>
          </a:xfrm>
          <a:prstGeom prst="rect">
            <a:avLst/>
          </a:prstGeom>
          <a:noFill/>
        </p:spPr>
        <p:txBody>
          <a:bodyPr wrap="none" rtlCol="0">
            <a:spAutoFit/>
          </a:bodyPr>
          <a:lstStyle/>
          <a:p>
            <a:r>
              <a:rPr kumimoji="1" lang="ja-JP" altLang="en-US"/>
              <a:t>目標リスト画面</a:t>
            </a:r>
            <a:r>
              <a:rPr kumimoji="1" lang="en-US" altLang="ja-JP" dirty="0"/>
              <a:t>.</a:t>
            </a:r>
            <a:r>
              <a:rPr kumimoji="1" lang="ja-JP" altLang="en-US"/>
              <a:t>プロトタイプ</a:t>
            </a:r>
          </a:p>
        </p:txBody>
      </p:sp>
      <p:grpSp>
        <p:nvGrpSpPr>
          <p:cNvPr id="41" name="グループ化 40">
            <a:extLst>
              <a:ext uri="{FF2B5EF4-FFF2-40B4-BE49-F238E27FC236}">
                <a16:creationId xmlns:a16="http://schemas.microsoft.com/office/drawing/2014/main" id="{1B0F7F92-508A-B8D1-931A-129F9FA165AE}"/>
              </a:ext>
            </a:extLst>
          </p:cNvPr>
          <p:cNvGrpSpPr/>
          <p:nvPr/>
        </p:nvGrpSpPr>
        <p:grpSpPr>
          <a:xfrm>
            <a:off x="533401" y="3233057"/>
            <a:ext cx="4441370" cy="2579914"/>
            <a:chOff x="533401" y="3233057"/>
            <a:chExt cx="4441370" cy="2579914"/>
          </a:xfrm>
        </p:grpSpPr>
        <p:sp>
          <p:nvSpPr>
            <p:cNvPr id="7" name="正方形/長方形 6">
              <a:extLst>
                <a:ext uri="{FF2B5EF4-FFF2-40B4-BE49-F238E27FC236}">
                  <a16:creationId xmlns:a16="http://schemas.microsoft.com/office/drawing/2014/main" id="{18310836-87F0-2146-101A-0CBE1CD90758}"/>
                </a:ext>
              </a:extLst>
            </p:cNvPr>
            <p:cNvSpPr/>
            <p:nvPr/>
          </p:nvSpPr>
          <p:spPr>
            <a:xfrm>
              <a:off x="544286" y="3233057"/>
              <a:ext cx="4430485" cy="25799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746520D-03E6-967A-8455-1B5D46C1A533}"/>
                </a:ext>
              </a:extLst>
            </p:cNvPr>
            <p:cNvSpPr/>
            <p:nvPr/>
          </p:nvSpPr>
          <p:spPr>
            <a:xfrm>
              <a:off x="566057" y="3254829"/>
              <a:ext cx="2177143" cy="348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目標達成数：</a:t>
              </a:r>
              <a:r>
                <a:rPr lang="en-US" altLang="ja-JP" dirty="0"/>
                <a:t>2</a:t>
              </a:r>
              <a:r>
                <a:rPr kumimoji="1" lang="en-US" altLang="ja-JP" dirty="0"/>
                <a:t>/5</a:t>
              </a:r>
              <a:endParaRPr kumimoji="1" lang="ja-JP" altLang="en-US"/>
            </a:p>
          </p:txBody>
        </p:sp>
        <p:sp>
          <p:nvSpPr>
            <p:cNvPr id="9" name="正方形/長方形 8">
              <a:extLst>
                <a:ext uri="{FF2B5EF4-FFF2-40B4-BE49-F238E27FC236}">
                  <a16:creationId xmlns:a16="http://schemas.microsoft.com/office/drawing/2014/main" id="{B231B739-DB99-BAB7-79E4-93C7BC2F9C43}"/>
                </a:ext>
              </a:extLst>
            </p:cNvPr>
            <p:cNvSpPr/>
            <p:nvPr/>
          </p:nvSpPr>
          <p:spPr>
            <a:xfrm>
              <a:off x="2743200" y="3254829"/>
              <a:ext cx="2220686" cy="348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制限時間</a:t>
              </a:r>
            </a:p>
          </p:txBody>
        </p:sp>
        <p:sp>
          <p:nvSpPr>
            <p:cNvPr id="10" name="正方形/長方形 9">
              <a:extLst>
                <a:ext uri="{FF2B5EF4-FFF2-40B4-BE49-F238E27FC236}">
                  <a16:creationId xmlns:a16="http://schemas.microsoft.com/office/drawing/2014/main" id="{9497EA0F-BFFA-C9AA-819B-9DCEE265207F}"/>
                </a:ext>
              </a:extLst>
            </p:cNvPr>
            <p:cNvSpPr/>
            <p:nvPr/>
          </p:nvSpPr>
          <p:spPr>
            <a:xfrm>
              <a:off x="566057" y="3603171"/>
              <a:ext cx="4397829" cy="316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BF84B62-0507-78A5-68B0-863197221C00}"/>
                </a:ext>
              </a:extLst>
            </p:cNvPr>
            <p:cNvSpPr/>
            <p:nvPr/>
          </p:nvSpPr>
          <p:spPr>
            <a:xfrm>
              <a:off x="555172" y="3897867"/>
              <a:ext cx="4397829" cy="316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B8B29D5C-6AEE-76FD-7D4E-A08AEECD7A6D}"/>
                </a:ext>
              </a:extLst>
            </p:cNvPr>
            <p:cNvSpPr/>
            <p:nvPr/>
          </p:nvSpPr>
          <p:spPr>
            <a:xfrm>
              <a:off x="566057" y="4214336"/>
              <a:ext cx="4397829" cy="316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57AC468-B963-1182-945C-AB86566FEA56}"/>
                </a:ext>
              </a:extLst>
            </p:cNvPr>
            <p:cNvSpPr/>
            <p:nvPr/>
          </p:nvSpPr>
          <p:spPr>
            <a:xfrm>
              <a:off x="566057" y="4538950"/>
              <a:ext cx="4397829" cy="316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A72BB7D-EEDE-628E-3202-3BC711489BDA}"/>
                </a:ext>
              </a:extLst>
            </p:cNvPr>
            <p:cNvSpPr/>
            <p:nvPr/>
          </p:nvSpPr>
          <p:spPr>
            <a:xfrm>
              <a:off x="566057" y="4863564"/>
              <a:ext cx="4397829" cy="316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1974603-DEAB-3755-3610-08E5678E12A7}"/>
                </a:ext>
              </a:extLst>
            </p:cNvPr>
            <p:cNvSpPr/>
            <p:nvPr/>
          </p:nvSpPr>
          <p:spPr>
            <a:xfrm>
              <a:off x="533401" y="5180033"/>
              <a:ext cx="4441370" cy="62674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563C3C1-2C1D-15FE-E14D-A30E8626A6DF}"/>
                </a:ext>
              </a:extLst>
            </p:cNvPr>
            <p:cNvSpPr/>
            <p:nvPr/>
          </p:nvSpPr>
          <p:spPr>
            <a:xfrm>
              <a:off x="555172" y="3603171"/>
              <a:ext cx="359228" cy="294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A35886E-CAC6-0BF3-D34D-24828DDFA982}"/>
                </a:ext>
              </a:extLst>
            </p:cNvPr>
            <p:cNvSpPr/>
            <p:nvPr/>
          </p:nvSpPr>
          <p:spPr>
            <a:xfrm>
              <a:off x="566057" y="3908753"/>
              <a:ext cx="359228" cy="294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FAAC4F55-0CBA-20BD-A438-64D78009EB40}"/>
                </a:ext>
              </a:extLst>
            </p:cNvPr>
            <p:cNvSpPr/>
            <p:nvPr/>
          </p:nvSpPr>
          <p:spPr>
            <a:xfrm>
              <a:off x="566057" y="4212374"/>
              <a:ext cx="359228" cy="294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9DF3614-A9A5-FE1A-792D-266DEB51D8BB}"/>
                </a:ext>
              </a:extLst>
            </p:cNvPr>
            <p:cNvSpPr/>
            <p:nvPr/>
          </p:nvSpPr>
          <p:spPr>
            <a:xfrm>
              <a:off x="566057" y="4515215"/>
              <a:ext cx="359228" cy="355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A4B476A-6E0A-49C3-3E22-DF5AEC370360}"/>
                </a:ext>
              </a:extLst>
            </p:cNvPr>
            <p:cNvSpPr/>
            <p:nvPr/>
          </p:nvSpPr>
          <p:spPr>
            <a:xfrm>
              <a:off x="566057" y="4868215"/>
              <a:ext cx="359228" cy="294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7" name="グループ化 26">
              <a:extLst>
                <a:ext uri="{FF2B5EF4-FFF2-40B4-BE49-F238E27FC236}">
                  <a16:creationId xmlns:a16="http://schemas.microsoft.com/office/drawing/2014/main" id="{9ABDC333-B52C-B1A3-B4F3-4F82A9880C45}"/>
                </a:ext>
              </a:extLst>
            </p:cNvPr>
            <p:cNvGrpSpPr/>
            <p:nvPr/>
          </p:nvGrpSpPr>
          <p:grpSpPr>
            <a:xfrm>
              <a:off x="621103" y="3501360"/>
              <a:ext cx="354960" cy="757440"/>
              <a:chOff x="621103" y="3501360"/>
              <a:chExt cx="354960" cy="75744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4" name="インク 23">
                    <a:extLst>
                      <a:ext uri="{FF2B5EF4-FFF2-40B4-BE49-F238E27FC236}">
                        <a16:creationId xmlns:a16="http://schemas.microsoft.com/office/drawing/2014/main" id="{0E8C36B8-8D7A-64EB-5087-90C93F6B40E7}"/>
                      </a:ext>
                    </a:extLst>
                  </p14:cNvPr>
                  <p14:cNvContentPartPr/>
                  <p14:nvPr/>
                </p14:nvContentPartPr>
                <p14:xfrm>
                  <a:off x="621103" y="3501360"/>
                  <a:ext cx="314640" cy="399240"/>
                </p14:xfrm>
              </p:contentPart>
            </mc:Choice>
            <mc:Fallback>
              <p:pic>
                <p:nvPicPr>
                  <p:cNvPr id="24" name="インク 23">
                    <a:extLst>
                      <a:ext uri="{FF2B5EF4-FFF2-40B4-BE49-F238E27FC236}">
                        <a16:creationId xmlns:a16="http://schemas.microsoft.com/office/drawing/2014/main" id="{0E8C36B8-8D7A-64EB-5087-90C93F6B40E7}"/>
                      </a:ext>
                    </a:extLst>
                  </p:cNvPr>
                  <p:cNvPicPr/>
                  <p:nvPr/>
                </p:nvPicPr>
                <p:blipFill>
                  <a:blip r:embed="rId3"/>
                  <a:stretch>
                    <a:fillRect/>
                  </a:stretch>
                </p:blipFill>
                <p:spPr>
                  <a:xfrm>
                    <a:off x="603103" y="3393720"/>
                    <a:ext cx="350280" cy="614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25" name="インク 24">
                    <a:extLst>
                      <a:ext uri="{FF2B5EF4-FFF2-40B4-BE49-F238E27FC236}">
                        <a16:creationId xmlns:a16="http://schemas.microsoft.com/office/drawing/2014/main" id="{5E9F4599-CCD3-094C-EC67-A4EE379803F9}"/>
                      </a:ext>
                    </a:extLst>
                  </p14:cNvPr>
                  <p14:cNvContentPartPr/>
                  <p14:nvPr/>
                </p14:nvContentPartPr>
                <p14:xfrm>
                  <a:off x="661063" y="3943440"/>
                  <a:ext cx="315000" cy="315360"/>
                </p14:xfrm>
              </p:contentPart>
            </mc:Choice>
            <mc:Fallback>
              <p:pic>
                <p:nvPicPr>
                  <p:cNvPr id="25" name="インク 24">
                    <a:extLst>
                      <a:ext uri="{FF2B5EF4-FFF2-40B4-BE49-F238E27FC236}">
                        <a16:creationId xmlns:a16="http://schemas.microsoft.com/office/drawing/2014/main" id="{5E9F4599-CCD3-094C-EC67-A4EE379803F9}"/>
                      </a:ext>
                    </a:extLst>
                  </p:cNvPr>
                  <p:cNvPicPr/>
                  <p:nvPr/>
                </p:nvPicPr>
                <p:blipFill>
                  <a:blip r:embed="rId5"/>
                  <a:stretch>
                    <a:fillRect/>
                  </a:stretch>
                </p:blipFill>
                <p:spPr>
                  <a:xfrm>
                    <a:off x="643423" y="3835440"/>
                    <a:ext cx="350640" cy="531000"/>
                  </a:xfrm>
                  <a:prstGeom prst="rect">
                    <a:avLst/>
                  </a:prstGeom>
                </p:spPr>
              </p:pic>
            </mc:Fallback>
          </mc:AlternateContent>
        </p:grpSp>
        <p:sp>
          <p:nvSpPr>
            <p:cNvPr id="28" name="正方形/長方形 27">
              <a:extLst>
                <a:ext uri="{FF2B5EF4-FFF2-40B4-BE49-F238E27FC236}">
                  <a16:creationId xmlns:a16="http://schemas.microsoft.com/office/drawing/2014/main" id="{3B56AD1E-B010-4B13-5F6C-0587D3B9E5DB}"/>
                </a:ext>
              </a:extLst>
            </p:cNvPr>
            <p:cNvSpPr/>
            <p:nvPr/>
          </p:nvSpPr>
          <p:spPr>
            <a:xfrm>
              <a:off x="935743" y="3603171"/>
              <a:ext cx="925714" cy="294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フロア</a:t>
              </a:r>
            </a:p>
          </p:txBody>
        </p:sp>
        <p:sp>
          <p:nvSpPr>
            <p:cNvPr id="34" name="正方形/長方形 33">
              <a:extLst>
                <a:ext uri="{FF2B5EF4-FFF2-40B4-BE49-F238E27FC236}">
                  <a16:creationId xmlns:a16="http://schemas.microsoft.com/office/drawing/2014/main" id="{D4E21684-CFBF-4543-5A17-12F2BB21DDB5}"/>
                </a:ext>
              </a:extLst>
            </p:cNvPr>
            <p:cNvSpPr/>
            <p:nvPr/>
          </p:nvSpPr>
          <p:spPr>
            <a:xfrm>
              <a:off x="1850357" y="3602190"/>
              <a:ext cx="729343" cy="294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a:solidFill>
                    <a:sysClr val="windowText" lastClr="000000"/>
                  </a:solidFill>
                </a:rPr>
                <a:t>座標</a:t>
              </a:r>
            </a:p>
          </p:txBody>
        </p:sp>
        <p:sp>
          <p:nvSpPr>
            <p:cNvPr id="35" name="正方形/長方形 34">
              <a:extLst>
                <a:ext uri="{FF2B5EF4-FFF2-40B4-BE49-F238E27FC236}">
                  <a16:creationId xmlns:a16="http://schemas.microsoft.com/office/drawing/2014/main" id="{49486D86-3EB9-C3F5-C90C-0AE1D175EA70}"/>
                </a:ext>
              </a:extLst>
            </p:cNvPr>
            <p:cNvSpPr/>
            <p:nvPr/>
          </p:nvSpPr>
          <p:spPr>
            <a:xfrm>
              <a:off x="2579700" y="3601209"/>
              <a:ext cx="1186757" cy="2728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内容</a:t>
              </a:r>
            </a:p>
          </p:txBody>
        </p:sp>
        <p:sp>
          <p:nvSpPr>
            <p:cNvPr id="36" name="正方形/長方形 35">
              <a:extLst>
                <a:ext uri="{FF2B5EF4-FFF2-40B4-BE49-F238E27FC236}">
                  <a16:creationId xmlns:a16="http://schemas.microsoft.com/office/drawing/2014/main" id="{7291F5B2-A6EA-FD43-1DAF-1A1E30149791}"/>
                </a:ext>
              </a:extLst>
            </p:cNvPr>
            <p:cNvSpPr/>
            <p:nvPr/>
          </p:nvSpPr>
          <p:spPr>
            <a:xfrm>
              <a:off x="3766457" y="3578390"/>
              <a:ext cx="1197429" cy="317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報酬</a:t>
              </a:r>
            </a:p>
          </p:txBody>
        </p:sp>
      </p:grpSp>
      <p:cxnSp>
        <p:nvCxnSpPr>
          <p:cNvPr id="38" name="直線矢印コネクタ 37">
            <a:extLst>
              <a:ext uri="{FF2B5EF4-FFF2-40B4-BE49-F238E27FC236}">
                <a16:creationId xmlns:a16="http://schemas.microsoft.com/office/drawing/2014/main" id="{107B08A6-F7A8-3D6D-E349-3C583AF688FB}"/>
              </a:ext>
            </a:extLst>
          </p:cNvPr>
          <p:cNvCxnSpPr/>
          <p:nvPr/>
        </p:nvCxnSpPr>
        <p:spPr>
          <a:xfrm flipH="1">
            <a:off x="5072743" y="3254829"/>
            <a:ext cx="1023257" cy="482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テキスト ボックス 38">
            <a:extLst>
              <a:ext uri="{FF2B5EF4-FFF2-40B4-BE49-F238E27FC236}">
                <a16:creationId xmlns:a16="http://schemas.microsoft.com/office/drawing/2014/main" id="{224EE1BB-7E13-8C94-9932-C1AAB468FD59}"/>
              </a:ext>
            </a:extLst>
          </p:cNvPr>
          <p:cNvSpPr txBox="1"/>
          <p:nvPr/>
        </p:nvSpPr>
        <p:spPr>
          <a:xfrm>
            <a:off x="6379029" y="3124200"/>
            <a:ext cx="4822154" cy="646331"/>
          </a:xfrm>
          <a:prstGeom prst="rect">
            <a:avLst/>
          </a:prstGeom>
          <a:noFill/>
        </p:spPr>
        <p:txBody>
          <a:bodyPr wrap="none" rtlCol="0">
            <a:spAutoFit/>
          </a:bodyPr>
          <a:lstStyle/>
          <a:p>
            <a:r>
              <a:rPr lang="ja-JP" altLang="en-US"/>
              <a:t>書くべきことが増えたら追加する</a:t>
            </a:r>
            <a:endParaRPr lang="en-US" altLang="ja-JP" dirty="0"/>
          </a:p>
          <a:p>
            <a:r>
              <a:rPr kumimoji="1" lang="ja-JP" altLang="en-US"/>
              <a:t>デザインに関しては見やすいようにすれば</a:t>
            </a:r>
            <a:r>
              <a:rPr kumimoji="1" lang="en-US" altLang="ja-JP" dirty="0"/>
              <a:t>ok</a:t>
            </a:r>
          </a:p>
        </p:txBody>
      </p:sp>
      <p:sp>
        <p:nvSpPr>
          <p:cNvPr id="40" name="テキスト ボックス 39">
            <a:extLst>
              <a:ext uri="{FF2B5EF4-FFF2-40B4-BE49-F238E27FC236}">
                <a16:creationId xmlns:a16="http://schemas.microsoft.com/office/drawing/2014/main" id="{F9D01892-D6BD-B695-49C2-0F0CC3D77895}"/>
              </a:ext>
            </a:extLst>
          </p:cNvPr>
          <p:cNvSpPr txBox="1"/>
          <p:nvPr/>
        </p:nvSpPr>
        <p:spPr>
          <a:xfrm>
            <a:off x="6158616" y="4052217"/>
            <a:ext cx="5262979" cy="646331"/>
          </a:xfrm>
          <a:prstGeom prst="rect">
            <a:avLst/>
          </a:prstGeom>
          <a:noFill/>
        </p:spPr>
        <p:txBody>
          <a:bodyPr wrap="none" rtlCol="0">
            <a:spAutoFit/>
          </a:bodyPr>
          <a:lstStyle/>
          <a:p>
            <a:r>
              <a:rPr kumimoji="1" lang="ja-JP" altLang="en-US"/>
              <a:t>この</a:t>
            </a:r>
            <a:r>
              <a:rPr lang="ja-JP" altLang="en-US"/>
              <a:t>あと説明する能力画面と一緒にするか迷い中</a:t>
            </a:r>
            <a:endParaRPr lang="en-US" altLang="ja-JP" dirty="0"/>
          </a:p>
          <a:p>
            <a:r>
              <a:rPr kumimoji="1" lang="ja-JP" altLang="en-US"/>
              <a:t>迷ってる＝どっちでも大丈夫</a:t>
            </a:r>
          </a:p>
        </p:txBody>
      </p:sp>
    </p:spTree>
    <p:extLst>
      <p:ext uri="{BB962C8B-B14F-4D97-AF65-F5344CB8AC3E}">
        <p14:creationId xmlns:p14="http://schemas.microsoft.com/office/powerpoint/2010/main" val="372987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C98A158D-D524-B3B6-71B7-22D3E9CAF552}"/>
              </a:ext>
            </a:extLst>
          </p:cNvPr>
          <p:cNvGrpSpPr/>
          <p:nvPr/>
        </p:nvGrpSpPr>
        <p:grpSpPr>
          <a:xfrm>
            <a:off x="484641" y="1687286"/>
            <a:ext cx="4441370" cy="2579914"/>
            <a:chOff x="533401" y="3233057"/>
            <a:chExt cx="4441370" cy="2579914"/>
          </a:xfrm>
        </p:grpSpPr>
        <p:sp>
          <p:nvSpPr>
            <p:cNvPr id="5" name="正方形/長方形 4">
              <a:extLst>
                <a:ext uri="{FF2B5EF4-FFF2-40B4-BE49-F238E27FC236}">
                  <a16:creationId xmlns:a16="http://schemas.microsoft.com/office/drawing/2014/main" id="{629F334F-2702-D81A-FCC8-D66B2E9F555D}"/>
                </a:ext>
              </a:extLst>
            </p:cNvPr>
            <p:cNvSpPr/>
            <p:nvPr/>
          </p:nvSpPr>
          <p:spPr>
            <a:xfrm>
              <a:off x="544286" y="3233057"/>
              <a:ext cx="4430485" cy="25799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AA5BAB1-5284-58A2-5A6C-11666003D408}"/>
                </a:ext>
              </a:extLst>
            </p:cNvPr>
            <p:cNvSpPr/>
            <p:nvPr/>
          </p:nvSpPr>
          <p:spPr>
            <a:xfrm>
              <a:off x="555172" y="3897867"/>
              <a:ext cx="4397829" cy="316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5F26658-D6C7-0D72-2701-CE18D4170904}"/>
                </a:ext>
              </a:extLst>
            </p:cNvPr>
            <p:cNvSpPr/>
            <p:nvPr/>
          </p:nvSpPr>
          <p:spPr>
            <a:xfrm>
              <a:off x="566057" y="4214336"/>
              <a:ext cx="4397829" cy="316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3C45848-E08E-9C7F-8896-24530FEE9A9F}"/>
                </a:ext>
              </a:extLst>
            </p:cNvPr>
            <p:cNvSpPr/>
            <p:nvPr/>
          </p:nvSpPr>
          <p:spPr>
            <a:xfrm>
              <a:off x="566057" y="4538950"/>
              <a:ext cx="4397829" cy="316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B5C74EB5-B44E-F637-0E49-27652E551892}"/>
                </a:ext>
              </a:extLst>
            </p:cNvPr>
            <p:cNvSpPr/>
            <p:nvPr/>
          </p:nvSpPr>
          <p:spPr>
            <a:xfrm>
              <a:off x="566057" y="4863564"/>
              <a:ext cx="4397829" cy="3164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C8F18A52-C198-0FF9-54F7-65057C5FAD2B}"/>
                </a:ext>
              </a:extLst>
            </p:cNvPr>
            <p:cNvSpPr/>
            <p:nvPr/>
          </p:nvSpPr>
          <p:spPr>
            <a:xfrm>
              <a:off x="533401" y="5180033"/>
              <a:ext cx="4441370" cy="62674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5A3B12C-F53C-9203-671E-5C17744846BE}"/>
                </a:ext>
              </a:extLst>
            </p:cNvPr>
            <p:cNvSpPr/>
            <p:nvPr/>
          </p:nvSpPr>
          <p:spPr>
            <a:xfrm>
              <a:off x="566057" y="3908753"/>
              <a:ext cx="359228" cy="294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3BD436A-1AA1-1643-D0F8-7BC498E2E0B6}"/>
                </a:ext>
              </a:extLst>
            </p:cNvPr>
            <p:cNvSpPr/>
            <p:nvPr/>
          </p:nvSpPr>
          <p:spPr>
            <a:xfrm>
              <a:off x="566057" y="4212374"/>
              <a:ext cx="359228" cy="294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C7834B3-85E4-6E17-782B-3E60557ABCE0}"/>
                </a:ext>
              </a:extLst>
            </p:cNvPr>
            <p:cNvSpPr/>
            <p:nvPr/>
          </p:nvSpPr>
          <p:spPr>
            <a:xfrm>
              <a:off x="566057" y="4515215"/>
              <a:ext cx="359228" cy="355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4D01F7F-71C4-393E-0A2F-744997AE1F03}"/>
                </a:ext>
              </a:extLst>
            </p:cNvPr>
            <p:cNvSpPr/>
            <p:nvPr/>
          </p:nvSpPr>
          <p:spPr>
            <a:xfrm>
              <a:off x="566057" y="4868215"/>
              <a:ext cx="359228" cy="294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5" name="インク 24">
                  <a:extLst>
                    <a:ext uri="{FF2B5EF4-FFF2-40B4-BE49-F238E27FC236}">
                      <a16:creationId xmlns:a16="http://schemas.microsoft.com/office/drawing/2014/main" id="{E00D7E08-C436-A014-EAFE-537D20725193}"/>
                    </a:ext>
                  </a:extLst>
                </p14:cNvPr>
                <p14:cNvContentPartPr/>
                <p14:nvPr/>
              </p14:nvContentPartPr>
              <p14:xfrm>
                <a:off x="661063" y="3943440"/>
                <a:ext cx="315000" cy="315360"/>
              </p14:xfrm>
            </p:contentPart>
          </mc:Choice>
          <mc:Fallback>
            <p:pic>
              <p:nvPicPr>
                <p:cNvPr id="25" name="インク 24">
                  <a:extLst>
                    <a:ext uri="{FF2B5EF4-FFF2-40B4-BE49-F238E27FC236}">
                      <a16:creationId xmlns:a16="http://schemas.microsoft.com/office/drawing/2014/main" id="{E00D7E08-C436-A014-EAFE-537D20725193}"/>
                    </a:ext>
                  </a:extLst>
                </p:cNvPr>
                <p:cNvPicPr/>
                <p:nvPr/>
              </p:nvPicPr>
              <p:blipFill>
                <a:blip r:embed="rId3"/>
                <a:stretch>
                  <a:fillRect/>
                </a:stretch>
              </p:blipFill>
              <p:spPr>
                <a:xfrm>
                  <a:off x="643423" y="3835440"/>
                  <a:ext cx="350640" cy="531000"/>
                </a:xfrm>
                <a:prstGeom prst="rect">
                  <a:avLst/>
                </a:prstGeom>
              </p:spPr>
            </p:pic>
          </mc:Fallback>
        </mc:AlternateContent>
        <p:sp>
          <p:nvSpPr>
            <p:cNvPr id="21" name="正方形/長方形 20">
              <a:extLst>
                <a:ext uri="{FF2B5EF4-FFF2-40B4-BE49-F238E27FC236}">
                  <a16:creationId xmlns:a16="http://schemas.microsoft.com/office/drawing/2014/main" id="{431A30C8-DF28-AD9E-14D9-25F445BB3E40}"/>
                </a:ext>
              </a:extLst>
            </p:cNvPr>
            <p:cNvSpPr/>
            <p:nvPr/>
          </p:nvSpPr>
          <p:spPr>
            <a:xfrm>
              <a:off x="566057" y="3602190"/>
              <a:ext cx="2013643" cy="294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a:solidFill>
                    <a:sysClr val="windowText" lastClr="000000"/>
                  </a:solidFill>
                </a:rPr>
                <a:t>移動速度</a:t>
              </a:r>
            </a:p>
          </p:txBody>
        </p:sp>
        <p:sp>
          <p:nvSpPr>
            <p:cNvPr id="22" name="正方形/長方形 21">
              <a:extLst>
                <a:ext uri="{FF2B5EF4-FFF2-40B4-BE49-F238E27FC236}">
                  <a16:creationId xmlns:a16="http://schemas.microsoft.com/office/drawing/2014/main" id="{019D058C-4117-C0FD-4E36-106D53C282D8}"/>
                </a:ext>
              </a:extLst>
            </p:cNvPr>
            <p:cNvSpPr/>
            <p:nvPr/>
          </p:nvSpPr>
          <p:spPr>
            <a:xfrm>
              <a:off x="2095275" y="3601209"/>
              <a:ext cx="1393372" cy="2728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lv.30</a:t>
              </a:r>
              <a:endParaRPr kumimoji="1" lang="ja-JP" altLang="en-US"/>
            </a:p>
          </p:txBody>
        </p:sp>
        <p:sp>
          <p:nvSpPr>
            <p:cNvPr id="23" name="正方形/長方形 22">
              <a:extLst>
                <a:ext uri="{FF2B5EF4-FFF2-40B4-BE49-F238E27FC236}">
                  <a16:creationId xmlns:a16="http://schemas.microsoft.com/office/drawing/2014/main" id="{5EA3A216-58AC-9807-5638-0C29E9171A83}"/>
                </a:ext>
              </a:extLst>
            </p:cNvPr>
            <p:cNvSpPr/>
            <p:nvPr/>
          </p:nvSpPr>
          <p:spPr>
            <a:xfrm>
              <a:off x="3488647" y="3578390"/>
              <a:ext cx="1475239" cy="317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a:t>
              </a:r>
              <a:r>
                <a:rPr lang="ja-JP" altLang="en-US"/>
                <a:t>マス</a:t>
              </a:r>
              <a:r>
                <a:rPr lang="en-US" altLang="ja-JP" dirty="0"/>
                <a:t>0.1</a:t>
              </a:r>
              <a:r>
                <a:rPr lang="ja-JP" altLang="en-US"/>
                <a:t>秒</a:t>
              </a:r>
              <a:endParaRPr kumimoji="1" lang="ja-JP" altLang="en-US"/>
            </a:p>
          </p:txBody>
        </p:sp>
      </p:grpSp>
      <p:sp>
        <p:nvSpPr>
          <p:cNvPr id="27" name="テキスト ボックス 26">
            <a:extLst>
              <a:ext uri="{FF2B5EF4-FFF2-40B4-BE49-F238E27FC236}">
                <a16:creationId xmlns:a16="http://schemas.microsoft.com/office/drawing/2014/main" id="{8C907205-0F10-DEA4-5348-6AC98764E163}"/>
              </a:ext>
            </a:extLst>
          </p:cNvPr>
          <p:cNvSpPr txBox="1"/>
          <p:nvPr/>
        </p:nvSpPr>
        <p:spPr>
          <a:xfrm>
            <a:off x="283028" y="250371"/>
            <a:ext cx="4844596" cy="923330"/>
          </a:xfrm>
          <a:prstGeom prst="rect">
            <a:avLst/>
          </a:prstGeom>
          <a:noFill/>
        </p:spPr>
        <p:txBody>
          <a:bodyPr wrap="none" rtlCol="0">
            <a:spAutoFit/>
          </a:bodyPr>
          <a:lstStyle/>
          <a:p>
            <a:r>
              <a:rPr kumimoji="1" lang="en-US" altLang="ja-JP" dirty="0"/>
              <a:t>Q.</a:t>
            </a:r>
            <a:r>
              <a:rPr kumimoji="1" lang="ja-JP" altLang="en-US"/>
              <a:t> 主人公の能力値はどうやって見るの？</a:t>
            </a:r>
            <a:endParaRPr kumimoji="1" lang="en-US" altLang="ja-JP" dirty="0"/>
          </a:p>
          <a:p>
            <a:endParaRPr lang="en-US" altLang="ja-JP" dirty="0"/>
          </a:p>
          <a:p>
            <a:r>
              <a:rPr kumimoji="1" lang="en-US" altLang="ja-JP" dirty="0"/>
              <a:t>A. </a:t>
            </a:r>
            <a:r>
              <a:rPr kumimoji="1" lang="ja-JP" altLang="en-US"/>
              <a:t>目標リストと同様に</a:t>
            </a:r>
            <a:r>
              <a:rPr lang="ja-JP" altLang="en-US"/>
              <a:t>能力値用の画面で見る</a:t>
            </a:r>
            <a:endParaRPr kumimoji="1" lang="ja-JP" altLang="en-US"/>
          </a:p>
        </p:txBody>
      </p:sp>
      <p:cxnSp>
        <p:nvCxnSpPr>
          <p:cNvPr id="29" name="直線矢印コネクタ 28">
            <a:extLst>
              <a:ext uri="{FF2B5EF4-FFF2-40B4-BE49-F238E27FC236}">
                <a16:creationId xmlns:a16="http://schemas.microsoft.com/office/drawing/2014/main" id="{73891F32-FCE6-73EE-B6FB-21621C8BDD27}"/>
              </a:ext>
            </a:extLst>
          </p:cNvPr>
          <p:cNvCxnSpPr>
            <a:endCxn id="21" idx="2"/>
          </p:cNvCxnSpPr>
          <p:nvPr/>
        </p:nvCxnSpPr>
        <p:spPr>
          <a:xfrm flipH="1" flipV="1">
            <a:off x="1524119" y="2351115"/>
            <a:ext cx="522396" cy="28087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8B82F48F-6D17-425D-4163-014D2C882F06}"/>
              </a:ext>
            </a:extLst>
          </p:cNvPr>
          <p:cNvSpPr txBox="1"/>
          <p:nvPr/>
        </p:nvSpPr>
        <p:spPr>
          <a:xfrm>
            <a:off x="1970314" y="5355771"/>
            <a:ext cx="2031325" cy="369332"/>
          </a:xfrm>
          <a:prstGeom prst="rect">
            <a:avLst/>
          </a:prstGeom>
          <a:noFill/>
        </p:spPr>
        <p:txBody>
          <a:bodyPr wrap="none" rtlCol="0">
            <a:spAutoFit/>
          </a:bodyPr>
          <a:lstStyle/>
          <a:p>
            <a:r>
              <a:rPr kumimoji="1" lang="ja-JP" altLang="en-US"/>
              <a:t>能力の項目、名前</a:t>
            </a:r>
          </a:p>
        </p:txBody>
      </p:sp>
      <p:cxnSp>
        <p:nvCxnSpPr>
          <p:cNvPr id="32" name="直線矢印コネクタ 31">
            <a:extLst>
              <a:ext uri="{FF2B5EF4-FFF2-40B4-BE49-F238E27FC236}">
                <a16:creationId xmlns:a16="http://schemas.microsoft.com/office/drawing/2014/main" id="{12CCE20E-15C1-D314-AAB9-0C4D0104B590}"/>
              </a:ext>
            </a:extLst>
          </p:cNvPr>
          <p:cNvCxnSpPr/>
          <p:nvPr/>
        </p:nvCxnSpPr>
        <p:spPr>
          <a:xfrm flipH="1" flipV="1">
            <a:off x="3015343" y="2397669"/>
            <a:ext cx="1910668" cy="30451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1CA22FF9-2A81-C1F3-3106-E29ADBAFC55E}"/>
              </a:ext>
            </a:extLst>
          </p:cNvPr>
          <p:cNvSpPr txBox="1"/>
          <p:nvPr/>
        </p:nvSpPr>
        <p:spPr>
          <a:xfrm>
            <a:off x="5159829" y="5519057"/>
            <a:ext cx="3776996" cy="646331"/>
          </a:xfrm>
          <a:prstGeom prst="rect">
            <a:avLst/>
          </a:prstGeom>
          <a:noFill/>
        </p:spPr>
        <p:txBody>
          <a:bodyPr wrap="none" rtlCol="0">
            <a:spAutoFit/>
          </a:bodyPr>
          <a:lstStyle/>
          <a:p>
            <a:r>
              <a:rPr kumimoji="1" lang="ja-JP" altLang="en-US"/>
              <a:t>レベル</a:t>
            </a:r>
            <a:endParaRPr kumimoji="1" lang="en-US" altLang="ja-JP" dirty="0"/>
          </a:p>
          <a:p>
            <a:r>
              <a:rPr lang="ja-JP" altLang="en-US"/>
              <a:t>レベルの概念がない能力は全て</a:t>
            </a:r>
            <a:r>
              <a:rPr lang="en-US" altLang="ja-JP" dirty="0"/>
              <a:t>lv.1</a:t>
            </a:r>
          </a:p>
        </p:txBody>
      </p:sp>
      <p:cxnSp>
        <p:nvCxnSpPr>
          <p:cNvPr id="35" name="直線矢印コネクタ 34">
            <a:extLst>
              <a:ext uri="{FF2B5EF4-FFF2-40B4-BE49-F238E27FC236}">
                <a16:creationId xmlns:a16="http://schemas.microsoft.com/office/drawing/2014/main" id="{77040D8A-E1CD-3B36-5594-DA1E93AC2D8E}"/>
              </a:ext>
            </a:extLst>
          </p:cNvPr>
          <p:cNvCxnSpPr>
            <a:endCxn id="23" idx="3"/>
          </p:cNvCxnSpPr>
          <p:nvPr/>
        </p:nvCxnSpPr>
        <p:spPr>
          <a:xfrm flipH="1" flipV="1">
            <a:off x="4915126" y="2191377"/>
            <a:ext cx="1518333" cy="7936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テキスト ボックス 35">
            <a:extLst>
              <a:ext uri="{FF2B5EF4-FFF2-40B4-BE49-F238E27FC236}">
                <a16:creationId xmlns:a16="http://schemas.microsoft.com/office/drawing/2014/main" id="{48479332-3319-E2B4-14FE-2BF27681FC1B}"/>
              </a:ext>
            </a:extLst>
          </p:cNvPr>
          <p:cNvSpPr txBox="1"/>
          <p:nvPr/>
        </p:nvSpPr>
        <p:spPr>
          <a:xfrm>
            <a:off x="6096000" y="3002064"/>
            <a:ext cx="5949064" cy="646331"/>
          </a:xfrm>
          <a:prstGeom prst="rect">
            <a:avLst/>
          </a:prstGeom>
          <a:noFill/>
        </p:spPr>
        <p:txBody>
          <a:bodyPr wrap="none" rtlCol="0">
            <a:spAutoFit/>
          </a:bodyPr>
          <a:lstStyle/>
          <a:p>
            <a:r>
              <a:rPr kumimoji="1" lang="ja-JP" altLang="en-US"/>
              <a:t>能力の状態の説明（レベル</a:t>
            </a:r>
            <a:r>
              <a:rPr kumimoji="1" lang="en-US" altLang="ja-JP" dirty="0"/>
              <a:t>30</a:t>
            </a:r>
            <a:r>
              <a:rPr kumimoji="1" lang="ja-JP" altLang="en-US"/>
              <a:t>って書かれてるだけだと</a:t>
            </a:r>
            <a:endParaRPr kumimoji="1" lang="en-US" altLang="ja-JP" dirty="0"/>
          </a:p>
          <a:p>
            <a:r>
              <a:rPr lang="ja-JP" altLang="en-US"/>
              <a:t>どんぐらいかわからない）</a:t>
            </a:r>
            <a:endParaRPr kumimoji="1" lang="ja-JP" altLang="en-US"/>
          </a:p>
        </p:txBody>
      </p:sp>
      <p:sp>
        <p:nvSpPr>
          <p:cNvPr id="37" name="テキスト ボックス 36">
            <a:extLst>
              <a:ext uri="{FF2B5EF4-FFF2-40B4-BE49-F238E27FC236}">
                <a16:creationId xmlns:a16="http://schemas.microsoft.com/office/drawing/2014/main" id="{5D7FE22E-12CF-A584-412B-B5D2B612E22B}"/>
              </a:ext>
            </a:extLst>
          </p:cNvPr>
          <p:cNvSpPr txBox="1"/>
          <p:nvPr/>
        </p:nvSpPr>
        <p:spPr>
          <a:xfrm>
            <a:off x="5508171" y="1071380"/>
            <a:ext cx="5955476" cy="369332"/>
          </a:xfrm>
          <a:prstGeom prst="rect">
            <a:avLst/>
          </a:prstGeom>
          <a:noFill/>
        </p:spPr>
        <p:txBody>
          <a:bodyPr wrap="none" rtlCol="0">
            <a:spAutoFit/>
          </a:bodyPr>
          <a:lstStyle/>
          <a:p>
            <a:r>
              <a:rPr kumimoji="1" lang="ja-JP" altLang="en-US"/>
              <a:t>鍵とかスターコインとか持ち物系もこの画面に表示する</a:t>
            </a:r>
          </a:p>
        </p:txBody>
      </p:sp>
    </p:spTree>
    <p:extLst>
      <p:ext uri="{BB962C8B-B14F-4D97-AF65-F5344CB8AC3E}">
        <p14:creationId xmlns:p14="http://schemas.microsoft.com/office/powerpoint/2010/main" val="101352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B328CD4-82E7-9FC8-254C-88FDCCB802CA}"/>
              </a:ext>
            </a:extLst>
          </p:cNvPr>
          <p:cNvSpPr txBox="1"/>
          <p:nvPr/>
        </p:nvSpPr>
        <p:spPr>
          <a:xfrm>
            <a:off x="283028" y="250371"/>
            <a:ext cx="10802957" cy="2862322"/>
          </a:xfrm>
          <a:prstGeom prst="rect">
            <a:avLst/>
          </a:prstGeom>
          <a:noFill/>
        </p:spPr>
        <p:txBody>
          <a:bodyPr wrap="none" rtlCol="0">
            <a:spAutoFit/>
          </a:bodyPr>
          <a:lstStyle/>
          <a:p>
            <a:r>
              <a:rPr kumimoji="1" lang="en-US" altLang="ja-JP" dirty="0"/>
              <a:t>Q.</a:t>
            </a:r>
            <a:r>
              <a:rPr kumimoji="1" lang="ja-JP" altLang="en-US"/>
              <a:t> ミニゲームはどうやって作る？</a:t>
            </a:r>
            <a:endParaRPr kumimoji="1" lang="en-US" altLang="ja-JP" dirty="0"/>
          </a:p>
          <a:p>
            <a:endParaRPr lang="en-US" altLang="ja-JP" dirty="0"/>
          </a:p>
          <a:p>
            <a:pPr marL="342900" indent="-342900">
              <a:buAutoNum type="alphaUcPeriod"/>
            </a:pPr>
            <a:r>
              <a:rPr kumimoji="1" lang="ja-JP" altLang="en-US"/>
              <a:t>まずステージごとに担当者を決めてその人が目標リストを作ります</a:t>
            </a:r>
            <a:endParaRPr kumimoji="1" lang="en-US" altLang="ja-JP" dirty="0"/>
          </a:p>
          <a:p>
            <a:r>
              <a:rPr kumimoji="1" lang="ja-JP" altLang="en-US"/>
              <a:t>目標リスト例（スターコイン</a:t>
            </a:r>
            <a:r>
              <a:rPr kumimoji="1" lang="en-US" altLang="ja-JP" dirty="0"/>
              <a:t>3</a:t>
            </a:r>
            <a:r>
              <a:rPr kumimoji="1" lang="ja-JP" altLang="en-US"/>
              <a:t>枚、ミニゲーム</a:t>
            </a:r>
            <a:r>
              <a:rPr kumimoji="1" lang="en-US" altLang="ja-JP" dirty="0"/>
              <a:t>1</a:t>
            </a:r>
            <a:r>
              <a:rPr kumimoji="1" lang="ja-JP" altLang="en-US"/>
              <a:t>、ミニゲーム</a:t>
            </a:r>
            <a:r>
              <a:rPr kumimoji="1" lang="en-US" altLang="ja-JP" dirty="0"/>
              <a:t>2</a:t>
            </a:r>
            <a:r>
              <a:rPr kumimoji="1" lang="ja-JP" altLang="en-US"/>
              <a:t>、ミニゲーム</a:t>
            </a:r>
            <a:r>
              <a:rPr kumimoji="1" lang="en-US" altLang="ja-JP" dirty="0"/>
              <a:t>3</a:t>
            </a:r>
            <a:r>
              <a:rPr kumimoji="1" lang="ja-JP" altLang="en-US"/>
              <a:t>）</a:t>
            </a:r>
            <a:endParaRPr kumimoji="1" lang="en-US" altLang="ja-JP" dirty="0"/>
          </a:p>
          <a:p>
            <a:r>
              <a:rPr lang="ja-JP" altLang="en-US"/>
              <a:t>そしてそれぞれのミニゲームを誰が担当するか決めます</a:t>
            </a:r>
            <a:endParaRPr lang="en-US" altLang="ja-JP" dirty="0"/>
          </a:p>
          <a:p>
            <a:r>
              <a:rPr kumimoji="1" lang="ja-JP" altLang="en-US"/>
              <a:t>ミニゲームの内容は担当者が自由に決めてください</a:t>
            </a:r>
            <a:endParaRPr kumimoji="1" lang="en-US" altLang="ja-JP" dirty="0"/>
          </a:p>
          <a:p>
            <a:endParaRPr lang="en-US" altLang="ja-JP" dirty="0"/>
          </a:p>
          <a:p>
            <a:r>
              <a:rPr lang="ja-JP" altLang="en-US"/>
              <a:t>ステージの担当者はスターコイン等の場所、マップをどうするか、目標リスト（報酬とかイベントマス</a:t>
            </a:r>
            <a:endParaRPr lang="en-US" altLang="ja-JP" dirty="0"/>
          </a:p>
          <a:p>
            <a:r>
              <a:rPr lang="ja-JP" altLang="en-US"/>
              <a:t>の場所とかも）を決めます</a:t>
            </a:r>
            <a:endParaRPr lang="en-US" altLang="ja-JP" dirty="0"/>
          </a:p>
          <a:p>
            <a:endParaRPr lang="en-US" altLang="ja-JP" dirty="0"/>
          </a:p>
        </p:txBody>
      </p:sp>
      <p:sp>
        <p:nvSpPr>
          <p:cNvPr id="6" name="テキスト ボックス 5">
            <a:extLst>
              <a:ext uri="{FF2B5EF4-FFF2-40B4-BE49-F238E27FC236}">
                <a16:creationId xmlns:a16="http://schemas.microsoft.com/office/drawing/2014/main" id="{1206D7D4-A8DE-9E04-D41C-9F59EB23F641}"/>
              </a:ext>
            </a:extLst>
          </p:cNvPr>
          <p:cNvSpPr txBox="1"/>
          <p:nvPr/>
        </p:nvSpPr>
        <p:spPr>
          <a:xfrm>
            <a:off x="283028" y="3112693"/>
            <a:ext cx="9648795" cy="1477328"/>
          </a:xfrm>
          <a:prstGeom prst="rect">
            <a:avLst/>
          </a:prstGeom>
          <a:noFill/>
        </p:spPr>
        <p:txBody>
          <a:bodyPr wrap="none" rtlCol="0">
            <a:spAutoFit/>
          </a:bodyPr>
          <a:lstStyle/>
          <a:p>
            <a:r>
              <a:rPr kumimoji="1" lang="en-US" altLang="ja-JP" dirty="0"/>
              <a:t>Q.</a:t>
            </a:r>
            <a:r>
              <a:rPr kumimoji="1" lang="ja-JP" altLang="en-US"/>
              <a:t> マップはどう決めますか？</a:t>
            </a:r>
            <a:endParaRPr kumimoji="1" lang="en-US" altLang="ja-JP" dirty="0"/>
          </a:p>
          <a:p>
            <a:endParaRPr lang="en-US" altLang="ja-JP" dirty="0"/>
          </a:p>
          <a:p>
            <a:pPr marL="342900" indent="-342900">
              <a:buAutoNum type="alphaUcPeriod"/>
            </a:pPr>
            <a:r>
              <a:rPr lang="ja-JP" altLang="en-US"/>
              <a:t>ステージの担当者が適切なゲームバランスになるように自由に決めてください</a:t>
            </a:r>
            <a:endParaRPr lang="en-US" altLang="ja-JP" dirty="0"/>
          </a:p>
          <a:p>
            <a:r>
              <a:rPr kumimoji="1" lang="ja-JP" altLang="en-US"/>
              <a:t>ランキングを作成するという都合上、プレイヤーによってマップが異なることがないように</a:t>
            </a:r>
            <a:endParaRPr kumimoji="1" lang="en-US" altLang="ja-JP" dirty="0"/>
          </a:p>
          <a:p>
            <a:r>
              <a:rPr kumimoji="1" lang="ja-JP" altLang="en-US"/>
              <a:t>つまり例えばステージ</a:t>
            </a:r>
            <a:r>
              <a:rPr kumimoji="1" lang="en-US" altLang="ja-JP" dirty="0"/>
              <a:t>1</a:t>
            </a:r>
            <a:r>
              <a:rPr kumimoji="1" lang="ja-JP" altLang="en-US"/>
              <a:t>の</a:t>
            </a:r>
            <a:r>
              <a:rPr kumimoji="1" lang="en-US" altLang="ja-JP" dirty="0"/>
              <a:t>1F</a:t>
            </a:r>
            <a:r>
              <a:rPr kumimoji="1" lang="ja-JP" altLang="en-US"/>
              <a:t>のマップは</a:t>
            </a:r>
            <a:r>
              <a:rPr lang="ja-JP" altLang="en-US"/>
              <a:t>一意に決まります</a:t>
            </a:r>
            <a:endParaRPr kumimoji="1" lang="ja-JP" altLang="en-US"/>
          </a:p>
        </p:txBody>
      </p:sp>
    </p:spTree>
    <p:extLst>
      <p:ext uri="{BB962C8B-B14F-4D97-AF65-F5344CB8AC3E}">
        <p14:creationId xmlns:p14="http://schemas.microsoft.com/office/powerpoint/2010/main" val="1828032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60C4C05-1EB3-505E-3A57-E4BBB467184B}"/>
              </a:ext>
            </a:extLst>
          </p:cNvPr>
          <p:cNvSpPr/>
          <p:nvPr/>
        </p:nvSpPr>
        <p:spPr>
          <a:xfrm>
            <a:off x="870857" y="642257"/>
            <a:ext cx="3877985" cy="1092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CF45134-6A3E-1F32-EEC2-CB4EAF3EC237}"/>
              </a:ext>
            </a:extLst>
          </p:cNvPr>
          <p:cNvSpPr txBox="1"/>
          <p:nvPr/>
        </p:nvSpPr>
        <p:spPr>
          <a:xfrm>
            <a:off x="870857" y="642257"/>
            <a:ext cx="646331" cy="369332"/>
          </a:xfrm>
          <a:prstGeom prst="rect">
            <a:avLst/>
          </a:prstGeom>
          <a:noFill/>
        </p:spPr>
        <p:txBody>
          <a:bodyPr wrap="none" rtlCol="0">
            <a:spAutoFit/>
          </a:bodyPr>
          <a:lstStyle/>
          <a:p>
            <a:r>
              <a:rPr kumimoji="1" lang="ja-JP" altLang="en-US"/>
              <a:t>目的</a:t>
            </a:r>
          </a:p>
        </p:txBody>
      </p:sp>
      <p:sp>
        <p:nvSpPr>
          <p:cNvPr id="5" name="テキスト ボックス 4">
            <a:extLst>
              <a:ext uri="{FF2B5EF4-FFF2-40B4-BE49-F238E27FC236}">
                <a16:creationId xmlns:a16="http://schemas.microsoft.com/office/drawing/2014/main" id="{CACCB311-3BAA-53DE-CB9F-31B95827CECF}"/>
              </a:ext>
            </a:extLst>
          </p:cNvPr>
          <p:cNvSpPr txBox="1"/>
          <p:nvPr/>
        </p:nvSpPr>
        <p:spPr>
          <a:xfrm>
            <a:off x="870857" y="1088571"/>
            <a:ext cx="3877985" cy="646331"/>
          </a:xfrm>
          <a:prstGeom prst="rect">
            <a:avLst/>
          </a:prstGeom>
          <a:noFill/>
        </p:spPr>
        <p:txBody>
          <a:bodyPr wrap="none" rtlCol="0">
            <a:spAutoFit/>
          </a:bodyPr>
          <a:lstStyle/>
          <a:p>
            <a:r>
              <a:rPr kumimoji="1" lang="ja-JP" altLang="en-US"/>
              <a:t>・データベース構築技術を学ぶ</a:t>
            </a:r>
            <a:endParaRPr kumimoji="1" lang="en-US" altLang="ja-JP" dirty="0"/>
          </a:p>
          <a:p>
            <a:r>
              <a:rPr lang="ja-JP" altLang="en-US"/>
              <a:t>・チームコーディングの方法を学ぶ</a:t>
            </a:r>
            <a:endParaRPr lang="en-US" altLang="ja-JP" dirty="0"/>
          </a:p>
        </p:txBody>
      </p:sp>
      <p:sp>
        <p:nvSpPr>
          <p:cNvPr id="7" name="正方形/長方形 6">
            <a:extLst>
              <a:ext uri="{FF2B5EF4-FFF2-40B4-BE49-F238E27FC236}">
                <a16:creationId xmlns:a16="http://schemas.microsoft.com/office/drawing/2014/main" id="{3171DB58-F34D-D903-C6CD-2A308567C379}"/>
              </a:ext>
            </a:extLst>
          </p:cNvPr>
          <p:cNvSpPr/>
          <p:nvPr/>
        </p:nvSpPr>
        <p:spPr>
          <a:xfrm>
            <a:off x="870857" y="4615542"/>
            <a:ext cx="1034143" cy="293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pc</a:t>
            </a:r>
            <a:endParaRPr kumimoji="1" lang="ja-JP" altLang="en-US"/>
          </a:p>
        </p:txBody>
      </p:sp>
      <p:sp>
        <p:nvSpPr>
          <p:cNvPr id="8" name="正方形/長方形 7">
            <a:extLst>
              <a:ext uri="{FF2B5EF4-FFF2-40B4-BE49-F238E27FC236}">
                <a16:creationId xmlns:a16="http://schemas.microsoft.com/office/drawing/2014/main" id="{E3377D12-463A-3812-E507-20F811C14ECA}"/>
              </a:ext>
            </a:extLst>
          </p:cNvPr>
          <p:cNvSpPr/>
          <p:nvPr/>
        </p:nvSpPr>
        <p:spPr>
          <a:xfrm>
            <a:off x="1905000" y="5410200"/>
            <a:ext cx="1034143" cy="293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pc</a:t>
            </a:r>
            <a:endParaRPr kumimoji="1" lang="ja-JP" altLang="en-US"/>
          </a:p>
        </p:txBody>
      </p:sp>
      <p:sp>
        <p:nvSpPr>
          <p:cNvPr id="9" name="正方形/長方形 8">
            <a:extLst>
              <a:ext uri="{FF2B5EF4-FFF2-40B4-BE49-F238E27FC236}">
                <a16:creationId xmlns:a16="http://schemas.microsoft.com/office/drawing/2014/main" id="{6862C473-ADB4-245A-335A-4EA957E6ABA9}"/>
              </a:ext>
            </a:extLst>
          </p:cNvPr>
          <p:cNvSpPr/>
          <p:nvPr/>
        </p:nvSpPr>
        <p:spPr>
          <a:xfrm>
            <a:off x="3714699" y="5557157"/>
            <a:ext cx="1034143" cy="293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pc</a:t>
            </a:r>
            <a:endParaRPr kumimoji="1" lang="ja-JP" altLang="en-US"/>
          </a:p>
        </p:txBody>
      </p:sp>
      <p:sp>
        <p:nvSpPr>
          <p:cNvPr id="10" name="正方形/長方形 9">
            <a:extLst>
              <a:ext uri="{FF2B5EF4-FFF2-40B4-BE49-F238E27FC236}">
                <a16:creationId xmlns:a16="http://schemas.microsoft.com/office/drawing/2014/main" id="{9E23B791-AE42-C9B8-D789-6160036B3017}"/>
              </a:ext>
            </a:extLst>
          </p:cNvPr>
          <p:cNvSpPr/>
          <p:nvPr/>
        </p:nvSpPr>
        <p:spPr>
          <a:xfrm>
            <a:off x="5192485" y="5546271"/>
            <a:ext cx="1034143" cy="293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DB55131-D355-934B-D596-875DF9B6165E}"/>
              </a:ext>
            </a:extLst>
          </p:cNvPr>
          <p:cNvSpPr/>
          <p:nvPr/>
        </p:nvSpPr>
        <p:spPr>
          <a:xfrm>
            <a:off x="6991298" y="5268684"/>
            <a:ext cx="1034143" cy="293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533F231-DC80-98B4-BC3A-0D243D7B0CF9}"/>
              </a:ext>
            </a:extLst>
          </p:cNvPr>
          <p:cNvSpPr/>
          <p:nvPr/>
        </p:nvSpPr>
        <p:spPr>
          <a:xfrm>
            <a:off x="8436428" y="4669970"/>
            <a:ext cx="1034143" cy="293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9D4EDEF4-6E5F-F0E9-0623-CA69DC39B97E}"/>
              </a:ext>
            </a:extLst>
          </p:cNvPr>
          <p:cNvCxnSpPr/>
          <p:nvPr/>
        </p:nvCxnSpPr>
        <p:spPr>
          <a:xfrm flipV="1">
            <a:off x="1752600" y="3429000"/>
            <a:ext cx="1730829" cy="1186542"/>
          </a:xfrm>
          <a:prstGeom prst="straightConnector1">
            <a:avLst/>
          </a:prstGeom>
          <a:ln>
            <a:headEnd type="triangle" w="lg" len="lg"/>
            <a:tailEnd type="triangle" w="lg" len="lg"/>
          </a:ln>
        </p:spPr>
        <p:style>
          <a:lnRef idx="2">
            <a:schemeClr val="dk1"/>
          </a:lnRef>
          <a:fillRef idx="0">
            <a:schemeClr val="dk1"/>
          </a:fillRef>
          <a:effectRef idx="1">
            <a:schemeClr val="dk1"/>
          </a:effectRef>
          <a:fontRef idx="minor">
            <a:schemeClr val="tx1"/>
          </a:fontRef>
        </p:style>
      </p:cxnSp>
      <p:cxnSp>
        <p:nvCxnSpPr>
          <p:cNvPr id="16" name="直線矢印コネクタ 15">
            <a:extLst>
              <a:ext uri="{FF2B5EF4-FFF2-40B4-BE49-F238E27FC236}">
                <a16:creationId xmlns:a16="http://schemas.microsoft.com/office/drawing/2014/main" id="{FA09C256-C644-8341-E780-831E39278F5C}"/>
              </a:ext>
            </a:extLst>
          </p:cNvPr>
          <p:cNvCxnSpPr/>
          <p:nvPr/>
        </p:nvCxnSpPr>
        <p:spPr>
          <a:xfrm flipV="1">
            <a:off x="2677886" y="3505200"/>
            <a:ext cx="1415143" cy="1905000"/>
          </a:xfrm>
          <a:prstGeom prst="straightConnector1">
            <a:avLst/>
          </a:prstGeom>
          <a:ln>
            <a:headEnd type="arrow"/>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E601F7B4-FB60-3392-1FF0-0C09DFB6A1BC}"/>
              </a:ext>
            </a:extLst>
          </p:cNvPr>
          <p:cNvCxnSpPr>
            <a:cxnSpLocks/>
          </p:cNvCxnSpPr>
          <p:nvPr/>
        </p:nvCxnSpPr>
        <p:spPr>
          <a:xfrm flipV="1">
            <a:off x="4041270" y="3505200"/>
            <a:ext cx="824645" cy="20682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線矢印コネクタ 18">
            <a:extLst>
              <a:ext uri="{FF2B5EF4-FFF2-40B4-BE49-F238E27FC236}">
                <a16:creationId xmlns:a16="http://schemas.microsoft.com/office/drawing/2014/main" id="{7E2D7CA7-BF9D-386A-7E24-7D644114AC29}"/>
              </a:ext>
            </a:extLst>
          </p:cNvPr>
          <p:cNvCxnSpPr>
            <a:cxnSpLocks/>
          </p:cNvCxnSpPr>
          <p:nvPr/>
        </p:nvCxnSpPr>
        <p:spPr>
          <a:xfrm flipH="1" flipV="1">
            <a:off x="5306683" y="3505200"/>
            <a:ext cx="421870" cy="20519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直線矢印コネクタ 20">
            <a:extLst>
              <a:ext uri="{FF2B5EF4-FFF2-40B4-BE49-F238E27FC236}">
                <a16:creationId xmlns:a16="http://schemas.microsoft.com/office/drawing/2014/main" id="{7D429032-954C-922B-4219-C3F82CF2CDD9}"/>
              </a:ext>
            </a:extLst>
          </p:cNvPr>
          <p:cNvCxnSpPr>
            <a:cxnSpLocks/>
          </p:cNvCxnSpPr>
          <p:nvPr/>
        </p:nvCxnSpPr>
        <p:spPr>
          <a:xfrm flipH="1" flipV="1">
            <a:off x="6096000" y="3287486"/>
            <a:ext cx="1257199" cy="19811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線矢印コネクタ 22">
            <a:extLst>
              <a:ext uri="{FF2B5EF4-FFF2-40B4-BE49-F238E27FC236}">
                <a16:creationId xmlns:a16="http://schemas.microsoft.com/office/drawing/2014/main" id="{42282F00-ECDE-6FDE-BC49-64EA22AD8574}"/>
              </a:ext>
            </a:extLst>
          </p:cNvPr>
          <p:cNvCxnSpPr>
            <a:cxnSpLocks/>
          </p:cNvCxnSpPr>
          <p:nvPr/>
        </p:nvCxnSpPr>
        <p:spPr>
          <a:xfrm flipH="1" flipV="1">
            <a:off x="6629400" y="3124200"/>
            <a:ext cx="2136168" cy="15457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正方形/長方形 24">
            <a:extLst>
              <a:ext uri="{FF2B5EF4-FFF2-40B4-BE49-F238E27FC236}">
                <a16:creationId xmlns:a16="http://schemas.microsoft.com/office/drawing/2014/main" id="{19BBB2F6-4829-229D-BC66-DA13780E2096}"/>
              </a:ext>
            </a:extLst>
          </p:cNvPr>
          <p:cNvSpPr/>
          <p:nvPr/>
        </p:nvSpPr>
        <p:spPr>
          <a:xfrm>
            <a:off x="3714698" y="2541809"/>
            <a:ext cx="2771827" cy="5823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データベース</a:t>
            </a:r>
            <a:endParaRPr kumimoji="1" lang="ja-JP" altLang="en-US"/>
          </a:p>
        </p:txBody>
      </p:sp>
      <p:sp>
        <p:nvSpPr>
          <p:cNvPr id="26" name="テキスト ボックス 25">
            <a:extLst>
              <a:ext uri="{FF2B5EF4-FFF2-40B4-BE49-F238E27FC236}">
                <a16:creationId xmlns:a16="http://schemas.microsoft.com/office/drawing/2014/main" id="{10431B5A-84E9-D59A-0757-F96F09461277}"/>
              </a:ext>
            </a:extLst>
          </p:cNvPr>
          <p:cNvSpPr txBox="1"/>
          <p:nvPr/>
        </p:nvSpPr>
        <p:spPr>
          <a:xfrm>
            <a:off x="1118811" y="3566329"/>
            <a:ext cx="1800493" cy="369332"/>
          </a:xfrm>
          <a:prstGeom prst="rect">
            <a:avLst/>
          </a:prstGeom>
          <a:noFill/>
        </p:spPr>
        <p:txBody>
          <a:bodyPr wrap="none" rtlCol="0">
            <a:spAutoFit/>
          </a:bodyPr>
          <a:lstStyle/>
          <a:p>
            <a:r>
              <a:rPr kumimoji="1" lang="ja-JP" altLang="en-US"/>
              <a:t>データの受送信</a:t>
            </a:r>
          </a:p>
        </p:txBody>
      </p:sp>
    </p:spTree>
    <p:extLst>
      <p:ext uri="{BB962C8B-B14F-4D97-AF65-F5344CB8AC3E}">
        <p14:creationId xmlns:p14="http://schemas.microsoft.com/office/powerpoint/2010/main" val="3709674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4844501-4D03-F1A1-4121-3D3246968B2B}"/>
              </a:ext>
            </a:extLst>
          </p:cNvPr>
          <p:cNvSpPr/>
          <p:nvPr/>
        </p:nvSpPr>
        <p:spPr>
          <a:xfrm>
            <a:off x="1628775" y="1360289"/>
            <a:ext cx="1657350" cy="5572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A</a:t>
            </a:r>
            <a:r>
              <a:rPr kumimoji="1" lang="ja-JP" altLang="en-US"/>
              <a:t>は何？</a:t>
            </a:r>
          </a:p>
        </p:txBody>
      </p:sp>
      <p:sp>
        <p:nvSpPr>
          <p:cNvPr id="5" name="正方形/長方形 4">
            <a:extLst>
              <a:ext uri="{FF2B5EF4-FFF2-40B4-BE49-F238E27FC236}">
                <a16:creationId xmlns:a16="http://schemas.microsoft.com/office/drawing/2014/main" id="{AB25B252-8EDC-5328-40BB-9FC8E7384327}"/>
              </a:ext>
            </a:extLst>
          </p:cNvPr>
          <p:cNvSpPr/>
          <p:nvPr/>
        </p:nvSpPr>
        <p:spPr>
          <a:xfrm>
            <a:off x="1628775" y="1906190"/>
            <a:ext cx="1657350" cy="5572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B</a:t>
            </a:r>
            <a:r>
              <a:rPr kumimoji="1" lang="ja-JP" altLang="en-US"/>
              <a:t>は何？</a:t>
            </a:r>
          </a:p>
        </p:txBody>
      </p:sp>
      <p:sp>
        <p:nvSpPr>
          <p:cNvPr id="6" name="正方形/長方形 5">
            <a:extLst>
              <a:ext uri="{FF2B5EF4-FFF2-40B4-BE49-F238E27FC236}">
                <a16:creationId xmlns:a16="http://schemas.microsoft.com/office/drawing/2014/main" id="{92F72FFE-AF1A-5E48-FB10-1ED4DAA8911C}"/>
              </a:ext>
            </a:extLst>
          </p:cNvPr>
          <p:cNvSpPr/>
          <p:nvPr/>
        </p:nvSpPr>
        <p:spPr>
          <a:xfrm>
            <a:off x="1628775" y="2440780"/>
            <a:ext cx="1657350" cy="5572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Z</a:t>
            </a:r>
            <a:r>
              <a:rPr kumimoji="1" lang="ja-JP" altLang="en-US"/>
              <a:t>は何？</a:t>
            </a:r>
          </a:p>
        </p:txBody>
      </p:sp>
      <p:sp>
        <p:nvSpPr>
          <p:cNvPr id="8" name="正方形/長方形 7">
            <a:extLst>
              <a:ext uri="{FF2B5EF4-FFF2-40B4-BE49-F238E27FC236}">
                <a16:creationId xmlns:a16="http://schemas.microsoft.com/office/drawing/2014/main" id="{4A357DE2-7CD4-F061-0505-5B1FE3E17960}"/>
              </a:ext>
            </a:extLst>
          </p:cNvPr>
          <p:cNvSpPr/>
          <p:nvPr/>
        </p:nvSpPr>
        <p:spPr>
          <a:xfrm>
            <a:off x="3286125" y="1359693"/>
            <a:ext cx="2657475" cy="5572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B</a:t>
            </a:r>
            <a:r>
              <a:rPr kumimoji="1" lang="ja-JP" altLang="en-US"/>
              <a:t>です</a:t>
            </a:r>
          </a:p>
        </p:txBody>
      </p:sp>
      <p:sp>
        <p:nvSpPr>
          <p:cNvPr id="9" name="正方形/長方形 8">
            <a:extLst>
              <a:ext uri="{FF2B5EF4-FFF2-40B4-BE49-F238E27FC236}">
                <a16:creationId xmlns:a16="http://schemas.microsoft.com/office/drawing/2014/main" id="{F2EE9688-FF67-2545-58CC-F3999A434AF9}"/>
              </a:ext>
            </a:extLst>
          </p:cNvPr>
          <p:cNvSpPr/>
          <p:nvPr/>
        </p:nvSpPr>
        <p:spPr>
          <a:xfrm>
            <a:off x="3286124" y="1900236"/>
            <a:ext cx="2657475" cy="5572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C</a:t>
            </a:r>
            <a:r>
              <a:rPr kumimoji="1" lang="ja-JP" altLang="en-US"/>
              <a:t>です</a:t>
            </a:r>
          </a:p>
        </p:txBody>
      </p:sp>
      <p:sp>
        <p:nvSpPr>
          <p:cNvPr id="10" name="正方形/長方形 9">
            <a:extLst>
              <a:ext uri="{FF2B5EF4-FFF2-40B4-BE49-F238E27FC236}">
                <a16:creationId xmlns:a16="http://schemas.microsoft.com/office/drawing/2014/main" id="{AF7F3BB3-0A6B-7A05-4483-A7AF83B8775A}"/>
              </a:ext>
            </a:extLst>
          </p:cNvPr>
          <p:cNvSpPr/>
          <p:nvPr/>
        </p:nvSpPr>
        <p:spPr>
          <a:xfrm>
            <a:off x="3286123" y="2425896"/>
            <a:ext cx="2657475" cy="5572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P</a:t>
            </a:r>
            <a:r>
              <a:rPr lang="ja-JP" altLang="en-US"/>
              <a:t>です</a:t>
            </a:r>
            <a:endParaRPr kumimoji="1" lang="en-US" altLang="ja-JP" dirty="0"/>
          </a:p>
        </p:txBody>
      </p:sp>
    </p:spTree>
    <p:extLst>
      <p:ext uri="{BB962C8B-B14F-4D97-AF65-F5344CB8AC3E}">
        <p14:creationId xmlns:p14="http://schemas.microsoft.com/office/powerpoint/2010/main" val="138430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E50D0B6-85DF-5BDA-25A0-C9F0FF99E922}"/>
              </a:ext>
            </a:extLst>
          </p:cNvPr>
          <p:cNvSpPr txBox="1"/>
          <p:nvPr/>
        </p:nvSpPr>
        <p:spPr>
          <a:xfrm>
            <a:off x="250371" y="309886"/>
            <a:ext cx="4801314" cy="461665"/>
          </a:xfrm>
          <a:prstGeom prst="rect">
            <a:avLst/>
          </a:prstGeom>
          <a:noFill/>
        </p:spPr>
        <p:txBody>
          <a:bodyPr wrap="none" rtlCol="0">
            <a:spAutoFit/>
          </a:bodyPr>
          <a:lstStyle/>
          <a:p>
            <a:r>
              <a:rPr kumimoji="1" lang="ja-JP" altLang="en-US" sz="2400"/>
              <a:t>何をすればいいのか分からない時</a:t>
            </a:r>
          </a:p>
        </p:txBody>
      </p:sp>
      <p:sp>
        <p:nvSpPr>
          <p:cNvPr id="6" name="テキスト ボックス 5">
            <a:extLst>
              <a:ext uri="{FF2B5EF4-FFF2-40B4-BE49-F238E27FC236}">
                <a16:creationId xmlns:a16="http://schemas.microsoft.com/office/drawing/2014/main" id="{C4C56343-61DD-9010-8D99-EFF2F827A609}"/>
              </a:ext>
            </a:extLst>
          </p:cNvPr>
          <p:cNvSpPr txBox="1"/>
          <p:nvPr/>
        </p:nvSpPr>
        <p:spPr>
          <a:xfrm>
            <a:off x="391886" y="1436914"/>
            <a:ext cx="6835526" cy="2031325"/>
          </a:xfrm>
          <a:prstGeom prst="rect">
            <a:avLst/>
          </a:prstGeom>
          <a:noFill/>
        </p:spPr>
        <p:txBody>
          <a:bodyPr wrap="none" rtlCol="0">
            <a:spAutoFit/>
          </a:bodyPr>
          <a:lstStyle/>
          <a:p>
            <a:r>
              <a:rPr kumimoji="1" lang="ja-JP" altLang="en-US"/>
              <a:t>対処法</a:t>
            </a:r>
            <a:endParaRPr kumimoji="1" lang="en-US" altLang="ja-JP" dirty="0"/>
          </a:p>
          <a:p>
            <a:endParaRPr lang="en-US" altLang="ja-JP" dirty="0"/>
          </a:p>
          <a:p>
            <a:r>
              <a:rPr lang="en-US" altLang="ja-JP" dirty="0"/>
              <a:t>1.</a:t>
            </a:r>
            <a:r>
              <a:rPr lang="ja-JP" altLang="en-US"/>
              <a:t>目標があるか？　</a:t>
            </a:r>
            <a:r>
              <a:rPr lang="en-US" altLang="ja-JP" dirty="0"/>
              <a:t>Yes→2</a:t>
            </a:r>
            <a:r>
              <a:rPr lang="ja-JP" altLang="en-US"/>
              <a:t>へ　</a:t>
            </a:r>
            <a:r>
              <a:rPr lang="en-US" altLang="ja-JP" dirty="0"/>
              <a:t>no→</a:t>
            </a:r>
            <a:r>
              <a:rPr lang="ja-JP" altLang="en-US"/>
              <a:t>目標を簡単に決める</a:t>
            </a:r>
            <a:endParaRPr lang="en-US" altLang="ja-JP" dirty="0"/>
          </a:p>
          <a:p>
            <a:endParaRPr kumimoji="1" lang="en-US" altLang="ja-JP" dirty="0"/>
          </a:p>
          <a:p>
            <a:r>
              <a:rPr lang="en-US" altLang="ja-JP" dirty="0"/>
              <a:t>2.</a:t>
            </a:r>
            <a:r>
              <a:rPr lang="ja-JP" altLang="en-US"/>
              <a:t>目標に疑問をぶつける　これを行動できるようになるまでやる</a:t>
            </a:r>
            <a:endParaRPr lang="en-US" altLang="ja-JP" dirty="0"/>
          </a:p>
          <a:p>
            <a:endParaRPr kumimoji="1" lang="en-US" altLang="ja-JP" dirty="0"/>
          </a:p>
          <a:p>
            <a:r>
              <a:rPr lang="en-US" altLang="ja-JP" dirty="0"/>
              <a:t>3.</a:t>
            </a:r>
            <a:r>
              <a:rPr lang="ja-JP" altLang="en-US"/>
              <a:t>目標を明確化</a:t>
            </a:r>
            <a:endParaRPr lang="en-US" altLang="ja-JP" dirty="0"/>
          </a:p>
        </p:txBody>
      </p:sp>
      <p:sp>
        <p:nvSpPr>
          <p:cNvPr id="7" name="テキスト ボックス 6">
            <a:extLst>
              <a:ext uri="{FF2B5EF4-FFF2-40B4-BE49-F238E27FC236}">
                <a16:creationId xmlns:a16="http://schemas.microsoft.com/office/drawing/2014/main" id="{3622D03E-A9F6-2E09-61A5-FF4C0999A2F6}"/>
              </a:ext>
            </a:extLst>
          </p:cNvPr>
          <p:cNvSpPr txBox="1"/>
          <p:nvPr/>
        </p:nvSpPr>
        <p:spPr>
          <a:xfrm>
            <a:off x="348343" y="3701143"/>
            <a:ext cx="12085360" cy="3139321"/>
          </a:xfrm>
          <a:prstGeom prst="rect">
            <a:avLst/>
          </a:prstGeom>
          <a:noFill/>
        </p:spPr>
        <p:txBody>
          <a:bodyPr wrap="none" rtlCol="0">
            <a:spAutoFit/>
          </a:bodyPr>
          <a:lstStyle/>
          <a:p>
            <a:r>
              <a:rPr kumimoji="1" lang="ja-JP" altLang="en-US"/>
              <a:t>例</a:t>
            </a:r>
            <a:endParaRPr kumimoji="1" lang="en-US" altLang="ja-JP" dirty="0"/>
          </a:p>
          <a:p>
            <a:r>
              <a:rPr lang="en-US" altLang="ja-JP" dirty="0"/>
              <a:t>1.</a:t>
            </a:r>
            <a:r>
              <a:rPr lang="ja-JP" altLang="en-US">
                <a:solidFill>
                  <a:srgbClr val="FF0000"/>
                </a:solidFill>
              </a:rPr>
              <a:t>りんご</a:t>
            </a:r>
            <a:r>
              <a:rPr lang="ja-JP" altLang="en-US"/>
              <a:t>を</a:t>
            </a:r>
            <a:r>
              <a:rPr lang="en-US" altLang="ja-JP" dirty="0">
                <a:solidFill>
                  <a:srgbClr val="0070C0"/>
                </a:solidFill>
              </a:rPr>
              <a:t>1</a:t>
            </a:r>
            <a:r>
              <a:rPr lang="ja-JP" altLang="en-US">
                <a:solidFill>
                  <a:srgbClr val="0070C0"/>
                </a:solidFill>
              </a:rPr>
              <a:t>日</a:t>
            </a:r>
            <a:r>
              <a:rPr lang="en-US" altLang="ja-JP" dirty="0">
                <a:solidFill>
                  <a:srgbClr val="0070C0"/>
                </a:solidFill>
              </a:rPr>
              <a:t>2</a:t>
            </a:r>
            <a:r>
              <a:rPr lang="ja-JP" altLang="en-US">
                <a:solidFill>
                  <a:srgbClr val="0070C0"/>
                </a:solidFill>
              </a:rPr>
              <a:t>つ</a:t>
            </a:r>
            <a:r>
              <a:rPr lang="ja-JP" altLang="en-US"/>
              <a:t>食べる</a:t>
            </a:r>
            <a:endParaRPr lang="en-US" altLang="ja-JP" dirty="0"/>
          </a:p>
          <a:p>
            <a:endParaRPr kumimoji="1" lang="en-US" altLang="ja-JP" dirty="0"/>
          </a:p>
          <a:p>
            <a:r>
              <a:rPr lang="en-US" altLang="ja-JP" dirty="0"/>
              <a:t>2.</a:t>
            </a:r>
            <a:r>
              <a:rPr lang="ja-JP" altLang="en-US"/>
              <a:t>何のリンゴを食べる？　</a:t>
            </a:r>
            <a:r>
              <a:rPr lang="en-US" altLang="ja-JP" dirty="0"/>
              <a:t>→</a:t>
            </a:r>
            <a:r>
              <a:rPr lang="ja-JP" altLang="en-US"/>
              <a:t>国産のりんご</a:t>
            </a:r>
            <a:endParaRPr lang="en-US" altLang="ja-JP" dirty="0"/>
          </a:p>
          <a:p>
            <a:r>
              <a:rPr kumimoji="1" lang="ja-JP" altLang="en-US"/>
              <a:t>　国産かわからない場合はカウントする？　</a:t>
            </a:r>
            <a:r>
              <a:rPr kumimoji="1" lang="en-US" altLang="ja-JP" dirty="0"/>
              <a:t>→</a:t>
            </a:r>
            <a:r>
              <a:rPr kumimoji="1" lang="ja-JP" altLang="en-US"/>
              <a:t>自分がリンゴと判断すればカウント</a:t>
            </a:r>
            <a:r>
              <a:rPr kumimoji="1" lang="en-US" altLang="ja-JP" dirty="0"/>
              <a:t>(</a:t>
            </a:r>
            <a:r>
              <a:rPr kumimoji="1" lang="ja-JP" altLang="en-US"/>
              <a:t>梨はダメ</a:t>
            </a:r>
            <a:r>
              <a:rPr kumimoji="1" lang="en-US" altLang="ja-JP" dirty="0"/>
              <a:t>)</a:t>
            </a:r>
          </a:p>
          <a:p>
            <a:r>
              <a:rPr lang="ja-JP" altLang="en-US"/>
              <a:t>　</a:t>
            </a:r>
            <a:r>
              <a:rPr lang="en-US" altLang="ja-JP" dirty="0"/>
              <a:t>1</a:t>
            </a:r>
            <a:r>
              <a:rPr lang="ja-JP" altLang="en-US"/>
              <a:t>日のいつ食べる？　</a:t>
            </a:r>
            <a:r>
              <a:rPr lang="en-US" altLang="ja-JP" dirty="0"/>
              <a:t>→</a:t>
            </a:r>
            <a:r>
              <a:rPr lang="ja-JP" altLang="en-US"/>
              <a:t>朝と夜</a:t>
            </a:r>
            <a:endParaRPr lang="en-US" altLang="ja-JP" dirty="0"/>
          </a:p>
          <a:p>
            <a:r>
              <a:rPr kumimoji="1" lang="ja-JP" altLang="en-US"/>
              <a:t>　朝のいつ？夜のいつ？　</a:t>
            </a:r>
            <a:r>
              <a:rPr kumimoji="1" lang="en-US" altLang="ja-JP" dirty="0"/>
              <a:t>→</a:t>
            </a:r>
            <a:r>
              <a:rPr kumimoji="1" lang="ja-JP" altLang="en-US"/>
              <a:t>朝ごはん</a:t>
            </a:r>
            <a:r>
              <a:rPr lang="ja-JP" altLang="en-US"/>
              <a:t>、夜ご飯</a:t>
            </a:r>
            <a:r>
              <a:rPr kumimoji="1" lang="ja-JP" altLang="en-US"/>
              <a:t>食べ終わった後すぐ</a:t>
            </a:r>
            <a:endParaRPr kumimoji="1" lang="en-US" altLang="ja-JP" dirty="0"/>
          </a:p>
          <a:p>
            <a:r>
              <a:rPr lang="ja-JP" altLang="en-US"/>
              <a:t>　ご飯食べない時はどうする？　</a:t>
            </a:r>
            <a:r>
              <a:rPr lang="en-US" altLang="ja-JP" dirty="0"/>
              <a:t>→7am</a:t>
            </a:r>
            <a:r>
              <a:rPr lang="ja-JP" altLang="en-US"/>
              <a:t>と</a:t>
            </a:r>
            <a:r>
              <a:rPr lang="en-US" altLang="ja-JP" dirty="0"/>
              <a:t>7pm</a:t>
            </a:r>
            <a:r>
              <a:rPr lang="ja-JP" altLang="en-US"/>
              <a:t>に食べる</a:t>
            </a:r>
            <a:endParaRPr lang="en-US" altLang="ja-JP" dirty="0"/>
          </a:p>
          <a:p>
            <a:endParaRPr lang="en-US" altLang="ja-JP" dirty="0"/>
          </a:p>
          <a:p>
            <a:r>
              <a:rPr kumimoji="1" lang="en-US" altLang="ja-JP" dirty="0"/>
              <a:t>3.</a:t>
            </a:r>
            <a:r>
              <a:rPr kumimoji="1" lang="ja-JP" altLang="en-US"/>
              <a:t>目標：</a:t>
            </a:r>
            <a:r>
              <a:rPr kumimoji="1" lang="ja-JP" altLang="en-US">
                <a:solidFill>
                  <a:srgbClr val="0070C0"/>
                </a:solidFill>
              </a:rPr>
              <a:t>朝食後と夕食後に</a:t>
            </a:r>
            <a:r>
              <a:rPr kumimoji="1" lang="en-US" altLang="ja-JP" dirty="0">
                <a:solidFill>
                  <a:srgbClr val="0070C0"/>
                </a:solidFill>
              </a:rPr>
              <a:t>(</a:t>
            </a:r>
            <a:r>
              <a:rPr kumimoji="1" lang="ja-JP" altLang="en-US">
                <a:solidFill>
                  <a:srgbClr val="0070C0"/>
                </a:solidFill>
              </a:rPr>
              <a:t>なければ</a:t>
            </a:r>
            <a:r>
              <a:rPr kumimoji="1" lang="en-US" altLang="ja-JP" dirty="0">
                <a:solidFill>
                  <a:srgbClr val="0070C0"/>
                </a:solidFill>
              </a:rPr>
              <a:t>7am</a:t>
            </a:r>
            <a:r>
              <a:rPr kumimoji="1" lang="ja-JP" altLang="en-US">
                <a:solidFill>
                  <a:srgbClr val="0070C0"/>
                </a:solidFill>
              </a:rPr>
              <a:t>と</a:t>
            </a:r>
            <a:r>
              <a:rPr kumimoji="1" lang="en-US" altLang="ja-JP" dirty="0">
                <a:solidFill>
                  <a:srgbClr val="0070C0"/>
                </a:solidFill>
              </a:rPr>
              <a:t>7pm</a:t>
            </a:r>
            <a:r>
              <a:rPr kumimoji="1" lang="ja-JP" altLang="en-US">
                <a:solidFill>
                  <a:srgbClr val="0070C0"/>
                </a:solidFill>
              </a:rPr>
              <a:t>に</a:t>
            </a:r>
            <a:r>
              <a:rPr kumimoji="1" lang="en-US" altLang="ja-JP" dirty="0">
                <a:solidFill>
                  <a:srgbClr val="0070C0"/>
                </a:solidFill>
              </a:rPr>
              <a:t>)</a:t>
            </a:r>
            <a:r>
              <a:rPr kumimoji="1" lang="ja-JP" altLang="en-US">
                <a:solidFill>
                  <a:srgbClr val="FF0000"/>
                </a:solidFill>
              </a:rPr>
              <a:t>自分がりんごと判断したリンゴ</a:t>
            </a:r>
            <a:r>
              <a:rPr kumimoji="1" lang="ja-JP" altLang="en-US"/>
              <a:t>を食べる</a:t>
            </a:r>
            <a:endParaRPr kumimoji="1" lang="en-US" altLang="ja-JP" dirty="0"/>
          </a:p>
          <a:p>
            <a:r>
              <a:rPr kumimoji="1" lang="ja-JP" altLang="en-US"/>
              <a:t>この例ではリンゴと</a:t>
            </a:r>
            <a:r>
              <a:rPr kumimoji="1" lang="en-US" altLang="ja-JP" dirty="0"/>
              <a:t>1</a:t>
            </a:r>
            <a:r>
              <a:rPr kumimoji="1" lang="ja-JP" altLang="en-US"/>
              <a:t>日二つという部分を明確化した　この目標があればリンゴを買いに行くという行動もしやすい</a:t>
            </a:r>
          </a:p>
        </p:txBody>
      </p:sp>
      <p:sp>
        <p:nvSpPr>
          <p:cNvPr id="8" name="テキスト ボックス 7">
            <a:extLst>
              <a:ext uri="{FF2B5EF4-FFF2-40B4-BE49-F238E27FC236}">
                <a16:creationId xmlns:a16="http://schemas.microsoft.com/office/drawing/2014/main" id="{13E85D49-D19B-47B9-8488-4DFEBD763B9E}"/>
              </a:ext>
            </a:extLst>
          </p:cNvPr>
          <p:cNvSpPr txBox="1"/>
          <p:nvPr/>
        </p:nvSpPr>
        <p:spPr>
          <a:xfrm>
            <a:off x="6150429" y="522514"/>
            <a:ext cx="4339650" cy="646331"/>
          </a:xfrm>
          <a:prstGeom prst="rect">
            <a:avLst/>
          </a:prstGeom>
          <a:noFill/>
        </p:spPr>
        <p:txBody>
          <a:bodyPr wrap="none" rtlCol="0">
            <a:spAutoFit/>
          </a:bodyPr>
          <a:lstStyle/>
          <a:p>
            <a:r>
              <a:rPr kumimoji="1" lang="ja-JP" altLang="en-US"/>
              <a:t>マップ、移動方法、衝突判定を考える人</a:t>
            </a:r>
            <a:endParaRPr kumimoji="1" lang="en-US" altLang="ja-JP" dirty="0"/>
          </a:p>
          <a:p>
            <a:r>
              <a:rPr lang="ja-JP" altLang="en-US"/>
              <a:t>データベース管理の人</a:t>
            </a:r>
            <a:endParaRPr kumimoji="1" lang="ja-JP" altLang="en-US"/>
          </a:p>
        </p:txBody>
      </p:sp>
    </p:spTree>
    <p:extLst>
      <p:ext uri="{BB962C8B-B14F-4D97-AF65-F5344CB8AC3E}">
        <p14:creationId xmlns:p14="http://schemas.microsoft.com/office/powerpoint/2010/main" val="2099006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5AFE606-0BE9-494C-D5EE-93BC76BE3888}"/>
              </a:ext>
            </a:extLst>
          </p:cNvPr>
          <p:cNvSpPr txBox="1"/>
          <p:nvPr/>
        </p:nvSpPr>
        <p:spPr>
          <a:xfrm>
            <a:off x="598714" y="500743"/>
            <a:ext cx="7340471" cy="923330"/>
          </a:xfrm>
          <a:prstGeom prst="rect">
            <a:avLst/>
          </a:prstGeom>
          <a:noFill/>
        </p:spPr>
        <p:txBody>
          <a:bodyPr wrap="none" rtlCol="0">
            <a:spAutoFit/>
          </a:bodyPr>
          <a:lstStyle/>
          <a:p>
            <a:r>
              <a:rPr kumimoji="1" lang="ja-JP" altLang="en-US"/>
              <a:t>疑問管理ツールの作成</a:t>
            </a:r>
            <a:endParaRPr kumimoji="1" lang="en-US" altLang="ja-JP" dirty="0"/>
          </a:p>
          <a:p>
            <a:r>
              <a:rPr lang="en-US" altLang="ja-JP" dirty="0"/>
              <a:t>↓</a:t>
            </a:r>
          </a:p>
          <a:p>
            <a:r>
              <a:rPr kumimoji="1" lang="ja-JP" altLang="en-US"/>
              <a:t>目標管理ツールの作成（上で作った疑問管理ツールを少し変更して）</a:t>
            </a:r>
          </a:p>
        </p:txBody>
      </p:sp>
      <p:sp>
        <p:nvSpPr>
          <p:cNvPr id="5" name="テキスト ボックス 4">
            <a:extLst>
              <a:ext uri="{FF2B5EF4-FFF2-40B4-BE49-F238E27FC236}">
                <a16:creationId xmlns:a16="http://schemas.microsoft.com/office/drawing/2014/main" id="{B85A7430-498B-9CB0-E09E-BC43F9439892}"/>
              </a:ext>
            </a:extLst>
          </p:cNvPr>
          <p:cNvSpPr txBox="1"/>
          <p:nvPr/>
        </p:nvSpPr>
        <p:spPr>
          <a:xfrm>
            <a:off x="674914" y="2188029"/>
            <a:ext cx="10341293" cy="3970318"/>
          </a:xfrm>
          <a:prstGeom prst="rect">
            <a:avLst/>
          </a:prstGeom>
          <a:noFill/>
        </p:spPr>
        <p:txBody>
          <a:bodyPr wrap="none" rtlCol="0">
            <a:spAutoFit/>
          </a:bodyPr>
          <a:lstStyle/>
          <a:p>
            <a:r>
              <a:rPr kumimoji="1" lang="ja-JP" altLang="en-US"/>
              <a:t>人間の性質上疑問は持ったら解消したくなる</a:t>
            </a:r>
            <a:endParaRPr lang="en-US" altLang="ja-JP" dirty="0"/>
          </a:p>
          <a:p>
            <a:endParaRPr kumimoji="1" lang="en-US" altLang="ja-JP" dirty="0"/>
          </a:p>
          <a:p>
            <a:r>
              <a:rPr kumimoji="1" lang="ja-JP" altLang="en-US"/>
              <a:t>しかし、大人になるにつれて持つ疑問が多すぎて解消するのが面倒に、時間が足りなくなる</a:t>
            </a:r>
            <a:endParaRPr kumimoji="1" lang="en-US" altLang="ja-JP" dirty="0"/>
          </a:p>
          <a:p>
            <a:endParaRPr lang="en-US" altLang="ja-JP" dirty="0"/>
          </a:p>
          <a:p>
            <a:r>
              <a:rPr kumimoji="1" lang="ja-JP" altLang="en-US"/>
              <a:t>そこで疑問を忘れないように、疑問を解消したら定着しやすくなるように</a:t>
            </a:r>
            <a:endParaRPr kumimoji="1" lang="en-US" altLang="ja-JP" dirty="0"/>
          </a:p>
          <a:p>
            <a:r>
              <a:rPr lang="ja-JP" altLang="en-US"/>
              <a:t>疑問だけとりあえず書いておいてわかる人が答えを記入する</a:t>
            </a:r>
            <a:endParaRPr lang="en-US" altLang="ja-JP" dirty="0"/>
          </a:p>
          <a:p>
            <a:endParaRPr kumimoji="1" lang="en-US" altLang="ja-JP" dirty="0"/>
          </a:p>
          <a:p>
            <a:r>
              <a:rPr kumimoji="1" lang="ja-JP" altLang="en-US"/>
              <a:t>疑問を解消するために調べる時間を減らせる</a:t>
            </a:r>
            <a:endParaRPr kumimoji="1" lang="en-US" altLang="ja-JP" dirty="0"/>
          </a:p>
          <a:p>
            <a:r>
              <a:rPr kumimoji="1" lang="ja-JP" altLang="en-US"/>
              <a:t>自分で調べることで（調べるのに時間をかける）ほど記憶の定着はいいという調査結果もあるが、</a:t>
            </a:r>
            <a:endParaRPr kumimoji="1" lang="en-US" altLang="ja-JP" dirty="0"/>
          </a:p>
          <a:p>
            <a:r>
              <a:rPr kumimoji="1" lang="ja-JP" altLang="en-US"/>
              <a:t>それよりも調べる時間を使ってより多くの疑問を解消した方が効率は良いはず</a:t>
            </a:r>
            <a:endParaRPr kumimoji="1" lang="en-US" altLang="ja-JP" dirty="0"/>
          </a:p>
          <a:p>
            <a:endParaRPr kumimoji="1" lang="en-US" altLang="ja-JP" dirty="0"/>
          </a:p>
          <a:p>
            <a:r>
              <a:rPr lang="ja-JP" altLang="en-US"/>
              <a:t>それに調べるのと記入された答えを見るのはあまり構造的には違いは少ない（時間と手間くらい）</a:t>
            </a:r>
            <a:endParaRPr lang="en-US" altLang="ja-JP" dirty="0"/>
          </a:p>
          <a:p>
            <a:r>
              <a:rPr kumimoji="1" lang="ja-JP" altLang="en-US"/>
              <a:t>ただ、疑問が複雑だとそれの回答が想定していたものと異なる可能性がある</a:t>
            </a:r>
            <a:endParaRPr kumimoji="1" lang="en-US" altLang="ja-JP" dirty="0"/>
          </a:p>
          <a:p>
            <a:r>
              <a:rPr lang="en-US" altLang="ja-JP" dirty="0"/>
              <a:t>→Q</a:t>
            </a:r>
            <a:r>
              <a:rPr lang="ja-JP" altLang="en-US"/>
              <a:t>＆</a:t>
            </a:r>
            <a:r>
              <a:rPr lang="en-US" altLang="ja-JP" dirty="0"/>
              <a:t>A</a:t>
            </a:r>
            <a:r>
              <a:rPr lang="ja-JP" altLang="en-US"/>
              <a:t>を</a:t>
            </a:r>
            <a:r>
              <a:rPr lang="en-US" altLang="ja-JP" dirty="0"/>
              <a:t>1</a:t>
            </a:r>
            <a:r>
              <a:rPr lang="ja-JP" altLang="en-US"/>
              <a:t>対</a:t>
            </a:r>
            <a:r>
              <a:rPr lang="en-US" altLang="ja-JP" dirty="0"/>
              <a:t>1</a:t>
            </a:r>
            <a:r>
              <a:rPr lang="ja-JP" altLang="en-US"/>
              <a:t>にすれば問題解決　つまり単純な問題に分解する</a:t>
            </a:r>
            <a:endParaRPr kumimoji="1" lang="en-US" altLang="ja-JP" dirty="0"/>
          </a:p>
        </p:txBody>
      </p:sp>
    </p:spTree>
    <p:extLst>
      <p:ext uri="{BB962C8B-B14F-4D97-AF65-F5344CB8AC3E}">
        <p14:creationId xmlns:p14="http://schemas.microsoft.com/office/powerpoint/2010/main" val="564073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462DFFD-7D7B-9DC4-23F2-1C38545B61E2}"/>
              </a:ext>
            </a:extLst>
          </p:cNvPr>
          <p:cNvSpPr txBox="1"/>
          <p:nvPr/>
        </p:nvSpPr>
        <p:spPr>
          <a:xfrm>
            <a:off x="4191000" y="315686"/>
            <a:ext cx="2345514" cy="369332"/>
          </a:xfrm>
          <a:prstGeom prst="rect">
            <a:avLst/>
          </a:prstGeom>
          <a:noFill/>
        </p:spPr>
        <p:txBody>
          <a:bodyPr wrap="none" rtlCol="0">
            <a:spAutoFit/>
          </a:bodyPr>
          <a:lstStyle/>
          <a:p>
            <a:r>
              <a:rPr kumimoji="1" lang="ja-JP" altLang="en-US"/>
              <a:t>四人でゲームを作る</a:t>
            </a:r>
          </a:p>
        </p:txBody>
      </p:sp>
      <p:cxnSp>
        <p:nvCxnSpPr>
          <p:cNvPr id="6" name="直線矢印コネクタ 5">
            <a:extLst>
              <a:ext uri="{FF2B5EF4-FFF2-40B4-BE49-F238E27FC236}">
                <a16:creationId xmlns:a16="http://schemas.microsoft.com/office/drawing/2014/main" id="{2B9F6C6F-607D-818F-731A-8B84F53BC6EC}"/>
              </a:ext>
            </a:extLst>
          </p:cNvPr>
          <p:cNvCxnSpPr/>
          <p:nvPr/>
        </p:nvCxnSpPr>
        <p:spPr>
          <a:xfrm flipH="1">
            <a:off x="2569029" y="772886"/>
            <a:ext cx="1719942" cy="4463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テキスト ボックス 6">
            <a:extLst>
              <a:ext uri="{FF2B5EF4-FFF2-40B4-BE49-F238E27FC236}">
                <a16:creationId xmlns:a16="http://schemas.microsoft.com/office/drawing/2014/main" id="{3EA1C8C4-6740-9CB5-6D07-0DE89E405FF2}"/>
              </a:ext>
            </a:extLst>
          </p:cNvPr>
          <p:cNvSpPr txBox="1"/>
          <p:nvPr/>
        </p:nvSpPr>
        <p:spPr>
          <a:xfrm>
            <a:off x="1121229" y="1328057"/>
            <a:ext cx="2723823" cy="369332"/>
          </a:xfrm>
          <a:prstGeom prst="rect">
            <a:avLst/>
          </a:prstGeom>
          <a:noFill/>
        </p:spPr>
        <p:txBody>
          <a:bodyPr wrap="none" rtlCol="0">
            <a:spAutoFit/>
          </a:bodyPr>
          <a:lstStyle/>
          <a:p>
            <a:r>
              <a:rPr kumimoji="1" lang="ja-JP" altLang="en-US"/>
              <a:t>どうやって四人で作る？</a:t>
            </a:r>
          </a:p>
        </p:txBody>
      </p:sp>
      <p:sp>
        <p:nvSpPr>
          <p:cNvPr id="8" name="テキスト ボックス 7">
            <a:extLst>
              <a:ext uri="{FF2B5EF4-FFF2-40B4-BE49-F238E27FC236}">
                <a16:creationId xmlns:a16="http://schemas.microsoft.com/office/drawing/2014/main" id="{302D7DEA-EAE5-75A2-D6E3-D4EED5109EED}"/>
              </a:ext>
            </a:extLst>
          </p:cNvPr>
          <p:cNvSpPr txBox="1"/>
          <p:nvPr/>
        </p:nvSpPr>
        <p:spPr>
          <a:xfrm>
            <a:off x="1447800" y="1894114"/>
            <a:ext cx="1800493" cy="369332"/>
          </a:xfrm>
          <a:prstGeom prst="rect">
            <a:avLst/>
          </a:prstGeom>
          <a:noFill/>
        </p:spPr>
        <p:txBody>
          <a:bodyPr wrap="none" rtlCol="0">
            <a:spAutoFit/>
          </a:bodyPr>
          <a:lstStyle/>
          <a:p>
            <a:r>
              <a:rPr kumimoji="1" lang="ja-JP" altLang="en-US"/>
              <a:t>役割分担をする</a:t>
            </a:r>
          </a:p>
        </p:txBody>
      </p:sp>
      <p:cxnSp>
        <p:nvCxnSpPr>
          <p:cNvPr id="9" name="直線矢印コネクタ 8">
            <a:extLst>
              <a:ext uri="{FF2B5EF4-FFF2-40B4-BE49-F238E27FC236}">
                <a16:creationId xmlns:a16="http://schemas.microsoft.com/office/drawing/2014/main" id="{A6A3C1E1-26A7-43C0-C61C-DD7BF0A6ED09}"/>
              </a:ext>
            </a:extLst>
          </p:cNvPr>
          <p:cNvCxnSpPr>
            <a:cxnSpLocks/>
            <a:stCxn id="8" idx="2"/>
          </p:cNvCxnSpPr>
          <p:nvPr/>
        </p:nvCxnSpPr>
        <p:spPr>
          <a:xfrm flipH="1">
            <a:off x="1534886" y="2263446"/>
            <a:ext cx="813161" cy="4362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C28E3493-D577-48B6-B6F6-86C096629296}"/>
              </a:ext>
            </a:extLst>
          </p:cNvPr>
          <p:cNvSpPr txBox="1"/>
          <p:nvPr/>
        </p:nvSpPr>
        <p:spPr>
          <a:xfrm>
            <a:off x="391886" y="2950029"/>
            <a:ext cx="2954655" cy="369332"/>
          </a:xfrm>
          <a:prstGeom prst="rect">
            <a:avLst/>
          </a:prstGeom>
          <a:noFill/>
        </p:spPr>
        <p:txBody>
          <a:bodyPr wrap="none" rtlCol="0">
            <a:spAutoFit/>
          </a:bodyPr>
          <a:lstStyle/>
          <a:p>
            <a:r>
              <a:rPr kumimoji="1" lang="ja-JP" altLang="en-US"/>
              <a:t>どうやって役割を決める？</a:t>
            </a:r>
          </a:p>
        </p:txBody>
      </p:sp>
      <p:sp>
        <p:nvSpPr>
          <p:cNvPr id="13" name="テキスト ボックス 12">
            <a:extLst>
              <a:ext uri="{FF2B5EF4-FFF2-40B4-BE49-F238E27FC236}">
                <a16:creationId xmlns:a16="http://schemas.microsoft.com/office/drawing/2014/main" id="{F006DF38-9EA6-0397-712B-3C293ADE0C93}"/>
              </a:ext>
            </a:extLst>
          </p:cNvPr>
          <p:cNvSpPr txBox="1"/>
          <p:nvPr/>
        </p:nvSpPr>
        <p:spPr>
          <a:xfrm>
            <a:off x="352152" y="3385458"/>
            <a:ext cx="2954655" cy="646331"/>
          </a:xfrm>
          <a:prstGeom prst="rect">
            <a:avLst/>
          </a:prstGeom>
          <a:noFill/>
        </p:spPr>
        <p:txBody>
          <a:bodyPr wrap="none" rtlCol="0">
            <a:spAutoFit/>
          </a:bodyPr>
          <a:lstStyle/>
          <a:p>
            <a:r>
              <a:rPr kumimoji="1" lang="ja-JP" altLang="en-US"/>
              <a:t>やるべきことを列挙して、</a:t>
            </a:r>
            <a:endParaRPr kumimoji="1" lang="en-US" altLang="ja-JP" dirty="0"/>
          </a:p>
          <a:p>
            <a:r>
              <a:rPr lang="ja-JP" altLang="en-US"/>
              <a:t>それを割り振る</a:t>
            </a:r>
            <a:endParaRPr kumimoji="1" lang="en-US" altLang="ja-JP" dirty="0"/>
          </a:p>
        </p:txBody>
      </p:sp>
      <p:cxnSp>
        <p:nvCxnSpPr>
          <p:cNvPr id="14" name="直線矢印コネクタ 13">
            <a:extLst>
              <a:ext uri="{FF2B5EF4-FFF2-40B4-BE49-F238E27FC236}">
                <a16:creationId xmlns:a16="http://schemas.microsoft.com/office/drawing/2014/main" id="{79B81D12-E340-0F55-343A-A3E5BD198588}"/>
              </a:ext>
            </a:extLst>
          </p:cNvPr>
          <p:cNvCxnSpPr>
            <a:cxnSpLocks/>
          </p:cNvCxnSpPr>
          <p:nvPr/>
        </p:nvCxnSpPr>
        <p:spPr>
          <a:xfrm flipH="1">
            <a:off x="838200" y="3993493"/>
            <a:ext cx="813161" cy="4362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線矢印コネクタ 14">
            <a:extLst>
              <a:ext uri="{FF2B5EF4-FFF2-40B4-BE49-F238E27FC236}">
                <a16:creationId xmlns:a16="http://schemas.microsoft.com/office/drawing/2014/main" id="{341EA857-0C7B-5949-94A4-D60CF4217368}"/>
              </a:ext>
            </a:extLst>
          </p:cNvPr>
          <p:cNvCxnSpPr>
            <a:cxnSpLocks/>
          </p:cNvCxnSpPr>
          <p:nvPr/>
        </p:nvCxnSpPr>
        <p:spPr>
          <a:xfrm>
            <a:off x="2057941" y="4012641"/>
            <a:ext cx="2982145" cy="5593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016AD55-0DE5-4736-37C9-4C9E91439AF3}"/>
              </a:ext>
            </a:extLst>
          </p:cNvPr>
          <p:cNvCxnSpPr>
            <a:cxnSpLocks/>
          </p:cNvCxnSpPr>
          <p:nvPr/>
        </p:nvCxnSpPr>
        <p:spPr>
          <a:xfrm>
            <a:off x="5446666" y="716893"/>
            <a:ext cx="2238648" cy="4859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線矢印コネクタ 17">
            <a:extLst>
              <a:ext uri="{FF2B5EF4-FFF2-40B4-BE49-F238E27FC236}">
                <a16:creationId xmlns:a16="http://schemas.microsoft.com/office/drawing/2014/main" id="{15C29D25-25DD-B9E3-5502-9FD96053C312}"/>
              </a:ext>
            </a:extLst>
          </p:cNvPr>
          <p:cNvCxnSpPr>
            <a:cxnSpLocks/>
          </p:cNvCxnSpPr>
          <p:nvPr/>
        </p:nvCxnSpPr>
        <p:spPr>
          <a:xfrm>
            <a:off x="4887687" y="685018"/>
            <a:ext cx="152399" cy="5341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直線矢印コネクタ 18">
            <a:extLst>
              <a:ext uri="{FF2B5EF4-FFF2-40B4-BE49-F238E27FC236}">
                <a16:creationId xmlns:a16="http://schemas.microsoft.com/office/drawing/2014/main" id="{FFFCBA48-9A34-447E-C703-964EABA702B6}"/>
              </a:ext>
            </a:extLst>
          </p:cNvPr>
          <p:cNvCxnSpPr>
            <a:cxnSpLocks/>
          </p:cNvCxnSpPr>
          <p:nvPr/>
        </p:nvCxnSpPr>
        <p:spPr>
          <a:xfrm>
            <a:off x="5940333" y="588596"/>
            <a:ext cx="3824153" cy="6461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テキスト ボックス 19">
            <a:extLst>
              <a:ext uri="{FF2B5EF4-FFF2-40B4-BE49-F238E27FC236}">
                <a16:creationId xmlns:a16="http://schemas.microsoft.com/office/drawing/2014/main" id="{EABAF81F-6F95-1F1A-A629-DD323BABEF72}"/>
              </a:ext>
            </a:extLst>
          </p:cNvPr>
          <p:cNvSpPr txBox="1"/>
          <p:nvPr/>
        </p:nvSpPr>
        <p:spPr>
          <a:xfrm>
            <a:off x="315686" y="4648200"/>
            <a:ext cx="3877985" cy="646331"/>
          </a:xfrm>
          <a:prstGeom prst="rect">
            <a:avLst/>
          </a:prstGeom>
          <a:noFill/>
        </p:spPr>
        <p:txBody>
          <a:bodyPr wrap="none" rtlCol="0">
            <a:spAutoFit/>
          </a:bodyPr>
          <a:lstStyle/>
          <a:p>
            <a:r>
              <a:rPr kumimoji="1" lang="ja-JP" altLang="en-US"/>
              <a:t>やるべきことって何？</a:t>
            </a:r>
            <a:endParaRPr kumimoji="1" lang="en-US" altLang="ja-JP" dirty="0"/>
          </a:p>
          <a:p>
            <a:r>
              <a:rPr kumimoji="1" lang="ja-JP" altLang="en-US"/>
              <a:t>どうすればやるべきことがわかる？</a:t>
            </a:r>
          </a:p>
        </p:txBody>
      </p:sp>
      <p:sp>
        <p:nvSpPr>
          <p:cNvPr id="22" name="テキスト ボックス 21">
            <a:extLst>
              <a:ext uri="{FF2B5EF4-FFF2-40B4-BE49-F238E27FC236}">
                <a16:creationId xmlns:a16="http://schemas.microsoft.com/office/drawing/2014/main" id="{48A03E0B-1339-6EB5-14A2-ABDAE30B5465}"/>
              </a:ext>
            </a:extLst>
          </p:cNvPr>
          <p:cNvSpPr txBox="1"/>
          <p:nvPr/>
        </p:nvSpPr>
        <p:spPr>
          <a:xfrm>
            <a:off x="4849505" y="4603876"/>
            <a:ext cx="2492990" cy="369332"/>
          </a:xfrm>
          <a:prstGeom prst="rect">
            <a:avLst/>
          </a:prstGeom>
          <a:noFill/>
        </p:spPr>
        <p:txBody>
          <a:bodyPr wrap="none" rtlCol="0">
            <a:spAutoFit/>
          </a:bodyPr>
          <a:lstStyle/>
          <a:p>
            <a:r>
              <a:rPr kumimoji="1" lang="ja-JP" altLang="en-US"/>
              <a:t>どうやって割り振る？</a:t>
            </a:r>
          </a:p>
        </p:txBody>
      </p:sp>
      <p:sp>
        <p:nvSpPr>
          <p:cNvPr id="24" name="テキスト ボックス 23">
            <a:extLst>
              <a:ext uri="{FF2B5EF4-FFF2-40B4-BE49-F238E27FC236}">
                <a16:creationId xmlns:a16="http://schemas.microsoft.com/office/drawing/2014/main" id="{066AF32F-2505-846B-2E15-CC72E8FFE08A}"/>
              </a:ext>
            </a:extLst>
          </p:cNvPr>
          <p:cNvSpPr txBox="1"/>
          <p:nvPr/>
        </p:nvSpPr>
        <p:spPr>
          <a:xfrm>
            <a:off x="4735286" y="1436914"/>
            <a:ext cx="2031325" cy="369332"/>
          </a:xfrm>
          <a:prstGeom prst="rect">
            <a:avLst/>
          </a:prstGeom>
          <a:noFill/>
        </p:spPr>
        <p:txBody>
          <a:bodyPr wrap="none" rtlCol="0">
            <a:spAutoFit/>
          </a:bodyPr>
          <a:lstStyle/>
          <a:p>
            <a:r>
              <a:rPr kumimoji="1" lang="ja-JP" altLang="en-US"/>
              <a:t>どういうゲーム？</a:t>
            </a:r>
          </a:p>
        </p:txBody>
      </p:sp>
      <p:sp>
        <p:nvSpPr>
          <p:cNvPr id="26" name="テキスト ボックス 25">
            <a:extLst>
              <a:ext uri="{FF2B5EF4-FFF2-40B4-BE49-F238E27FC236}">
                <a16:creationId xmlns:a16="http://schemas.microsoft.com/office/drawing/2014/main" id="{9138A480-C916-A315-5B03-4ECC521D35C7}"/>
              </a:ext>
            </a:extLst>
          </p:cNvPr>
          <p:cNvSpPr txBox="1"/>
          <p:nvPr/>
        </p:nvSpPr>
        <p:spPr>
          <a:xfrm>
            <a:off x="7630886" y="1426029"/>
            <a:ext cx="1569660" cy="369332"/>
          </a:xfrm>
          <a:prstGeom prst="rect">
            <a:avLst/>
          </a:prstGeom>
          <a:noFill/>
        </p:spPr>
        <p:txBody>
          <a:bodyPr wrap="none" rtlCol="0">
            <a:spAutoFit/>
          </a:bodyPr>
          <a:lstStyle/>
          <a:p>
            <a:r>
              <a:rPr kumimoji="1" lang="ja-JP" altLang="en-US"/>
              <a:t>いつまでに？</a:t>
            </a:r>
          </a:p>
        </p:txBody>
      </p:sp>
      <p:sp>
        <p:nvSpPr>
          <p:cNvPr id="28" name="テキスト ボックス 27">
            <a:extLst>
              <a:ext uri="{FF2B5EF4-FFF2-40B4-BE49-F238E27FC236}">
                <a16:creationId xmlns:a16="http://schemas.microsoft.com/office/drawing/2014/main" id="{A471149C-9DDF-9975-9A5F-5E771DDCC637}"/>
              </a:ext>
            </a:extLst>
          </p:cNvPr>
          <p:cNvSpPr txBox="1"/>
          <p:nvPr/>
        </p:nvSpPr>
        <p:spPr>
          <a:xfrm>
            <a:off x="9829800" y="1382486"/>
            <a:ext cx="1107996" cy="369332"/>
          </a:xfrm>
          <a:prstGeom prst="rect">
            <a:avLst/>
          </a:prstGeom>
          <a:noFill/>
        </p:spPr>
        <p:txBody>
          <a:bodyPr wrap="none" rtlCol="0">
            <a:spAutoFit/>
          </a:bodyPr>
          <a:lstStyle/>
          <a:p>
            <a:r>
              <a:rPr kumimoji="1" lang="ja-JP" altLang="en-US"/>
              <a:t>動機は？</a:t>
            </a:r>
          </a:p>
        </p:txBody>
      </p:sp>
      <p:sp>
        <p:nvSpPr>
          <p:cNvPr id="29" name="テキスト ボックス 28">
            <a:extLst>
              <a:ext uri="{FF2B5EF4-FFF2-40B4-BE49-F238E27FC236}">
                <a16:creationId xmlns:a16="http://schemas.microsoft.com/office/drawing/2014/main" id="{23ADC911-5B64-D10E-37D7-80390BEC8495}"/>
              </a:ext>
            </a:extLst>
          </p:cNvPr>
          <p:cNvSpPr txBox="1"/>
          <p:nvPr/>
        </p:nvSpPr>
        <p:spPr>
          <a:xfrm>
            <a:off x="52955" y="5308432"/>
            <a:ext cx="5032147" cy="923330"/>
          </a:xfrm>
          <a:prstGeom prst="rect">
            <a:avLst/>
          </a:prstGeom>
          <a:noFill/>
        </p:spPr>
        <p:txBody>
          <a:bodyPr wrap="none" rtlCol="0">
            <a:spAutoFit/>
          </a:bodyPr>
          <a:lstStyle/>
          <a:p>
            <a:r>
              <a:rPr kumimoji="1" lang="ja-JP" altLang="en-US"/>
              <a:t>似たような行動をしている人から教えてもらう</a:t>
            </a:r>
            <a:endParaRPr kumimoji="1" lang="en-US" altLang="ja-JP" dirty="0"/>
          </a:p>
          <a:p>
            <a:r>
              <a:rPr lang="en-US" altLang="ja-JP" dirty="0"/>
              <a:t>(</a:t>
            </a:r>
            <a:r>
              <a:rPr lang="ja-JP" altLang="en-US"/>
              <a:t>ゲーム作成の全体の流れ等を）</a:t>
            </a:r>
            <a:endParaRPr kumimoji="1" lang="en-US" altLang="ja-JP" dirty="0"/>
          </a:p>
          <a:p>
            <a:r>
              <a:rPr lang="ja-JP" altLang="en-US"/>
              <a:t>実際にとりあえずゲームを作ってみる</a:t>
            </a:r>
            <a:endParaRPr kumimoji="1" lang="ja-JP" altLang="en-US"/>
          </a:p>
        </p:txBody>
      </p:sp>
    </p:spTree>
    <p:extLst>
      <p:ext uri="{BB962C8B-B14F-4D97-AF65-F5344CB8AC3E}">
        <p14:creationId xmlns:p14="http://schemas.microsoft.com/office/powerpoint/2010/main" val="836583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3BE016-2421-E35A-7A6F-508748A670C9}"/>
              </a:ext>
            </a:extLst>
          </p:cNvPr>
          <p:cNvSpPr/>
          <p:nvPr/>
        </p:nvSpPr>
        <p:spPr>
          <a:xfrm>
            <a:off x="1132115" y="511629"/>
            <a:ext cx="3113318" cy="2917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B3DF6FBB-A571-17F4-B48E-48AC8ED08EFE}"/>
              </a:ext>
            </a:extLst>
          </p:cNvPr>
          <p:cNvCxnSpPr/>
          <p:nvPr/>
        </p:nvCxnSpPr>
        <p:spPr>
          <a:xfrm>
            <a:off x="1338943"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7" name="直線コネクタ 6">
            <a:extLst>
              <a:ext uri="{FF2B5EF4-FFF2-40B4-BE49-F238E27FC236}">
                <a16:creationId xmlns:a16="http://schemas.microsoft.com/office/drawing/2014/main" id="{79D815AA-E435-829D-101D-3857A1F54AB2}"/>
              </a:ext>
            </a:extLst>
          </p:cNvPr>
          <p:cNvCxnSpPr/>
          <p:nvPr/>
        </p:nvCxnSpPr>
        <p:spPr>
          <a:xfrm>
            <a:off x="1556657"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8" name="直線コネクタ 7">
            <a:extLst>
              <a:ext uri="{FF2B5EF4-FFF2-40B4-BE49-F238E27FC236}">
                <a16:creationId xmlns:a16="http://schemas.microsoft.com/office/drawing/2014/main" id="{8D7A5391-BBB2-DE57-6337-66124A9EBC77}"/>
              </a:ext>
            </a:extLst>
          </p:cNvPr>
          <p:cNvCxnSpPr/>
          <p:nvPr/>
        </p:nvCxnSpPr>
        <p:spPr>
          <a:xfrm>
            <a:off x="1763485"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17" name="直線コネクタ 16">
            <a:extLst>
              <a:ext uri="{FF2B5EF4-FFF2-40B4-BE49-F238E27FC236}">
                <a16:creationId xmlns:a16="http://schemas.microsoft.com/office/drawing/2014/main" id="{3B905E65-B9D1-1C5F-2631-63DE2113AABB}"/>
              </a:ext>
            </a:extLst>
          </p:cNvPr>
          <p:cNvCxnSpPr/>
          <p:nvPr/>
        </p:nvCxnSpPr>
        <p:spPr>
          <a:xfrm>
            <a:off x="1970314"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18" name="直線コネクタ 17">
            <a:extLst>
              <a:ext uri="{FF2B5EF4-FFF2-40B4-BE49-F238E27FC236}">
                <a16:creationId xmlns:a16="http://schemas.microsoft.com/office/drawing/2014/main" id="{12960627-9436-6257-8E01-F008F180B5F4}"/>
              </a:ext>
            </a:extLst>
          </p:cNvPr>
          <p:cNvCxnSpPr/>
          <p:nvPr/>
        </p:nvCxnSpPr>
        <p:spPr>
          <a:xfrm>
            <a:off x="2177143"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19" name="直線コネクタ 18">
            <a:extLst>
              <a:ext uri="{FF2B5EF4-FFF2-40B4-BE49-F238E27FC236}">
                <a16:creationId xmlns:a16="http://schemas.microsoft.com/office/drawing/2014/main" id="{3F111DC8-D5CC-C2AE-60FF-A18420E4D6A6}"/>
              </a:ext>
            </a:extLst>
          </p:cNvPr>
          <p:cNvCxnSpPr/>
          <p:nvPr/>
        </p:nvCxnSpPr>
        <p:spPr>
          <a:xfrm>
            <a:off x="2383972"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0" name="直線コネクタ 19">
            <a:extLst>
              <a:ext uri="{FF2B5EF4-FFF2-40B4-BE49-F238E27FC236}">
                <a16:creationId xmlns:a16="http://schemas.microsoft.com/office/drawing/2014/main" id="{65A9CE4A-03F9-3641-34E0-AAEBD9A48798}"/>
              </a:ext>
            </a:extLst>
          </p:cNvPr>
          <p:cNvCxnSpPr/>
          <p:nvPr/>
        </p:nvCxnSpPr>
        <p:spPr>
          <a:xfrm>
            <a:off x="2590801"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069CB11-15DD-0493-5887-833C57AAD909}"/>
              </a:ext>
            </a:extLst>
          </p:cNvPr>
          <p:cNvCxnSpPr/>
          <p:nvPr/>
        </p:nvCxnSpPr>
        <p:spPr>
          <a:xfrm>
            <a:off x="2797630"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2" name="直線コネクタ 21">
            <a:extLst>
              <a:ext uri="{FF2B5EF4-FFF2-40B4-BE49-F238E27FC236}">
                <a16:creationId xmlns:a16="http://schemas.microsoft.com/office/drawing/2014/main" id="{FB20593E-7F48-5133-4E45-BE92EBC9D9EB}"/>
              </a:ext>
            </a:extLst>
          </p:cNvPr>
          <p:cNvCxnSpPr/>
          <p:nvPr/>
        </p:nvCxnSpPr>
        <p:spPr>
          <a:xfrm>
            <a:off x="3004459"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63D0A873-7C31-CEF0-527A-0BB8B2C3082C}"/>
              </a:ext>
            </a:extLst>
          </p:cNvPr>
          <p:cNvCxnSpPr/>
          <p:nvPr/>
        </p:nvCxnSpPr>
        <p:spPr>
          <a:xfrm>
            <a:off x="3211288"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4" name="直線コネクタ 23">
            <a:extLst>
              <a:ext uri="{FF2B5EF4-FFF2-40B4-BE49-F238E27FC236}">
                <a16:creationId xmlns:a16="http://schemas.microsoft.com/office/drawing/2014/main" id="{08C8B903-BE9E-0134-3CBA-FEB18A5B860C}"/>
              </a:ext>
            </a:extLst>
          </p:cNvPr>
          <p:cNvCxnSpPr/>
          <p:nvPr/>
        </p:nvCxnSpPr>
        <p:spPr>
          <a:xfrm>
            <a:off x="3418117"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5" name="直線コネクタ 24">
            <a:extLst>
              <a:ext uri="{FF2B5EF4-FFF2-40B4-BE49-F238E27FC236}">
                <a16:creationId xmlns:a16="http://schemas.microsoft.com/office/drawing/2014/main" id="{B8AC43DF-B556-87BA-42E6-F5733613729A}"/>
              </a:ext>
            </a:extLst>
          </p:cNvPr>
          <p:cNvCxnSpPr/>
          <p:nvPr/>
        </p:nvCxnSpPr>
        <p:spPr>
          <a:xfrm>
            <a:off x="3624946"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6" name="直線コネクタ 25">
            <a:extLst>
              <a:ext uri="{FF2B5EF4-FFF2-40B4-BE49-F238E27FC236}">
                <a16:creationId xmlns:a16="http://schemas.microsoft.com/office/drawing/2014/main" id="{F2B5C3E5-6F27-A549-7588-7F773B3C226E}"/>
              </a:ext>
            </a:extLst>
          </p:cNvPr>
          <p:cNvCxnSpPr/>
          <p:nvPr/>
        </p:nvCxnSpPr>
        <p:spPr>
          <a:xfrm>
            <a:off x="3831775"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7" name="直線コネクタ 26">
            <a:extLst>
              <a:ext uri="{FF2B5EF4-FFF2-40B4-BE49-F238E27FC236}">
                <a16:creationId xmlns:a16="http://schemas.microsoft.com/office/drawing/2014/main" id="{1B3B780E-83AE-BB98-080E-7D5ECF91FAB7}"/>
              </a:ext>
            </a:extLst>
          </p:cNvPr>
          <p:cNvCxnSpPr/>
          <p:nvPr/>
        </p:nvCxnSpPr>
        <p:spPr>
          <a:xfrm>
            <a:off x="4038604"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28" name="直線コネクタ 27">
            <a:extLst>
              <a:ext uri="{FF2B5EF4-FFF2-40B4-BE49-F238E27FC236}">
                <a16:creationId xmlns:a16="http://schemas.microsoft.com/office/drawing/2014/main" id="{74903943-BCA6-9DE1-DFAB-185EF8079A1F}"/>
              </a:ext>
            </a:extLst>
          </p:cNvPr>
          <p:cNvCxnSpPr/>
          <p:nvPr/>
        </p:nvCxnSpPr>
        <p:spPr>
          <a:xfrm>
            <a:off x="4245433" y="511629"/>
            <a:ext cx="0" cy="2917371"/>
          </a:xfrm>
          <a:prstGeom prst="line">
            <a:avLst/>
          </a:prstGeom>
        </p:spPr>
        <p:style>
          <a:lnRef idx="2">
            <a:schemeClr val="dk1"/>
          </a:lnRef>
          <a:fillRef idx="0">
            <a:schemeClr val="dk1"/>
          </a:fillRef>
          <a:effectRef idx="1">
            <a:schemeClr val="dk1"/>
          </a:effectRef>
          <a:fontRef idx="minor">
            <a:schemeClr val="tx1"/>
          </a:fontRef>
        </p:style>
      </p:cxnSp>
      <p:cxnSp>
        <p:nvCxnSpPr>
          <p:cNvPr id="30" name="直線コネクタ 29">
            <a:extLst>
              <a:ext uri="{FF2B5EF4-FFF2-40B4-BE49-F238E27FC236}">
                <a16:creationId xmlns:a16="http://schemas.microsoft.com/office/drawing/2014/main" id="{8E60CC2C-C3F2-E095-0ED8-DB51EBBF3DB3}"/>
              </a:ext>
            </a:extLst>
          </p:cNvPr>
          <p:cNvCxnSpPr/>
          <p:nvPr/>
        </p:nvCxnSpPr>
        <p:spPr>
          <a:xfrm>
            <a:off x="1132115" y="718457"/>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1" name="直線コネクタ 30">
            <a:extLst>
              <a:ext uri="{FF2B5EF4-FFF2-40B4-BE49-F238E27FC236}">
                <a16:creationId xmlns:a16="http://schemas.microsoft.com/office/drawing/2014/main" id="{E00F548A-3928-699D-3378-7680FD049C2F}"/>
              </a:ext>
            </a:extLst>
          </p:cNvPr>
          <p:cNvCxnSpPr/>
          <p:nvPr/>
        </p:nvCxnSpPr>
        <p:spPr>
          <a:xfrm>
            <a:off x="1132115" y="936171"/>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a:extLst>
              <a:ext uri="{FF2B5EF4-FFF2-40B4-BE49-F238E27FC236}">
                <a16:creationId xmlns:a16="http://schemas.microsoft.com/office/drawing/2014/main" id="{F39E3C41-6F22-E014-0188-858D250E80FF}"/>
              </a:ext>
            </a:extLst>
          </p:cNvPr>
          <p:cNvCxnSpPr/>
          <p:nvPr/>
        </p:nvCxnSpPr>
        <p:spPr>
          <a:xfrm>
            <a:off x="1132115" y="1132114"/>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5" name="直線コネクタ 34">
            <a:extLst>
              <a:ext uri="{FF2B5EF4-FFF2-40B4-BE49-F238E27FC236}">
                <a16:creationId xmlns:a16="http://schemas.microsoft.com/office/drawing/2014/main" id="{6B4C68BE-A734-FF44-4EEC-7B4263543B50}"/>
              </a:ext>
            </a:extLst>
          </p:cNvPr>
          <p:cNvCxnSpPr/>
          <p:nvPr/>
        </p:nvCxnSpPr>
        <p:spPr>
          <a:xfrm>
            <a:off x="1132115" y="1349828"/>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6" name="直線コネクタ 35">
            <a:extLst>
              <a:ext uri="{FF2B5EF4-FFF2-40B4-BE49-F238E27FC236}">
                <a16:creationId xmlns:a16="http://schemas.microsoft.com/office/drawing/2014/main" id="{65DC5437-0D8E-1A44-3DED-4819BE9AE3FD}"/>
              </a:ext>
            </a:extLst>
          </p:cNvPr>
          <p:cNvCxnSpPr/>
          <p:nvPr/>
        </p:nvCxnSpPr>
        <p:spPr>
          <a:xfrm>
            <a:off x="1132115" y="1567542"/>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7" name="直線コネクタ 36">
            <a:extLst>
              <a:ext uri="{FF2B5EF4-FFF2-40B4-BE49-F238E27FC236}">
                <a16:creationId xmlns:a16="http://schemas.microsoft.com/office/drawing/2014/main" id="{EFB7A6D4-C4C9-DF03-368F-10876CA00DB4}"/>
              </a:ext>
            </a:extLst>
          </p:cNvPr>
          <p:cNvCxnSpPr/>
          <p:nvPr/>
        </p:nvCxnSpPr>
        <p:spPr>
          <a:xfrm>
            <a:off x="1153887" y="1774371"/>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a:extLst>
              <a:ext uri="{FF2B5EF4-FFF2-40B4-BE49-F238E27FC236}">
                <a16:creationId xmlns:a16="http://schemas.microsoft.com/office/drawing/2014/main" id="{15884138-F9DE-66A4-A693-0165B56CAF4C}"/>
              </a:ext>
            </a:extLst>
          </p:cNvPr>
          <p:cNvCxnSpPr/>
          <p:nvPr/>
        </p:nvCxnSpPr>
        <p:spPr>
          <a:xfrm>
            <a:off x="1132115" y="1992086"/>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39" name="直線コネクタ 38">
            <a:extLst>
              <a:ext uri="{FF2B5EF4-FFF2-40B4-BE49-F238E27FC236}">
                <a16:creationId xmlns:a16="http://schemas.microsoft.com/office/drawing/2014/main" id="{DE9D0E58-D853-562C-7F96-CDBA53F54961}"/>
              </a:ext>
            </a:extLst>
          </p:cNvPr>
          <p:cNvCxnSpPr/>
          <p:nvPr/>
        </p:nvCxnSpPr>
        <p:spPr>
          <a:xfrm>
            <a:off x="1110343" y="2209801"/>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40" name="直線コネクタ 39">
            <a:extLst>
              <a:ext uri="{FF2B5EF4-FFF2-40B4-BE49-F238E27FC236}">
                <a16:creationId xmlns:a16="http://schemas.microsoft.com/office/drawing/2014/main" id="{41B195E3-2802-E483-48F9-D8F63BA70428}"/>
              </a:ext>
            </a:extLst>
          </p:cNvPr>
          <p:cNvCxnSpPr/>
          <p:nvPr/>
        </p:nvCxnSpPr>
        <p:spPr>
          <a:xfrm>
            <a:off x="1132115" y="2427516"/>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41" name="直線コネクタ 40">
            <a:extLst>
              <a:ext uri="{FF2B5EF4-FFF2-40B4-BE49-F238E27FC236}">
                <a16:creationId xmlns:a16="http://schemas.microsoft.com/office/drawing/2014/main" id="{BD96870D-16C3-92DA-B8C6-2688F1AC48C5}"/>
              </a:ext>
            </a:extLst>
          </p:cNvPr>
          <p:cNvCxnSpPr/>
          <p:nvPr/>
        </p:nvCxnSpPr>
        <p:spPr>
          <a:xfrm>
            <a:off x="1132115" y="2656117"/>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線コネクタ 41">
            <a:extLst>
              <a:ext uri="{FF2B5EF4-FFF2-40B4-BE49-F238E27FC236}">
                <a16:creationId xmlns:a16="http://schemas.microsoft.com/office/drawing/2014/main" id="{DBF6F614-8BB0-5FA0-8D3B-76A46B37BC23}"/>
              </a:ext>
            </a:extLst>
          </p:cNvPr>
          <p:cNvCxnSpPr/>
          <p:nvPr/>
        </p:nvCxnSpPr>
        <p:spPr>
          <a:xfrm>
            <a:off x="1153887" y="2862946"/>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43" name="直線コネクタ 42">
            <a:extLst>
              <a:ext uri="{FF2B5EF4-FFF2-40B4-BE49-F238E27FC236}">
                <a16:creationId xmlns:a16="http://schemas.microsoft.com/office/drawing/2014/main" id="{315B864B-57D3-5C1C-962F-A184B2C1B56C}"/>
              </a:ext>
            </a:extLst>
          </p:cNvPr>
          <p:cNvCxnSpPr/>
          <p:nvPr/>
        </p:nvCxnSpPr>
        <p:spPr>
          <a:xfrm>
            <a:off x="1132115" y="3069775"/>
            <a:ext cx="3113318" cy="0"/>
          </a:xfrm>
          <a:prstGeom prst="line">
            <a:avLst/>
          </a:prstGeom>
        </p:spPr>
        <p:style>
          <a:lnRef idx="2">
            <a:schemeClr val="dk1"/>
          </a:lnRef>
          <a:fillRef idx="0">
            <a:schemeClr val="dk1"/>
          </a:fillRef>
          <a:effectRef idx="1">
            <a:schemeClr val="dk1"/>
          </a:effectRef>
          <a:fontRef idx="minor">
            <a:schemeClr val="tx1"/>
          </a:fontRef>
        </p:style>
      </p:cxnSp>
      <p:cxnSp>
        <p:nvCxnSpPr>
          <p:cNvPr id="44" name="直線コネクタ 43">
            <a:extLst>
              <a:ext uri="{FF2B5EF4-FFF2-40B4-BE49-F238E27FC236}">
                <a16:creationId xmlns:a16="http://schemas.microsoft.com/office/drawing/2014/main" id="{EA91FF50-B96D-2EF2-4EED-9450AE57A229}"/>
              </a:ext>
            </a:extLst>
          </p:cNvPr>
          <p:cNvCxnSpPr/>
          <p:nvPr/>
        </p:nvCxnSpPr>
        <p:spPr>
          <a:xfrm>
            <a:off x="1132115" y="3254833"/>
            <a:ext cx="3113318" cy="0"/>
          </a:xfrm>
          <a:prstGeom prst="line">
            <a:avLst/>
          </a:prstGeom>
        </p:spPr>
        <p:style>
          <a:lnRef idx="2">
            <a:schemeClr val="dk1"/>
          </a:lnRef>
          <a:fillRef idx="0">
            <a:schemeClr val="dk1"/>
          </a:fillRef>
          <a:effectRef idx="1">
            <a:schemeClr val="dk1"/>
          </a:effectRef>
          <a:fontRef idx="minor">
            <a:schemeClr val="tx1"/>
          </a:fontRef>
        </p:style>
      </p:cxnSp>
      <p:sp>
        <p:nvSpPr>
          <p:cNvPr id="47" name="テキスト ボックス 46">
            <a:extLst>
              <a:ext uri="{FF2B5EF4-FFF2-40B4-BE49-F238E27FC236}">
                <a16:creationId xmlns:a16="http://schemas.microsoft.com/office/drawing/2014/main" id="{DCE1AD6B-F64D-E6C6-0EBC-07A0032CBB23}"/>
              </a:ext>
            </a:extLst>
          </p:cNvPr>
          <p:cNvSpPr txBox="1"/>
          <p:nvPr/>
        </p:nvSpPr>
        <p:spPr>
          <a:xfrm>
            <a:off x="2188029" y="97971"/>
            <a:ext cx="877163" cy="369332"/>
          </a:xfrm>
          <a:prstGeom prst="rect">
            <a:avLst/>
          </a:prstGeom>
          <a:noFill/>
        </p:spPr>
        <p:txBody>
          <a:bodyPr wrap="none" rtlCol="0">
            <a:spAutoFit/>
          </a:bodyPr>
          <a:lstStyle/>
          <a:p>
            <a:r>
              <a:rPr kumimoji="1" lang="ja-JP" altLang="en-US"/>
              <a:t>マップ</a:t>
            </a:r>
          </a:p>
        </p:txBody>
      </p:sp>
      <p:sp>
        <p:nvSpPr>
          <p:cNvPr id="48" name="正方形/長方形 47">
            <a:extLst>
              <a:ext uri="{FF2B5EF4-FFF2-40B4-BE49-F238E27FC236}">
                <a16:creationId xmlns:a16="http://schemas.microsoft.com/office/drawing/2014/main" id="{754511B9-03AA-2A9F-6332-3759E6FF4EB5}"/>
              </a:ext>
            </a:extLst>
          </p:cNvPr>
          <p:cNvSpPr/>
          <p:nvPr/>
        </p:nvSpPr>
        <p:spPr>
          <a:xfrm>
            <a:off x="2383972" y="1785257"/>
            <a:ext cx="206828" cy="1850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FF364D43-88A7-4352-8FEC-D9DBBEBF64FA}"/>
              </a:ext>
            </a:extLst>
          </p:cNvPr>
          <p:cNvSpPr/>
          <p:nvPr/>
        </p:nvSpPr>
        <p:spPr>
          <a:xfrm>
            <a:off x="2590800" y="1371600"/>
            <a:ext cx="206828" cy="18505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25E843C2-1A98-9341-0098-2B3F07906AF8}"/>
              </a:ext>
            </a:extLst>
          </p:cNvPr>
          <p:cNvSpPr/>
          <p:nvPr/>
        </p:nvSpPr>
        <p:spPr>
          <a:xfrm>
            <a:off x="2797633" y="1371600"/>
            <a:ext cx="206828" cy="18505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89F73534-19FC-E9A8-A837-C4A2E111CB5F}"/>
              </a:ext>
            </a:extLst>
          </p:cNvPr>
          <p:cNvSpPr/>
          <p:nvPr/>
        </p:nvSpPr>
        <p:spPr>
          <a:xfrm>
            <a:off x="2797633" y="1578428"/>
            <a:ext cx="206828" cy="18505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C354C9F9-6108-D20F-F927-54DCBDC4F334}"/>
              </a:ext>
            </a:extLst>
          </p:cNvPr>
          <p:cNvSpPr/>
          <p:nvPr/>
        </p:nvSpPr>
        <p:spPr>
          <a:xfrm>
            <a:off x="3418118" y="947057"/>
            <a:ext cx="206828" cy="18505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8E47A281-9D54-4BA0-F071-A70C87F9AA7A}"/>
              </a:ext>
            </a:extLst>
          </p:cNvPr>
          <p:cNvSpPr/>
          <p:nvPr/>
        </p:nvSpPr>
        <p:spPr>
          <a:xfrm>
            <a:off x="5845630" y="511629"/>
            <a:ext cx="3341912"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目標</a:t>
            </a:r>
            <a:endParaRPr kumimoji="1" lang="ja-JP" altLang="en-US"/>
          </a:p>
        </p:txBody>
      </p:sp>
      <p:sp>
        <p:nvSpPr>
          <p:cNvPr id="3" name="正方形/長方形 2">
            <a:extLst>
              <a:ext uri="{FF2B5EF4-FFF2-40B4-BE49-F238E27FC236}">
                <a16:creationId xmlns:a16="http://schemas.microsoft.com/office/drawing/2014/main" id="{B1798083-3679-D830-0FFD-100E1D6C08E8}"/>
              </a:ext>
            </a:extLst>
          </p:cNvPr>
          <p:cNvSpPr/>
          <p:nvPr/>
        </p:nvSpPr>
        <p:spPr>
          <a:xfrm>
            <a:off x="5845629" y="936171"/>
            <a:ext cx="3341912"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a:t>
            </a:r>
          </a:p>
        </p:txBody>
      </p:sp>
      <p:sp>
        <p:nvSpPr>
          <p:cNvPr id="5" name="正方形/長方形 4">
            <a:extLst>
              <a:ext uri="{FF2B5EF4-FFF2-40B4-BE49-F238E27FC236}">
                <a16:creationId xmlns:a16="http://schemas.microsoft.com/office/drawing/2014/main" id="{325C91E9-E509-3040-CC3D-2677ED017807}"/>
              </a:ext>
            </a:extLst>
          </p:cNvPr>
          <p:cNvSpPr/>
          <p:nvPr/>
        </p:nvSpPr>
        <p:spPr>
          <a:xfrm>
            <a:off x="5845630" y="1377040"/>
            <a:ext cx="3341912"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場所</a:t>
            </a:r>
            <a:r>
              <a:rPr kumimoji="1" lang="en-US" altLang="ja-JP" dirty="0"/>
              <a:t>1</a:t>
            </a:r>
            <a:r>
              <a:rPr kumimoji="1" lang="ja-JP" altLang="en-US"/>
              <a:t>でキー</a:t>
            </a:r>
            <a:r>
              <a:rPr kumimoji="1" lang="en-US" altLang="ja-JP" dirty="0"/>
              <a:t>[q]</a:t>
            </a:r>
            <a:r>
              <a:rPr kumimoji="1" lang="ja-JP" altLang="en-US"/>
              <a:t>を７</a:t>
            </a:r>
            <a:r>
              <a:rPr kumimoji="1" lang="en-US" altLang="ja-JP" dirty="0"/>
              <a:t>0</a:t>
            </a:r>
            <a:r>
              <a:rPr kumimoji="1" lang="ja-JP" altLang="en-US"/>
              <a:t>回押す</a:t>
            </a:r>
          </a:p>
        </p:txBody>
      </p:sp>
      <p:sp>
        <p:nvSpPr>
          <p:cNvPr id="9" name="正方形/長方形 8">
            <a:extLst>
              <a:ext uri="{FF2B5EF4-FFF2-40B4-BE49-F238E27FC236}">
                <a16:creationId xmlns:a16="http://schemas.microsoft.com/office/drawing/2014/main" id="{68F69E78-4B13-7539-AF5B-97723044DC20}"/>
              </a:ext>
            </a:extLst>
          </p:cNvPr>
          <p:cNvSpPr/>
          <p:nvPr/>
        </p:nvSpPr>
        <p:spPr>
          <a:xfrm>
            <a:off x="5845629" y="1801582"/>
            <a:ext cx="3341912"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a:t>
            </a:r>
          </a:p>
        </p:txBody>
      </p:sp>
      <p:sp>
        <p:nvSpPr>
          <p:cNvPr id="15" name="テキスト ボックス 14">
            <a:extLst>
              <a:ext uri="{FF2B5EF4-FFF2-40B4-BE49-F238E27FC236}">
                <a16:creationId xmlns:a16="http://schemas.microsoft.com/office/drawing/2014/main" id="{6897F687-B5D3-3C8C-2352-C59BC791DA37}"/>
              </a:ext>
            </a:extLst>
          </p:cNvPr>
          <p:cNvSpPr txBox="1"/>
          <p:nvPr/>
        </p:nvSpPr>
        <p:spPr>
          <a:xfrm>
            <a:off x="6607629" y="65314"/>
            <a:ext cx="1338828" cy="369332"/>
          </a:xfrm>
          <a:prstGeom prst="rect">
            <a:avLst/>
          </a:prstGeom>
          <a:noFill/>
        </p:spPr>
        <p:txBody>
          <a:bodyPr wrap="none" rtlCol="0">
            <a:spAutoFit/>
          </a:bodyPr>
          <a:lstStyle/>
          <a:p>
            <a:r>
              <a:rPr kumimoji="1" lang="ja-JP" altLang="en-US"/>
              <a:t>目標リスト</a:t>
            </a:r>
          </a:p>
        </p:txBody>
      </p:sp>
      <p:cxnSp>
        <p:nvCxnSpPr>
          <p:cNvPr id="29" name="直線矢印コネクタ 28">
            <a:extLst>
              <a:ext uri="{FF2B5EF4-FFF2-40B4-BE49-F238E27FC236}">
                <a16:creationId xmlns:a16="http://schemas.microsoft.com/office/drawing/2014/main" id="{8C22B9DB-BDF6-3E40-D0BF-DF74D36F2825}"/>
              </a:ext>
            </a:extLst>
          </p:cNvPr>
          <p:cNvCxnSpPr>
            <a:endCxn id="55" idx="3"/>
          </p:cNvCxnSpPr>
          <p:nvPr/>
        </p:nvCxnSpPr>
        <p:spPr>
          <a:xfrm flipH="1" flipV="1">
            <a:off x="3624946" y="1039585"/>
            <a:ext cx="925283" cy="3102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F4CCA059-51A5-A44D-5D64-43E05AB21C6E}"/>
              </a:ext>
            </a:extLst>
          </p:cNvPr>
          <p:cNvSpPr txBox="1"/>
          <p:nvPr/>
        </p:nvSpPr>
        <p:spPr>
          <a:xfrm>
            <a:off x="4724400" y="1404257"/>
            <a:ext cx="774571" cy="369332"/>
          </a:xfrm>
          <a:prstGeom prst="rect">
            <a:avLst/>
          </a:prstGeom>
          <a:noFill/>
        </p:spPr>
        <p:txBody>
          <a:bodyPr wrap="none" rtlCol="0">
            <a:spAutoFit/>
          </a:bodyPr>
          <a:lstStyle/>
          <a:p>
            <a:r>
              <a:rPr kumimoji="1" lang="ja-JP" altLang="en-US"/>
              <a:t>場所</a:t>
            </a:r>
            <a:r>
              <a:rPr kumimoji="1" lang="en-US" altLang="ja-JP" dirty="0"/>
              <a:t>1</a:t>
            </a:r>
            <a:endParaRPr kumimoji="1" lang="ja-JP" altLang="en-US"/>
          </a:p>
        </p:txBody>
      </p:sp>
      <p:sp>
        <p:nvSpPr>
          <p:cNvPr id="34" name="正方形/長方形 33">
            <a:extLst>
              <a:ext uri="{FF2B5EF4-FFF2-40B4-BE49-F238E27FC236}">
                <a16:creationId xmlns:a16="http://schemas.microsoft.com/office/drawing/2014/main" id="{4EC8E93D-39E1-8517-808C-93FCA26A27EE}"/>
              </a:ext>
            </a:extLst>
          </p:cNvPr>
          <p:cNvSpPr/>
          <p:nvPr/>
        </p:nvSpPr>
        <p:spPr>
          <a:xfrm>
            <a:off x="10297883" y="511629"/>
            <a:ext cx="1045030"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報酬</a:t>
            </a:r>
          </a:p>
        </p:txBody>
      </p:sp>
      <p:sp>
        <p:nvSpPr>
          <p:cNvPr id="45" name="正方形/長方形 44">
            <a:extLst>
              <a:ext uri="{FF2B5EF4-FFF2-40B4-BE49-F238E27FC236}">
                <a16:creationId xmlns:a16="http://schemas.microsoft.com/office/drawing/2014/main" id="{F74A54C6-D389-F929-ADC1-E976080A142A}"/>
              </a:ext>
            </a:extLst>
          </p:cNvPr>
          <p:cNvSpPr/>
          <p:nvPr/>
        </p:nvSpPr>
        <p:spPr>
          <a:xfrm>
            <a:off x="10297882" y="936171"/>
            <a:ext cx="1045030"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a:t>
            </a:r>
          </a:p>
        </p:txBody>
      </p:sp>
      <p:sp>
        <p:nvSpPr>
          <p:cNvPr id="46" name="正方形/長方形 45">
            <a:extLst>
              <a:ext uri="{FF2B5EF4-FFF2-40B4-BE49-F238E27FC236}">
                <a16:creationId xmlns:a16="http://schemas.microsoft.com/office/drawing/2014/main" id="{B36AC269-C1A8-3072-069B-07335E257C7B}"/>
              </a:ext>
            </a:extLst>
          </p:cNvPr>
          <p:cNvSpPr/>
          <p:nvPr/>
        </p:nvSpPr>
        <p:spPr>
          <a:xfrm>
            <a:off x="10297883" y="1377040"/>
            <a:ext cx="1045030"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5D465548-73BF-5567-413C-5845574CB259}"/>
              </a:ext>
            </a:extLst>
          </p:cNvPr>
          <p:cNvSpPr/>
          <p:nvPr/>
        </p:nvSpPr>
        <p:spPr>
          <a:xfrm>
            <a:off x="10297882" y="1801582"/>
            <a:ext cx="1045030"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a:t>
            </a:r>
          </a:p>
        </p:txBody>
      </p:sp>
      <p:sp>
        <p:nvSpPr>
          <p:cNvPr id="58" name="正方形/長方形 57">
            <a:extLst>
              <a:ext uri="{FF2B5EF4-FFF2-40B4-BE49-F238E27FC236}">
                <a16:creationId xmlns:a16="http://schemas.microsoft.com/office/drawing/2014/main" id="{1A6FFAB5-48BD-699D-0938-2DE6DEA272CE}"/>
              </a:ext>
            </a:extLst>
          </p:cNvPr>
          <p:cNvSpPr/>
          <p:nvPr/>
        </p:nvSpPr>
        <p:spPr>
          <a:xfrm>
            <a:off x="9187541" y="511629"/>
            <a:ext cx="1110342"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制限時間</a:t>
            </a:r>
          </a:p>
        </p:txBody>
      </p:sp>
      <p:sp>
        <p:nvSpPr>
          <p:cNvPr id="60" name="正方形/長方形 59">
            <a:extLst>
              <a:ext uri="{FF2B5EF4-FFF2-40B4-BE49-F238E27FC236}">
                <a16:creationId xmlns:a16="http://schemas.microsoft.com/office/drawing/2014/main" id="{3E6E846D-6A53-A100-1B68-186C1B3B1055}"/>
              </a:ext>
            </a:extLst>
          </p:cNvPr>
          <p:cNvSpPr/>
          <p:nvPr/>
        </p:nvSpPr>
        <p:spPr>
          <a:xfrm>
            <a:off x="9187540" y="936171"/>
            <a:ext cx="1110342"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a:t>
            </a:r>
          </a:p>
        </p:txBody>
      </p:sp>
      <p:sp>
        <p:nvSpPr>
          <p:cNvPr id="64" name="正方形/長方形 63">
            <a:extLst>
              <a:ext uri="{FF2B5EF4-FFF2-40B4-BE49-F238E27FC236}">
                <a16:creationId xmlns:a16="http://schemas.microsoft.com/office/drawing/2014/main" id="{4E7A8F71-2CE3-BB25-9920-B3D6AFF9A8E5}"/>
              </a:ext>
            </a:extLst>
          </p:cNvPr>
          <p:cNvSpPr/>
          <p:nvPr/>
        </p:nvSpPr>
        <p:spPr>
          <a:xfrm>
            <a:off x="9187541" y="1377040"/>
            <a:ext cx="1110342"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15:00s</a:t>
            </a:r>
            <a:endParaRPr kumimoji="1" lang="ja-JP" altLang="en-US"/>
          </a:p>
        </p:txBody>
      </p:sp>
      <p:sp>
        <p:nvSpPr>
          <p:cNvPr id="66" name="正方形/長方形 65">
            <a:extLst>
              <a:ext uri="{FF2B5EF4-FFF2-40B4-BE49-F238E27FC236}">
                <a16:creationId xmlns:a16="http://schemas.microsoft.com/office/drawing/2014/main" id="{429BBBB5-E3F5-FE60-EB91-745E0381454F}"/>
              </a:ext>
            </a:extLst>
          </p:cNvPr>
          <p:cNvSpPr/>
          <p:nvPr/>
        </p:nvSpPr>
        <p:spPr>
          <a:xfrm>
            <a:off x="9187540" y="1801582"/>
            <a:ext cx="1110342" cy="435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a:t>
            </a:r>
          </a:p>
        </p:txBody>
      </p:sp>
      <p:cxnSp>
        <p:nvCxnSpPr>
          <p:cNvPr id="70" name="直線矢印コネクタ 69">
            <a:extLst>
              <a:ext uri="{FF2B5EF4-FFF2-40B4-BE49-F238E27FC236}">
                <a16:creationId xmlns:a16="http://schemas.microsoft.com/office/drawing/2014/main" id="{D50CB18A-E3F8-1052-06D6-864E228CE11A}"/>
              </a:ext>
            </a:extLst>
          </p:cNvPr>
          <p:cNvCxnSpPr/>
          <p:nvPr/>
        </p:nvCxnSpPr>
        <p:spPr>
          <a:xfrm flipV="1">
            <a:off x="10297881" y="1578428"/>
            <a:ext cx="185060" cy="1164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1" name="テキスト ボックス 70">
            <a:extLst>
              <a:ext uri="{FF2B5EF4-FFF2-40B4-BE49-F238E27FC236}">
                <a16:creationId xmlns:a16="http://schemas.microsoft.com/office/drawing/2014/main" id="{4BE937EC-8B2B-3E5C-5240-233C6EBC9396}"/>
              </a:ext>
            </a:extLst>
          </p:cNvPr>
          <p:cNvSpPr txBox="1"/>
          <p:nvPr/>
        </p:nvSpPr>
        <p:spPr>
          <a:xfrm>
            <a:off x="4550229" y="2743200"/>
            <a:ext cx="7814960" cy="369332"/>
          </a:xfrm>
          <a:prstGeom prst="rect">
            <a:avLst/>
          </a:prstGeom>
          <a:noFill/>
        </p:spPr>
        <p:txBody>
          <a:bodyPr wrap="none" rtlCol="0">
            <a:spAutoFit/>
          </a:bodyPr>
          <a:lstStyle/>
          <a:p>
            <a:r>
              <a:rPr kumimoji="1" lang="ja-JP" altLang="en-US"/>
              <a:t>キーレベル</a:t>
            </a:r>
            <a:r>
              <a:rPr kumimoji="1" lang="en-US" altLang="ja-JP" dirty="0"/>
              <a:t>up(</a:t>
            </a:r>
            <a:r>
              <a:rPr kumimoji="1" lang="ja-JP" altLang="en-US"/>
              <a:t>報酬獲得後はキーを</a:t>
            </a:r>
            <a:r>
              <a:rPr kumimoji="1" lang="en-US" altLang="ja-JP" dirty="0"/>
              <a:t>1</a:t>
            </a:r>
            <a:r>
              <a:rPr kumimoji="1" lang="ja-JP" altLang="en-US"/>
              <a:t>回押しただけで</a:t>
            </a:r>
            <a:r>
              <a:rPr kumimoji="1" lang="en-US" altLang="ja-JP" dirty="0"/>
              <a:t>2</a:t>
            </a:r>
            <a:r>
              <a:rPr kumimoji="1" lang="ja-JP" altLang="en-US"/>
              <a:t>回押したことになる</a:t>
            </a:r>
            <a:r>
              <a:rPr kumimoji="1" lang="en-US" altLang="ja-JP" dirty="0"/>
              <a:t>)</a:t>
            </a:r>
            <a:endParaRPr kumimoji="1" lang="ja-JP" altLang="en-US"/>
          </a:p>
        </p:txBody>
      </p:sp>
      <p:sp>
        <p:nvSpPr>
          <p:cNvPr id="72" name="テキスト ボックス 71">
            <a:extLst>
              <a:ext uri="{FF2B5EF4-FFF2-40B4-BE49-F238E27FC236}">
                <a16:creationId xmlns:a16="http://schemas.microsoft.com/office/drawing/2014/main" id="{C981C0DD-E9D8-5233-D7A6-8AE4D3F6AA88}"/>
              </a:ext>
            </a:extLst>
          </p:cNvPr>
          <p:cNvSpPr txBox="1"/>
          <p:nvPr/>
        </p:nvSpPr>
        <p:spPr>
          <a:xfrm>
            <a:off x="189638" y="122672"/>
            <a:ext cx="877163" cy="923330"/>
          </a:xfrm>
          <a:prstGeom prst="rect">
            <a:avLst/>
          </a:prstGeom>
          <a:noFill/>
        </p:spPr>
        <p:txBody>
          <a:bodyPr wrap="none" rtlCol="0">
            <a:spAutoFit/>
          </a:bodyPr>
          <a:lstStyle/>
          <a:p>
            <a:r>
              <a:rPr lang="ja-JP" altLang="en-US" sz="5400"/>
              <a:t>例</a:t>
            </a:r>
            <a:endParaRPr kumimoji="1" lang="ja-JP" altLang="en-US" sz="5400"/>
          </a:p>
        </p:txBody>
      </p:sp>
      <p:sp>
        <p:nvSpPr>
          <p:cNvPr id="73" name="テキスト ボックス 72">
            <a:extLst>
              <a:ext uri="{FF2B5EF4-FFF2-40B4-BE49-F238E27FC236}">
                <a16:creationId xmlns:a16="http://schemas.microsoft.com/office/drawing/2014/main" id="{4459E8DD-6B6F-B950-1174-A6DA89E725CD}"/>
              </a:ext>
            </a:extLst>
          </p:cNvPr>
          <p:cNvSpPr txBox="1"/>
          <p:nvPr/>
        </p:nvSpPr>
        <p:spPr>
          <a:xfrm>
            <a:off x="6084675" y="3162298"/>
            <a:ext cx="3647152" cy="369332"/>
          </a:xfrm>
          <a:prstGeom prst="rect">
            <a:avLst/>
          </a:prstGeom>
          <a:noFill/>
        </p:spPr>
        <p:txBody>
          <a:bodyPr wrap="none" rtlCol="0">
            <a:spAutoFit/>
          </a:bodyPr>
          <a:lstStyle/>
          <a:p>
            <a:r>
              <a:rPr kumimoji="1" lang="ja-JP" altLang="en-US"/>
              <a:t>目標リストはもっと見やすくする</a:t>
            </a:r>
            <a:endParaRPr kumimoji="1" lang="en-US" altLang="ja-JP" dirty="0"/>
          </a:p>
        </p:txBody>
      </p:sp>
      <p:sp>
        <p:nvSpPr>
          <p:cNvPr id="74" name="テキスト ボックス 73">
            <a:extLst>
              <a:ext uri="{FF2B5EF4-FFF2-40B4-BE49-F238E27FC236}">
                <a16:creationId xmlns:a16="http://schemas.microsoft.com/office/drawing/2014/main" id="{E485E7A0-67AA-DC6E-11AF-6141058FDBB9}"/>
              </a:ext>
            </a:extLst>
          </p:cNvPr>
          <p:cNvSpPr txBox="1"/>
          <p:nvPr/>
        </p:nvSpPr>
        <p:spPr>
          <a:xfrm>
            <a:off x="446314" y="4016829"/>
            <a:ext cx="10193816" cy="2031325"/>
          </a:xfrm>
          <a:prstGeom prst="rect">
            <a:avLst/>
          </a:prstGeom>
          <a:noFill/>
        </p:spPr>
        <p:txBody>
          <a:bodyPr wrap="none" rtlCol="0">
            <a:spAutoFit/>
          </a:bodyPr>
          <a:lstStyle/>
          <a:p>
            <a:r>
              <a:rPr kumimoji="1" lang="ja-JP" altLang="en-US"/>
              <a:t>要はボンバーマンランドみたいなゲーム</a:t>
            </a:r>
            <a:r>
              <a:rPr kumimoji="1" lang="en-US" altLang="ja-JP" dirty="0"/>
              <a:t>(</a:t>
            </a:r>
            <a:r>
              <a:rPr kumimoji="1" lang="ja-JP" altLang="en-US"/>
              <a:t>やったことないやつは非国民</a:t>
            </a:r>
            <a:r>
              <a:rPr kumimoji="1" lang="en-US" altLang="ja-JP" dirty="0"/>
              <a:t>)</a:t>
            </a:r>
          </a:p>
          <a:p>
            <a:r>
              <a:rPr lang="ja-JP" altLang="en-US"/>
              <a:t>場所に移動してミニゲームをこなして報酬をもらう</a:t>
            </a:r>
            <a:endParaRPr lang="en-US" altLang="ja-JP" dirty="0"/>
          </a:p>
          <a:p>
            <a:r>
              <a:rPr lang="ja-JP" altLang="en-US"/>
              <a:t>目標リストはゲームの参加者で共通</a:t>
            </a:r>
            <a:r>
              <a:rPr lang="en-US" altLang="ja-JP" dirty="0"/>
              <a:t>(</a:t>
            </a:r>
            <a:r>
              <a:rPr lang="ja-JP" altLang="en-US"/>
              <a:t>みんな同じ目標リスト）</a:t>
            </a:r>
            <a:endParaRPr lang="en-US" altLang="ja-JP" dirty="0"/>
          </a:p>
          <a:p>
            <a:r>
              <a:rPr lang="ja-JP" altLang="en-US"/>
              <a:t>制限時間は場所に移動してからではなく移動する前からタイマースタート</a:t>
            </a:r>
            <a:endParaRPr lang="en-US" altLang="ja-JP" dirty="0"/>
          </a:p>
          <a:p>
            <a:r>
              <a:rPr lang="ja-JP" altLang="en-US"/>
              <a:t>ランキングは総合力で決める</a:t>
            </a:r>
            <a:r>
              <a:rPr lang="en-US" altLang="ja-JP" dirty="0"/>
              <a:t>(</a:t>
            </a:r>
            <a:r>
              <a:rPr lang="ja-JP" altLang="en-US"/>
              <a:t>総合力</a:t>
            </a:r>
            <a:r>
              <a:rPr lang="en-US" altLang="ja-JP" dirty="0"/>
              <a:t>=</a:t>
            </a:r>
            <a:r>
              <a:rPr lang="ja-JP" altLang="en-US"/>
              <a:t>キー能力のレベル</a:t>
            </a:r>
            <a:r>
              <a:rPr lang="en-US" altLang="ja-JP" dirty="0"/>
              <a:t> x 0.3+</a:t>
            </a:r>
            <a:r>
              <a:rPr lang="ja-JP" altLang="en-US"/>
              <a:t>移動速度のレベル</a:t>
            </a:r>
            <a:r>
              <a:rPr lang="en-US" altLang="ja-JP" dirty="0"/>
              <a:t> x 0.6 + </a:t>
            </a:r>
            <a:r>
              <a:rPr lang="ja-JP" altLang="en-US"/>
              <a:t>・・・</a:t>
            </a:r>
            <a:r>
              <a:rPr lang="en-US" altLang="ja-JP" dirty="0"/>
              <a:t>)</a:t>
            </a:r>
          </a:p>
          <a:p>
            <a:r>
              <a:rPr lang="ja-JP" altLang="en-US"/>
              <a:t>目標リストは大量に用意しておく</a:t>
            </a:r>
            <a:endParaRPr lang="en-US" altLang="ja-JP" dirty="0"/>
          </a:p>
          <a:p>
            <a:r>
              <a:rPr lang="ja-JP" altLang="en-US"/>
              <a:t>どの目標から達成するべきかを考えるのがポイント</a:t>
            </a:r>
            <a:endParaRPr lang="en-US" altLang="ja-JP" dirty="0"/>
          </a:p>
        </p:txBody>
      </p:sp>
      <p:sp>
        <p:nvSpPr>
          <p:cNvPr id="75" name="正方形/長方形 74">
            <a:extLst>
              <a:ext uri="{FF2B5EF4-FFF2-40B4-BE49-F238E27FC236}">
                <a16:creationId xmlns:a16="http://schemas.microsoft.com/office/drawing/2014/main" id="{BE62F297-4C3D-0BCC-804D-C183F8B5560D}"/>
              </a:ext>
            </a:extLst>
          </p:cNvPr>
          <p:cNvSpPr/>
          <p:nvPr/>
        </p:nvSpPr>
        <p:spPr>
          <a:xfrm>
            <a:off x="8719457" y="3864429"/>
            <a:ext cx="642257" cy="3366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lv.1</a:t>
            </a:r>
            <a:endParaRPr kumimoji="1" lang="ja-JP" altLang="en-US"/>
          </a:p>
        </p:txBody>
      </p:sp>
      <p:sp>
        <p:nvSpPr>
          <p:cNvPr id="76" name="正方形/長方形 75">
            <a:extLst>
              <a:ext uri="{FF2B5EF4-FFF2-40B4-BE49-F238E27FC236}">
                <a16:creationId xmlns:a16="http://schemas.microsoft.com/office/drawing/2014/main" id="{A68E8D75-279C-70F8-67B1-FA58F006DAF3}"/>
              </a:ext>
            </a:extLst>
          </p:cNvPr>
          <p:cNvSpPr/>
          <p:nvPr/>
        </p:nvSpPr>
        <p:spPr>
          <a:xfrm>
            <a:off x="8719456" y="4201106"/>
            <a:ext cx="642257" cy="3366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lv.2</a:t>
            </a:r>
            <a:endParaRPr kumimoji="1" lang="ja-JP" altLang="en-US"/>
          </a:p>
        </p:txBody>
      </p:sp>
      <p:sp>
        <p:nvSpPr>
          <p:cNvPr id="77" name="正方形/長方形 76">
            <a:extLst>
              <a:ext uri="{FF2B5EF4-FFF2-40B4-BE49-F238E27FC236}">
                <a16:creationId xmlns:a16="http://schemas.microsoft.com/office/drawing/2014/main" id="{23E3A0B6-E4E0-8BCF-1D45-EAFA2E0510E8}"/>
              </a:ext>
            </a:extLst>
          </p:cNvPr>
          <p:cNvSpPr/>
          <p:nvPr/>
        </p:nvSpPr>
        <p:spPr>
          <a:xfrm>
            <a:off x="8719455" y="4533905"/>
            <a:ext cx="642257" cy="3366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lv.3</a:t>
            </a:r>
            <a:endParaRPr kumimoji="1" lang="ja-JP" altLang="en-US"/>
          </a:p>
        </p:txBody>
      </p:sp>
      <p:sp>
        <p:nvSpPr>
          <p:cNvPr id="78" name="正方形/長方形 77">
            <a:extLst>
              <a:ext uri="{FF2B5EF4-FFF2-40B4-BE49-F238E27FC236}">
                <a16:creationId xmlns:a16="http://schemas.microsoft.com/office/drawing/2014/main" id="{BFAB88EB-EE13-AB0F-1B8A-18B8BBCFA384}"/>
              </a:ext>
            </a:extLst>
          </p:cNvPr>
          <p:cNvSpPr/>
          <p:nvPr/>
        </p:nvSpPr>
        <p:spPr>
          <a:xfrm>
            <a:off x="9361712" y="3864429"/>
            <a:ext cx="1240974" cy="3366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a:t>
            </a:r>
            <a:r>
              <a:rPr lang="ja-JP" altLang="en-US"/>
              <a:t>：</a:t>
            </a:r>
            <a:r>
              <a:rPr lang="en-US" altLang="ja-JP" dirty="0"/>
              <a:t>1</a:t>
            </a:r>
            <a:endParaRPr kumimoji="1" lang="ja-JP" altLang="en-US"/>
          </a:p>
        </p:txBody>
      </p:sp>
      <p:sp>
        <p:nvSpPr>
          <p:cNvPr id="79" name="正方形/長方形 78">
            <a:extLst>
              <a:ext uri="{FF2B5EF4-FFF2-40B4-BE49-F238E27FC236}">
                <a16:creationId xmlns:a16="http://schemas.microsoft.com/office/drawing/2014/main" id="{1315D6A0-42A1-FF75-BF20-F8F2E12B2B11}"/>
              </a:ext>
            </a:extLst>
          </p:cNvPr>
          <p:cNvSpPr/>
          <p:nvPr/>
        </p:nvSpPr>
        <p:spPr>
          <a:xfrm>
            <a:off x="9361712" y="4201105"/>
            <a:ext cx="1240974" cy="3366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１：</a:t>
            </a:r>
            <a:r>
              <a:rPr kumimoji="1" lang="en-US" altLang="ja-JP" dirty="0"/>
              <a:t>2</a:t>
            </a:r>
            <a:endParaRPr kumimoji="1" lang="ja-JP" altLang="en-US"/>
          </a:p>
        </p:txBody>
      </p:sp>
      <p:sp>
        <p:nvSpPr>
          <p:cNvPr id="80" name="正方形/長方形 79">
            <a:extLst>
              <a:ext uri="{FF2B5EF4-FFF2-40B4-BE49-F238E27FC236}">
                <a16:creationId xmlns:a16="http://schemas.microsoft.com/office/drawing/2014/main" id="{CC290624-2FCE-7D0C-6031-24AFD9E18AB6}"/>
              </a:ext>
            </a:extLst>
          </p:cNvPr>
          <p:cNvSpPr/>
          <p:nvPr/>
        </p:nvSpPr>
        <p:spPr>
          <a:xfrm>
            <a:off x="9361712" y="4533905"/>
            <a:ext cx="1240974" cy="3366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１：</a:t>
            </a:r>
            <a:r>
              <a:rPr kumimoji="1" lang="en-US" altLang="ja-JP" dirty="0"/>
              <a:t>3</a:t>
            </a:r>
            <a:endParaRPr kumimoji="1" lang="ja-JP" altLang="en-US"/>
          </a:p>
        </p:txBody>
      </p:sp>
      <p:sp>
        <p:nvSpPr>
          <p:cNvPr id="82" name="テキスト ボックス 81">
            <a:extLst>
              <a:ext uri="{FF2B5EF4-FFF2-40B4-BE49-F238E27FC236}">
                <a16:creationId xmlns:a16="http://schemas.microsoft.com/office/drawing/2014/main" id="{A18D119E-C7D9-5C69-0BF7-20A793BCDCB6}"/>
              </a:ext>
            </a:extLst>
          </p:cNvPr>
          <p:cNvSpPr txBox="1"/>
          <p:nvPr/>
        </p:nvSpPr>
        <p:spPr>
          <a:xfrm>
            <a:off x="9040583" y="3547962"/>
            <a:ext cx="1107996" cy="369332"/>
          </a:xfrm>
          <a:prstGeom prst="rect">
            <a:avLst/>
          </a:prstGeom>
          <a:noFill/>
        </p:spPr>
        <p:txBody>
          <a:bodyPr wrap="none" rtlCol="0">
            <a:spAutoFit/>
          </a:bodyPr>
          <a:lstStyle/>
          <a:p>
            <a:r>
              <a:rPr kumimoji="1" lang="ja-JP" altLang="en-US"/>
              <a:t>キー能力</a:t>
            </a:r>
          </a:p>
        </p:txBody>
      </p:sp>
    </p:spTree>
    <p:extLst>
      <p:ext uri="{BB962C8B-B14F-4D97-AF65-F5344CB8AC3E}">
        <p14:creationId xmlns:p14="http://schemas.microsoft.com/office/powerpoint/2010/main" val="4279437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37BBB12-5C01-7B87-334E-C516B8E2422F}"/>
              </a:ext>
            </a:extLst>
          </p:cNvPr>
          <p:cNvSpPr txBox="1"/>
          <p:nvPr/>
        </p:nvSpPr>
        <p:spPr>
          <a:xfrm>
            <a:off x="500743" y="359229"/>
            <a:ext cx="877163" cy="369332"/>
          </a:xfrm>
          <a:prstGeom prst="rect">
            <a:avLst/>
          </a:prstGeom>
          <a:noFill/>
        </p:spPr>
        <p:txBody>
          <a:bodyPr wrap="none" rtlCol="0">
            <a:spAutoFit/>
          </a:bodyPr>
          <a:lstStyle/>
          <a:p>
            <a:r>
              <a:rPr kumimoji="1" lang="ja-JP" altLang="en-US"/>
              <a:t>学習法</a:t>
            </a:r>
          </a:p>
        </p:txBody>
      </p:sp>
      <p:sp>
        <p:nvSpPr>
          <p:cNvPr id="5" name="テキスト ボックス 4">
            <a:extLst>
              <a:ext uri="{FF2B5EF4-FFF2-40B4-BE49-F238E27FC236}">
                <a16:creationId xmlns:a16="http://schemas.microsoft.com/office/drawing/2014/main" id="{CAD5224C-CE96-F02B-5A36-867BEB9DA534}"/>
              </a:ext>
            </a:extLst>
          </p:cNvPr>
          <p:cNvSpPr txBox="1"/>
          <p:nvPr/>
        </p:nvSpPr>
        <p:spPr>
          <a:xfrm>
            <a:off x="5617029" y="3581400"/>
            <a:ext cx="1382110" cy="1477328"/>
          </a:xfrm>
          <a:prstGeom prst="rect">
            <a:avLst/>
          </a:prstGeom>
          <a:noFill/>
        </p:spPr>
        <p:txBody>
          <a:bodyPr wrap="none" rtlCol="0">
            <a:spAutoFit/>
          </a:bodyPr>
          <a:lstStyle/>
          <a:p>
            <a:r>
              <a:rPr lang="en-US" altLang="ja-JP" dirty="0"/>
              <a:t>D</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04</a:t>
            </a:r>
          </a:p>
          <a:p>
            <a:r>
              <a:rPr kumimoji="1" lang="en-US" altLang="ja-JP" dirty="0"/>
              <a:t>Output</a:t>
            </a:r>
            <a:r>
              <a:rPr kumimoji="1" lang="ja-JP" altLang="en-US"/>
              <a:t>ずみ</a:t>
            </a:r>
            <a:endParaRPr kumimoji="1" lang="en-US" altLang="ja-JP" dirty="0"/>
          </a:p>
          <a:p>
            <a:r>
              <a:rPr kumimoji="1" lang="ja-JP" altLang="en-US"/>
              <a:t>なし</a:t>
            </a:r>
          </a:p>
        </p:txBody>
      </p:sp>
      <p:sp>
        <p:nvSpPr>
          <p:cNvPr id="7" name="テキスト ボックス 6">
            <a:extLst>
              <a:ext uri="{FF2B5EF4-FFF2-40B4-BE49-F238E27FC236}">
                <a16:creationId xmlns:a16="http://schemas.microsoft.com/office/drawing/2014/main" id="{0768F1DB-F4BA-8874-B0F8-3D5FCE8409BF}"/>
              </a:ext>
            </a:extLst>
          </p:cNvPr>
          <p:cNvSpPr txBox="1"/>
          <p:nvPr/>
        </p:nvSpPr>
        <p:spPr>
          <a:xfrm>
            <a:off x="5442858" y="985744"/>
            <a:ext cx="1382110" cy="1477328"/>
          </a:xfrm>
          <a:prstGeom prst="rect">
            <a:avLst/>
          </a:prstGeom>
          <a:noFill/>
        </p:spPr>
        <p:txBody>
          <a:bodyPr wrap="none" rtlCol="0">
            <a:spAutoFit/>
          </a:bodyPr>
          <a:lstStyle/>
          <a:p>
            <a:r>
              <a:rPr lang="en-US" altLang="ja-JP" dirty="0"/>
              <a:t>B</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02</a:t>
            </a:r>
          </a:p>
          <a:p>
            <a:r>
              <a:rPr kumimoji="1" lang="en-US" altLang="ja-JP" dirty="0"/>
              <a:t>Output</a:t>
            </a:r>
            <a:r>
              <a:rPr kumimoji="1" lang="ja-JP" altLang="en-US"/>
              <a:t>ずみ</a:t>
            </a:r>
            <a:endParaRPr kumimoji="1" lang="en-US" altLang="ja-JP" dirty="0"/>
          </a:p>
          <a:p>
            <a:r>
              <a:rPr kumimoji="1" lang="ja-JP" altLang="en-US"/>
              <a:t>なし</a:t>
            </a:r>
          </a:p>
        </p:txBody>
      </p:sp>
      <p:sp>
        <p:nvSpPr>
          <p:cNvPr id="8" name="テキスト ボックス 7">
            <a:extLst>
              <a:ext uri="{FF2B5EF4-FFF2-40B4-BE49-F238E27FC236}">
                <a16:creationId xmlns:a16="http://schemas.microsoft.com/office/drawing/2014/main" id="{BC8F4422-26A9-52C6-60FC-57FD8650BDDC}"/>
              </a:ext>
            </a:extLst>
          </p:cNvPr>
          <p:cNvSpPr txBox="1"/>
          <p:nvPr/>
        </p:nvSpPr>
        <p:spPr>
          <a:xfrm>
            <a:off x="2035629" y="3494314"/>
            <a:ext cx="1382110" cy="1477328"/>
          </a:xfrm>
          <a:prstGeom prst="rect">
            <a:avLst/>
          </a:prstGeom>
          <a:noFill/>
        </p:spPr>
        <p:txBody>
          <a:bodyPr wrap="none" rtlCol="0">
            <a:spAutoFit/>
          </a:bodyPr>
          <a:lstStyle/>
          <a:p>
            <a:r>
              <a:rPr lang="en-US" altLang="ja-JP" dirty="0"/>
              <a:t>C</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03</a:t>
            </a:r>
          </a:p>
          <a:p>
            <a:r>
              <a:rPr kumimoji="1" lang="en-US" altLang="ja-JP" dirty="0"/>
              <a:t>Output</a:t>
            </a:r>
            <a:r>
              <a:rPr kumimoji="1" lang="ja-JP" altLang="en-US"/>
              <a:t>ずみ</a:t>
            </a:r>
            <a:endParaRPr kumimoji="1" lang="en-US" altLang="ja-JP" dirty="0"/>
          </a:p>
          <a:p>
            <a:r>
              <a:rPr kumimoji="1" lang="ja-JP" altLang="en-US"/>
              <a:t>なし</a:t>
            </a:r>
          </a:p>
        </p:txBody>
      </p:sp>
      <p:sp>
        <p:nvSpPr>
          <p:cNvPr id="9" name="テキスト ボックス 8">
            <a:extLst>
              <a:ext uri="{FF2B5EF4-FFF2-40B4-BE49-F238E27FC236}">
                <a16:creationId xmlns:a16="http://schemas.microsoft.com/office/drawing/2014/main" id="{A439BC0F-0AAB-C8B8-3331-C071C7014DE3}"/>
              </a:ext>
            </a:extLst>
          </p:cNvPr>
          <p:cNvSpPr txBox="1"/>
          <p:nvPr/>
        </p:nvSpPr>
        <p:spPr>
          <a:xfrm>
            <a:off x="2188029" y="1197429"/>
            <a:ext cx="1382110" cy="1477328"/>
          </a:xfrm>
          <a:prstGeom prst="rect">
            <a:avLst/>
          </a:prstGeom>
          <a:noFill/>
        </p:spPr>
        <p:txBody>
          <a:bodyPr wrap="none" rtlCol="0">
            <a:spAutoFit/>
          </a:bodyPr>
          <a:lstStyle/>
          <a:p>
            <a:r>
              <a:rPr kumimoji="1" lang="en-US" altLang="ja-JP" dirty="0"/>
              <a:t>A</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01</a:t>
            </a:r>
          </a:p>
          <a:p>
            <a:r>
              <a:rPr kumimoji="1" lang="en-US" altLang="ja-JP" dirty="0"/>
              <a:t>Output</a:t>
            </a:r>
            <a:r>
              <a:rPr kumimoji="1" lang="ja-JP" altLang="en-US"/>
              <a:t>ずみ</a:t>
            </a:r>
            <a:endParaRPr kumimoji="1" lang="en-US" altLang="ja-JP" dirty="0"/>
          </a:p>
          <a:p>
            <a:r>
              <a:rPr kumimoji="1" lang="ja-JP" altLang="en-US"/>
              <a:t>なし</a:t>
            </a:r>
          </a:p>
        </p:txBody>
      </p:sp>
      <p:sp>
        <p:nvSpPr>
          <p:cNvPr id="10" name="テキスト ボックス 9">
            <a:extLst>
              <a:ext uri="{FF2B5EF4-FFF2-40B4-BE49-F238E27FC236}">
                <a16:creationId xmlns:a16="http://schemas.microsoft.com/office/drawing/2014/main" id="{948E107A-864A-3222-05D0-E9D460038E83}"/>
              </a:ext>
            </a:extLst>
          </p:cNvPr>
          <p:cNvSpPr txBox="1"/>
          <p:nvPr/>
        </p:nvSpPr>
        <p:spPr>
          <a:xfrm>
            <a:off x="1861457" y="391886"/>
            <a:ext cx="6878806" cy="369332"/>
          </a:xfrm>
          <a:prstGeom prst="rect">
            <a:avLst/>
          </a:prstGeom>
          <a:noFill/>
        </p:spPr>
        <p:txBody>
          <a:bodyPr wrap="none" rtlCol="0">
            <a:spAutoFit/>
          </a:bodyPr>
          <a:lstStyle/>
          <a:p>
            <a:r>
              <a:rPr kumimoji="1" lang="ja-JP" altLang="en-US"/>
              <a:t>最初は各々が外部から情報を収集する　＝情報をインプットする</a:t>
            </a:r>
          </a:p>
        </p:txBody>
      </p:sp>
    </p:spTree>
    <p:extLst>
      <p:ext uri="{BB962C8B-B14F-4D97-AF65-F5344CB8AC3E}">
        <p14:creationId xmlns:p14="http://schemas.microsoft.com/office/powerpoint/2010/main" val="1288205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37BBB12-5C01-7B87-334E-C516B8E2422F}"/>
              </a:ext>
            </a:extLst>
          </p:cNvPr>
          <p:cNvSpPr txBox="1"/>
          <p:nvPr/>
        </p:nvSpPr>
        <p:spPr>
          <a:xfrm>
            <a:off x="500743" y="359229"/>
            <a:ext cx="877163" cy="369332"/>
          </a:xfrm>
          <a:prstGeom prst="rect">
            <a:avLst/>
          </a:prstGeom>
          <a:noFill/>
        </p:spPr>
        <p:txBody>
          <a:bodyPr wrap="none" rtlCol="0">
            <a:spAutoFit/>
          </a:bodyPr>
          <a:lstStyle/>
          <a:p>
            <a:r>
              <a:rPr kumimoji="1" lang="ja-JP" altLang="en-US"/>
              <a:t>学習法</a:t>
            </a:r>
          </a:p>
        </p:txBody>
      </p:sp>
      <p:sp>
        <p:nvSpPr>
          <p:cNvPr id="5" name="テキスト ボックス 4">
            <a:extLst>
              <a:ext uri="{FF2B5EF4-FFF2-40B4-BE49-F238E27FC236}">
                <a16:creationId xmlns:a16="http://schemas.microsoft.com/office/drawing/2014/main" id="{CAD5224C-CE96-F02B-5A36-867BEB9DA534}"/>
              </a:ext>
            </a:extLst>
          </p:cNvPr>
          <p:cNvSpPr txBox="1"/>
          <p:nvPr/>
        </p:nvSpPr>
        <p:spPr>
          <a:xfrm>
            <a:off x="5617029" y="3581400"/>
            <a:ext cx="1382110" cy="1477328"/>
          </a:xfrm>
          <a:prstGeom prst="rect">
            <a:avLst/>
          </a:prstGeom>
          <a:noFill/>
        </p:spPr>
        <p:txBody>
          <a:bodyPr wrap="none" rtlCol="0">
            <a:spAutoFit/>
          </a:bodyPr>
          <a:lstStyle/>
          <a:p>
            <a:r>
              <a:rPr lang="en-US" altLang="ja-JP" dirty="0"/>
              <a:t>D</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04,03</a:t>
            </a:r>
          </a:p>
          <a:p>
            <a:r>
              <a:rPr kumimoji="1" lang="en-US" altLang="ja-JP" dirty="0"/>
              <a:t>Output</a:t>
            </a:r>
            <a:r>
              <a:rPr kumimoji="1" lang="ja-JP" altLang="en-US"/>
              <a:t>ずみ</a:t>
            </a:r>
            <a:endParaRPr kumimoji="1" lang="en-US" altLang="ja-JP" dirty="0"/>
          </a:p>
          <a:p>
            <a:r>
              <a:rPr lang="ja-JP" altLang="en-US"/>
              <a:t>情報</a:t>
            </a:r>
            <a:r>
              <a:rPr lang="en-US" altLang="ja-JP" dirty="0"/>
              <a:t>04</a:t>
            </a:r>
            <a:endParaRPr kumimoji="1" lang="ja-JP" altLang="en-US"/>
          </a:p>
        </p:txBody>
      </p:sp>
      <p:sp>
        <p:nvSpPr>
          <p:cNvPr id="7" name="テキスト ボックス 6">
            <a:extLst>
              <a:ext uri="{FF2B5EF4-FFF2-40B4-BE49-F238E27FC236}">
                <a16:creationId xmlns:a16="http://schemas.microsoft.com/office/drawing/2014/main" id="{0768F1DB-F4BA-8874-B0F8-3D5FCE8409BF}"/>
              </a:ext>
            </a:extLst>
          </p:cNvPr>
          <p:cNvSpPr txBox="1"/>
          <p:nvPr/>
        </p:nvSpPr>
        <p:spPr>
          <a:xfrm>
            <a:off x="5834744" y="1197429"/>
            <a:ext cx="1382110" cy="1477328"/>
          </a:xfrm>
          <a:prstGeom prst="rect">
            <a:avLst/>
          </a:prstGeom>
          <a:noFill/>
        </p:spPr>
        <p:txBody>
          <a:bodyPr wrap="none" rtlCol="0">
            <a:spAutoFit/>
          </a:bodyPr>
          <a:lstStyle/>
          <a:p>
            <a:r>
              <a:rPr lang="en-US" altLang="ja-JP" dirty="0"/>
              <a:t>B</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02,01</a:t>
            </a:r>
          </a:p>
          <a:p>
            <a:r>
              <a:rPr kumimoji="1" lang="en-US" altLang="ja-JP" dirty="0"/>
              <a:t>Output</a:t>
            </a:r>
            <a:r>
              <a:rPr kumimoji="1" lang="ja-JP" altLang="en-US"/>
              <a:t>ずみ</a:t>
            </a:r>
            <a:endParaRPr kumimoji="1" lang="en-US" altLang="ja-JP" dirty="0"/>
          </a:p>
          <a:p>
            <a:r>
              <a:rPr lang="ja-JP" altLang="en-US"/>
              <a:t>情報</a:t>
            </a:r>
            <a:r>
              <a:rPr lang="en-US" altLang="ja-JP" dirty="0"/>
              <a:t>02</a:t>
            </a:r>
            <a:endParaRPr kumimoji="1" lang="ja-JP" altLang="en-US"/>
          </a:p>
        </p:txBody>
      </p:sp>
      <p:sp>
        <p:nvSpPr>
          <p:cNvPr id="8" name="テキスト ボックス 7">
            <a:extLst>
              <a:ext uri="{FF2B5EF4-FFF2-40B4-BE49-F238E27FC236}">
                <a16:creationId xmlns:a16="http://schemas.microsoft.com/office/drawing/2014/main" id="{BC8F4422-26A9-52C6-60FC-57FD8650BDDC}"/>
              </a:ext>
            </a:extLst>
          </p:cNvPr>
          <p:cNvSpPr txBox="1"/>
          <p:nvPr/>
        </p:nvSpPr>
        <p:spPr>
          <a:xfrm>
            <a:off x="2035629" y="3494314"/>
            <a:ext cx="1382110" cy="1477328"/>
          </a:xfrm>
          <a:prstGeom prst="rect">
            <a:avLst/>
          </a:prstGeom>
          <a:noFill/>
        </p:spPr>
        <p:txBody>
          <a:bodyPr wrap="none" rtlCol="0">
            <a:spAutoFit/>
          </a:bodyPr>
          <a:lstStyle/>
          <a:p>
            <a:r>
              <a:rPr lang="en-US" altLang="ja-JP" dirty="0"/>
              <a:t>C</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03,04</a:t>
            </a:r>
          </a:p>
          <a:p>
            <a:r>
              <a:rPr kumimoji="1" lang="en-US" altLang="ja-JP" dirty="0"/>
              <a:t>Output</a:t>
            </a:r>
            <a:r>
              <a:rPr kumimoji="1" lang="ja-JP" altLang="en-US"/>
              <a:t>ずみ</a:t>
            </a:r>
            <a:endParaRPr lang="en-US" altLang="ja-JP" dirty="0"/>
          </a:p>
          <a:p>
            <a:r>
              <a:rPr kumimoji="1" lang="ja-JP" altLang="en-US"/>
              <a:t>情報</a:t>
            </a:r>
            <a:r>
              <a:rPr kumimoji="1" lang="en-US" altLang="ja-JP" dirty="0"/>
              <a:t>03</a:t>
            </a:r>
          </a:p>
        </p:txBody>
      </p:sp>
      <p:sp>
        <p:nvSpPr>
          <p:cNvPr id="9" name="テキスト ボックス 8">
            <a:extLst>
              <a:ext uri="{FF2B5EF4-FFF2-40B4-BE49-F238E27FC236}">
                <a16:creationId xmlns:a16="http://schemas.microsoft.com/office/drawing/2014/main" id="{A439BC0F-0AAB-C8B8-3331-C071C7014DE3}"/>
              </a:ext>
            </a:extLst>
          </p:cNvPr>
          <p:cNvSpPr txBox="1"/>
          <p:nvPr/>
        </p:nvSpPr>
        <p:spPr>
          <a:xfrm>
            <a:off x="1728418" y="1197429"/>
            <a:ext cx="1382110" cy="1477328"/>
          </a:xfrm>
          <a:prstGeom prst="rect">
            <a:avLst/>
          </a:prstGeom>
          <a:noFill/>
        </p:spPr>
        <p:txBody>
          <a:bodyPr wrap="none" rtlCol="0">
            <a:spAutoFit/>
          </a:bodyPr>
          <a:lstStyle/>
          <a:p>
            <a:r>
              <a:rPr kumimoji="1" lang="en-US" altLang="ja-JP" dirty="0"/>
              <a:t>A</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01,02</a:t>
            </a:r>
          </a:p>
          <a:p>
            <a:r>
              <a:rPr kumimoji="1" lang="en-US" altLang="ja-JP" dirty="0"/>
              <a:t>Output</a:t>
            </a:r>
            <a:r>
              <a:rPr kumimoji="1" lang="ja-JP" altLang="en-US"/>
              <a:t>ずみ</a:t>
            </a:r>
            <a:endParaRPr kumimoji="1" lang="en-US" altLang="ja-JP" dirty="0"/>
          </a:p>
          <a:p>
            <a:r>
              <a:rPr lang="ja-JP" altLang="en-US"/>
              <a:t>情報</a:t>
            </a:r>
            <a:r>
              <a:rPr lang="en-US" altLang="ja-JP" dirty="0"/>
              <a:t>01</a:t>
            </a:r>
          </a:p>
        </p:txBody>
      </p:sp>
      <p:sp>
        <p:nvSpPr>
          <p:cNvPr id="10" name="テキスト ボックス 9">
            <a:extLst>
              <a:ext uri="{FF2B5EF4-FFF2-40B4-BE49-F238E27FC236}">
                <a16:creationId xmlns:a16="http://schemas.microsoft.com/office/drawing/2014/main" id="{948E107A-864A-3222-05D0-E9D460038E83}"/>
              </a:ext>
            </a:extLst>
          </p:cNvPr>
          <p:cNvSpPr txBox="1"/>
          <p:nvPr/>
        </p:nvSpPr>
        <p:spPr>
          <a:xfrm>
            <a:off x="1861457" y="391886"/>
            <a:ext cx="6417141" cy="646331"/>
          </a:xfrm>
          <a:prstGeom prst="rect">
            <a:avLst/>
          </a:prstGeom>
          <a:noFill/>
        </p:spPr>
        <p:txBody>
          <a:bodyPr wrap="none" rtlCol="0">
            <a:spAutoFit/>
          </a:bodyPr>
          <a:lstStyle/>
          <a:p>
            <a:r>
              <a:rPr lang="ja-JP" altLang="en-US"/>
              <a:t>別の人に情報を与える</a:t>
            </a:r>
            <a:r>
              <a:rPr kumimoji="1" lang="ja-JP" altLang="en-US"/>
              <a:t>　＝情報をアウトプットする</a:t>
            </a:r>
            <a:endParaRPr kumimoji="1" lang="en-US" altLang="ja-JP" dirty="0"/>
          </a:p>
          <a:p>
            <a:r>
              <a:rPr kumimoji="1" lang="ja-JP" altLang="en-US"/>
              <a:t>情報を与えられる側から見ると新しい情報をインプットする</a:t>
            </a:r>
          </a:p>
        </p:txBody>
      </p:sp>
      <p:grpSp>
        <p:nvGrpSpPr>
          <p:cNvPr id="11" name="グループ化 10">
            <a:extLst>
              <a:ext uri="{FF2B5EF4-FFF2-40B4-BE49-F238E27FC236}">
                <a16:creationId xmlns:a16="http://schemas.microsoft.com/office/drawing/2014/main" id="{8B02B3BA-9F72-A220-E66D-67C4746DCE6E}"/>
              </a:ext>
            </a:extLst>
          </p:cNvPr>
          <p:cNvGrpSpPr/>
          <p:nvPr/>
        </p:nvGrpSpPr>
        <p:grpSpPr>
          <a:xfrm>
            <a:off x="4016829" y="1480456"/>
            <a:ext cx="1393371" cy="455637"/>
            <a:chOff x="4016829" y="1480456"/>
            <a:chExt cx="1393371" cy="455637"/>
          </a:xfrm>
        </p:grpSpPr>
        <p:cxnSp>
          <p:nvCxnSpPr>
            <p:cNvPr id="3" name="直線矢印コネクタ 2">
              <a:extLst>
                <a:ext uri="{FF2B5EF4-FFF2-40B4-BE49-F238E27FC236}">
                  <a16:creationId xmlns:a16="http://schemas.microsoft.com/office/drawing/2014/main" id="{0A2CDB8F-CDAF-871F-7435-F377C3F7D75C}"/>
                </a:ext>
              </a:extLst>
            </p:cNvPr>
            <p:cNvCxnSpPr/>
            <p:nvPr/>
          </p:nvCxnSpPr>
          <p:spPr>
            <a:xfrm>
              <a:off x="4016829" y="1936093"/>
              <a:ext cx="1393371"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 name="テキスト ボックス 5">
              <a:extLst>
                <a:ext uri="{FF2B5EF4-FFF2-40B4-BE49-F238E27FC236}">
                  <a16:creationId xmlns:a16="http://schemas.microsoft.com/office/drawing/2014/main" id="{5CEC59EC-49AD-8241-CE9F-40C9453DFA89}"/>
                </a:ext>
              </a:extLst>
            </p:cNvPr>
            <p:cNvSpPr txBox="1"/>
            <p:nvPr/>
          </p:nvSpPr>
          <p:spPr>
            <a:xfrm>
              <a:off x="4033027" y="1480456"/>
              <a:ext cx="1338828" cy="369332"/>
            </a:xfrm>
            <a:prstGeom prst="rect">
              <a:avLst/>
            </a:prstGeom>
            <a:noFill/>
          </p:spPr>
          <p:txBody>
            <a:bodyPr wrap="none" rtlCol="0">
              <a:spAutoFit/>
            </a:bodyPr>
            <a:lstStyle/>
            <a:p>
              <a:r>
                <a:rPr kumimoji="1" lang="ja-JP" altLang="en-US"/>
                <a:t>情報を交換</a:t>
              </a:r>
            </a:p>
          </p:txBody>
        </p:sp>
      </p:grpSp>
      <p:grpSp>
        <p:nvGrpSpPr>
          <p:cNvPr id="12" name="グループ化 11">
            <a:extLst>
              <a:ext uri="{FF2B5EF4-FFF2-40B4-BE49-F238E27FC236}">
                <a16:creationId xmlns:a16="http://schemas.microsoft.com/office/drawing/2014/main" id="{65631EF3-41BE-F5A3-916F-1EB72D5ED2EC}"/>
              </a:ext>
            </a:extLst>
          </p:cNvPr>
          <p:cNvGrpSpPr/>
          <p:nvPr/>
        </p:nvGrpSpPr>
        <p:grpSpPr>
          <a:xfrm>
            <a:off x="3796211" y="3864427"/>
            <a:ext cx="1393371" cy="455637"/>
            <a:chOff x="4016829" y="1480456"/>
            <a:chExt cx="1393371" cy="455637"/>
          </a:xfrm>
        </p:grpSpPr>
        <p:cxnSp>
          <p:nvCxnSpPr>
            <p:cNvPr id="13" name="直線矢印コネクタ 12">
              <a:extLst>
                <a:ext uri="{FF2B5EF4-FFF2-40B4-BE49-F238E27FC236}">
                  <a16:creationId xmlns:a16="http://schemas.microsoft.com/office/drawing/2014/main" id="{016076D0-F46D-9F1A-686C-C2514636E250}"/>
                </a:ext>
              </a:extLst>
            </p:cNvPr>
            <p:cNvCxnSpPr/>
            <p:nvPr/>
          </p:nvCxnSpPr>
          <p:spPr>
            <a:xfrm>
              <a:off x="4016829" y="1936093"/>
              <a:ext cx="1393371"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テキスト ボックス 13">
              <a:extLst>
                <a:ext uri="{FF2B5EF4-FFF2-40B4-BE49-F238E27FC236}">
                  <a16:creationId xmlns:a16="http://schemas.microsoft.com/office/drawing/2014/main" id="{A3DEDF97-C04C-442E-6B6A-60555A99C219}"/>
                </a:ext>
              </a:extLst>
            </p:cNvPr>
            <p:cNvSpPr txBox="1"/>
            <p:nvPr/>
          </p:nvSpPr>
          <p:spPr>
            <a:xfrm>
              <a:off x="4033027" y="1480456"/>
              <a:ext cx="1338828" cy="369332"/>
            </a:xfrm>
            <a:prstGeom prst="rect">
              <a:avLst/>
            </a:prstGeom>
            <a:noFill/>
          </p:spPr>
          <p:txBody>
            <a:bodyPr wrap="none" rtlCol="0">
              <a:spAutoFit/>
            </a:bodyPr>
            <a:lstStyle/>
            <a:p>
              <a:r>
                <a:rPr kumimoji="1" lang="ja-JP" altLang="en-US"/>
                <a:t>情報を交換</a:t>
              </a:r>
            </a:p>
          </p:txBody>
        </p:sp>
      </p:grpSp>
    </p:spTree>
    <p:extLst>
      <p:ext uri="{BB962C8B-B14F-4D97-AF65-F5344CB8AC3E}">
        <p14:creationId xmlns:p14="http://schemas.microsoft.com/office/powerpoint/2010/main" val="2441026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37BBB12-5C01-7B87-334E-C516B8E2422F}"/>
              </a:ext>
            </a:extLst>
          </p:cNvPr>
          <p:cNvSpPr txBox="1"/>
          <p:nvPr/>
        </p:nvSpPr>
        <p:spPr>
          <a:xfrm>
            <a:off x="500743" y="359229"/>
            <a:ext cx="877163" cy="369332"/>
          </a:xfrm>
          <a:prstGeom prst="rect">
            <a:avLst/>
          </a:prstGeom>
          <a:noFill/>
        </p:spPr>
        <p:txBody>
          <a:bodyPr wrap="none" rtlCol="0">
            <a:spAutoFit/>
          </a:bodyPr>
          <a:lstStyle/>
          <a:p>
            <a:r>
              <a:rPr kumimoji="1" lang="ja-JP" altLang="en-US"/>
              <a:t>学習法</a:t>
            </a:r>
          </a:p>
        </p:txBody>
      </p:sp>
      <p:sp>
        <p:nvSpPr>
          <p:cNvPr id="5" name="テキスト ボックス 4">
            <a:extLst>
              <a:ext uri="{FF2B5EF4-FFF2-40B4-BE49-F238E27FC236}">
                <a16:creationId xmlns:a16="http://schemas.microsoft.com/office/drawing/2014/main" id="{CAD5224C-CE96-F02B-5A36-867BEB9DA534}"/>
              </a:ext>
            </a:extLst>
          </p:cNvPr>
          <p:cNvSpPr txBox="1"/>
          <p:nvPr/>
        </p:nvSpPr>
        <p:spPr>
          <a:xfrm>
            <a:off x="6096000" y="4265635"/>
            <a:ext cx="1534394" cy="1477328"/>
          </a:xfrm>
          <a:prstGeom prst="rect">
            <a:avLst/>
          </a:prstGeom>
          <a:noFill/>
        </p:spPr>
        <p:txBody>
          <a:bodyPr wrap="none" rtlCol="0">
            <a:spAutoFit/>
          </a:bodyPr>
          <a:lstStyle/>
          <a:p>
            <a:r>
              <a:rPr lang="en-US" altLang="ja-JP" dirty="0"/>
              <a:t>D</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04,03,01</a:t>
            </a:r>
          </a:p>
          <a:p>
            <a:r>
              <a:rPr kumimoji="1" lang="en-US" altLang="ja-JP" dirty="0"/>
              <a:t>Output</a:t>
            </a:r>
            <a:r>
              <a:rPr kumimoji="1" lang="ja-JP" altLang="en-US"/>
              <a:t>ずみ</a:t>
            </a:r>
            <a:endParaRPr kumimoji="1" lang="en-US" altLang="ja-JP" dirty="0"/>
          </a:p>
          <a:p>
            <a:r>
              <a:rPr lang="ja-JP" altLang="en-US"/>
              <a:t>情報</a:t>
            </a:r>
            <a:r>
              <a:rPr lang="en-US" altLang="ja-JP" dirty="0"/>
              <a:t>04,03</a:t>
            </a:r>
            <a:endParaRPr kumimoji="1" lang="ja-JP" altLang="en-US"/>
          </a:p>
        </p:txBody>
      </p:sp>
      <p:sp>
        <p:nvSpPr>
          <p:cNvPr id="7" name="テキスト ボックス 6">
            <a:extLst>
              <a:ext uri="{FF2B5EF4-FFF2-40B4-BE49-F238E27FC236}">
                <a16:creationId xmlns:a16="http://schemas.microsoft.com/office/drawing/2014/main" id="{0768F1DB-F4BA-8874-B0F8-3D5FCE8409BF}"/>
              </a:ext>
            </a:extLst>
          </p:cNvPr>
          <p:cNvSpPr txBox="1"/>
          <p:nvPr/>
        </p:nvSpPr>
        <p:spPr>
          <a:xfrm>
            <a:off x="5834744" y="1197429"/>
            <a:ext cx="1534394" cy="1477328"/>
          </a:xfrm>
          <a:prstGeom prst="rect">
            <a:avLst/>
          </a:prstGeom>
          <a:noFill/>
        </p:spPr>
        <p:txBody>
          <a:bodyPr wrap="none" rtlCol="0">
            <a:spAutoFit/>
          </a:bodyPr>
          <a:lstStyle/>
          <a:p>
            <a:r>
              <a:rPr lang="en-US" altLang="ja-JP" dirty="0"/>
              <a:t>B</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02,01,03</a:t>
            </a:r>
          </a:p>
          <a:p>
            <a:r>
              <a:rPr kumimoji="1" lang="en-US" altLang="ja-JP" dirty="0"/>
              <a:t>Output</a:t>
            </a:r>
            <a:r>
              <a:rPr kumimoji="1" lang="ja-JP" altLang="en-US"/>
              <a:t>ずみ</a:t>
            </a:r>
            <a:endParaRPr kumimoji="1" lang="en-US" altLang="ja-JP" dirty="0"/>
          </a:p>
          <a:p>
            <a:r>
              <a:rPr lang="ja-JP" altLang="en-US"/>
              <a:t>情報</a:t>
            </a:r>
            <a:r>
              <a:rPr lang="en-US" altLang="ja-JP" dirty="0"/>
              <a:t>02,01</a:t>
            </a:r>
            <a:endParaRPr kumimoji="1" lang="ja-JP" altLang="en-US"/>
          </a:p>
        </p:txBody>
      </p:sp>
      <p:sp>
        <p:nvSpPr>
          <p:cNvPr id="8" name="テキスト ボックス 7">
            <a:extLst>
              <a:ext uri="{FF2B5EF4-FFF2-40B4-BE49-F238E27FC236}">
                <a16:creationId xmlns:a16="http://schemas.microsoft.com/office/drawing/2014/main" id="{BC8F4422-26A9-52C6-60FC-57FD8650BDDC}"/>
              </a:ext>
            </a:extLst>
          </p:cNvPr>
          <p:cNvSpPr txBox="1"/>
          <p:nvPr/>
        </p:nvSpPr>
        <p:spPr>
          <a:xfrm>
            <a:off x="1728418" y="4265635"/>
            <a:ext cx="1534394" cy="1477328"/>
          </a:xfrm>
          <a:prstGeom prst="rect">
            <a:avLst/>
          </a:prstGeom>
          <a:noFill/>
        </p:spPr>
        <p:txBody>
          <a:bodyPr wrap="none" rtlCol="0">
            <a:spAutoFit/>
          </a:bodyPr>
          <a:lstStyle/>
          <a:p>
            <a:r>
              <a:rPr lang="en-US" altLang="ja-JP" dirty="0"/>
              <a:t>C</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03,04,02</a:t>
            </a:r>
          </a:p>
          <a:p>
            <a:r>
              <a:rPr kumimoji="1" lang="en-US" altLang="ja-JP" dirty="0"/>
              <a:t>Output</a:t>
            </a:r>
            <a:r>
              <a:rPr kumimoji="1" lang="ja-JP" altLang="en-US"/>
              <a:t>ずみ</a:t>
            </a:r>
            <a:endParaRPr lang="en-US" altLang="ja-JP" dirty="0"/>
          </a:p>
          <a:p>
            <a:r>
              <a:rPr kumimoji="1" lang="ja-JP" altLang="en-US"/>
              <a:t>情報</a:t>
            </a:r>
            <a:r>
              <a:rPr kumimoji="1" lang="en-US" altLang="ja-JP" dirty="0"/>
              <a:t>03,04</a:t>
            </a:r>
          </a:p>
        </p:txBody>
      </p:sp>
      <p:sp>
        <p:nvSpPr>
          <p:cNvPr id="9" name="テキスト ボックス 8">
            <a:extLst>
              <a:ext uri="{FF2B5EF4-FFF2-40B4-BE49-F238E27FC236}">
                <a16:creationId xmlns:a16="http://schemas.microsoft.com/office/drawing/2014/main" id="{A439BC0F-0AAB-C8B8-3331-C071C7014DE3}"/>
              </a:ext>
            </a:extLst>
          </p:cNvPr>
          <p:cNvSpPr txBox="1"/>
          <p:nvPr/>
        </p:nvSpPr>
        <p:spPr>
          <a:xfrm>
            <a:off x="1728418" y="1197429"/>
            <a:ext cx="1534394" cy="1477328"/>
          </a:xfrm>
          <a:prstGeom prst="rect">
            <a:avLst/>
          </a:prstGeom>
          <a:noFill/>
        </p:spPr>
        <p:txBody>
          <a:bodyPr wrap="none" rtlCol="0">
            <a:spAutoFit/>
          </a:bodyPr>
          <a:lstStyle/>
          <a:p>
            <a:r>
              <a:rPr kumimoji="1" lang="en-US" altLang="ja-JP" dirty="0"/>
              <a:t>A</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01,02,04</a:t>
            </a:r>
          </a:p>
          <a:p>
            <a:r>
              <a:rPr kumimoji="1" lang="en-US" altLang="ja-JP" dirty="0"/>
              <a:t>Output</a:t>
            </a:r>
            <a:r>
              <a:rPr kumimoji="1" lang="ja-JP" altLang="en-US"/>
              <a:t>ずみ</a:t>
            </a:r>
            <a:endParaRPr kumimoji="1" lang="en-US" altLang="ja-JP" dirty="0"/>
          </a:p>
          <a:p>
            <a:r>
              <a:rPr lang="ja-JP" altLang="en-US"/>
              <a:t>情報</a:t>
            </a:r>
            <a:r>
              <a:rPr lang="en-US" altLang="ja-JP" dirty="0"/>
              <a:t>01,02</a:t>
            </a:r>
          </a:p>
        </p:txBody>
      </p:sp>
      <p:sp>
        <p:nvSpPr>
          <p:cNvPr id="10" name="テキスト ボックス 9">
            <a:extLst>
              <a:ext uri="{FF2B5EF4-FFF2-40B4-BE49-F238E27FC236}">
                <a16:creationId xmlns:a16="http://schemas.microsoft.com/office/drawing/2014/main" id="{948E107A-864A-3222-05D0-E9D460038E83}"/>
              </a:ext>
            </a:extLst>
          </p:cNvPr>
          <p:cNvSpPr txBox="1"/>
          <p:nvPr/>
        </p:nvSpPr>
        <p:spPr>
          <a:xfrm>
            <a:off x="1861457" y="391886"/>
            <a:ext cx="3877985" cy="369332"/>
          </a:xfrm>
          <a:prstGeom prst="rect">
            <a:avLst/>
          </a:prstGeom>
          <a:noFill/>
        </p:spPr>
        <p:txBody>
          <a:bodyPr wrap="none" rtlCol="0">
            <a:spAutoFit/>
          </a:bodyPr>
          <a:lstStyle/>
          <a:p>
            <a:r>
              <a:rPr kumimoji="1" lang="ja-JP" altLang="en-US"/>
              <a:t>与えられた情報をアウトプットする</a:t>
            </a:r>
          </a:p>
        </p:txBody>
      </p:sp>
      <p:grpSp>
        <p:nvGrpSpPr>
          <p:cNvPr id="11" name="グループ化 10">
            <a:extLst>
              <a:ext uri="{FF2B5EF4-FFF2-40B4-BE49-F238E27FC236}">
                <a16:creationId xmlns:a16="http://schemas.microsoft.com/office/drawing/2014/main" id="{8B02B3BA-9F72-A220-E66D-67C4746DCE6E}"/>
              </a:ext>
            </a:extLst>
          </p:cNvPr>
          <p:cNvGrpSpPr/>
          <p:nvPr/>
        </p:nvGrpSpPr>
        <p:grpSpPr>
          <a:xfrm rot="16200000">
            <a:off x="1392590" y="3225488"/>
            <a:ext cx="1393371" cy="455637"/>
            <a:chOff x="4016829" y="1480456"/>
            <a:chExt cx="1393371" cy="455637"/>
          </a:xfrm>
        </p:grpSpPr>
        <p:cxnSp>
          <p:nvCxnSpPr>
            <p:cNvPr id="3" name="直線矢印コネクタ 2">
              <a:extLst>
                <a:ext uri="{FF2B5EF4-FFF2-40B4-BE49-F238E27FC236}">
                  <a16:creationId xmlns:a16="http://schemas.microsoft.com/office/drawing/2014/main" id="{0A2CDB8F-CDAF-871F-7435-F377C3F7D75C}"/>
                </a:ext>
              </a:extLst>
            </p:cNvPr>
            <p:cNvCxnSpPr/>
            <p:nvPr/>
          </p:nvCxnSpPr>
          <p:spPr>
            <a:xfrm>
              <a:off x="4016829" y="1936093"/>
              <a:ext cx="1393371"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 name="テキスト ボックス 5">
              <a:extLst>
                <a:ext uri="{FF2B5EF4-FFF2-40B4-BE49-F238E27FC236}">
                  <a16:creationId xmlns:a16="http://schemas.microsoft.com/office/drawing/2014/main" id="{5CEC59EC-49AD-8241-CE9F-40C9453DFA89}"/>
                </a:ext>
              </a:extLst>
            </p:cNvPr>
            <p:cNvSpPr txBox="1"/>
            <p:nvPr/>
          </p:nvSpPr>
          <p:spPr>
            <a:xfrm>
              <a:off x="4033027" y="1480456"/>
              <a:ext cx="1338828" cy="369332"/>
            </a:xfrm>
            <a:prstGeom prst="rect">
              <a:avLst/>
            </a:prstGeom>
            <a:noFill/>
          </p:spPr>
          <p:txBody>
            <a:bodyPr wrap="none" rtlCol="0">
              <a:spAutoFit/>
            </a:bodyPr>
            <a:lstStyle/>
            <a:p>
              <a:r>
                <a:rPr kumimoji="1" lang="ja-JP" altLang="en-US"/>
                <a:t>情報を交換</a:t>
              </a:r>
            </a:p>
          </p:txBody>
        </p:sp>
      </p:grpSp>
      <p:grpSp>
        <p:nvGrpSpPr>
          <p:cNvPr id="12" name="グループ化 11">
            <a:extLst>
              <a:ext uri="{FF2B5EF4-FFF2-40B4-BE49-F238E27FC236}">
                <a16:creationId xmlns:a16="http://schemas.microsoft.com/office/drawing/2014/main" id="{65631EF3-41BE-F5A3-916F-1EB72D5ED2EC}"/>
              </a:ext>
            </a:extLst>
          </p:cNvPr>
          <p:cNvGrpSpPr/>
          <p:nvPr/>
        </p:nvGrpSpPr>
        <p:grpSpPr>
          <a:xfrm rot="5400000">
            <a:off x="5862551" y="3201181"/>
            <a:ext cx="1393371" cy="455637"/>
            <a:chOff x="4016829" y="1480456"/>
            <a:chExt cx="1393371" cy="455637"/>
          </a:xfrm>
        </p:grpSpPr>
        <p:cxnSp>
          <p:nvCxnSpPr>
            <p:cNvPr id="13" name="直線矢印コネクタ 12">
              <a:extLst>
                <a:ext uri="{FF2B5EF4-FFF2-40B4-BE49-F238E27FC236}">
                  <a16:creationId xmlns:a16="http://schemas.microsoft.com/office/drawing/2014/main" id="{016076D0-F46D-9F1A-686C-C2514636E250}"/>
                </a:ext>
              </a:extLst>
            </p:cNvPr>
            <p:cNvCxnSpPr/>
            <p:nvPr/>
          </p:nvCxnSpPr>
          <p:spPr>
            <a:xfrm>
              <a:off x="4016829" y="1936093"/>
              <a:ext cx="1393371"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テキスト ボックス 13">
              <a:extLst>
                <a:ext uri="{FF2B5EF4-FFF2-40B4-BE49-F238E27FC236}">
                  <a16:creationId xmlns:a16="http://schemas.microsoft.com/office/drawing/2014/main" id="{A3DEDF97-C04C-442E-6B6A-60555A99C219}"/>
                </a:ext>
              </a:extLst>
            </p:cNvPr>
            <p:cNvSpPr txBox="1"/>
            <p:nvPr/>
          </p:nvSpPr>
          <p:spPr>
            <a:xfrm>
              <a:off x="4033027" y="1480456"/>
              <a:ext cx="1338828" cy="369332"/>
            </a:xfrm>
            <a:prstGeom prst="rect">
              <a:avLst/>
            </a:prstGeom>
            <a:noFill/>
          </p:spPr>
          <p:txBody>
            <a:bodyPr wrap="none" rtlCol="0">
              <a:spAutoFit/>
            </a:bodyPr>
            <a:lstStyle/>
            <a:p>
              <a:r>
                <a:rPr kumimoji="1" lang="ja-JP" altLang="en-US"/>
                <a:t>情報を交換</a:t>
              </a:r>
            </a:p>
          </p:txBody>
        </p:sp>
      </p:grpSp>
    </p:spTree>
    <p:extLst>
      <p:ext uri="{BB962C8B-B14F-4D97-AF65-F5344CB8AC3E}">
        <p14:creationId xmlns:p14="http://schemas.microsoft.com/office/powerpoint/2010/main" val="3221061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37BBB12-5C01-7B87-334E-C516B8E2422F}"/>
              </a:ext>
            </a:extLst>
          </p:cNvPr>
          <p:cNvSpPr txBox="1"/>
          <p:nvPr/>
        </p:nvSpPr>
        <p:spPr>
          <a:xfrm>
            <a:off x="500743" y="359229"/>
            <a:ext cx="877163" cy="369332"/>
          </a:xfrm>
          <a:prstGeom prst="rect">
            <a:avLst/>
          </a:prstGeom>
          <a:noFill/>
        </p:spPr>
        <p:txBody>
          <a:bodyPr wrap="none" rtlCol="0">
            <a:spAutoFit/>
          </a:bodyPr>
          <a:lstStyle/>
          <a:p>
            <a:r>
              <a:rPr kumimoji="1" lang="ja-JP" altLang="en-US"/>
              <a:t>学習法</a:t>
            </a:r>
          </a:p>
        </p:txBody>
      </p:sp>
      <p:sp>
        <p:nvSpPr>
          <p:cNvPr id="5" name="テキスト ボックス 4">
            <a:extLst>
              <a:ext uri="{FF2B5EF4-FFF2-40B4-BE49-F238E27FC236}">
                <a16:creationId xmlns:a16="http://schemas.microsoft.com/office/drawing/2014/main" id="{CAD5224C-CE96-F02B-5A36-867BEB9DA534}"/>
              </a:ext>
            </a:extLst>
          </p:cNvPr>
          <p:cNvSpPr txBox="1"/>
          <p:nvPr/>
        </p:nvSpPr>
        <p:spPr>
          <a:xfrm>
            <a:off x="6096000" y="4265635"/>
            <a:ext cx="1850186" cy="1477328"/>
          </a:xfrm>
          <a:prstGeom prst="rect">
            <a:avLst/>
          </a:prstGeom>
          <a:noFill/>
        </p:spPr>
        <p:txBody>
          <a:bodyPr wrap="none" rtlCol="0">
            <a:spAutoFit/>
          </a:bodyPr>
          <a:lstStyle/>
          <a:p>
            <a:r>
              <a:rPr lang="en-US" altLang="ja-JP" dirty="0"/>
              <a:t>D</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04,03,01,02</a:t>
            </a:r>
          </a:p>
          <a:p>
            <a:r>
              <a:rPr kumimoji="1" lang="en-US" altLang="ja-JP" dirty="0"/>
              <a:t>Output</a:t>
            </a:r>
            <a:r>
              <a:rPr kumimoji="1" lang="ja-JP" altLang="en-US"/>
              <a:t>ずみ</a:t>
            </a:r>
            <a:endParaRPr kumimoji="1" lang="en-US" altLang="ja-JP" dirty="0"/>
          </a:p>
          <a:p>
            <a:r>
              <a:rPr lang="ja-JP" altLang="en-US"/>
              <a:t>情報</a:t>
            </a:r>
            <a:r>
              <a:rPr lang="en-US" altLang="ja-JP" dirty="0"/>
              <a:t>04,03,02</a:t>
            </a:r>
            <a:endParaRPr kumimoji="1" lang="ja-JP" altLang="en-US"/>
          </a:p>
        </p:txBody>
      </p:sp>
      <p:sp>
        <p:nvSpPr>
          <p:cNvPr id="7" name="テキスト ボックス 6">
            <a:extLst>
              <a:ext uri="{FF2B5EF4-FFF2-40B4-BE49-F238E27FC236}">
                <a16:creationId xmlns:a16="http://schemas.microsoft.com/office/drawing/2014/main" id="{0768F1DB-F4BA-8874-B0F8-3D5FCE8409BF}"/>
              </a:ext>
            </a:extLst>
          </p:cNvPr>
          <p:cNvSpPr txBox="1"/>
          <p:nvPr/>
        </p:nvSpPr>
        <p:spPr>
          <a:xfrm>
            <a:off x="5834744" y="1197429"/>
            <a:ext cx="1850186" cy="1477328"/>
          </a:xfrm>
          <a:prstGeom prst="rect">
            <a:avLst/>
          </a:prstGeom>
          <a:noFill/>
        </p:spPr>
        <p:txBody>
          <a:bodyPr wrap="none" rtlCol="0">
            <a:spAutoFit/>
          </a:bodyPr>
          <a:lstStyle/>
          <a:p>
            <a:r>
              <a:rPr lang="en-US" altLang="ja-JP" dirty="0"/>
              <a:t>B</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02,01,03,04</a:t>
            </a:r>
          </a:p>
          <a:p>
            <a:r>
              <a:rPr kumimoji="1" lang="en-US" altLang="ja-JP" dirty="0"/>
              <a:t>Output</a:t>
            </a:r>
            <a:r>
              <a:rPr kumimoji="1" lang="ja-JP" altLang="en-US"/>
              <a:t>ずみ</a:t>
            </a:r>
            <a:endParaRPr kumimoji="1" lang="en-US" altLang="ja-JP" dirty="0"/>
          </a:p>
          <a:p>
            <a:r>
              <a:rPr lang="ja-JP" altLang="en-US"/>
              <a:t>情報</a:t>
            </a:r>
            <a:r>
              <a:rPr lang="en-US" altLang="ja-JP" dirty="0"/>
              <a:t>02,01,03</a:t>
            </a:r>
            <a:endParaRPr kumimoji="1" lang="ja-JP" altLang="en-US"/>
          </a:p>
        </p:txBody>
      </p:sp>
      <p:sp>
        <p:nvSpPr>
          <p:cNvPr id="8" name="テキスト ボックス 7">
            <a:extLst>
              <a:ext uri="{FF2B5EF4-FFF2-40B4-BE49-F238E27FC236}">
                <a16:creationId xmlns:a16="http://schemas.microsoft.com/office/drawing/2014/main" id="{BC8F4422-26A9-52C6-60FC-57FD8650BDDC}"/>
              </a:ext>
            </a:extLst>
          </p:cNvPr>
          <p:cNvSpPr txBox="1"/>
          <p:nvPr/>
        </p:nvSpPr>
        <p:spPr>
          <a:xfrm>
            <a:off x="1728418" y="4265635"/>
            <a:ext cx="1850186" cy="1477328"/>
          </a:xfrm>
          <a:prstGeom prst="rect">
            <a:avLst/>
          </a:prstGeom>
          <a:noFill/>
        </p:spPr>
        <p:txBody>
          <a:bodyPr wrap="none" rtlCol="0">
            <a:spAutoFit/>
          </a:bodyPr>
          <a:lstStyle/>
          <a:p>
            <a:r>
              <a:rPr lang="en-US" altLang="ja-JP" dirty="0"/>
              <a:t>C</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03,04,02,01</a:t>
            </a:r>
          </a:p>
          <a:p>
            <a:r>
              <a:rPr kumimoji="1" lang="en-US" altLang="ja-JP" dirty="0"/>
              <a:t>Output</a:t>
            </a:r>
            <a:r>
              <a:rPr kumimoji="1" lang="ja-JP" altLang="en-US"/>
              <a:t>ずみ</a:t>
            </a:r>
            <a:endParaRPr lang="en-US" altLang="ja-JP" dirty="0"/>
          </a:p>
          <a:p>
            <a:r>
              <a:rPr kumimoji="1" lang="ja-JP" altLang="en-US"/>
              <a:t>情報</a:t>
            </a:r>
            <a:r>
              <a:rPr kumimoji="1" lang="en-US" altLang="ja-JP" dirty="0"/>
              <a:t>03,04,02</a:t>
            </a:r>
          </a:p>
        </p:txBody>
      </p:sp>
      <p:sp>
        <p:nvSpPr>
          <p:cNvPr id="9" name="テキスト ボックス 8">
            <a:extLst>
              <a:ext uri="{FF2B5EF4-FFF2-40B4-BE49-F238E27FC236}">
                <a16:creationId xmlns:a16="http://schemas.microsoft.com/office/drawing/2014/main" id="{A439BC0F-0AAB-C8B8-3331-C071C7014DE3}"/>
              </a:ext>
            </a:extLst>
          </p:cNvPr>
          <p:cNvSpPr txBox="1"/>
          <p:nvPr/>
        </p:nvSpPr>
        <p:spPr>
          <a:xfrm>
            <a:off x="1728418" y="1197429"/>
            <a:ext cx="1850186" cy="1477328"/>
          </a:xfrm>
          <a:prstGeom prst="rect">
            <a:avLst/>
          </a:prstGeom>
          <a:noFill/>
        </p:spPr>
        <p:txBody>
          <a:bodyPr wrap="none" rtlCol="0">
            <a:spAutoFit/>
          </a:bodyPr>
          <a:lstStyle/>
          <a:p>
            <a:r>
              <a:rPr kumimoji="1" lang="en-US" altLang="ja-JP" dirty="0"/>
              <a:t>A</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01,02,04,03</a:t>
            </a:r>
          </a:p>
          <a:p>
            <a:r>
              <a:rPr kumimoji="1" lang="en-US" altLang="ja-JP" dirty="0"/>
              <a:t>Output</a:t>
            </a:r>
            <a:r>
              <a:rPr kumimoji="1" lang="ja-JP" altLang="en-US"/>
              <a:t>ずみ</a:t>
            </a:r>
            <a:endParaRPr kumimoji="1" lang="en-US" altLang="ja-JP" dirty="0"/>
          </a:p>
          <a:p>
            <a:r>
              <a:rPr lang="ja-JP" altLang="en-US"/>
              <a:t>情報</a:t>
            </a:r>
            <a:r>
              <a:rPr lang="en-US" altLang="ja-JP" dirty="0"/>
              <a:t>01,02,04</a:t>
            </a:r>
          </a:p>
        </p:txBody>
      </p:sp>
      <p:sp>
        <p:nvSpPr>
          <p:cNvPr id="10" name="テキスト ボックス 9">
            <a:extLst>
              <a:ext uri="{FF2B5EF4-FFF2-40B4-BE49-F238E27FC236}">
                <a16:creationId xmlns:a16="http://schemas.microsoft.com/office/drawing/2014/main" id="{948E107A-864A-3222-05D0-E9D460038E83}"/>
              </a:ext>
            </a:extLst>
          </p:cNvPr>
          <p:cNvSpPr txBox="1"/>
          <p:nvPr/>
        </p:nvSpPr>
        <p:spPr>
          <a:xfrm>
            <a:off x="1861457" y="391886"/>
            <a:ext cx="3877985" cy="369332"/>
          </a:xfrm>
          <a:prstGeom prst="rect">
            <a:avLst/>
          </a:prstGeom>
          <a:noFill/>
        </p:spPr>
        <p:txBody>
          <a:bodyPr wrap="none" rtlCol="0">
            <a:spAutoFit/>
          </a:bodyPr>
          <a:lstStyle/>
          <a:p>
            <a:r>
              <a:rPr kumimoji="1" lang="ja-JP" altLang="en-US"/>
              <a:t>与えられた情報をアウトプットする</a:t>
            </a:r>
          </a:p>
        </p:txBody>
      </p:sp>
      <p:grpSp>
        <p:nvGrpSpPr>
          <p:cNvPr id="11" name="グループ化 10">
            <a:extLst>
              <a:ext uri="{FF2B5EF4-FFF2-40B4-BE49-F238E27FC236}">
                <a16:creationId xmlns:a16="http://schemas.microsoft.com/office/drawing/2014/main" id="{8B02B3BA-9F72-A220-E66D-67C4746DCE6E}"/>
              </a:ext>
            </a:extLst>
          </p:cNvPr>
          <p:cNvGrpSpPr/>
          <p:nvPr/>
        </p:nvGrpSpPr>
        <p:grpSpPr>
          <a:xfrm>
            <a:off x="3711247" y="1708274"/>
            <a:ext cx="1393371" cy="455637"/>
            <a:chOff x="4016829" y="1480456"/>
            <a:chExt cx="1393371" cy="455637"/>
          </a:xfrm>
        </p:grpSpPr>
        <p:cxnSp>
          <p:nvCxnSpPr>
            <p:cNvPr id="3" name="直線矢印コネクタ 2">
              <a:extLst>
                <a:ext uri="{FF2B5EF4-FFF2-40B4-BE49-F238E27FC236}">
                  <a16:creationId xmlns:a16="http://schemas.microsoft.com/office/drawing/2014/main" id="{0A2CDB8F-CDAF-871F-7435-F377C3F7D75C}"/>
                </a:ext>
              </a:extLst>
            </p:cNvPr>
            <p:cNvCxnSpPr/>
            <p:nvPr/>
          </p:nvCxnSpPr>
          <p:spPr>
            <a:xfrm>
              <a:off x="4016829" y="1936093"/>
              <a:ext cx="1393371"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 name="テキスト ボックス 5">
              <a:extLst>
                <a:ext uri="{FF2B5EF4-FFF2-40B4-BE49-F238E27FC236}">
                  <a16:creationId xmlns:a16="http://schemas.microsoft.com/office/drawing/2014/main" id="{5CEC59EC-49AD-8241-CE9F-40C9453DFA89}"/>
                </a:ext>
              </a:extLst>
            </p:cNvPr>
            <p:cNvSpPr txBox="1"/>
            <p:nvPr/>
          </p:nvSpPr>
          <p:spPr>
            <a:xfrm>
              <a:off x="4033027" y="1480456"/>
              <a:ext cx="1338828" cy="369332"/>
            </a:xfrm>
            <a:prstGeom prst="rect">
              <a:avLst/>
            </a:prstGeom>
            <a:noFill/>
          </p:spPr>
          <p:txBody>
            <a:bodyPr wrap="none" rtlCol="0">
              <a:spAutoFit/>
            </a:bodyPr>
            <a:lstStyle/>
            <a:p>
              <a:r>
                <a:rPr kumimoji="1" lang="ja-JP" altLang="en-US"/>
                <a:t>情報を交換</a:t>
              </a:r>
            </a:p>
          </p:txBody>
        </p:sp>
      </p:grpSp>
      <p:grpSp>
        <p:nvGrpSpPr>
          <p:cNvPr id="12" name="グループ化 11">
            <a:extLst>
              <a:ext uri="{FF2B5EF4-FFF2-40B4-BE49-F238E27FC236}">
                <a16:creationId xmlns:a16="http://schemas.microsoft.com/office/drawing/2014/main" id="{65631EF3-41BE-F5A3-916F-1EB72D5ED2EC}"/>
              </a:ext>
            </a:extLst>
          </p:cNvPr>
          <p:cNvGrpSpPr/>
          <p:nvPr/>
        </p:nvGrpSpPr>
        <p:grpSpPr>
          <a:xfrm>
            <a:off x="3982720" y="4548662"/>
            <a:ext cx="1393371" cy="455637"/>
            <a:chOff x="4016829" y="1480456"/>
            <a:chExt cx="1393371" cy="455637"/>
          </a:xfrm>
        </p:grpSpPr>
        <p:cxnSp>
          <p:nvCxnSpPr>
            <p:cNvPr id="13" name="直線矢印コネクタ 12">
              <a:extLst>
                <a:ext uri="{FF2B5EF4-FFF2-40B4-BE49-F238E27FC236}">
                  <a16:creationId xmlns:a16="http://schemas.microsoft.com/office/drawing/2014/main" id="{016076D0-F46D-9F1A-686C-C2514636E250}"/>
                </a:ext>
              </a:extLst>
            </p:cNvPr>
            <p:cNvCxnSpPr/>
            <p:nvPr/>
          </p:nvCxnSpPr>
          <p:spPr>
            <a:xfrm>
              <a:off x="4016829" y="1936093"/>
              <a:ext cx="1393371"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テキスト ボックス 13">
              <a:extLst>
                <a:ext uri="{FF2B5EF4-FFF2-40B4-BE49-F238E27FC236}">
                  <a16:creationId xmlns:a16="http://schemas.microsoft.com/office/drawing/2014/main" id="{A3DEDF97-C04C-442E-6B6A-60555A99C219}"/>
                </a:ext>
              </a:extLst>
            </p:cNvPr>
            <p:cNvSpPr txBox="1"/>
            <p:nvPr/>
          </p:nvSpPr>
          <p:spPr>
            <a:xfrm>
              <a:off x="4033027" y="1480456"/>
              <a:ext cx="1338828" cy="369332"/>
            </a:xfrm>
            <a:prstGeom prst="rect">
              <a:avLst/>
            </a:prstGeom>
            <a:noFill/>
          </p:spPr>
          <p:txBody>
            <a:bodyPr wrap="none" rtlCol="0">
              <a:spAutoFit/>
            </a:bodyPr>
            <a:lstStyle/>
            <a:p>
              <a:r>
                <a:rPr kumimoji="1" lang="ja-JP" altLang="en-US"/>
                <a:t>情報を交換</a:t>
              </a:r>
            </a:p>
          </p:txBody>
        </p:sp>
      </p:grpSp>
    </p:spTree>
    <p:extLst>
      <p:ext uri="{BB962C8B-B14F-4D97-AF65-F5344CB8AC3E}">
        <p14:creationId xmlns:p14="http://schemas.microsoft.com/office/powerpoint/2010/main" val="3044085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37BBB12-5C01-7B87-334E-C516B8E2422F}"/>
              </a:ext>
            </a:extLst>
          </p:cNvPr>
          <p:cNvSpPr txBox="1"/>
          <p:nvPr/>
        </p:nvSpPr>
        <p:spPr>
          <a:xfrm>
            <a:off x="500743" y="359229"/>
            <a:ext cx="877163" cy="369332"/>
          </a:xfrm>
          <a:prstGeom prst="rect">
            <a:avLst/>
          </a:prstGeom>
          <a:noFill/>
        </p:spPr>
        <p:txBody>
          <a:bodyPr wrap="none" rtlCol="0">
            <a:spAutoFit/>
          </a:bodyPr>
          <a:lstStyle/>
          <a:p>
            <a:r>
              <a:rPr kumimoji="1" lang="ja-JP" altLang="en-US"/>
              <a:t>学習法</a:t>
            </a:r>
          </a:p>
        </p:txBody>
      </p:sp>
      <p:sp>
        <p:nvSpPr>
          <p:cNvPr id="5" name="テキスト ボックス 4">
            <a:extLst>
              <a:ext uri="{FF2B5EF4-FFF2-40B4-BE49-F238E27FC236}">
                <a16:creationId xmlns:a16="http://schemas.microsoft.com/office/drawing/2014/main" id="{CAD5224C-CE96-F02B-5A36-867BEB9DA534}"/>
              </a:ext>
            </a:extLst>
          </p:cNvPr>
          <p:cNvSpPr txBox="1"/>
          <p:nvPr/>
        </p:nvSpPr>
        <p:spPr>
          <a:xfrm>
            <a:off x="4245814" y="2937578"/>
            <a:ext cx="1850186" cy="1477328"/>
          </a:xfrm>
          <a:prstGeom prst="rect">
            <a:avLst/>
          </a:prstGeom>
          <a:noFill/>
        </p:spPr>
        <p:txBody>
          <a:bodyPr wrap="none" rtlCol="0">
            <a:spAutoFit/>
          </a:bodyPr>
          <a:lstStyle/>
          <a:p>
            <a:r>
              <a:rPr lang="en-US" altLang="ja-JP" dirty="0"/>
              <a:t>D</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04,03,01,02</a:t>
            </a:r>
          </a:p>
          <a:p>
            <a:r>
              <a:rPr kumimoji="1" lang="en-US" altLang="ja-JP" dirty="0"/>
              <a:t>Output</a:t>
            </a:r>
            <a:r>
              <a:rPr kumimoji="1" lang="ja-JP" altLang="en-US"/>
              <a:t>ずみ</a:t>
            </a:r>
            <a:endParaRPr kumimoji="1" lang="en-US" altLang="ja-JP" dirty="0"/>
          </a:p>
          <a:p>
            <a:r>
              <a:rPr lang="ja-JP" altLang="en-US"/>
              <a:t>情報</a:t>
            </a:r>
            <a:r>
              <a:rPr lang="en-US" altLang="ja-JP" dirty="0"/>
              <a:t>04,03,02</a:t>
            </a:r>
            <a:endParaRPr kumimoji="1" lang="ja-JP" altLang="en-US"/>
          </a:p>
        </p:txBody>
      </p:sp>
      <p:sp>
        <p:nvSpPr>
          <p:cNvPr id="7" name="テキスト ボックス 6">
            <a:extLst>
              <a:ext uri="{FF2B5EF4-FFF2-40B4-BE49-F238E27FC236}">
                <a16:creationId xmlns:a16="http://schemas.microsoft.com/office/drawing/2014/main" id="{0768F1DB-F4BA-8874-B0F8-3D5FCE8409BF}"/>
              </a:ext>
            </a:extLst>
          </p:cNvPr>
          <p:cNvSpPr txBox="1"/>
          <p:nvPr/>
        </p:nvSpPr>
        <p:spPr>
          <a:xfrm>
            <a:off x="4245814" y="1197429"/>
            <a:ext cx="1850186" cy="1477328"/>
          </a:xfrm>
          <a:prstGeom prst="rect">
            <a:avLst/>
          </a:prstGeom>
          <a:noFill/>
        </p:spPr>
        <p:txBody>
          <a:bodyPr wrap="none" rtlCol="0">
            <a:spAutoFit/>
          </a:bodyPr>
          <a:lstStyle/>
          <a:p>
            <a:r>
              <a:rPr lang="en-US" altLang="ja-JP" dirty="0"/>
              <a:t>B</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02,01,03,04</a:t>
            </a:r>
          </a:p>
          <a:p>
            <a:r>
              <a:rPr kumimoji="1" lang="en-US" altLang="ja-JP" dirty="0"/>
              <a:t>Output</a:t>
            </a:r>
            <a:r>
              <a:rPr kumimoji="1" lang="ja-JP" altLang="en-US"/>
              <a:t>ずみ</a:t>
            </a:r>
            <a:endParaRPr kumimoji="1" lang="en-US" altLang="ja-JP" dirty="0"/>
          </a:p>
          <a:p>
            <a:r>
              <a:rPr lang="ja-JP" altLang="en-US"/>
              <a:t>情報</a:t>
            </a:r>
            <a:r>
              <a:rPr lang="en-US" altLang="ja-JP" dirty="0"/>
              <a:t>02,01,03</a:t>
            </a:r>
            <a:endParaRPr kumimoji="1" lang="ja-JP" altLang="en-US"/>
          </a:p>
        </p:txBody>
      </p:sp>
      <p:sp>
        <p:nvSpPr>
          <p:cNvPr id="8" name="テキスト ボックス 7">
            <a:extLst>
              <a:ext uri="{FF2B5EF4-FFF2-40B4-BE49-F238E27FC236}">
                <a16:creationId xmlns:a16="http://schemas.microsoft.com/office/drawing/2014/main" id="{BC8F4422-26A9-52C6-60FC-57FD8650BDDC}"/>
              </a:ext>
            </a:extLst>
          </p:cNvPr>
          <p:cNvSpPr txBox="1"/>
          <p:nvPr/>
        </p:nvSpPr>
        <p:spPr>
          <a:xfrm>
            <a:off x="1728418" y="2937578"/>
            <a:ext cx="1850186" cy="1477328"/>
          </a:xfrm>
          <a:prstGeom prst="rect">
            <a:avLst/>
          </a:prstGeom>
          <a:noFill/>
        </p:spPr>
        <p:txBody>
          <a:bodyPr wrap="none" rtlCol="0">
            <a:spAutoFit/>
          </a:bodyPr>
          <a:lstStyle/>
          <a:p>
            <a:r>
              <a:rPr lang="en-US" altLang="ja-JP" dirty="0"/>
              <a:t>C</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03,04,02,01</a:t>
            </a:r>
          </a:p>
          <a:p>
            <a:r>
              <a:rPr kumimoji="1" lang="en-US" altLang="ja-JP" dirty="0"/>
              <a:t>Output</a:t>
            </a:r>
            <a:r>
              <a:rPr kumimoji="1" lang="ja-JP" altLang="en-US"/>
              <a:t>ずみ</a:t>
            </a:r>
            <a:endParaRPr lang="en-US" altLang="ja-JP" dirty="0"/>
          </a:p>
          <a:p>
            <a:r>
              <a:rPr kumimoji="1" lang="ja-JP" altLang="en-US"/>
              <a:t>情報</a:t>
            </a:r>
            <a:r>
              <a:rPr kumimoji="1" lang="en-US" altLang="ja-JP" dirty="0"/>
              <a:t>03,04,02</a:t>
            </a:r>
          </a:p>
        </p:txBody>
      </p:sp>
      <p:sp>
        <p:nvSpPr>
          <p:cNvPr id="9" name="テキスト ボックス 8">
            <a:extLst>
              <a:ext uri="{FF2B5EF4-FFF2-40B4-BE49-F238E27FC236}">
                <a16:creationId xmlns:a16="http://schemas.microsoft.com/office/drawing/2014/main" id="{A439BC0F-0AAB-C8B8-3331-C071C7014DE3}"/>
              </a:ext>
            </a:extLst>
          </p:cNvPr>
          <p:cNvSpPr txBox="1"/>
          <p:nvPr/>
        </p:nvSpPr>
        <p:spPr>
          <a:xfrm>
            <a:off x="1728418" y="1197429"/>
            <a:ext cx="1850186" cy="1477328"/>
          </a:xfrm>
          <a:prstGeom prst="rect">
            <a:avLst/>
          </a:prstGeom>
          <a:noFill/>
        </p:spPr>
        <p:txBody>
          <a:bodyPr wrap="none" rtlCol="0">
            <a:spAutoFit/>
          </a:bodyPr>
          <a:lstStyle/>
          <a:p>
            <a:r>
              <a:rPr kumimoji="1" lang="en-US" altLang="ja-JP" dirty="0"/>
              <a:t>A</a:t>
            </a:r>
            <a:r>
              <a:rPr kumimoji="1" lang="ja-JP" altLang="en-US"/>
              <a:t>さん</a:t>
            </a:r>
            <a:endParaRPr kumimoji="1" lang="en-US" altLang="ja-JP" dirty="0"/>
          </a:p>
          <a:p>
            <a:r>
              <a:rPr lang="en-US" altLang="ja-JP" dirty="0"/>
              <a:t>Input</a:t>
            </a:r>
            <a:r>
              <a:rPr lang="ja-JP" altLang="en-US"/>
              <a:t>済み</a:t>
            </a:r>
            <a:endParaRPr kumimoji="1" lang="en-US" altLang="ja-JP" dirty="0"/>
          </a:p>
          <a:p>
            <a:r>
              <a:rPr lang="ja-JP" altLang="en-US"/>
              <a:t>情報</a:t>
            </a:r>
            <a:r>
              <a:rPr lang="en-US" altLang="ja-JP" dirty="0"/>
              <a:t>01,02,04,03</a:t>
            </a:r>
          </a:p>
          <a:p>
            <a:r>
              <a:rPr kumimoji="1" lang="en-US" altLang="ja-JP" dirty="0"/>
              <a:t>Output</a:t>
            </a:r>
            <a:r>
              <a:rPr kumimoji="1" lang="ja-JP" altLang="en-US"/>
              <a:t>ずみ</a:t>
            </a:r>
            <a:endParaRPr kumimoji="1" lang="en-US" altLang="ja-JP" dirty="0"/>
          </a:p>
          <a:p>
            <a:r>
              <a:rPr lang="ja-JP" altLang="en-US"/>
              <a:t>情報</a:t>
            </a:r>
            <a:r>
              <a:rPr lang="en-US" altLang="ja-JP" dirty="0"/>
              <a:t>01,02,04</a:t>
            </a:r>
          </a:p>
        </p:txBody>
      </p:sp>
      <p:sp>
        <p:nvSpPr>
          <p:cNvPr id="10" name="テキスト ボックス 9">
            <a:extLst>
              <a:ext uri="{FF2B5EF4-FFF2-40B4-BE49-F238E27FC236}">
                <a16:creationId xmlns:a16="http://schemas.microsoft.com/office/drawing/2014/main" id="{948E107A-864A-3222-05D0-E9D460038E83}"/>
              </a:ext>
            </a:extLst>
          </p:cNvPr>
          <p:cNvSpPr txBox="1"/>
          <p:nvPr/>
        </p:nvSpPr>
        <p:spPr>
          <a:xfrm>
            <a:off x="1861457" y="391886"/>
            <a:ext cx="3877985" cy="369332"/>
          </a:xfrm>
          <a:prstGeom prst="rect">
            <a:avLst/>
          </a:prstGeom>
          <a:noFill/>
        </p:spPr>
        <p:txBody>
          <a:bodyPr wrap="none" rtlCol="0">
            <a:spAutoFit/>
          </a:bodyPr>
          <a:lstStyle/>
          <a:p>
            <a:r>
              <a:rPr kumimoji="1" lang="ja-JP" altLang="en-US"/>
              <a:t>与えられた情報をアウトプットする</a:t>
            </a:r>
          </a:p>
        </p:txBody>
      </p:sp>
      <p:sp>
        <p:nvSpPr>
          <p:cNvPr id="2" name="テキスト ボックス 1">
            <a:extLst>
              <a:ext uri="{FF2B5EF4-FFF2-40B4-BE49-F238E27FC236}">
                <a16:creationId xmlns:a16="http://schemas.microsoft.com/office/drawing/2014/main" id="{FA54F680-A4FD-D8F6-4125-A56E878A4349}"/>
              </a:ext>
            </a:extLst>
          </p:cNvPr>
          <p:cNvSpPr txBox="1"/>
          <p:nvPr/>
        </p:nvSpPr>
        <p:spPr>
          <a:xfrm>
            <a:off x="6836229" y="674914"/>
            <a:ext cx="4570482" cy="2031325"/>
          </a:xfrm>
          <a:prstGeom prst="rect">
            <a:avLst/>
          </a:prstGeom>
          <a:noFill/>
        </p:spPr>
        <p:txBody>
          <a:bodyPr wrap="none" rtlCol="0">
            <a:spAutoFit/>
          </a:bodyPr>
          <a:lstStyle/>
          <a:p>
            <a:r>
              <a:rPr kumimoji="1" lang="ja-JP" altLang="en-US"/>
              <a:t>アウトプットしてない情報が一つある</a:t>
            </a:r>
            <a:endParaRPr kumimoji="1" lang="en-US" altLang="ja-JP" dirty="0"/>
          </a:p>
          <a:p>
            <a:endParaRPr lang="en-US" altLang="ja-JP" dirty="0"/>
          </a:p>
          <a:p>
            <a:r>
              <a:rPr kumimoji="1" lang="ja-JP" altLang="en-US"/>
              <a:t>その情報は全員に向けて教える</a:t>
            </a:r>
            <a:endParaRPr kumimoji="1" lang="en-US" altLang="ja-JP" dirty="0"/>
          </a:p>
          <a:p>
            <a:endParaRPr lang="en-US" altLang="ja-JP" dirty="0"/>
          </a:p>
          <a:p>
            <a:r>
              <a:rPr kumimoji="1" lang="ja-JP" altLang="en-US"/>
              <a:t>今全ての情報は全員インプット済みなので</a:t>
            </a:r>
            <a:endParaRPr kumimoji="1" lang="en-US" altLang="ja-JP" dirty="0"/>
          </a:p>
          <a:p>
            <a:r>
              <a:rPr lang="ja-JP" altLang="en-US"/>
              <a:t>教えている内容が正しいのかの確認をする</a:t>
            </a:r>
            <a:endParaRPr lang="en-US" altLang="ja-JP" dirty="0"/>
          </a:p>
          <a:p>
            <a:r>
              <a:rPr lang="ja-JP" altLang="en-US"/>
              <a:t>間違っていれば指摘して修正できる</a:t>
            </a:r>
            <a:endParaRPr lang="en-US" altLang="ja-JP" dirty="0"/>
          </a:p>
        </p:txBody>
      </p:sp>
    </p:spTree>
    <p:extLst>
      <p:ext uri="{BB962C8B-B14F-4D97-AF65-F5344CB8AC3E}">
        <p14:creationId xmlns:p14="http://schemas.microsoft.com/office/powerpoint/2010/main" val="37808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1F7ADBC-C39D-F609-B997-BB9BAA1A6D72}"/>
              </a:ext>
            </a:extLst>
          </p:cNvPr>
          <p:cNvSpPr txBox="1"/>
          <p:nvPr/>
        </p:nvSpPr>
        <p:spPr>
          <a:xfrm>
            <a:off x="1360714" y="489857"/>
            <a:ext cx="8032968" cy="369332"/>
          </a:xfrm>
          <a:prstGeom prst="rect">
            <a:avLst/>
          </a:prstGeom>
          <a:noFill/>
        </p:spPr>
        <p:txBody>
          <a:bodyPr wrap="none" rtlCol="0">
            <a:spAutoFit/>
          </a:bodyPr>
          <a:lstStyle/>
          <a:p>
            <a:r>
              <a:rPr kumimoji="1" lang="ja-JP" altLang="en-US"/>
              <a:t>この学習法の対義語？は一人教師学習法と、全員で一つのことを学ぶ勉強法</a:t>
            </a:r>
          </a:p>
        </p:txBody>
      </p:sp>
      <p:sp>
        <p:nvSpPr>
          <p:cNvPr id="5" name="テキスト ボックス 4">
            <a:extLst>
              <a:ext uri="{FF2B5EF4-FFF2-40B4-BE49-F238E27FC236}">
                <a16:creationId xmlns:a16="http://schemas.microsoft.com/office/drawing/2014/main" id="{A0D04C71-BF32-03DB-2805-FBFA7DF3571B}"/>
              </a:ext>
            </a:extLst>
          </p:cNvPr>
          <p:cNvSpPr txBox="1"/>
          <p:nvPr/>
        </p:nvSpPr>
        <p:spPr>
          <a:xfrm>
            <a:off x="1545771" y="1262743"/>
            <a:ext cx="1107996" cy="369332"/>
          </a:xfrm>
          <a:prstGeom prst="rect">
            <a:avLst/>
          </a:prstGeom>
          <a:noFill/>
        </p:spPr>
        <p:txBody>
          <a:bodyPr wrap="none" rtlCol="0">
            <a:spAutoFit/>
          </a:bodyPr>
          <a:lstStyle/>
          <a:p>
            <a:r>
              <a:rPr kumimoji="1" lang="ja-JP" altLang="en-US"/>
              <a:t>一人教師</a:t>
            </a:r>
          </a:p>
        </p:txBody>
      </p:sp>
      <p:sp>
        <p:nvSpPr>
          <p:cNvPr id="7" name="テキスト ボックス 6">
            <a:extLst>
              <a:ext uri="{FF2B5EF4-FFF2-40B4-BE49-F238E27FC236}">
                <a16:creationId xmlns:a16="http://schemas.microsoft.com/office/drawing/2014/main" id="{7057A241-3D76-FFBC-0A5A-3663C88D194B}"/>
              </a:ext>
            </a:extLst>
          </p:cNvPr>
          <p:cNvSpPr txBox="1"/>
          <p:nvPr/>
        </p:nvSpPr>
        <p:spPr>
          <a:xfrm>
            <a:off x="7228114" y="1274020"/>
            <a:ext cx="774571" cy="369332"/>
          </a:xfrm>
          <a:prstGeom prst="rect">
            <a:avLst/>
          </a:prstGeom>
          <a:noFill/>
        </p:spPr>
        <p:txBody>
          <a:bodyPr wrap="none" rtlCol="0">
            <a:spAutoFit/>
          </a:bodyPr>
          <a:lstStyle/>
          <a:p>
            <a:r>
              <a:rPr kumimoji="1" lang="ja-JP" altLang="en-US"/>
              <a:t>全対</a:t>
            </a:r>
            <a:r>
              <a:rPr kumimoji="1" lang="en-US" altLang="ja-JP" dirty="0"/>
              <a:t>1</a:t>
            </a:r>
            <a:endParaRPr kumimoji="1" lang="ja-JP" altLang="en-US"/>
          </a:p>
        </p:txBody>
      </p:sp>
      <p:sp>
        <p:nvSpPr>
          <p:cNvPr id="8" name="テキスト ボックス 7">
            <a:extLst>
              <a:ext uri="{FF2B5EF4-FFF2-40B4-BE49-F238E27FC236}">
                <a16:creationId xmlns:a16="http://schemas.microsoft.com/office/drawing/2014/main" id="{6EDE33DF-9B6F-46B0-D2D2-342EC6C287EE}"/>
              </a:ext>
            </a:extLst>
          </p:cNvPr>
          <p:cNvSpPr txBox="1"/>
          <p:nvPr/>
        </p:nvSpPr>
        <p:spPr>
          <a:xfrm>
            <a:off x="465140" y="1712463"/>
            <a:ext cx="5032147" cy="646331"/>
          </a:xfrm>
          <a:prstGeom prst="rect">
            <a:avLst/>
          </a:prstGeom>
          <a:noFill/>
        </p:spPr>
        <p:txBody>
          <a:bodyPr wrap="none" rtlCol="0">
            <a:spAutoFit/>
          </a:bodyPr>
          <a:lstStyle/>
          <a:p>
            <a:r>
              <a:rPr lang="ja-JP" altLang="en-US"/>
              <a:t>各々が情報をインプットするところまでは同じ</a:t>
            </a:r>
            <a:endParaRPr lang="en-US" altLang="ja-JP" dirty="0"/>
          </a:p>
          <a:p>
            <a:r>
              <a:rPr kumimoji="1" lang="ja-JP" altLang="en-US"/>
              <a:t>それを全員に向けてただ教えるだけ</a:t>
            </a:r>
          </a:p>
        </p:txBody>
      </p:sp>
      <p:sp>
        <p:nvSpPr>
          <p:cNvPr id="9" name="テキスト ボックス 8">
            <a:extLst>
              <a:ext uri="{FF2B5EF4-FFF2-40B4-BE49-F238E27FC236}">
                <a16:creationId xmlns:a16="http://schemas.microsoft.com/office/drawing/2014/main" id="{C46C84EB-671B-C87E-5A5A-6ACA326EC0BB}"/>
              </a:ext>
            </a:extLst>
          </p:cNvPr>
          <p:cNvSpPr txBox="1"/>
          <p:nvPr/>
        </p:nvSpPr>
        <p:spPr>
          <a:xfrm>
            <a:off x="6542314" y="1698171"/>
            <a:ext cx="2723823" cy="369332"/>
          </a:xfrm>
          <a:prstGeom prst="rect">
            <a:avLst/>
          </a:prstGeom>
          <a:noFill/>
        </p:spPr>
        <p:txBody>
          <a:bodyPr wrap="none" rtlCol="0">
            <a:spAutoFit/>
          </a:bodyPr>
          <a:lstStyle/>
          <a:p>
            <a:r>
              <a:rPr kumimoji="1" lang="ja-JP" altLang="en-US"/>
              <a:t>インプットを全員で行う</a:t>
            </a:r>
          </a:p>
        </p:txBody>
      </p:sp>
      <p:sp>
        <p:nvSpPr>
          <p:cNvPr id="10" name="テキスト ボックス 9">
            <a:extLst>
              <a:ext uri="{FF2B5EF4-FFF2-40B4-BE49-F238E27FC236}">
                <a16:creationId xmlns:a16="http://schemas.microsoft.com/office/drawing/2014/main" id="{3CB014E5-7F95-B2FD-5714-A7BB1B26BDD3}"/>
              </a:ext>
            </a:extLst>
          </p:cNvPr>
          <p:cNvSpPr txBox="1"/>
          <p:nvPr/>
        </p:nvSpPr>
        <p:spPr>
          <a:xfrm>
            <a:off x="304455" y="2485349"/>
            <a:ext cx="5032147" cy="1200329"/>
          </a:xfrm>
          <a:prstGeom prst="rect">
            <a:avLst/>
          </a:prstGeom>
          <a:noFill/>
        </p:spPr>
        <p:txBody>
          <a:bodyPr wrap="square" rtlCol="0">
            <a:spAutoFit/>
          </a:bodyPr>
          <a:lstStyle/>
          <a:p>
            <a:r>
              <a:rPr kumimoji="1" lang="ja-JP" altLang="en-US"/>
              <a:t>メリット</a:t>
            </a:r>
            <a:endParaRPr kumimoji="1" lang="en-US" altLang="ja-JP" dirty="0"/>
          </a:p>
          <a:p>
            <a:r>
              <a:rPr lang="ja-JP" altLang="en-US"/>
              <a:t>・速い</a:t>
            </a:r>
            <a:endParaRPr lang="en-US" altLang="ja-JP" dirty="0"/>
          </a:p>
          <a:p>
            <a:r>
              <a:rPr kumimoji="1" lang="ja-JP" altLang="en-US"/>
              <a:t>・アウトプットすることでインプットした知識を深める、定着しやすくする</a:t>
            </a:r>
          </a:p>
        </p:txBody>
      </p:sp>
      <p:sp>
        <p:nvSpPr>
          <p:cNvPr id="11" name="テキスト ボックス 10">
            <a:extLst>
              <a:ext uri="{FF2B5EF4-FFF2-40B4-BE49-F238E27FC236}">
                <a16:creationId xmlns:a16="http://schemas.microsoft.com/office/drawing/2014/main" id="{D485917E-E51A-1266-6223-168798C840BF}"/>
              </a:ext>
            </a:extLst>
          </p:cNvPr>
          <p:cNvSpPr txBox="1"/>
          <p:nvPr/>
        </p:nvSpPr>
        <p:spPr>
          <a:xfrm>
            <a:off x="435429" y="3962400"/>
            <a:ext cx="4901173" cy="1200329"/>
          </a:xfrm>
          <a:prstGeom prst="rect">
            <a:avLst/>
          </a:prstGeom>
          <a:noFill/>
        </p:spPr>
        <p:txBody>
          <a:bodyPr wrap="square" rtlCol="0">
            <a:spAutoFit/>
          </a:bodyPr>
          <a:lstStyle/>
          <a:p>
            <a:r>
              <a:rPr kumimoji="1" lang="ja-JP" altLang="en-US"/>
              <a:t>デメリット</a:t>
            </a:r>
            <a:endParaRPr kumimoji="1" lang="en-US" altLang="ja-JP" dirty="0"/>
          </a:p>
          <a:p>
            <a:r>
              <a:rPr lang="ja-JP" altLang="en-US"/>
              <a:t>・アウトプットしていない知識（他の人がインプットした知識）については理解度、定着度が共に低くなりやすい</a:t>
            </a:r>
            <a:endParaRPr kumimoji="1" lang="ja-JP" altLang="en-US"/>
          </a:p>
        </p:txBody>
      </p:sp>
      <p:sp>
        <p:nvSpPr>
          <p:cNvPr id="12" name="テキスト ボックス 11">
            <a:extLst>
              <a:ext uri="{FF2B5EF4-FFF2-40B4-BE49-F238E27FC236}">
                <a16:creationId xmlns:a16="http://schemas.microsoft.com/office/drawing/2014/main" id="{D406E211-1A9A-0EEA-E6D5-47F2E197C097}"/>
              </a:ext>
            </a:extLst>
          </p:cNvPr>
          <p:cNvSpPr txBox="1"/>
          <p:nvPr/>
        </p:nvSpPr>
        <p:spPr>
          <a:xfrm>
            <a:off x="6237514" y="2503714"/>
            <a:ext cx="4108817" cy="923330"/>
          </a:xfrm>
          <a:prstGeom prst="rect">
            <a:avLst/>
          </a:prstGeom>
          <a:noFill/>
        </p:spPr>
        <p:txBody>
          <a:bodyPr wrap="none" rtlCol="0">
            <a:spAutoFit/>
          </a:bodyPr>
          <a:lstStyle/>
          <a:p>
            <a:r>
              <a:rPr lang="ja-JP" altLang="en-US"/>
              <a:t>メリット</a:t>
            </a:r>
            <a:endParaRPr lang="en-US" altLang="ja-JP" dirty="0"/>
          </a:p>
          <a:p>
            <a:r>
              <a:rPr kumimoji="1" lang="ja-JP" altLang="en-US"/>
              <a:t>・インプット漏れがない</a:t>
            </a:r>
            <a:endParaRPr kumimoji="1" lang="en-US" altLang="ja-JP" dirty="0"/>
          </a:p>
          <a:p>
            <a:r>
              <a:rPr lang="ja-JP" altLang="en-US"/>
              <a:t>・インプットした知識の正確性が高い</a:t>
            </a:r>
            <a:endParaRPr lang="en-US" altLang="ja-JP" dirty="0"/>
          </a:p>
        </p:txBody>
      </p:sp>
      <p:sp>
        <p:nvSpPr>
          <p:cNvPr id="13" name="テキスト ボックス 12">
            <a:extLst>
              <a:ext uri="{FF2B5EF4-FFF2-40B4-BE49-F238E27FC236}">
                <a16:creationId xmlns:a16="http://schemas.microsoft.com/office/drawing/2014/main" id="{EF969B41-69A0-049D-8507-6CA24EBE8B6A}"/>
              </a:ext>
            </a:extLst>
          </p:cNvPr>
          <p:cNvSpPr txBox="1"/>
          <p:nvPr/>
        </p:nvSpPr>
        <p:spPr>
          <a:xfrm>
            <a:off x="6248400" y="3744686"/>
            <a:ext cx="3647152" cy="923330"/>
          </a:xfrm>
          <a:prstGeom prst="rect">
            <a:avLst/>
          </a:prstGeom>
          <a:noFill/>
        </p:spPr>
        <p:txBody>
          <a:bodyPr wrap="none" rtlCol="0">
            <a:spAutoFit/>
          </a:bodyPr>
          <a:lstStyle/>
          <a:p>
            <a:r>
              <a:rPr kumimoji="1" lang="ja-JP" altLang="en-US"/>
              <a:t>デメリット</a:t>
            </a:r>
            <a:endParaRPr kumimoji="1" lang="en-US" altLang="ja-JP" dirty="0"/>
          </a:p>
          <a:p>
            <a:r>
              <a:rPr lang="ja-JP" altLang="en-US"/>
              <a:t>・遅い</a:t>
            </a:r>
            <a:endParaRPr lang="en-US" altLang="ja-JP" dirty="0"/>
          </a:p>
          <a:p>
            <a:r>
              <a:rPr lang="ja-JP" altLang="en-US"/>
              <a:t>・インプットのみになってしまう</a:t>
            </a:r>
            <a:endParaRPr kumimoji="1" lang="ja-JP" altLang="en-US"/>
          </a:p>
        </p:txBody>
      </p:sp>
    </p:spTree>
    <p:extLst>
      <p:ext uri="{BB962C8B-B14F-4D97-AF65-F5344CB8AC3E}">
        <p14:creationId xmlns:p14="http://schemas.microsoft.com/office/powerpoint/2010/main" val="816136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A2AC8AD-6B43-4EDA-16DE-1A191506945E}"/>
              </a:ext>
            </a:extLst>
          </p:cNvPr>
          <p:cNvSpPr txBox="1"/>
          <p:nvPr/>
        </p:nvSpPr>
        <p:spPr>
          <a:xfrm>
            <a:off x="1828800" y="620486"/>
            <a:ext cx="3877985" cy="369332"/>
          </a:xfrm>
          <a:prstGeom prst="rect">
            <a:avLst/>
          </a:prstGeom>
          <a:noFill/>
        </p:spPr>
        <p:txBody>
          <a:bodyPr wrap="none" rtlCol="0">
            <a:spAutoFit/>
          </a:bodyPr>
          <a:lstStyle/>
          <a:p>
            <a:r>
              <a:rPr kumimoji="1" lang="ja-JP" altLang="en-US"/>
              <a:t>この学習法のメリット、デメリット</a:t>
            </a:r>
          </a:p>
        </p:txBody>
      </p:sp>
      <p:sp>
        <p:nvSpPr>
          <p:cNvPr id="5" name="テキスト ボックス 4">
            <a:extLst>
              <a:ext uri="{FF2B5EF4-FFF2-40B4-BE49-F238E27FC236}">
                <a16:creationId xmlns:a16="http://schemas.microsoft.com/office/drawing/2014/main" id="{8EDE3F58-A563-3358-AACD-8D7B06AEEECE}"/>
              </a:ext>
            </a:extLst>
          </p:cNvPr>
          <p:cNvSpPr txBox="1"/>
          <p:nvPr/>
        </p:nvSpPr>
        <p:spPr>
          <a:xfrm>
            <a:off x="1295400" y="1687286"/>
            <a:ext cx="7571303" cy="1200329"/>
          </a:xfrm>
          <a:prstGeom prst="rect">
            <a:avLst/>
          </a:prstGeom>
          <a:noFill/>
        </p:spPr>
        <p:txBody>
          <a:bodyPr wrap="none" rtlCol="0">
            <a:spAutoFit/>
          </a:bodyPr>
          <a:lstStyle/>
          <a:p>
            <a:r>
              <a:rPr kumimoji="1" lang="ja-JP" altLang="en-US"/>
              <a:t>メリット</a:t>
            </a:r>
            <a:endParaRPr kumimoji="1" lang="en-US" altLang="ja-JP" dirty="0"/>
          </a:p>
          <a:p>
            <a:r>
              <a:rPr lang="ja-JP" altLang="en-US"/>
              <a:t>・全対</a:t>
            </a:r>
            <a:r>
              <a:rPr lang="en-US" altLang="ja-JP" dirty="0"/>
              <a:t>1</a:t>
            </a:r>
            <a:r>
              <a:rPr lang="ja-JP" altLang="en-US"/>
              <a:t>よりは速い</a:t>
            </a:r>
            <a:endParaRPr lang="en-US" altLang="ja-JP" dirty="0"/>
          </a:p>
          <a:p>
            <a:r>
              <a:rPr kumimoji="1" lang="ja-JP" altLang="en-US"/>
              <a:t>・一人教師よりアウトプットが多く、全ての知識を自分の血肉にできる</a:t>
            </a:r>
            <a:endParaRPr kumimoji="1" lang="en-US" altLang="ja-JP" dirty="0"/>
          </a:p>
          <a:p>
            <a:r>
              <a:rPr lang="ja-JP" altLang="en-US"/>
              <a:t>・インプットした知識の正しさを確認できる</a:t>
            </a:r>
            <a:endParaRPr kumimoji="1" lang="en-US" altLang="ja-JP" dirty="0"/>
          </a:p>
        </p:txBody>
      </p:sp>
      <p:sp>
        <p:nvSpPr>
          <p:cNvPr id="6" name="テキスト ボックス 5">
            <a:extLst>
              <a:ext uri="{FF2B5EF4-FFF2-40B4-BE49-F238E27FC236}">
                <a16:creationId xmlns:a16="http://schemas.microsoft.com/office/drawing/2014/main" id="{2C556655-DDB8-6B0F-BF1A-3D6777AEDE15}"/>
              </a:ext>
            </a:extLst>
          </p:cNvPr>
          <p:cNvSpPr txBox="1"/>
          <p:nvPr/>
        </p:nvSpPr>
        <p:spPr>
          <a:xfrm>
            <a:off x="1273629" y="3124200"/>
            <a:ext cx="10572125" cy="1200329"/>
          </a:xfrm>
          <a:prstGeom prst="rect">
            <a:avLst/>
          </a:prstGeom>
          <a:noFill/>
        </p:spPr>
        <p:txBody>
          <a:bodyPr wrap="none" rtlCol="0">
            <a:spAutoFit/>
          </a:bodyPr>
          <a:lstStyle/>
          <a:p>
            <a:r>
              <a:rPr kumimoji="1" lang="ja-JP" altLang="en-US"/>
              <a:t>デメリット</a:t>
            </a:r>
            <a:endParaRPr kumimoji="1" lang="en-US" altLang="ja-JP" dirty="0"/>
          </a:p>
          <a:p>
            <a:r>
              <a:rPr lang="ja-JP" altLang="en-US"/>
              <a:t>・一人教師より遅い</a:t>
            </a:r>
            <a:endParaRPr lang="en-US" altLang="ja-JP" dirty="0"/>
          </a:p>
          <a:p>
            <a:r>
              <a:rPr lang="ja-JP" altLang="en-US"/>
              <a:t>・最初にインプットした人のインプットが間違っていた場合知識は正確なものではなくなってしまう</a:t>
            </a:r>
            <a:endParaRPr lang="en-US" altLang="ja-JP" dirty="0"/>
          </a:p>
          <a:p>
            <a:r>
              <a:rPr lang="ja-JP" altLang="en-US"/>
              <a:t>という点で全対</a:t>
            </a:r>
            <a:r>
              <a:rPr lang="en-US" altLang="ja-JP" dirty="0"/>
              <a:t>1</a:t>
            </a:r>
            <a:r>
              <a:rPr lang="ja-JP" altLang="en-US"/>
              <a:t>よりは知識は不正確</a:t>
            </a:r>
            <a:endParaRPr lang="en-US" altLang="ja-JP" dirty="0"/>
          </a:p>
        </p:txBody>
      </p:sp>
    </p:spTree>
    <p:extLst>
      <p:ext uri="{BB962C8B-B14F-4D97-AF65-F5344CB8AC3E}">
        <p14:creationId xmlns:p14="http://schemas.microsoft.com/office/powerpoint/2010/main" val="571526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170CB97-8786-2579-8F7D-0BF863A6EC67}"/>
              </a:ext>
            </a:extLst>
          </p:cNvPr>
          <p:cNvSpPr txBox="1"/>
          <p:nvPr/>
        </p:nvSpPr>
        <p:spPr>
          <a:xfrm>
            <a:off x="751114" y="740229"/>
            <a:ext cx="10802957" cy="2585323"/>
          </a:xfrm>
          <a:prstGeom prst="rect">
            <a:avLst/>
          </a:prstGeom>
          <a:noFill/>
        </p:spPr>
        <p:txBody>
          <a:bodyPr wrap="none" rtlCol="0">
            <a:spAutoFit/>
          </a:bodyPr>
          <a:lstStyle/>
          <a:p>
            <a:r>
              <a:rPr kumimoji="1" lang="ja-JP" altLang="en-US"/>
              <a:t>全員がゲームを作るための知識を身につけるにはこの学習法が最適</a:t>
            </a:r>
            <a:endParaRPr kumimoji="1" lang="en-US" altLang="ja-JP" dirty="0"/>
          </a:p>
          <a:p>
            <a:r>
              <a:rPr lang="ja-JP" altLang="en-US"/>
              <a:t>目的がゲームを作ることなら一人でインプットする（もしくは一人教師法でアウトプットする）方が</a:t>
            </a:r>
            <a:endParaRPr lang="en-US" altLang="ja-JP" dirty="0"/>
          </a:p>
          <a:p>
            <a:r>
              <a:rPr lang="ja-JP" altLang="en-US"/>
              <a:t>速やかにゲームを作ることができる</a:t>
            </a:r>
            <a:r>
              <a:rPr kumimoji="1" lang="ja-JP" altLang="en-US"/>
              <a:t>が、今回はゲームを作るための知識を身につけることが目的なので</a:t>
            </a:r>
            <a:endParaRPr kumimoji="1" lang="en-US" altLang="ja-JP" dirty="0"/>
          </a:p>
          <a:p>
            <a:r>
              <a:rPr lang="ja-JP" altLang="en-US"/>
              <a:t>それぞれが別の知識を獲得するのでは知識にばらつきが発生し（一人でゲームを作ることが不可能）、</a:t>
            </a:r>
            <a:endParaRPr lang="en-US" altLang="ja-JP" dirty="0"/>
          </a:p>
          <a:p>
            <a:r>
              <a:rPr kumimoji="1" lang="ja-JP" altLang="en-US"/>
              <a:t>目的に適していない</a:t>
            </a:r>
            <a:endParaRPr kumimoji="1" lang="en-US" altLang="ja-JP" dirty="0"/>
          </a:p>
          <a:p>
            <a:endParaRPr lang="en-US" altLang="ja-JP" dirty="0"/>
          </a:p>
          <a:p>
            <a:r>
              <a:rPr kumimoji="1" lang="en-US" altLang="ja-JP" dirty="0"/>
              <a:t>+</a:t>
            </a:r>
            <a:r>
              <a:rPr kumimoji="1" lang="ja-JP" altLang="en-US"/>
              <a:t>インプットだけよりはアウトプットした方がいい</a:t>
            </a:r>
            <a:r>
              <a:rPr kumimoji="1" lang="en-US" altLang="ja-JP" dirty="0"/>
              <a:t>(</a:t>
            </a:r>
            <a:r>
              <a:rPr kumimoji="1" lang="ja-JP" altLang="en-US"/>
              <a:t>説明力、聞く力、質問力も身に付く</a:t>
            </a:r>
            <a:r>
              <a:rPr kumimoji="1" lang="en-US" altLang="ja-JP" dirty="0"/>
              <a:t>)</a:t>
            </a:r>
          </a:p>
          <a:p>
            <a:endParaRPr lang="en-US" altLang="ja-JP" dirty="0"/>
          </a:p>
          <a:p>
            <a:r>
              <a:rPr kumimoji="1" lang="ja-JP" altLang="en-US"/>
              <a:t>情報を教える</a:t>
            </a:r>
            <a:r>
              <a:rPr kumimoji="1" lang="en-US" altLang="ja-JP" dirty="0"/>
              <a:t>+</a:t>
            </a:r>
            <a:r>
              <a:rPr lang="ja-JP" altLang="en-US"/>
              <a:t>情報に疑問をぶつけて情報についてより詳しくなる</a:t>
            </a:r>
            <a:endParaRPr kumimoji="1" lang="en-US" altLang="ja-JP" dirty="0"/>
          </a:p>
        </p:txBody>
      </p:sp>
    </p:spTree>
    <p:extLst>
      <p:ext uri="{BB962C8B-B14F-4D97-AF65-F5344CB8AC3E}">
        <p14:creationId xmlns:p14="http://schemas.microsoft.com/office/powerpoint/2010/main" val="28171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904F2E9-EF2B-3210-ADCB-2BA4ACAB5F64}"/>
              </a:ext>
            </a:extLst>
          </p:cNvPr>
          <p:cNvSpPr txBox="1"/>
          <p:nvPr/>
        </p:nvSpPr>
        <p:spPr>
          <a:xfrm>
            <a:off x="914400" y="685800"/>
            <a:ext cx="10661893" cy="2585323"/>
          </a:xfrm>
          <a:prstGeom prst="rect">
            <a:avLst/>
          </a:prstGeom>
          <a:noFill/>
        </p:spPr>
        <p:txBody>
          <a:bodyPr wrap="none" rtlCol="0">
            <a:spAutoFit/>
          </a:bodyPr>
          <a:lstStyle/>
          <a:p>
            <a:r>
              <a:rPr kumimoji="1" lang="ja-JP" altLang="en-US"/>
              <a:t>これから作業する中で単純作業というか、今まで持っていた知識で対応できる作業なら良いが、</a:t>
            </a:r>
            <a:endParaRPr kumimoji="1" lang="en-US" altLang="ja-JP" dirty="0"/>
          </a:p>
          <a:p>
            <a:r>
              <a:rPr lang="ja-JP" altLang="en-US"/>
              <a:t>自分が持ってない知識を必要とされた時にその知識が必要となった箇所とその知識自体について</a:t>
            </a:r>
            <a:endParaRPr lang="en-US" altLang="ja-JP" dirty="0"/>
          </a:p>
          <a:p>
            <a:r>
              <a:rPr kumimoji="1" lang="ja-JP" altLang="en-US"/>
              <a:t>記録しておき、それを後程発表する（情報を与える）</a:t>
            </a:r>
            <a:endParaRPr kumimoji="1" lang="en-US" altLang="ja-JP" dirty="0"/>
          </a:p>
          <a:p>
            <a:r>
              <a:rPr lang="en-US" altLang="ja-JP" dirty="0"/>
              <a:t>+</a:t>
            </a:r>
            <a:r>
              <a:rPr lang="ja-JP" altLang="en-US"/>
              <a:t>元々持っている知識にも偏りは必ず存在するため、成果に対する質問も受け付ける</a:t>
            </a:r>
            <a:endParaRPr kumimoji="1" lang="en-US" altLang="ja-JP" dirty="0"/>
          </a:p>
          <a:p>
            <a:endParaRPr lang="en-US" altLang="ja-JP" dirty="0"/>
          </a:p>
          <a:p>
            <a:r>
              <a:rPr kumimoji="1" lang="ja-JP" altLang="en-US"/>
              <a:t>情報の交換は時間が取れた時にいつでも</a:t>
            </a:r>
            <a:r>
              <a:rPr kumimoji="1" lang="en-US" altLang="ja-JP" dirty="0"/>
              <a:t>ok </a:t>
            </a:r>
            <a:r>
              <a:rPr kumimoji="1" lang="ja-JP" altLang="en-US"/>
              <a:t> 交換もれがないように情報には</a:t>
            </a:r>
            <a:r>
              <a:rPr kumimoji="1" lang="en-US" altLang="ja-JP" dirty="0"/>
              <a:t>id</a:t>
            </a:r>
            <a:r>
              <a:rPr kumimoji="1" lang="ja-JP" altLang="en-US"/>
              <a:t>をつけておく</a:t>
            </a:r>
            <a:r>
              <a:rPr kumimoji="1" lang="en-US" altLang="ja-JP" dirty="0"/>
              <a:t>(</a:t>
            </a:r>
            <a:r>
              <a:rPr kumimoji="1" lang="ja-JP" altLang="en-US"/>
              <a:t>情報</a:t>
            </a:r>
            <a:r>
              <a:rPr kumimoji="1" lang="en-US" altLang="ja-JP" dirty="0"/>
              <a:t>01</a:t>
            </a:r>
            <a:r>
              <a:rPr lang="ja-JP" altLang="en-US"/>
              <a:t>等</a:t>
            </a:r>
            <a:r>
              <a:rPr kumimoji="1" lang="en-US" altLang="ja-JP" dirty="0"/>
              <a:t>)</a:t>
            </a:r>
          </a:p>
          <a:p>
            <a:r>
              <a:rPr lang="ja-JP" altLang="en-US"/>
              <a:t>で情報の交換状況も記録しておく</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2808853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86A60E2-43EA-B08C-497C-7ADDCA36FFDF}"/>
              </a:ext>
            </a:extLst>
          </p:cNvPr>
          <p:cNvSpPr txBox="1"/>
          <p:nvPr/>
        </p:nvSpPr>
        <p:spPr>
          <a:xfrm>
            <a:off x="609600" y="489857"/>
            <a:ext cx="4339650" cy="1477328"/>
          </a:xfrm>
          <a:prstGeom prst="rect">
            <a:avLst/>
          </a:prstGeom>
          <a:noFill/>
        </p:spPr>
        <p:txBody>
          <a:bodyPr wrap="none" rtlCol="0">
            <a:spAutoFit/>
          </a:bodyPr>
          <a:lstStyle/>
          <a:p>
            <a:r>
              <a:rPr kumimoji="1" lang="ja-JP" altLang="en-US"/>
              <a:t>まずプログラムの大枠の内容を決める</a:t>
            </a:r>
            <a:endParaRPr kumimoji="1" lang="en-US" altLang="ja-JP" dirty="0"/>
          </a:p>
          <a:p>
            <a:r>
              <a:rPr lang="en-US" altLang="ja-JP" dirty="0"/>
              <a:t>↓</a:t>
            </a:r>
          </a:p>
          <a:p>
            <a:r>
              <a:rPr lang="ja-JP" altLang="en-US"/>
              <a:t>必要な機能を列挙</a:t>
            </a:r>
            <a:endParaRPr lang="en-US" altLang="ja-JP" dirty="0"/>
          </a:p>
          <a:p>
            <a:r>
              <a:rPr lang="en-US" altLang="ja-JP" dirty="0"/>
              <a:t>↓</a:t>
            </a:r>
          </a:p>
          <a:p>
            <a:r>
              <a:rPr lang="ja-JP" altLang="en-US"/>
              <a:t>行けそうなところから取り掛かっていく</a:t>
            </a:r>
            <a:endParaRPr lang="en-US" altLang="ja-JP" dirty="0"/>
          </a:p>
        </p:txBody>
      </p:sp>
    </p:spTree>
    <p:extLst>
      <p:ext uri="{BB962C8B-B14F-4D97-AF65-F5344CB8AC3E}">
        <p14:creationId xmlns:p14="http://schemas.microsoft.com/office/powerpoint/2010/main" val="242400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69FF8F7-8C1E-B300-9451-2E723B37D152}"/>
              </a:ext>
            </a:extLst>
          </p:cNvPr>
          <p:cNvSpPr txBox="1"/>
          <p:nvPr/>
        </p:nvSpPr>
        <p:spPr>
          <a:xfrm>
            <a:off x="642257" y="446314"/>
            <a:ext cx="1723549" cy="400110"/>
          </a:xfrm>
          <a:prstGeom prst="rect">
            <a:avLst/>
          </a:prstGeom>
          <a:noFill/>
        </p:spPr>
        <p:txBody>
          <a:bodyPr wrap="none" rtlCol="0">
            <a:spAutoFit/>
          </a:bodyPr>
          <a:lstStyle/>
          <a:p>
            <a:r>
              <a:rPr kumimoji="1" lang="ja-JP" altLang="en-US" sz="2000"/>
              <a:t>ゲームの概要</a:t>
            </a:r>
          </a:p>
        </p:txBody>
      </p:sp>
      <p:sp>
        <p:nvSpPr>
          <p:cNvPr id="5" name="テキスト ボックス 4">
            <a:extLst>
              <a:ext uri="{FF2B5EF4-FFF2-40B4-BE49-F238E27FC236}">
                <a16:creationId xmlns:a16="http://schemas.microsoft.com/office/drawing/2014/main" id="{8394163D-3A33-19B5-33E8-B532E4942D21}"/>
              </a:ext>
            </a:extLst>
          </p:cNvPr>
          <p:cNvSpPr txBox="1"/>
          <p:nvPr/>
        </p:nvSpPr>
        <p:spPr>
          <a:xfrm>
            <a:off x="849086" y="1426029"/>
            <a:ext cx="6417141" cy="369332"/>
          </a:xfrm>
          <a:prstGeom prst="rect">
            <a:avLst/>
          </a:prstGeom>
          <a:noFill/>
        </p:spPr>
        <p:txBody>
          <a:bodyPr wrap="none" rtlCol="0">
            <a:spAutoFit/>
          </a:bodyPr>
          <a:lstStyle/>
          <a:p>
            <a:r>
              <a:rPr lang="ja-JP" altLang="en-US"/>
              <a:t>マリオ＋ボンバーマンランドのハイブリッドのゲームにする</a:t>
            </a:r>
            <a:endParaRPr kumimoji="1" lang="ja-JP" altLang="en-US"/>
          </a:p>
        </p:txBody>
      </p:sp>
      <p:sp>
        <p:nvSpPr>
          <p:cNvPr id="6" name="テキスト ボックス 5">
            <a:extLst>
              <a:ext uri="{FF2B5EF4-FFF2-40B4-BE49-F238E27FC236}">
                <a16:creationId xmlns:a16="http://schemas.microsoft.com/office/drawing/2014/main" id="{D43B0577-C94F-966A-5671-4F702030BF8D}"/>
              </a:ext>
            </a:extLst>
          </p:cNvPr>
          <p:cNvSpPr txBox="1"/>
          <p:nvPr/>
        </p:nvSpPr>
        <p:spPr>
          <a:xfrm>
            <a:off x="849086" y="2220686"/>
            <a:ext cx="9530173" cy="3416320"/>
          </a:xfrm>
          <a:prstGeom prst="rect">
            <a:avLst/>
          </a:prstGeom>
          <a:noFill/>
        </p:spPr>
        <p:txBody>
          <a:bodyPr wrap="none" rtlCol="0">
            <a:spAutoFit/>
          </a:bodyPr>
          <a:lstStyle/>
          <a:p>
            <a:r>
              <a:rPr kumimoji="1" lang="ja-JP" altLang="en-US"/>
              <a:t>・マリオの要素（概念）</a:t>
            </a:r>
            <a:endParaRPr kumimoji="1" lang="en-US" altLang="ja-JP" dirty="0"/>
          </a:p>
          <a:p>
            <a:r>
              <a:rPr lang="en-US" altLang="ja-JP" dirty="0"/>
              <a:t>1</a:t>
            </a:r>
            <a:r>
              <a:rPr lang="ja-JP" altLang="en-US"/>
              <a:t>面とか</a:t>
            </a:r>
            <a:r>
              <a:rPr lang="en-US" altLang="ja-JP" dirty="0"/>
              <a:t>2</a:t>
            </a:r>
            <a:r>
              <a:rPr lang="ja-JP" altLang="en-US"/>
              <a:t>面とかのステージを用意する</a:t>
            </a:r>
            <a:endParaRPr lang="en-US" altLang="ja-JP" dirty="0"/>
          </a:p>
          <a:p>
            <a:r>
              <a:rPr kumimoji="1" lang="en-US" altLang="ja-JP" dirty="0"/>
              <a:t>1</a:t>
            </a:r>
            <a:r>
              <a:rPr kumimoji="1" lang="ja-JP" altLang="en-US"/>
              <a:t>面をクリアしないと</a:t>
            </a:r>
            <a:r>
              <a:rPr kumimoji="1" lang="en-US" altLang="ja-JP" dirty="0"/>
              <a:t>2</a:t>
            </a:r>
            <a:r>
              <a:rPr kumimoji="1" lang="ja-JP" altLang="en-US"/>
              <a:t>面にはいけない</a:t>
            </a:r>
            <a:r>
              <a:rPr lang="ja-JP" altLang="en-US"/>
              <a:t>、</a:t>
            </a:r>
            <a:r>
              <a:rPr lang="en-US" altLang="ja-JP" dirty="0"/>
              <a:t>3</a:t>
            </a:r>
            <a:r>
              <a:rPr lang="ja-JP" altLang="en-US"/>
              <a:t>面までクリアしてたら</a:t>
            </a:r>
            <a:r>
              <a:rPr lang="en-US" altLang="ja-JP" dirty="0"/>
              <a:t>1~3</a:t>
            </a:r>
            <a:r>
              <a:rPr lang="ja-JP" altLang="en-US"/>
              <a:t>面のステージで遊べる</a:t>
            </a:r>
            <a:endParaRPr lang="en-US" altLang="ja-JP" dirty="0"/>
          </a:p>
          <a:p>
            <a:endParaRPr kumimoji="1" lang="en-US" altLang="ja-JP" dirty="0"/>
          </a:p>
          <a:p>
            <a:r>
              <a:rPr kumimoji="1" lang="en-US" altLang="ja-JP" dirty="0" err="1"/>
              <a:t>Nanka</a:t>
            </a:r>
            <a:r>
              <a:rPr kumimoji="1" lang="ja-JP" altLang="en-US"/>
              <a:t>ゲームでは面</a:t>
            </a:r>
            <a:r>
              <a:rPr kumimoji="1" lang="en-US" altLang="ja-JP" dirty="0"/>
              <a:t>=</a:t>
            </a:r>
            <a:r>
              <a:rPr kumimoji="1" lang="ja-JP" altLang="en-US"/>
              <a:t>塔（ダンジョン＝階層がある）にする</a:t>
            </a:r>
            <a:endParaRPr kumimoji="1" lang="en-US" altLang="ja-JP" dirty="0"/>
          </a:p>
          <a:p>
            <a:r>
              <a:rPr lang="ja-JP" altLang="en-US"/>
              <a:t>つまりマリオでいう</a:t>
            </a:r>
            <a:r>
              <a:rPr lang="en-US" altLang="ja-JP" dirty="0"/>
              <a:t>1-1</a:t>
            </a:r>
            <a:r>
              <a:rPr lang="ja-JP" altLang="en-US"/>
              <a:t>は、なんかゲームにおけるステージ１の</a:t>
            </a:r>
            <a:r>
              <a:rPr lang="en-US" altLang="ja-JP" dirty="0"/>
              <a:t>1</a:t>
            </a:r>
            <a:r>
              <a:rPr lang="ja-JP" altLang="en-US"/>
              <a:t>階</a:t>
            </a:r>
            <a:endParaRPr lang="en-US" altLang="ja-JP" dirty="0"/>
          </a:p>
          <a:p>
            <a:endParaRPr lang="en-US" altLang="ja-JP" dirty="0"/>
          </a:p>
          <a:p>
            <a:r>
              <a:rPr lang="ja-JP" altLang="en-US"/>
              <a:t>ゴールがある</a:t>
            </a:r>
            <a:endParaRPr lang="en-US" altLang="ja-JP" dirty="0"/>
          </a:p>
          <a:p>
            <a:endParaRPr lang="en-US" altLang="ja-JP" dirty="0"/>
          </a:p>
          <a:p>
            <a:r>
              <a:rPr kumimoji="1" lang="ja-JP" altLang="en-US"/>
              <a:t>ステージごとに制限時間がある（階層ごとではなく、ステージごと）</a:t>
            </a:r>
            <a:endParaRPr kumimoji="1" lang="en-US" altLang="ja-JP" dirty="0"/>
          </a:p>
          <a:p>
            <a:endParaRPr kumimoji="1" lang="en-US" altLang="ja-JP" dirty="0"/>
          </a:p>
          <a:p>
            <a:r>
              <a:rPr kumimoji="1" lang="ja-JP" altLang="en-US"/>
              <a:t>セーブ機能がある</a:t>
            </a:r>
            <a:endParaRPr kumimoji="1" lang="en-US" altLang="ja-JP" dirty="0"/>
          </a:p>
        </p:txBody>
      </p:sp>
    </p:spTree>
    <p:extLst>
      <p:ext uri="{BB962C8B-B14F-4D97-AF65-F5344CB8AC3E}">
        <p14:creationId xmlns:p14="http://schemas.microsoft.com/office/powerpoint/2010/main" val="1255825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8E949CE-DE12-5110-9BE2-1F9BB7E478D4}"/>
              </a:ext>
            </a:extLst>
          </p:cNvPr>
          <p:cNvSpPr txBox="1"/>
          <p:nvPr/>
        </p:nvSpPr>
        <p:spPr>
          <a:xfrm>
            <a:off x="1068318" y="370621"/>
            <a:ext cx="7866256" cy="369332"/>
          </a:xfrm>
          <a:prstGeom prst="rect">
            <a:avLst/>
          </a:prstGeom>
          <a:noFill/>
        </p:spPr>
        <p:txBody>
          <a:bodyPr wrap="none" rtlCol="0">
            <a:spAutoFit/>
          </a:bodyPr>
          <a:lstStyle/>
          <a:p>
            <a:r>
              <a:rPr lang="en" altLang="ja-JP" dirty="0" err="1"/>
              <a:t>mysql</a:t>
            </a:r>
            <a:r>
              <a:rPr lang="en" altLang="ja-JP" dirty="0"/>
              <a:t>-connector</a:t>
            </a:r>
            <a:r>
              <a:rPr lang="en-US" altLang="ja-JP" dirty="0"/>
              <a:t> or </a:t>
            </a:r>
            <a:r>
              <a:rPr lang="en" altLang="ja-JP" dirty="0"/>
              <a:t>psycopg2 </a:t>
            </a:r>
            <a:r>
              <a:rPr lang="ja-JP" altLang="en-US"/>
              <a:t>のライブラリを使う　</a:t>
            </a:r>
            <a:r>
              <a:rPr lang="en-US" altLang="ja-JP" dirty="0"/>
              <a:t>←</a:t>
            </a:r>
            <a:r>
              <a:rPr lang="ja-JP" altLang="en-US"/>
              <a:t>リレーショナル</a:t>
            </a:r>
            <a:r>
              <a:rPr lang="en-US" altLang="ja-JP" dirty="0"/>
              <a:t>DB</a:t>
            </a:r>
            <a:endParaRPr kumimoji="1" lang="ja-JP" altLang="en-US"/>
          </a:p>
        </p:txBody>
      </p:sp>
    </p:spTree>
    <p:extLst>
      <p:ext uri="{BB962C8B-B14F-4D97-AF65-F5344CB8AC3E}">
        <p14:creationId xmlns:p14="http://schemas.microsoft.com/office/powerpoint/2010/main" val="2775172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5F125DA-186D-55F7-E1E5-FED1CCFA104F}"/>
              </a:ext>
            </a:extLst>
          </p:cNvPr>
          <p:cNvSpPr txBox="1"/>
          <p:nvPr/>
        </p:nvSpPr>
        <p:spPr>
          <a:xfrm>
            <a:off x="1937657" y="718457"/>
            <a:ext cx="1757212" cy="369332"/>
          </a:xfrm>
          <a:prstGeom prst="rect">
            <a:avLst/>
          </a:prstGeom>
          <a:noFill/>
        </p:spPr>
        <p:txBody>
          <a:bodyPr wrap="none" rtlCol="0">
            <a:spAutoFit/>
          </a:bodyPr>
          <a:lstStyle/>
          <a:p>
            <a:r>
              <a:rPr kumimoji="1" lang="en-US" altLang="ja-JP" dirty="0"/>
              <a:t>1.</a:t>
            </a:r>
            <a:r>
              <a:rPr kumimoji="1" lang="ja-JP" altLang="en-US"/>
              <a:t>ゲームを作る</a:t>
            </a:r>
          </a:p>
        </p:txBody>
      </p:sp>
      <p:sp>
        <p:nvSpPr>
          <p:cNvPr id="9" name="テキスト ボックス 8">
            <a:extLst>
              <a:ext uri="{FF2B5EF4-FFF2-40B4-BE49-F238E27FC236}">
                <a16:creationId xmlns:a16="http://schemas.microsoft.com/office/drawing/2014/main" id="{6F4964C4-DAE8-A5E3-6FC3-A7DD0EE0F63C}"/>
              </a:ext>
            </a:extLst>
          </p:cNvPr>
          <p:cNvSpPr txBox="1"/>
          <p:nvPr/>
        </p:nvSpPr>
        <p:spPr>
          <a:xfrm>
            <a:off x="7903029" y="838200"/>
            <a:ext cx="2763898" cy="369332"/>
          </a:xfrm>
          <a:prstGeom prst="rect">
            <a:avLst/>
          </a:prstGeom>
          <a:noFill/>
        </p:spPr>
        <p:txBody>
          <a:bodyPr wrap="none" rtlCol="0">
            <a:spAutoFit/>
          </a:bodyPr>
          <a:lstStyle/>
          <a:p>
            <a:r>
              <a:rPr kumimoji="1" lang="en-US" altLang="ja-JP" dirty="0"/>
              <a:t>2</a:t>
            </a:r>
            <a:r>
              <a:rPr lang="en-US" altLang="ja-JP" dirty="0"/>
              <a:t>.</a:t>
            </a:r>
            <a:r>
              <a:rPr lang="ja-JP" altLang="en-US"/>
              <a:t>疑問管理ツールを作る</a:t>
            </a:r>
            <a:endParaRPr kumimoji="1" lang="ja-JP" altLang="en-US"/>
          </a:p>
        </p:txBody>
      </p:sp>
      <p:sp>
        <p:nvSpPr>
          <p:cNvPr id="10" name="テキスト ボックス 9">
            <a:extLst>
              <a:ext uri="{FF2B5EF4-FFF2-40B4-BE49-F238E27FC236}">
                <a16:creationId xmlns:a16="http://schemas.microsoft.com/office/drawing/2014/main" id="{80AEB4DE-1904-45BC-3063-382AD283EAC8}"/>
              </a:ext>
            </a:extLst>
          </p:cNvPr>
          <p:cNvSpPr txBox="1"/>
          <p:nvPr/>
        </p:nvSpPr>
        <p:spPr>
          <a:xfrm>
            <a:off x="11462657" y="979714"/>
            <a:ext cx="1005403" cy="369332"/>
          </a:xfrm>
          <a:prstGeom prst="rect">
            <a:avLst/>
          </a:prstGeom>
          <a:noFill/>
        </p:spPr>
        <p:txBody>
          <a:bodyPr wrap="none" rtlCol="0">
            <a:spAutoFit/>
          </a:bodyPr>
          <a:lstStyle/>
          <a:p>
            <a:r>
              <a:rPr kumimoji="1" lang="en-US" altLang="ja-JP" dirty="0"/>
              <a:t>3</a:t>
            </a:r>
            <a:r>
              <a:rPr kumimoji="1" lang="ja-JP" altLang="en-US"/>
              <a:t>・・・</a:t>
            </a:r>
          </a:p>
        </p:txBody>
      </p:sp>
      <p:cxnSp>
        <p:nvCxnSpPr>
          <p:cNvPr id="12" name="直線コネクタ 11">
            <a:extLst>
              <a:ext uri="{FF2B5EF4-FFF2-40B4-BE49-F238E27FC236}">
                <a16:creationId xmlns:a16="http://schemas.microsoft.com/office/drawing/2014/main" id="{B5FC8BED-0AA7-0C13-519E-76F3400456D4}"/>
              </a:ext>
            </a:extLst>
          </p:cNvPr>
          <p:cNvCxnSpPr/>
          <p:nvPr/>
        </p:nvCxnSpPr>
        <p:spPr>
          <a:xfrm flipH="1">
            <a:off x="1817914" y="1218418"/>
            <a:ext cx="957943" cy="773668"/>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9C7928C7-2870-230C-7F1F-14AA098460E3}"/>
              </a:ext>
            </a:extLst>
          </p:cNvPr>
          <p:cNvCxnSpPr/>
          <p:nvPr/>
        </p:nvCxnSpPr>
        <p:spPr>
          <a:xfrm>
            <a:off x="2884714" y="1218418"/>
            <a:ext cx="810155" cy="741011"/>
          </a:xfrm>
          <a:prstGeom prst="line">
            <a:avLst/>
          </a:prstGeom>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BD008CDD-1A8A-7D32-5052-BFEFB3EE5A56}"/>
              </a:ext>
            </a:extLst>
          </p:cNvPr>
          <p:cNvSpPr txBox="1"/>
          <p:nvPr/>
        </p:nvSpPr>
        <p:spPr>
          <a:xfrm>
            <a:off x="1273629" y="2177143"/>
            <a:ext cx="1885453" cy="369332"/>
          </a:xfrm>
          <a:prstGeom prst="rect">
            <a:avLst/>
          </a:prstGeom>
          <a:noFill/>
        </p:spPr>
        <p:txBody>
          <a:bodyPr wrap="none" rtlCol="0">
            <a:spAutoFit/>
          </a:bodyPr>
          <a:lstStyle/>
          <a:p>
            <a:r>
              <a:rPr kumimoji="1" lang="en-US" altLang="ja-JP" dirty="0"/>
              <a:t>1.1</a:t>
            </a:r>
            <a:r>
              <a:rPr kumimoji="1" lang="ja-JP" altLang="en-US"/>
              <a:t>マップを作る</a:t>
            </a:r>
          </a:p>
        </p:txBody>
      </p:sp>
      <p:sp>
        <p:nvSpPr>
          <p:cNvPr id="16" name="テキスト ボックス 15">
            <a:extLst>
              <a:ext uri="{FF2B5EF4-FFF2-40B4-BE49-F238E27FC236}">
                <a16:creationId xmlns:a16="http://schemas.microsoft.com/office/drawing/2014/main" id="{FA98E054-4863-E00B-F67F-48FBD4BBF553}"/>
              </a:ext>
            </a:extLst>
          </p:cNvPr>
          <p:cNvSpPr txBox="1"/>
          <p:nvPr/>
        </p:nvSpPr>
        <p:spPr>
          <a:xfrm>
            <a:off x="3581400" y="2275114"/>
            <a:ext cx="1800493" cy="369332"/>
          </a:xfrm>
          <a:prstGeom prst="rect">
            <a:avLst/>
          </a:prstGeom>
          <a:noFill/>
        </p:spPr>
        <p:txBody>
          <a:bodyPr wrap="none" rtlCol="0">
            <a:spAutoFit/>
          </a:bodyPr>
          <a:lstStyle/>
          <a:p>
            <a:r>
              <a:rPr lang="ja-JP" altLang="en-US"/>
              <a:t>イベント</a:t>
            </a:r>
            <a:r>
              <a:rPr kumimoji="1" lang="ja-JP" altLang="en-US"/>
              <a:t>を作る</a:t>
            </a:r>
          </a:p>
        </p:txBody>
      </p:sp>
      <p:cxnSp>
        <p:nvCxnSpPr>
          <p:cNvPr id="17" name="直線コネクタ 16">
            <a:extLst>
              <a:ext uri="{FF2B5EF4-FFF2-40B4-BE49-F238E27FC236}">
                <a16:creationId xmlns:a16="http://schemas.microsoft.com/office/drawing/2014/main" id="{6A0BEA94-67A2-6090-D62A-952554BA4D31}"/>
              </a:ext>
            </a:extLst>
          </p:cNvPr>
          <p:cNvCxnSpPr/>
          <p:nvPr/>
        </p:nvCxnSpPr>
        <p:spPr>
          <a:xfrm flipH="1">
            <a:off x="1100516" y="2546475"/>
            <a:ext cx="957943" cy="773668"/>
          </a:xfrm>
          <a:prstGeom prst="line">
            <a:avLst/>
          </a:prstGeom>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D8F5DE63-6C6C-530F-2C61-3645001D443B}"/>
              </a:ext>
            </a:extLst>
          </p:cNvPr>
          <p:cNvSpPr txBox="1"/>
          <p:nvPr/>
        </p:nvSpPr>
        <p:spPr>
          <a:xfrm>
            <a:off x="555171" y="3505200"/>
            <a:ext cx="2996333" cy="369332"/>
          </a:xfrm>
          <a:prstGeom prst="rect">
            <a:avLst/>
          </a:prstGeom>
          <a:noFill/>
        </p:spPr>
        <p:txBody>
          <a:bodyPr wrap="none" rtlCol="0">
            <a:spAutoFit/>
          </a:bodyPr>
          <a:lstStyle/>
          <a:p>
            <a:r>
              <a:rPr kumimoji="1" lang="en-US" altLang="ja-JP" dirty="0"/>
              <a:t>1.1.1</a:t>
            </a:r>
            <a:r>
              <a:rPr kumimoji="1" lang="ja-JP" altLang="en-US"/>
              <a:t>マップのリストを作る</a:t>
            </a:r>
          </a:p>
        </p:txBody>
      </p:sp>
      <p:cxnSp>
        <p:nvCxnSpPr>
          <p:cNvPr id="19" name="直線コネクタ 18">
            <a:extLst>
              <a:ext uri="{FF2B5EF4-FFF2-40B4-BE49-F238E27FC236}">
                <a16:creationId xmlns:a16="http://schemas.microsoft.com/office/drawing/2014/main" id="{52C1C08B-87E3-7433-E134-D187D4990EE9}"/>
              </a:ext>
            </a:extLst>
          </p:cNvPr>
          <p:cNvCxnSpPr>
            <a:cxnSpLocks/>
          </p:cNvCxnSpPr>
          <p:nvPr/>
        </p:nvCxnSpPr>
        <p:spPr>
          <a:xfrm>
            <a:off x="2321362" y="2513426"/>
            <a:ext cx="1749895" cy="806717"/>
          </a:xfrm>
          <a:prstGeom prst="line">
            <a:avLst/>
          </a:prstGeom>
        </p:spPr>
        <p:style>
          <a:lnRef idx="2">
            <a:schemeClr val="dk1"/>
          </a:lnRef>
          <a:fillRef idx="0">
            <a:schemeClr val="dk1"/>
          </a:fillRef>
          <a:effectRef idx="1">
            <a:schemeClr val="dk1"/>
          </a:effectRef>
          <a:fontRef idx="minor">
            <a:schemeClr val="tx1"/>
          </a:fontRef>
        </p:style>
      </p:cxnSp>
      <p:sp>
        <p:nvSpPr>
          <p:cNvPr id="20" name="テキスト ボックス 19">
            <a:extLst>
              <a:ext uri="{FF2B5EF4-FFF2-40B4-BE49-F238E27FC236}">
                <a16:creationId xmlns:a16="http://schemas.microsoft.com/office/drawing/2014/main" id="{D0315237-62CA-CF42-CE2D-FB8B2C3321A7}"/>
              </a:ext>
            </a:extLst>
          </p:cNvPr>
          <p:cNvSpPr txBox="1"/>
          <p:nvPr/>
        </p:nvSpPr>
        <p:spPr>
          <a:xfrm>
            <a:off x="3940628" y="3254437"/>
            <a:ext cx="1380506" cy="369332"/>
          </a:xfrm>
          <a:prstGeom prst="rect">
            <a:avLst/>
          </a:prstGeom>
          <a:noFill/>
        </p:spPr>
        <p:txBody>
          <a:bodyPr wrap="none" rtlCol="0">
            <a:spAutoFit/>
          </a:bodyPr>
          <a:lstStyle/>
          <a:p>
            <a:r>
              <a:rPr kumimoji="1" lang="en-US" altLang="ja-JP" dirty="0"/>
              <a:t>1.1.2</a:t>
            </a:r>
            <a:r>
              <a:rPr kumimoji="1" lang="ja-JP" altLang="en-US"/>
              <a:t>・・・</a:t>
            </a:r>
          </a:p>
        </p:txBody>
      </p:sp>
      <p:sp>
        <p:nvSpPr>
          <p:cNvPr id="22" name="テキスト ボックス 21">
            <a:extLst>
              <a:ext uri="{FF2B5EF4-FFF2-40B4-BE49-F238E27FC236}">
                <a16:creationId xmlns:a16="http://schemas.microsoft.com/office/drawing/2014/main" id="{46504D9A-3B40-C70F-C835-87EBEF6449DA}"/>
              </a:ext>
            </a:extLst>
          </p:cNvPr>
          <p:cNvSpPr txBox="1"/>
          <p:nvPr/>
        </p:nvSpPr>
        <p:spPr>
          <a:xfrm>
            <a:off x="740229" y="4038600"/>
            <a:ext cx="1718740" cy="369332"/>
          </a:xfrm>
          <a:prstGeom prst="rect">
            <a:avLst/>
          </a:prstGeom>
          <a:noFill/>
        </p:spPr>
        <p:txBody>
          <a:bodyPr wrap="none" rtlCol="0">
            <a:spAutoFit/>
          </a:bodyPr>
          <a:lstStyle/>
          <a:p>
            <a:r>
              <a:rPr kumimoji="1" lang="ja-JP" altLang="en-US"/>
              <a:t>やる人：</a:t>
            </a:r>
            <a:r>
              <a:rPr kumimoji="1" lang="en-US" altLang="ja-JP" dirty="0"/>
              <a:t>A</a:t>
            </a:r>
            <a:r>
              <a:rPr kumimoji="1" lang="ja-JP" altLang="en-US"/>
              <a:t>さん</a:t>
            </a:r>
          </a:p>
        </p:txBody>
      </p:sp>
      <p:sp>
        <p:nvSpPr>
          <p:cNvPr id="23" name="テキスト ボックス 22">
            <a:extLst>
              <a:ext uri="{FF2B5EF4-FFF2-40B4-BE49-F238E27FC236}">
                <a16:creationId xmlns:a16="http://schemas.microsoft.com/office/drawing/2014/main" id="{43DBEEC4-D7A8-F583-DE99-25E1724F47F3}"/>
              </a:ext>
            </a:extLst>
          </p:cNvPr>
          <p:cNvSpPr txBox="1"/>
          <p:nvPr/>
        </p:nvSpPr>
        <p:spPr>
          <a:xfrm>
            <a:off x="925286" y="4572000"/>
            <a:ext cx="1386918" cy="369332"/>
          </a:xfrm>
          <a:prstGeom prst="rect">
            <a:avLst/>
          </a:prstGeom>
          <a:noFill/>
        </p:spPr>
        <p:txBody>
          <a:bodyPr wrap="none" rtlCol="0">
            <a:spAutoFit/>
          </a:bodyPr>
          <a:lstStyle/>
          <a:p>
            <a:r>
              <a:rPr kumimoji="1" lang="ja-JP" altLang="en-US"/>
              <a:t>未</a:t>
            </a:r>
            <a:r>
              <a:rPr kumimoji="1" lang="en-US" altLang="ja-JP" dirty="0"/>
              <a:t>or </a:t>
            </a:r>
            <a:r>
              <a:rPr kumimoji="1" lang="ja-JP" altLang="en-US"/>
              <a:t>完：未</a:t>
            </a:r>
          </a:p>
        </p:txBody>
      </p:sp>
    </p:spTree>
    <p:extLst>
      <p:ext uri="{BB962C8B-B14F-4D97-AF65-F5344CB8AC3E}">
        <p14:creationId xmlns:p14="http://schemas.microsoft.com/office/powerpoint/2010/main" val="32870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CA2B9A-6041-E0F9-FC9D-D4ACC483A5B7}"/>
              </a:ext>
            </a:extLst>
          </p:cNvPr>
          <p:cNvSpPr txBox="1"/>
          <p:nvPr/>
        </p:nvSpPr>
        <p:spPr>
          <a:xfrm>
            <a:off x="555171" y="413657"/>
            <a:ext cx="6878806" cy="2862322"/>
          </a:xfrm>
          <a:prstGeom prst="rect">
            <a:avLst/>
          </a:prstGeom>
          <a:noFill/>
        </p:spPr>
        <p:txBody>
          <a:bodyPr wrap="none" rtlCol="0">
            <a:spAutoFit/>
          </a:bodyPr>
          <a:lstStyle/>
          <a:p>
            <a:r>
              <a:rPr kumimoji="1" lang="ja-JP" altLang="en-US"/>
              <a:t>・ボンバーマンランドの要素</a:t>
            </a:r>
            <a:endParaRPr kumimoji="1" lang="en-US" altLang="ja-JP" dirty="0"/>
          </a:p>
          <a:p>
            <a:endParaRPr kumimoji="1" lang="en-US" altLang="ja-JP" dirty="0"/>
          </a:p>
          <a:p>
            <a:r>
              <a:rPr lang="ja-JP" altLang="en-US"/>
              <a:t>ミニゲームがある</a:t>
            </a:r>
            <a:endParaRPr lang="en-US" altLang="ja-JP" dirty="0"/>
          </a:p>
          <a:p>
            <a:endParaRPr kumimoji="1" lang="en-US" altLang="ja-JP" dirty="0"/>
          </a:p>
          <a:p>
            <a:r>
              <a:rPr lang="ja-JP" altLang="en-US"/>
              <a:t>目標がある</a:t>
            </a:r>
            <a:endParaRPr lang="en-US" altLang="ja-JP" dirty="0"/>
          </a:p>
          <a:p>
            <a:endParaRPr kumimoji="1" lang="en-US" altLang="ja-JP" dirty="0"/>
          </a:p>
          <a:p>
            <a:r>
              <a:rPr lang="ja-JP" altLang="en-US"/>
              <a:t>目標を達成しないとゴール地点へ移動してもゴールにはならない</a:t>
            </a:r>
            <a:endParaRPr lang="en-US" altLang="ja-JP" dirty="0"/>
          </a:p>
          <a:p>
            <a:endParaRPr lang="en-US" altLang="ja-JP" dirty="0"/>
          </a:p>
          <a:p>
            <a:r>
              <a:rPr lang="ja-JP" altLang="en-US"/>
              <a:t>能力がある（能力が高い方がミニゲームで有利）</a:t>
            </a:r>
            <a:endParaRPr lang="en-US" altLang="ja-JP" dirty="0"/>
          </a:p>
          <a:p>
            <a:endParaRPr kumimoji="1" lang="en-US" altLang="ja-JP" dirty="0"/>
          </a:p>
        </p:txBody>
      </p:sp>
    </p:spTree>
    <p:extLst>
      <p:ext uri="{BB962C8B-B14F-4D97-AF65-F5344CB8AC3E}">
        <p14:creationId xmlns:p14="http://schemas.microsoft.com/office/powerpoint/2010/main" val="366883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BFB4441-DD96-9631-CD58-9234C63A38A9}"/>
              </a:ext>
            </a:extLst>
          </p:cNvPr>
          <p:cNvSpPr txBox="1"/>
          <p:nvPr/>
        </p:nvSpPr>
        <p:spPr>
          <a:xfrm>
            <a:off x="370114" y="228600"/>
            <a:ext cx="2031325" cy="369332"/>
          </a:xfrm>
          <a:prstGeom prst="rect">
            <a:avLst/>
          </a:prstGeom>
          <a:noFill/>
        </p:spPr>
        <p:txBody>
          <a:bodyPr wrap="none" rtlCol="0">
            <a:spAutoFit/>
          </a:bodyPr>
          <a:lstStyle/>
          <a:p>
            <a:r>
              <a:rPr kumimoji="1" lang="ja-JP" altLang="en-US"/>
              <a:t>ゲームの開始方法</a:t>
            </a:r>
          </a:p>
        </p:txBody>
      </p:sp>
      <p:sp>
        <p:nvSpPr>
          <p:cNvPr id="6" name="テキスト ボックス 5">
            <a:extLst>
              <a:ext uri="{FF2B5EF4-FFF2-40B4-BE49-F238E27FC236}">
                <a16:creationId xmlns:a16="http://schemas.microsoft.com/office/drawing/2014/main" id="{17FD756A-CD2E-4E3B-8DD4-91F6240210CB}"/>
              </a:ext>
            </a:extLst>
          </p:cNvPr>
          <p:cNvSpPr txBox="1"/>
          <p:nvPr/>
        </p:nvSpPr>
        <p:spPr>
          <a:xfrm>
            <a:off x="762000" y="979714"/>
            <a:ext cx="11303094" cy="5632311"/>
          </a:xfrm>
          <a:prstGeom prst="rect">
            <a:avLst/>
          </a:prstGeom>
          <a:noFill/>
        </p:spPr>
        <p:txBody>
          <a:bodyPr wrap="none" rtlCol="0">
            <a:spAutoFit/>
          </a:bodyPr>
          <a:lstStyle/>
          <a:p>
            <a:r>
              <a:rPr kumimoji="1" lang="en-US" altLang="ja-JP" dirty="0"/>
              <a:t>Python</a:t>
            </a:r>
            <a:r>
              <a:rPr kumimoji="1" lang="ja-JP" altLang="en-US"/>
              <a:t>のコードを実行すると、スタート画面が表示される</a:t>
            </a:r>
            <a:endParaRPr kumimoji="1" lang="en-US" altLang="ja-JP" dirty="0"/>
          </a:p>
          <a:p>
            <a:endParaRPr lang="en-US" altLang="ja-JP" dirty="0"/>
          </a:p>
          <a:p>
            <a:r>
              <a:rPr kumimoji="1" lang="ja-JP" altLang="en-US"/>
              <a:t>スタート画面のゲーム開始ボタンを押すとステージセレクト画面へ遷移</a:t>
            </a:r>
            <a:endParaRPr kumimoji="1" lang="en-US" altLang="ja-JP" dirty="0"/>
          </a:p>
          <a:p>
            <a:endParaRPr lang="en-US" altLang="ja-JP" dirty="0"/>
          </a:p>
          <a:p>
            <a:r>
              <a:rPr kumimoji="1" lang="ja-JP" altLang="en-US"/>
              <a:t>ステージセレクト画面でステージを選択</a:t>
            </a:r>
            <a:endParaRPr kumimoji="1" lang="en-US" altLang="ja-JP" dirty="0"/>
          </a:p>
          <a:p>
            <a:endParaRPr lang="en-US" altLang="ja-JP" dirty="0"/>
          </a:p>
          <a:p>
            <a:r>
              <a:rPr kumimoji="1" lang="ja-JP" altLang="en-US"/>
              <a:t>ステージを選ぶとタイマースタートして、ステージのマップが表示される</a:t>
            </a:r>
            <a:endParaRPr kumimoji="1" lang="en-US" altLang="ja-JP" dirty="0"/>
          </a:p>
          <a:p>
            <a:endParaRPr lang="en-US" altLang="ja-JP" dirty="0"/>
          </a:p>
          <a:p>
            <a:r>
              <a:rPr kumimoji="1" lang="ja-JP" altLang="en-US"/>
              <a:t>例：</a:t>
            </a:r>
            <a:r>
              <a:rPr lang="ja-JP" altLang="en-US"/>
              <a:t>ステージ</a:t>
            </a:r>
            <a:r>
              <a:rPr lang="en-US" altLang="ja-JP" dirty="0"/>
              <a:t>1</a:t>
            </a:r>
            <a:r>
              <a:rPr lang="ja-JP" altLang="en-US"/>
              <a:t>を選択したばあい</a:t>
            </a:r>
            <a:endParaRPr lang="en-US" altLang="ja-JP" dirty="0"/>
          </a:p>
          <a:p>
            <a:endParaRPr kumimoji="1" lang="en-US" altLang="ja-JP" dirty="0"/>
          </a:p>
          <a:p>
            <a:r>
              <a:rPr lang="ja-JP" altLang="en-US"/>
              <a:t>ステージ</a:t>
            </a:r>
            <a:r>
              <a:rPr lang="en-US" altLang="ja-JP" dirty="0"/>
              <a:t>1</a:t>
            </a:r>
            <a:r>
              <a:rPr lang="ja-JP" altLang="en-US"/>
              <a:t>の</a:t>
            </a:r>
            <a:r>
              <a:rPr lang="en-US" altLang="ja-JP" dirty="0"/>
              <a:t>1F</a:t>
            </a:r>
            <a:r>
              <a:rPr lang="ja-JP" altLang="en-US"/>
              <a:t>の開始地点に主人公がいる</a:t>
            </a:r>
            <a:endParaRPr lang="en-US" altLang="ja-JP" dirty="0"/>
          </a:p>
          <a:p>
            <a:r>
              <a:rPr lang="ja-JP" altLang="en-US"/>
              <a:t>何階建てのステージかも書いてある（仮に</a:t>
            </a:r>
            <a:r>
              <a:rPr lang="en-US" altLang="ja-JP" dirty="0"/>
              <a:t>5F</a:t>
            </a:r>
            <a:r>
              <a:rPr lang="ja-JP" altLang="en-US"/>
              <a:t>とする）</a:t>
            </a:r>
            <a:endParaRPr lang="en-US" altLang="ja-JP" dirty="0"/>
          </a:p>
          <a:p>
            <a:endParaRPr kumimoji="1" lang="en-US" altLang="ja-JP" dirty="0"/>
          </a:p>
          <a:p>
            <a:r>
              <a:rPr lang="ja-JP" altLang="en-US"/>
              <a:t>目標リストがあり、どの座標でどのようなミニゲームが行われるかが書いてある</a:t>
            </a:r>
            <a:endParaRPr lang="en-US" altLang="ja-JP" dirty="0"/>
          </a:p>
          <a:p>
            <a:endParaRPr kumimoji="1" lang="en-US" altLang="ja-JP" dirty="0"/>
          </a:p>
          <a:p>
            <a:r>
              <a:rPr lang="en-US" altLang="ja-JP" dirty="0"/>
              <a:t>1F</a:t>
            </a:r>
            <a:r>
              <a:rPr lang="ja-JP" altLang="en-US"/>
              <a:t>のマップ上のある地点へ移動すると</a:t>
            </a:r>
            <a:r>
              <a:rPr lang="en-US" altLang="ja-JP" dirty="0"/>
              <a:t>2F</a:t>
            </a:r>
            <a:r>
              <a:rPr lang="ja-JP" altLang="en-US"/>
              <a:t>へ移動できる</a:t>
            </a:r>
            <a:endParaRPr lang="en-US" altLang="ja-JP" dirty="0"/>
          </a:p>
          <a:p>
            <a:endParaRPr lang="en-US" altLang="ja-JP" dirty="0"/>
          </a:p>
          <a:p>
            <a:r>
              <a:rPr lang="ja-JP" altLang="en-US"/>
              <a:t>その地点に移動したらマップが更新される</a:t>
            </a:r>
            <a:endParaRPr lang="en-US" altLang="ja-JP" dirty="0"/>
          </a:p>
          <a:p>
            <a:endParaRPr lang="en-US" altLang="ja-JP" dirty="0"/>
          </a:p>
          <a:p>
            <a:r>
              <a:rPr lang="ja-JP" altLang="en-US"/>
              <a:t>目標リストのすべての目標を達成して</a:t>
            </a:r>
            <a:r>
              <a:rPr lang="en-US" altLang="ja-JP" dirty="0"/>
              <a:t>5F</a:t>
            </a:r>
            <a:r>
              <a:rPr lang="ja-JP" altLang="en-US"/>
              <a:t>のゴール地点に行くとステージクリア　</a:t>
            </a:r>
            <a:r>
              <a:rPr lang="en-US" altLang="ja-JP" dirty="0"/>
              <a:t>→</a:t>
            </a:r>
            <a:r>
              <a:rPr lang="ja-JP" altLang="en-US"/>
              <a:t>ステージセレクト画面へ</a:t>
            </a:r>
            <a:endParaRPr lang="en-US" altLang="ja-JP" dirty="0"/>
          </a:p>
        </p:txBody>
      </p:sp>
    </p:spTree>
    <p:extLst>
      <p:ext uri="{BB962C8B-B14F-4D97-AF65-F5344CB8AC3E}">
        <p14:creationId xmlns:p14="http://schemas.microsoft.com/office/powerpoint/2010/main" val="78813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3B294F8-94F0-83A3-6E32-B1FAC20A7CD1}"/>
              </a:ext>
            </a:extLst>
          </p:cNvPr>
          <p:cNvSpPr txBox="1"/>
          <p:nvPr/>
        </p:nvSpPr>
        <p:spPr>
          <a:xfrm>
            <a:off x="293914" y="228600"/>
            <a:ext cx="3057247" cy="584775"/>
          </a:xfrm>
          <a:prstGeom prst="rect">
            <a:avLst/>
          </a:prstGeom>
          <a:noFill/>
        </p:spPr>
        <p:txBody>
          <a:bodyPr wrap="none" rtlCol="0">
            <a:spAutoFit/>
          </a:bodyPr>
          <a:lstStyle/>
          <a:p>
            <a:r>
              <a:rPr kumimoji="1" lang="ja-JP" altLang="en-US" sz="3200"/>
              <a:t>細かい点の設定</a:t>
            </a:r>
          </a:p>
        </p:txBody>
      </p:sp>
      <p:sp>
        <p:nvSpPr>
          <p:cNvPr id="6" name="テキスト ボックス 5">
            <a:extLst>
              <a:ext uri="{FF2B5EF4-FFF2-40B4-BE49-F238E27FC236}">
                <a16:creationId xmlns:a16="http://schemas.microsoft.com/office/drawing/2014/main" id="{1F463914-C96D-BB5F-51D2-27E057D649A7}"/>
              </a:ext>
            </a:extLst>
          </p:cNvPr>
          <p:cNvSpPr txBox="1"/>
          <p:nvPr/>
        </p:nvSpPr>
        <p:spPr>
          <a:xfrm>
            <a:off x="370114" y="1055914"/>
            <a:ext cx="6922088" cy="923330"/>
          </a:xfrm>
          <a:prstGeom prst="rect">
            <a:avLst/>
          </a:prstGeom>
          <a:noFill/>
        </p:spPr>
        <p:txBody>
          <a:bodyPr wrap="none" rtlCol="0">
            <a:spAutoFit/>
          </a:bodyPr>
          <a:lstStyle/>
          <a:p>
            <a:r>
              <a:rPr kumimoji="1" lang="en-US" altLang="ja-JP" dirty="0"/>
              <a:t>Q.</a:t>
            </a:r>
            <a:r>
              <a:rPr kumimoji="1" lang="ja-JP" altLang="en-US"/>
              <a:t>目標の時間制限の開始時間はいつですか？</a:t>
            </a:r>
            <a:endParaRPr kumimoji="1" lang="en-US" altLang="ja-JP" dirty="0"/>
          </a:p>
          <a:p>
            <a:endParaRPr lang="en-US" altLang="ja-JP" dirty="0"/>
          </a:p>
          <a:p>
            <a:r>
              <a:rPr kumimoji="1" lang="en-US" altLang="ja-JP" dirty="0"/>
              <a:t>A. </a:t>
            </a:r>
            <a:r>
              <a:rPr kumimoji="1" lang="ja-JP" altLang="en-US"/>
              <a:t>ステージセレクト画面のステージ開始ボタンを押してからです</a:t>
            </a:r>
          </a:p>
        </p:txBody>
      </p:sp>
      <p:sp>
        <p:nvSpPr>
          <p:cNvPr id="7" name="テキスト ボックス 6">
            <a:extLst>
              <a:ext uri="{FF2B5EF4-FFF2-40B4-BE49-F238E27FC236}">
                <a16:creationId xmlns:a16="http://schemas.microsoft.com/office/drawing/2014/main" id="{8F32FC99-64DA-8C21-62F1-71AA9C99EE01}"/>
              </a:ext>
            </a:extLst>
          </p:cNvPr>
          <p:cNvSpPr txBox="1"/>
          <p:nvPr/>
        </p:nvSpPr>
        <p:spPr>
          <a:xfrm>
            <a:off x="370114" y="2100943"/>
            <a:ext cx="3413114" cy="923330"/>
          </a:xfrm>
          <a:prstGeom prst="rect">
            <a:avLst/>
          </a:prstGeom>
          <a:noFill/>
        </p:spPr>
        <p:txBody>
          <a:bodyPr wrap="none" rtlCol="0">
            <a:spAutoFit/>
          </a:bodyPr>
          <a:lstStyle/>
          <a:p>
            <a:r>
              <a:rPr kumimoji="1" lang="en-US" altLang="ja-JP" dirty="0"/>
              <a:t>Q.</a:t>
            </a:r>
            <a:r>
              <a:rPr kumimoji="1" lang="ja-JP" altLang="en-US"/>
              <a:t>目標って何個あるんですか？</a:t>
            </a:r>
            <a:endParaRPr kumimoji="1" lang="en-US" altLang="ja-JP" dirty="0"/>
          </a:p>
          <a:p>
            <a:endParaRPr lang="en-US" altLang="ja-JP" dirty="0"/>
          </a:p>
          <a:p>
            <a:r>
              <a:rPr kumimoji="1" lang="en-US" altLang="ja-JP" dirty="0"/>
              <a:t>A. </a:t>
            </a:r>
            <a:r>
              <a:rPr kumimoji="1" lang="ja-JP" altLang="en-US"/>
              <a:t>ステージによって違います</a:t>
            </a:r>
          </a:p>
        </p:txBody>
      </p:sp>
      <p:sp>
        <p:nvSpPr>
          <p:cNvPr id="8" name="テキスト ボックス 7">
            <a:extLst>
              <a:ext uri="{FF2B5EF4-FFF2-40B4-BE49-F238E27FC236}">
                <a16:creationId xmlns:a16="http://schemas.microsoft.com/office/drawing/2014/main" id="{6D84ADA6-DB5A-AE78-7188-930326473AB7}"/>
              </a:ext>
            </a:extLst>
          </p:cNvPr>
          <p:cNvSpPr txBox="1"/>
          <p:nvPr/>
        </p:nvSpPr>
        <p:spPr>
          <a:xfrm>
            <a:off x="370114" y="3265714"/>
            <a:ext cx="11521103" cy="1200329"/>
          </a:xfrm>
          <a:prstGeom prst="rect">
            <a:avLst/>
          </a:prstGeom>
          <a:noFill/>
        </p:spPr>
        <p:txBody>
          <a:bodyPr wrap="none" rtlCol="0">
            <a:spAutoFit/>
          </a:bodyPr>
          <a:lstStyle/>
          <a:p>
            <a:r>
              <a:rPr kumimoji="1" lang="en-US" altLang="ja-JP" dirty="0"/>
              <a:t>Q.</a:t>
            </a:r>
            <a:r>
              <a:rPr kumimoji="1" lang="ja-JP" altLang="en-US"/>
              <a:t>目標とミニゲームって何が違うんですか？</a:t>
            </a:r>
            <a:endParaRPr kumimoji="1" lang="en-US" altLang="ja-JP" dirty="0"/>
          </a:p>
          <a:p>
            <a:endParaRPr lang="en-US" altLang="ja-JP" dirty="0"/>
          </a:p>
          <a:p>
            <a:pPr marL="342900" indent="-342900">
              <a:buAutoNum type="alphaUcPeriod"/>
            </a:pPr>
            <a:r>
              <a:rPr kumimoji="1" lang="ja-JP" altLang="en-US"/>
              <a:t>ミニゲームは目標の中の一つです　</a:t>
            </a:r>
            <a:endParaRPr kumimoji="1" lang="en-US" altLang="ja-JP" dirty="0"/>
          </a:p>
          <a:p>
            <a:r>
              <a:rPr kumimoji="1" lang="ja-JP" altLang="en-US"/>
              <a:t>目標リストの中にミニゲーム</a:t>
            </a:r>
            <a:r>
              <a:rPr kumimoji="1" lang="en-US" altLang="ja-JP" dirty="0"/>
              <a:t>1</a:t>
            </a:r>
            <a:r>
              <a:rPr kumimoji="1" lang="ja-JP" altLang="en-US"/>
              <a:t>クリアと書いてあったらミニゲーム</a:t>
            </a:r>
            <a:r>
              <a:rPr kumimoji="1" lang="en-US" altLang="ja-JP" dirty="0"/>
              <a:t>1</a:t>
            </a:r>
            <a:r>
              <a:rPr kumimoji="1" lang="ja-JP" altLang="en-US"/>
              <a:t>をクリアすれば目標の一つは達成されます</a:t>
            </a:r>
          </a:p>
        </p:txBody>
      </p:sp>
      <p:sp>
        <p:nvSpPr>
          <p:cNvPr id="9" name="テキスト ボックス 8">
            <a:extLst>
              <a:ext uri="{FF2B5EF4-FFF2-40B4-BE49-F238E27FC236}">
                <a16:creationId xmlns:a16="http://schemas.microsoft.com/office/drawing/2014/main" id="{EA18EFFF-EAF0-F571-F04C-7ED89C6C2D8D}"/>
              </a:ext>
            </a:extLst>
          </p:cNvPr>
          <p:cNvSpPr txBox="1"/>
          <p:nvPr/>
        </p:nvSpPr>
        <p:spPr>
          <a:xfrm>
            <a:off x="370114" y="4707484"/>
            <a:ext cx="8462573" cy="1477328"/>
          </a:xfrm>
          <a:prstGeom prst="rect">
            <a:avLst/>
          </a:prstGeom>
          <a:noFill/>
        </p:spPr>
        <p:txBody>
          <a:bodyPr wrap="none" rtlCol="0">
            <a:spAutoFit/>
          </a:bodyPr>
          <a:lstStyle/>
          <a:p>
            <a:r>
              <a:rPr kumimoji="1" lang="en-US" altLang="ja-JP" dirty="0"/>
              <a:t>Q.</a:t>
            </a:r>
            <a:r>
              <a:rPr kumimoji="1" lang="ja-JP" altLang="en-US"/>
              <a:t>目標リストの中にミニゲームクリア以外の目標もあるんですか？</a:t>
            </a:r>
            <a:endParaRPr kumimoji="1" lang="en-US" altLang="ja-JP" dirty="0"/>
          </a:p>
          <a:p>
            <a:endParaRPr lang="en-US" altLang="ja-JP" dirty="0"/>
          </a:p>
          <a:p>
            <a:pPr marL="342900" indent="-342900">
              <a:buAutoNum type="alphaUcPeriod"/>
            </a:pPr>
            <a:r>
              <a:rPr kumimoji="1" lang="ja-JP" altLang="en-US"/>
              <a:t>あります</a:t>
            </a:r>
            <a:endParaRPr kumimoji="1" lang="en-US" altLang="ja-JP" dirty="0"/>
          </a:p>
          <a:p>
            <a:r>
              <a:rPr lang="ja-JP" altLang="en-US"/>
              <a:t>現時点ではマップ上にある物を拾って集める（マリオのスターコイン的な）とか</a:t>
            </a:r>
            <a:endParaRPr lang="en-US" altLang="ja-JP" dirty="0"/>
          </a:p>
          <a:p>
            <a:r>
              <a:rPr kumimoji="1" lang="ja-JP" altLang="en-US"/>
              <a:t>能力値を一定以上にするとかを想定してます</a:t>
            </a:r>
          </a:p>
        </p:txBody>
      </p:sp>
    </p:spTree>
    <p:extLst>
      <p:ext uri="{BB962C8B-B14F-4D97-AF65-F5344CB8AC3E}">
        <p14:creationId xmlns:p14="http://schemas.microsoft.com/office/powerpoint/2010/main" val="393215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66ADA6-A482-DACC-E9A3-5881093B646F}"/>
              </a:ext>
            </a:extLst>
          </p:cNvPr>
          <p:cNvSpPr txBox="1"/>
          <p:nvPr/>
        </p:nvSpPr>
        <p:spPr>
          <a:xfrm>
            <a:off x="206828" y="261257"/>
            <a:ext cx="9461244" cy="1200329"/>
          </a:xfrm>
          <a:prstGeom prst="rect">
            <a:avLst/>
          </a:prstGeom>
          <a:noFill/>
        </p:spPr>
        <p:txBody>
          <a:bodyPr wrap="none" rtlCol="0">
            <a:spAutoFit/>
          </a:bodyPr>
          <a:lstStyle/>
          <a:p>
            <a:r>
              <a:rPr kumimoji="1" lang="en-US" altLang="ja-JP" dirty="0"/>
              <a:t>Q.</a:t>
            </a:r>
            <a:r>
              <a:rPr lang="ja-JP" altLang="en-US"/>
              <a:t>能力値の種類は</a:t>
            </a:r>
            <a:r>
              <a:rPr kumimoji="1" lang="ja-JP" altLang="en-US"/>
              <a:t>？</a:t>
            </a:r>
            <a:endParaRPr kumimoji="1" lang="en-US" altLang="ja-JP" dirty="0"/>
          </a:p>
          <a:p>
            <a:endParaRPr lang="en-US" altLang="ja-JP" dirty="0"/>
          </a:p>
          <a:p>
            <a:pPr marL="342900" indent="-342900">
              <a:buAutoNum type="alphaUcPeriod"/>
            </a:pPr>
            <a:r>
              <a:rPr kumimoji="1" lang="ja-JP" altLang="en-US"/>
              <a:t>今の所、移動スピードと、ミニゲームで有利になるようなもの（キーを押す能力とか）</a:t>
            </a:r>
            <a:endParaRPr kumimoji="1" lang="en-US" altLang="ja-JP" dirty="0"/>
          </a:p>
          <a:p>
            <a:r>
              <a:rPr kumimoji="1" lang="ja-JP" altLang="en-US"/>
              <a:t>ミニゲームを作っていく中でほしい能力があったら追加していく形で</a:t>
            </a:r>
          </a:p>
        </p:txBody>
      </p:sp>
      <p:sp>
        <p:nvSpPr>
          <p:cNvPr id="5" name="テキスト ボックス 4">
            <a:extLst>
              <a:ext uri="{FF2B5EF4-FFF2-40B4-BE49-F238E27FC236}">
                <a16:creationId xmlns:a16="http://schemas.microsoft.com/office/drawing/2014/main" id="{227F331E-C64E-7C82-434C-116DBC14C9C7}"/>
              </a:ext>
            </a:extLst>
          </p:cNvPr>
          <p:cNvSpPr txBox="1"/>
          <p:nvPr/>
        </p:nvSpPr>
        <p:spPr>
          <a:xfrm>
            <a:off x="206828" y="1600200"/>
            <a:ext cx="7109639" cy="1477328"/>
          </a:xfrm>
          <a:prstGeom prst="rect">
            <a:avLst/>
          </a:prstGeom>
          <a:noFill/>
        </p:spPr>
        <p:txBody>
          <a:bodyPr wrap="none" rtlCol="0">
            <a:spAutoFit/>
          </a:bodyPr>
          <a:lstStyle/>
          <a:p>
            <a:r>
              <a:rPr kumimoji="1" lang="en-US" altLang="ja-JP" dirty="0"/>
              <a:t>Q.</a:t>
            </a:r>
            <a:r>
              <a:rPr kumimoji="1" lang="ja-JP" altLang="en-US"/>
              <a:t> 能力値はステージごとにリセットされますか？</a:t>
            </a:r>
            <a:endParaRPr kumimoji="1" lang="en-US" altLang="ja-JP" dirty="0"/>
          </a:p>
          <a:p>
            <a:endParaRPr lang="en-US" altLang="ja-JP" dirty="0"/>
          </a:p>
          <a:p>
            <a:pPr marL="342900" indent="-342900">
              <a:buAutoNum type="alphaUcPeriod"/>
            </a:pPr>
            <a:r>
              <a:rPr kumimoji="1" lang="ja-JP" altLang="en-US"/>
              <a:t>されないほうが面白そう</a:t>
            </a:r>
            <a:endParaRPr kumimoji="1" lang="en-US" altLang="ja-JP" dirty="0"/>
          </a:p>
          <a:p>
            <a:r>
              <a:rPr lang="ja-JP" altLang="en-US"/>
              <a:t>だけどあまりにもステージが簡単になってしまったらリセットする</a:t>
            </a:r>
            <a:endParaRPr lang="en-US" altLang="ja-JP" dirty="0"/>
          </a:p>
          <a:p>
            <a:r>
              <a:rPr kumimoji="1" lang="en-US" altLang="ja-JP" dirty="0"/>
              <a:t>→</a:t>
            </a:r>
            <a:r>
              <a:rPr lang="ja-JP" altLang="en-US"/>
              <a:t>ゲームバランス等はゲームを作っていく中で試行錯誤する</a:t>
            </a:r>
            <a:endParaRPr kumimoji="1" lang="ja-JP" altLang="en-US"/>
          </a:p>
        </p:txBody>
      </p:sp>
      <p:sp>
        <p:nvSpPr>
          <p:cNvPr id="6" name="テキスト ボックス 5">
            <a:extLst>
              <a:ext uri="{FF2B5EF4-FFF2-40B4-BE49-F238E27FC236}">
                <a16:creationId xmlns:a16="http://schemas.microsoft.com/office/drawing/2014/main" id="{7237DD82-1AF3-37E3-49DC-476712C10337}"/>
              </a:ext>
            </a:extLst>
          </p:cNvPr>
          <p:cNvSpPr txBox="1"/>
          <p:nvPr/>
        </p:nvSpPr>
        <p:spPr>
          <a:xfrm>
            <a:off x="206828" y="3318808"/>
            <a:ext cx="6263253" cy="2031325"/>
          </a:xfrm>
          <a:prstGeom prst="rect">
            <a:avLst/>
          </a:prstGeom>
          <a:noFill/>
        </p:spPr>
        <p:txBody>
          <a:bodyPr wrap="none" rtlCol="0">
            <a:spAutoFit/>
          </a:bodyPr>
          <a:lstStyle/>
          <a:p>
            <a:r>
              <a:rPr kumimoji="1" lang="en-US" altLang="ja-JP" dirty="0"/>
              <a:t>Q.</a:t>
            </a:r>
            <a:r>
              <a:rPr lang="ja-JP" altLang="en-US"/>
              <a:t>ステージの大きさはどうしますか</a:t>
            </a:r>
            <a:r>
              <a:rPr kumimoji="1" lang="ja-JP" altLang="en-US"/>
              <a:t>？</a:t>
            </a:r>
            <a:endParaRPr kumimoji="1" lang="en-US" altLang="ja-JP" dirty="0"/>
          </a:p>
          <a:p>
            <a:endParaRPr lang="en-US" altLang="ja-JP" dirty="0"/>
          </a:p>
          <a:p>
            <a:pPr marL="342900" indent="-342900">
              <a:buAutoNum type="alphaUcPeriod"/>
            </a:pPr>
            <a:r>
              <a:rPr kumimoji="1" lang="ja-JP" altLang="en-US"/>
              <a:t>ステージごとに何階建てかは変わります</a:t>
            </a:r>
            <a:endParaRPr kumimoji="1" lang="en-US" altLang="ja-JP" dirty="0"/>
          </a:p>
          <a:p>
            <a:r>
              <a:rPr lang="ja-JP" altLang="en-US"/>
              <a:t>ステージの中でも</a:t>
            </a:r>
            <a:r>
              <a:rPr lang="en-US" altLang="ja-JP" dirty="0"/>
              <a:t>1F</a:t>
            </a:r>
            <a:r>
              <a:rPr lang="ja-JP" altLang="en-US"/>
              <a:t>と</a:t>
            </a:r>
            <a:r>
              <a:rPr lang="en-US" altLang="ja-JP" dirty="0"/>
              <a:t>2F</a:t>
            </a:r>
            <a:r>
              <a:rPr lang="ja-JP" altLang="en-US"/>
              <a:t>ではマップの大きさは変わります</a:t>
            </a:r>
            <a:endParaRPr lang="en-US" altLang="ja-JP" dirty="0"/>
          </a:p>
          <a:p>
            <a:r>
              <a:rPr kumimoji="1" lang="ja-JP" altLang="en-US"/>
              <a:t>例えば　</a:t>
            </a:r>
            <a:r>
              <a:rPr kumimoji="1" lang="en-US" altLang="ja-JP" dirty="0"/>
              <a:t>1F</a:t>
            </a:r>
            <a:r>
              <a:rPr kumimoji="1" lang="ja-JP" altLang="en-US"/>
              <a:t>：</a:t>
            </a:r>
            <a:r>
              <a:rPr kumimoji="1" lang="en-US" altLang="ja-JP" dirty="0"/>
              <a:t>20x20</a:t>
            </a:r>
          </a:p>
          <a:p>
            <a:r>
              <a:rPr lang="en-US" altLang="ja-JP" dirty="0"/>
              <a:t>	2F:30x30</a:t>
            </a:r>
          </a:p>
          <a:p>
            <a:r>
              <a:rPr kumimoji="1" lang="ja-JP" altLang="en-US"/>
              <a:t>もちろん同じでも</a:t>
            </a:r>
            <a:r>
              <a:rPr kumimoji="1" lang="en-US" altLang="ja-JP" dirty="0"/>
              <a:t>ok</a:t>
            </a:r>
          </a:p>
        </p:txBody>
      </p:sp>
      <p:sp>
        <p:nvSpPr>
          <p:cNvPr id="7" name="テキスト ボックス 6">
            <a:extLst>
              <a:ext uri="{FF2B5EF4-FFF2-40B4-BE49-F238E27FC236}">
                <a16:creationId xmlns:a16="http://schemas.microsoft.com/office/drawing/2014/main" id="{21B52293-A0A5-A334-8960-C471B944D17E}"/>
              </a:ext>
            </a:extLst>
          </p:cNvPr>
          <p:cNvSpPr txBox="1"/>
          <p:nvPr/>
        </p:nvSpPr>
        <p:spPr>
          <a:xfrm>
            <a:off x="206828" y="5464628"/>
            <a:ext cx="5864106" cy="923330"/>
          </a:xfrm>
          <a:prstGeom prst="rect">
            <a:avLst/>
          </a:prstGeom>
          <a:noFill/>
        </p:spPr>
        <p:txBody>
          <a:bodyPr wrap="none" rtlCol="0">
            <a:spAutoFit/>
          </a:bodyPr>
          <a:lstStyle/>
          <a:p>
            <a:r>
              <a:rPr kumimoji="1" lang="en-US" altLang="ja-JP" dirty="0"/>
              <a:t>Q.</a:t>
            </a:r>
            <a:r>
              <a:rPr lang="ja-JP" altLang="en-US"/>
              <a:t>マップのマス目の大きさはどうしますか</a:t>
            </a:r>
            <a:r>
              <a:rPr kumimoji="1" lang="ja-JP" altLang="en-US"/>
              <a:t>？</a:t>
            </a:r>
            <a:endParaRPr kumimoji="1" lang="en-US" altLang="ja-JP" dirty="0"/>
          </a:p>
          <a:p>
            <a:endParaRPr lang="en-US" altLang="ja-JP" dirty="0"/>
          </a:p>
          <a:p>
            <a:r>
              <a:rPr kumimoji="1" lang="en-US" altLang="ja-JP" dirty="0"/>
              <a:t>A. </a:t>
            </a:r>
            <a:r>
              <a:rPr lang="ja-JP" altLang="en-US"/>
              <a:t>見やすければなんでも</a:t>
            </a:r>
            <a:r>
              <a:rPr lang="en-US" altLang="ja-JP" dirty="0"/>
              <a:t>ok(</a:t>
            </a:r>
            <a:r>
              <a:rPr lang="ja-JP" altLang="en-US"/>
              <a:t>万人受けする方がベター</a:t>
            </a:r>
            <a:r>
              <a:rPr lang="en-US" altLang="ja-JP" dirty="0"/>
              <a:t>)</a:t>
            </a:r>
            <a:endParaRPr kumimoji="1" lang="ja-JP" altLang="en-US"/>
          </a:p>
        </p:txBody>
      </p:sp>
    </p:spTree>
    <p:extLst>
      <p:ext uri="{BB962C8B-B14F-4D97-AF65-F5344CB8AC3E}">
        <p14:creationId xmlns:p14="http://schemas.microsoft.com/office/powerpoint/2010/main" val="340915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DBF92EF-63DC-8AB3-9BB8-4053CE84073D}"/>
              </a:ext>
            </a:extLst>
          </p:cNvPr>
          <p:cNvSpPr txBox="1"/>
          <p:nvPr/>
        </p:nvSpPr>
        <p:spPr>
          <a:xfrm>
            <a:off x="283028" y="250371"/>
            <a:ext cx="5210081" cy="923330"/>
          </a:xfrm>
          <a:prstGeom prst="rect">
            <a:avLst/>
          </a:prstGeom>
          <a:noFill/>
        </p:spPr>
        <p:txBody>
          <a:bodyPr wrap="none" rtlCol="0">
            <a:spAutoFit/>
          </a:bodyPr>
          <a:lstStyle/>
          <a:p>
            <a:r>
              <a:rPr kumimoji="1" lang="en-US" altLang="ja-JP" dirty="0"/>
              <a:t>Q.</a:t>
            </a:r>
            <a:r>
              <a:rPr kumimoji="1" lang="ja-JP" altLang="en-US"/>
              <a:t> </a:t>
            </a:r>
            <a:r>
              <a:rPr lang="en-US" altLang="ja-JP" dirty="0"/>
              <a:t>1F</a:t>
            </a:r>
            <a:r>
              <a:rPr lang="ja-JP" altLang="en-US"/>
              <a:t>から</a:t>
            </a:r>
            <a:r>
              <a:rPr lang="en-US" altLang="ja-JP" dirty="0"/>
              <a:t>2F</a:t>
            </a:r>
            <a:r>
              <a:rPr lang="ja-JP" altLang="en-US"/>
              <a:t>へ上がったらもう</a:t>
            </a:r>
            <a:r>
              <a:rPr lang="en-US" altLang="ja-JP" dirty="0"/>
              <a:t>1F</a:t>
            </a:r>
            <a:r>
              <a:rPr lang="ja-JP" altLang="en-US"/>
              <a:t>には戻れない</a:t>
            </a:r>
            <a:r>
              <a:rPr kumimoji="1" lang="ja-JP" altLang="en-US"/>
              <a:t>？</a:t>
            </a:r>
            <a:endParaRPr kumimoji="1" lang="en-US" altLang="ja-JP" dirty="0"/>
          </a:p>
          <a:p>
            <a:endParaRPr lang="en-US" altLang="ja-JP" dirty="0"/>
          </a:p>
          <a:p>
            <a:r>
              <a:rPr kumimoji="1" lang="en-US" altLang="ja-JP" dirty="0"/>
              <a:t>A. 2F</a:t>
            </a:r>
            <a:r>
              <a:rPr kumimoji="1" lang="ja-JP" altLang="en-US"/>
              <a:t>に</a:t>
            </a:r>
            <a:r>
              <a:rPr kumimoji="1" lang="en-US" altLang="ja-JP" dirty="0"/>
              <a:t>1F</a:t>
            </a:r>
            <a:r>
              <a:rPr kumimoji="1" lang="ja-JP" altLang="en-US"/>
              <a:t>に戻る地点を用意しましょう</a:t>
            </a:r>
          </a:p>
        </p:txBody>
      </p:sp>
      <p:sp>
        <p:nvSpPr>
          <p:cNvPr id="6" name="テキスト ボックス 5">
            <a:extLst>
              <a:ext uri="{FF2B5EF4-FFF2-40B4-BE49-F238E27FC236}">
                <a16:creationId xmlns:a16="http://schemas.microsoft.com/office/drawing/2014/main" id="{910D9AD8-FCD4-12A8-378F-419C8269339B}"/>
              </a:ext>
            </a:extLst>
          </p:cNvPr>
          <p:cNvSpPr txBox="1"/>
          <p:nvPr/>
        </p:nvSpPr>
        <p:spPr>
          <a:xfrm>
            <a:off x="286382" y="1404257"/>
            <a:ext cx="7417415" cy="1754326"/>
          </a:xfrm>
          <a:prstGeom prst="rect">
            <a:avLst/>
          </a:prstGeom>
          <a:noFill/>
        </p:spPr>
        <p:txBody>
          <a:bodyPr wrap="none" rtlCol="0">
            <a:spAutoFit/>
          </a:bodyPr>
          <a:lstStyle/>
          <a:p>
            <a:r>
              <a:rPr kumimoji="1" lang="en-US" altLang="ja-JP" dirty="0"/>
              <a:t>Q.</a:t>
            </a:r>
            <a:r>
              <a:rPr kumimoji="1" lang="ja-JP" altLang="en-US"/>
              <a:t> せっかく</a:t>
            </a:r>
            <a:r>
              <a:rPr kumimoji="1" lang="en-US" altLang="ja-JP" dirty="0"/>
              <a:t>2F</a:t>
            </a:r>
            <a:r>
              <a:rPr kumimoji="1" lang="ja-JP" altLang="en-US"/>
              <a:t>に行ったのに</a:t>
            </a:r>
            <a:r>
              <a:rPr kumimoji="1" lang="en-US" altLang="ja-JP" dirty="0"/>
              <a:t>1F</a:t>
            </a:r>
            <a:r>
              <a:rPr kumimoji="1" lang="ja-JP" altLang="en-US"/>
              <a:t>に戻る必要ある？</a:t>
            </a:r>
            <a:endParaRPr kumimoji="1" lang="en-US" altLang="ja-JP" dirty="0"/>
          </a:p>
          <a:p>
            <a:endParaRPr lang="en-US" altLang="ja-JP" dirty="0"/>
          </a:p>
          <a:p>
            <a:pPr marL="342900" indent="-342900">
              <a:buAutoNum type="alphaUcPeriod"/>
            </a:pPr>
            <a:r>
              <a:rPr kumimoji="1" lang="ja-JP" altLang="en-US"/>
              <a:t>目標のリストにはさまざまな階層で行われるイベントがあります</a:t>
            </a:r>
            <a:endParaRPr kumimoji="1" lang="en-US" altLang="ja-JP" dirty="0"/>
          </a:p>
          <a:p>
            <a:r>
              <a:rPr lang="ja-JP" altLang="en-US"/>
              <a:t>どの順番の目標から達成するべきかを考えるゲームでもあるので</a:t>
            </a:r>
            <a:endParaRPr lang="en-US" altLang="ja-JP" dirty="0"/>
          </a:p>
          <a:p>
            <a:r>
              <a:rPr kumimoji="1" lang="ja-JP" altLang="en-US"/>
              <a:t>先に</a:t>
            </a:r>
            <a:r>
              <a:rPr kumimoji="1" lang="en-US" altLang="ja-JP" dirty="0"/>
              <a:t>2F</a:t>
            </a:r>
            <a:r>
              <a:rPr kumimoji="1" lang="ja-JP" altLang="en-US"/>
              <a:t>の目標を達成してから</a:t>
            </a:r>
            <a:r>
              <a:rPr kumimoji="1" lang="en-US" altLang="ja-JP" dirty="0"/>
              <a:t>1F</a:t>
            </a:r>
            <a:r>
              <a:rPr kumimoji="1" lang="ja-JP" altLang="en-US"/>
              <a:t>の目標を達成するというケース</a:t>
            </a:r>
            <a:r>
              <a:rPr lang="ja-JP" altLang="en-US"/>
              <a:t>とか、</a:t>
            </a:r>
            <a:endParaRPr lang="en-US" altLang="ja-JP" dirty="0"/>
          </a:p>
          <a:p>
            <a:r>
              <a:rPr kumimoji="1" lang="en-US" altLang="ja-JP" dirty="0"/>
              <a:t>1F</a:t>
            </a:r>
            <a:r>
              <a:rPr lang="ja-JP" altLang="en-US"/>
              <a:t>に鍵がないといけない場所があって、</a:t>
            </a:r>
            <a:r>
              <a:rPr lang="en-US" altLang="ja-JP" dirty="0"/>
              <a:t>2F</a:t>
            </a:r>
            <a:r>
              <a:rPr lang="ja-JP" altLang="en-US"/>
              <a:t>にその鍵が置いてあるとか</a:t>
            </a:r>
            <a:endParaRPr kumimoji="1" lang="ja-JP" altLang="en-US"/>
          </a:p>
        </p:txBody>
      </p:sp>
      <p:sp>
        <p:nvSpPr>
          <p:cNvPr id="7" name="テキスト ボックス 6">
            <a:extLst>
              <a:ext uri="{FF2B5EF4-FFF2-40B4-BE49-F238E27FC236}">
                <a16:creationId xmlns:a16="http://schemas.microsoft.com/office/drawing/2014/main" id="{82A21A7D-BD5F-6EBA-006B-A5F9653933E2}"/>
              </a:ext>
            </a:extLst>
          </p:cNvPr>
          <p:cNvSpPr txBox="1"/>
          <p:nvPr/>
        </p:nvSpPr>
        <p:spPr>
          <a:xfrm>
            <a:off x="283028" y="3699418"/>
            <a:ext cx="11033790" cy="2585323"/>
          </a:xfrm>
          <a:prstGeom prst="rect">
            <a:avLst/>
          </a:prstGeom>
          <a:noFill/>
        </p:spPr>
        <p:txBody>
          <a:bodyPr wrap="none" rtlCol="0">
            <a:spAutoFit/>
          </a:bodyPr>
          <a:lstStyle/>
          <a:p>
            <a:r>
              <a:rPr kumimoji="1" lang="en-US" altLang="ja-JP" dirty="0"/>
              <a:t>Q.</a:t>
            </a:r>
            <a:r>
              <a:rPr kumimoji="1" lang="ja-JP" altLang="en-US"/>
              <a:t> 目標リストにミニゲームが行われるイベントマスの座標は書いてあるの？</a:t>
            </a:r>
            <a:endParaRPr kumimoji="1" lang="en-US" altLang="ja-JP" dirty="0"/>
          </a:p>
          <a:p>
            <a:endParaRPr lang="en-US" altLang="ja-JP" dirty="0"/>
          </a:p>
          <a:p>
            <a:pPr marL="342900" indent="-342900">
              <a:buAutoNum type="alphaUcPeriod"/>
            </a:pPr>
            <a:r>
              <a:rPr lang="ja-JP" altLang="en-US"/>
              <a:t>書いてあります、やります、やりましょう</a:t>
            </a:r>
            <a:endParaRPr lang="en-US" altLang="ja-JP" dirty="0"/>
          </a:p>
          <a:p>
            <a:r>
              <a:rPr kumimoji="1" lang="ja-JP" altLang="en-US"/>
              <a:t>目標リストにはどのフロアか、どの座標か、どんな目標内容か、報酬は何か、達成状況が書いてあります</a:t>
            </a:r>
            <a:endParaRPr kumimoji="1" lang="en-US" altLang="ja-JP" dirty="0"/>
          </a:p>
          <a:p>
            <a:r>
              <a:rPr lang="ja-JP" altLang="en-US"/>
              <a:t>例えばステージ</a:t>
            </a:r>
            <a:r>
              <a:rPr lang="en-US" altLang="ja-JP" dirty="0"/>
              <a:t>1</a:t>
            </a:r>
            <a:r>
              <a:rPr lang="ja-JP" altLang="en-US"/>
              <a:t>の目標リストを</a:t>
            </a:r>
            <a:endParaRPr lang="en-US" altLang="ja-JP" dirty="0"/>
          </a:p>
          <a:p>
            <a:r>
              <a:rPr kumimoji="1" lang="en-US" altLang="ja-JP" dirty="0"/>
              <a:t>(1F</a:t>
            </a:r>
            <a:r>
              <a:rPr kumimoji="1" lang="ja-JP" altLang="en-US"/>
              <a:t>　</a:t>
            </a:r>
            <a:r>
              <a:rPr kumimoji="1" lang="en-US" altLang="ja-JP" dirty="0"/>
              <a:t>,(15,20)</a:t>
            </a:r>
            <a:r>
              <a:rPr kumimoji="1" lang="ja-JP" altLang="en-US"/>
              <a:t>　</a:t>
            </a:r>
            <a:r>
              <a:rPr kumimoji="1" lang="en-US" altLang="ja-JP" dirty="0"/>
              <a:t>,</a:t>
            </a:r>
            <a:r>
              <a:rPr kumimoji="1" lang="ja-JP" altLang="en-US"/>
              <a:t>ミニゲーム</a:t>
            </a:r>
            <a:r>
              <a:rPr kumimoji="1" lang="en-US" altLang="ja-JP" dirty="0"/>
              <a:t>1</a:t>
            </a:r>
            <a:r>
              <a:rPr kumimoji="1" lang="ja-JP" altLang="en-US"/>
              <a:t>をクリア　</a:t>
            </a:r>
            <a:r>
              <a:rPr kumimoji="1" lang="en-US" altLang="ja-JP" dirty="0"/>
              <a:t>,</a:t>
            </a:r>
            <a:r>
              <a:rPr lang="ja-JP" altLang="en-US"/>
              <a:t>移動速度上昇</a:t>
            </a:r>
            <a:r>
              <a:rPr lang="en-US" altLang="ja-JP" dirty="0"/>
              <a:t>lv.1</a:t>
            </a:r>
            <a:r>
              <a:rPr lang="ja-JP" altLang="en-US"/>
              <a:t>　</a:t>
            </a:r>
            <a:r>
              <a:rPr lang="en-US" altLang="ja-JP" dirty="0"/>
              <a:t>,</a:t>
            </a:r>
            <a:r>
              <a:rPr lang="ja-JP" altLang="en-US"/>
              <a:t>未達成</a:t>
            </a:r>
            <a:r>
              <a:rPr lang="en-US" altLang="ja-JP" dirty="0"/>
              <a:t>)</a:t>
            </a:r>
          </a:p>
          <a:p>
            <a:r>
              <a:rPr kumimoji="1" lang="en-US" altLang="ja-JP" dirty="0"/>
              <a:t>(</a:t>
            </a:r>
            <a:r>
              <a:rPr kumimoji="1" lang="ja-JP" altLang="en-US"/>
              <a:t>全ての階　</a:t>
            </a:r>
            <a:r>
              <a:rPr kumimoji="1" lang="en-US" altLang="ja-JP" dirty="0"/>
              <a:t>,</a:t>
            </a:r>
            <a:r>
              <a:rPr kumimoji="1" lang="ja-JP" altLang="en-US"/>
              <a:t>秘密</a:t>
            </a:r>
            <a:r>
              <a:rPr lang="ja-JP" altLang="en-US"/>
              <a:t>❤️　</a:t>
            </a:r>
            <a:r>
              <a:rPr lang="en-US" altLang="ja-JP" dirty="0"/>
              <a:t>,</a:t>
            </a:r>
            <a:r>
              <a:rPr lang="ja-JP" altLang="en-US"/>
              <a:t>スターコイン</a:t>
            </a:r>
            <a:r>
              <a:rPr lang="en-US" altLang="ja-JP" dirty="0"/>
              <a:t>3</a:t>
            </a:r>
            <a:r>
              <a:rPr lang="ja-JP" altLang="en-US"/>
              <a:t>枚集め　</a:t>
            </a:r>
            <a:r>
              <a:rPr kumimoji="1" lang="en-US" altLang="ja-JP" dirty="0"/>
              <a:t>,</a:t>
            </a:r>
            <a:r>
              <a:rPr lang="ja-JP" altLang="en-US"/>
              <a:t>移動速度上昇</a:t>
            </a:r>
            <a:r>
              <a:rPr lang="en-US" altLang="ja-JP" dirty="0"/>
              <a:t>lv.3</a:t>
            </a:r>
            <a:r>
              <a:rPr lang="ja-JP" altLang="en-US"/>
              <a:t>　</a:t>
            </a:r>
            <a:r>
              <a:rPr lang="en-US" altLang="ja-JP" dirty="0"/>
              <a:t>,1/3)</a:t>
            </a:r>
            <a:endParaRPr kumimoji="1" lang="en-US" altLang="ja-JP" dirty="0"/>
          </a:p>
          <a:p>
            <a:r>
              <a:rPr kumimoji="1" lang="en-US" altLang="ja-JP" dirty="0"/>
              <a:t>(3F</a:t>
            </a:r>
            <a:r>
              <a:rPr kumimoji="1" lang="ja-JP" altLang="en-US"/>
              <a:t>　</a:t>
            </a:r>
            <a:r>
              <a:rPr kumimoji="1" lang="en-US" altLang="ja-JP" dirty="0"/>
              <a:t>,(49,20)</a:t>
            </a:r>
            <a:r>
              <a:rPr kumimoji="1" lang="ja-JP" altLang="en-US"/>
              <a:t>　</a:t>
            </a:r>
            <a:r>
              <a:rPr kumimoji="1" lang="en-US" altLang="ja-JP" dirty="0"/>
              <a:t>,</a:t>
            </a:r>
            <a:r>
              <a:rPr kumimoji="1" lang="ja-JP" altLang="en-US"/>
              <a:t>ミニゲーム</a:t>
            </a:r>
            <a:r>
              <a:rPr lang="en-US" altLang="ja-JP" dirty="0"/>
              <a:t>2</a:t>
            </a:r>
            <a:r>
              <a:rPr kumimoji="1" lang="ja-JP" altLang="en-US"/>
              <a:t>をクリア　</a:t>
            </a:r>
            <a:r>
              <a:rPr kumimoji="1" lang="en-US" altLang="ja-JP" dirty="0"/>
              <a:t>,</a:t>
            </a:r>
            <a:r>
              <a:rPr kumimoji="1" lang="ja-JP" altLang="en-US"/>
              <a:t>なし</a:t>
            </a:r>
            <a:r>
              <a:rPr kumimoji="1" lang="en-US" altLang="ja-JP" dirty="0"/>
              <a:t>(-_-)  </a:t>
            </a:r>
            <a:r>
              <a:rPr lang="en-US" altLang="ja-JP" dirty="0"/>
              <a:t>,</a:t>
            </a:r>
            <a:r>
              <a:rPr lang="ja-JP" altLang="en-US"/>
              <a:t>達成</a:t>
            </a:r>
            <a:r>
              <a:rPr lang="en-US" altLang="ja-JP" dirty="0"/>
              <a:t>)</a:t>
            </a:r>
            <a:endParaRPr kumimoji="1" lang="en-US" altLang="ja-JP" dirty="0"/>
          </a:p>
          <a:p>
            <a:r>
              <a:rPr kumimoji="1" lang="ja-JP" altLang="en-US"/>
              <a:t>とかにします</a:t>
            </a:r>
            <a:endParaRPr kumimoji="1" lang="en-US" altLang="ja-JP" dirty="0"/>
          </a:p>
        </p:txBody>
      </p:sp>
    </p:spTree>
    <p:extLst>
      <p:ext uri="{BB962C8B-B14F-4D97-AF65-F5344CB8AC3E}">
        <p14:creationId xmlns:p14="http://schemas.microsoft.com/office/powerpoint/2010/main" val="69285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63E38516-475E-8A50-2777-0D07436FAC0D}"/>
              </a:ext>
            </a:extLst>
          </p:cNvPr>
          <p:cNvSpPr txBox="1"/>
          <p:nvPr/>
        </p:nvSpPr>
        <p:spPr>
          <a:xfrm>
            <a:off x="283028" y="250371"/>
            <a:ext cx="11099513" cy="6186309"/>
          </a:xfrm>
          <a:prstGeom prst="rect">
            <a:avLst/>
          </a:prstGeom>
          <a:noFill/>
        </p:spPr>
        <p:txBody>
          <a:bodyPr wrap="none" rtlCol="0">
            <a:spAutoFit/>
          </a:bodyPr>
          <a:lstStyle/>
          <a:p>
            <a:r>
              <a:rPr kumimoji="1" lang="en-US" altLang="ja-JP" dirty="0"/>
              <a:t>Q.</a:t>
            </a:r>
            <a:r>
              <a:rPr kumimoji="1" lang="ja-JP" altLang="en-US"/>
              <a:t> ミニゲームってどんなの？</a:t>
            </a:r>
            <a:endParaRPr kumimoji="1" lang="en-US" altLang="ja-JP" dirty="0"/>
          </a:p>
          <a:p>
            <a:endParaRPr lang="en-US" altLang="ja-JP" dirty="0"/>
          </a:p>
          <a:p>
            <a:pPr marL="342900" indent="-342900">
              <a:buAutoNum type="alphaUcPeriod"/>
            </a:pPr>
            <a:r>
              <a:rPr kumimoji="1" lang="ja-JP" altLang="en-US"/>
              <a:t>例えば特定のキーを制限時間内に</a:t>
            </a:r>
            <a:r>
              <a:rPr kumimoji="1" lang="en-US" altLang="ja-JP" dirty="0"/>
              <a:t>30</a:t>
            </a:r>
            <a:r>
              <a:rPr kumimoji="1" lang="ja-JP" altLang="en-US"/>
              <a:t>回押すとか</a:t>
            </a:r>
            <a:endParaRPr kumimoji="1" lang="en-US" altLang="ja-JP" dirty="0"/>
          </a:p>
          <a:p>
            <a:r>
              <a:rPr lang="ja-JP" altLang="en-US"/>
              <a:t>ナンプレとか</a:t>
            </a:r>
            <a:endParaRPr lang="en-US" altLang="ja-JP" dirty="0"/>
          </a:p>
          <a:p>
            <a:r>
              <a:rPr kumimoji="1" lang="ja-JP" altLang="en-US"/>
              <a:t>迷路とか</a:t>
            </a:r>
            <a:endParaRPr kumimoji="1" lang="en-US" altLang="ja-JP" dirty="0"/>
          </a:p>
          <a:p>
            <a:r>
              <a:rPr lang="ja-JP" altLang="en-US"/>
              <a:t>間違い探しとか</a:t>
            </a:r>
            <a:endParaRPr kumimoji="1" lang="en-US" altLang="ja-JP" dirty="0"/>
          </a:p>
          <a:p>
            <a:r>
              <a:rPr lang="ja-JP" altLang="en-US"/>
              <a:t>プーさんのホームランダービーとか</a:t>
            </a:r>
            <a:endParaRPr lang="en-US" altLang="ja-JP" dirty="0"/>
          </a:p>
          <a:p>
            <a:r>
              <a:rPr kumimoji="1" lang="ja-JP" altLang="en-US"/>
              <a:t>なんでもいいです</a:t>
            </a:r>
            <a:endParaRPr kumimoji="1" lang="en-US" altLang="ja-JP" dirty="0"/>
          </a:p>
          <a:p>
            <a:r>
              <a:rPr lang="ja-JP" altLang="en-US"/>
              <a:t>主人公の能力を使わないゲームもあるといいですね</a:t>
            </a:r>
            <a:endParaRPr lang="en-US" altLang="ja-JP" dirty="0"/>
          </a:p>
          <a:p>
            <a:r>
              <a:rPr kumimoji="1" lang="ja-JP" altLang="en-US"/>
              <a:t>例えば</a:t>
            </a:r>
            <a:endParaRPr kumimoji="1" lang="en-US" altLang="ja-JP" dirty="0"/>
          </a:p>
          <a:p>
            <a:r>
              <a:rPr kumimoji="1" lang="ja-JP" altLang="en-US"/>
              <a:t>迷路とかだと主人公の移動速度の能力が重要になってくるし、</a:t>
            </a:r>
            <a:endParaRPr kumimoji="1" lang="en-US" altLang="ja-JP" dirty="0"/>
          </a:p>
          <a:p>
            <a:endParaRPr kumimoji="1" lang="en-US" altLang="ja-JP" dirty="0"/>
          </a:p>
          <a:p>
            <a:r>
              <a:rPr lang="ja-JP" altLang="en-US"/>
              <a:t>プーさんのホームランダービーとかだと主人公の移動速度をパワーに</a:t>
            </a:r>
            <a:endParaRPr lang="en-US" altLang="ja-JP" dirty="0"/>
          </a:p>
          <a:p>
            <a:r>
              <a:rPr lang="ja-JP" altLang="en-US"/>
              <a:t>適用する（移動速度が大きいほどパワーも大きくなってホームランが打ちやすい）</a:t>
            </a:r>
            <a:endParaRPr lang="en-US" altLang="ja-JP" dirty="0"/>
          </a:p>
          <a:p>
            <a:r>
              <a:rPr kumimoji="1" lang="en-US" altLang="ja-JP" dirty="0"/>
              <a:t>Or</a:t>
            </a:r>
            <a:r>
              <a:rPr kumimoji="1" lang="ja-JP" altLang="en-US"/>
              <a:t>主人公の能力にパワーという項目を追加する</a:t>
            </a:r>
            <a:endParaRPr kumimoji="1" lang="en-US" altLang="ja-JP" dirty="0"/>
          </a:p>
          <a:p>
            <a:endParaRPr lang="en-US" altLang="ja-JP" dirty="0"/>
          </a:p>
          <a:p>
            <a:r>
              <a:rPr kumimoji="1" lang="ja-JP" altLang="en-US"/>
              <a:t>ナンプレだと主人公の能力に項目「運」を追加して、こっそり運の力で答えを教えてくれるみたいにする</a:t>
            </a:r>
            <a:r>
              <a:rPr kumimoji="1" lang="en-US" altLang="ja-JP" dirty="0"/>
              <a:t> </a:t>
            </a:r>
          </a:p>
          <a:p>
            <a:r>
              <a:rPr kumimoji="1" lang="en-US" altLang="ja-JP" dirty="0"/>
              <a:t>or </a:t>
            </a:r>
            <a:r>
              <a:rPr kumimoji="1" lang="ja-JP" altLang="en-US"/>
              <a:t>完全プレイヤーの実力のみにして主人公の能力は無視するようにするか</a:t>
            </a:r>
            <a:endParaRPr kumimoji="1" lang="en-US" altLang="ja-JP" dirty="0"/>
          </a:p>
          <a:p>
            <a:endParaRPr lang="en-US" altLang="ja-JP" dirty="0"/>
          </a:p>
          <a:p>
            <a:r>
              <a:rPr kumimoji="1" lang="ja-JP" altLang="en-US"/>
              <a:t>いろんなミニゲームを作ればいろんなプログラミング</a:t>
            </a:r>
            <a:r>
              <a:rPr lang="ja-JP" altLang="en-US"/>
              <a:t>スキルが鍛えられる</a:t>
            </a:r>
            <a:endParaRPr kumimoji="1" lang="en-US" altLang="ja-JP" dirty="0"/>
          </a:p>
          <a:p>
            <a:endParaRPr lang="en-US" altLang="ja-JP" dirty="0"/>
          </a:p>
          <a:p>
            <a:r>
              <a:rPr kumimoji="1" lang="ja-JP" altLang="en-US"/>
              <a:t>これらも完全にゲームバランスの部分なのでゲームを作りながら試行錯誤して決める</a:t>
            </a:r>
            <a:endParaRPr kumimoji="1" lang="en-US" altLang="ja-JP" dirty="0"/>
          </a:p>
        </p:txBody>
      </p:sp>
    </p:spTree>
    <p:extLst>
      <p:ext uri="{BB962C8B-B14F-4D97-AF65-F5344CB8AC3E}">
        <p14:creationId xmlns:p14="http://schemas.microsoft.com/office/powerpoint/2010/main" val="137614948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835</TotalTime>
  <Words>3222</Words>
  <Application>Microsoft Macintosh PowerPoint</Application>
  <PresentationFormat>ワイド画面</PresentationFormat>
  <Paragraphs>490</Paragraphs>
  <Slides>31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石田　琉稀</dc:creator>
  <cp:lastModifiedBy>石田　琉稀</cp:lastModifiedBy>
  <cp:revision>2</cp:revision>
  <dcterms:created xsi:type="dcterms:W3CDTF">2024-08-13T20:19:21Z</dcterms:created>
  <dcterms:modified xsi:type="dcterms:W3CDTF">2024-08-29T04:17:37Z</dcterms:modified>
</cp:coreProperties>
</file>