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316" r:id="rId3"/>
    <p:sldId id="352" r:id="rId4"/>
    <p:sldId id="353" r:id="rId5"/>
    <p:sldId id="354" r:id="rId6"/>
    <p:sldId id="317" r:id="rId7"/>
    <p:sldId id="355" r:id="rId8"/>
    <p:sldId id="318" r:id="rId9"/>
    <p:sldId id="319" r:id="rId10"/>
    <p:sldId id="350" r:id="rId11"/>
    <p:sldId id="338" r:id="rId12"/>
    <p:sldId id="33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706" autoAdjust="0"/>
  </p:normalViewPr>
  <p:slideViewPr>
    <p:cSldViewPr>
      <p:cViewPr>
        <p:scale>
          <a:sx n="70" d="100"/>
          <a:sy n="70" d="100"/>
        </p:scale>
        <p:origin x="-744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513D18-3671-46C9-BA35-3400EEB352B8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513D18-3671-46C9-BA35-3400EEB352B8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513D18-3671-46C9-BA35-3400EEB352B8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4480" y="1000108"/>
            <a:ext cx="7072362" cy="2375380"/>
          </a:xfrm>
        </p:spPr>
        <p:txBody>
          <a:bodyPr>
            <a:noAutofit/>
          </a:bodyPr>
          <a:lstStyle/>
          <a:p>
            <a:pPr algn="just"/>
            <a:r>
              <a:rPr lang="ru-RU" sz="4800" dirty="0" smtClean="0">
                <a:solidFill>
                  <a:schemeClr val="tx1"/>
                </a:solidFill>
              </a:rPr>
              <a:t>Одномерные массивы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Вставка элемента в массив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-433596"/>
            <a:ext cx="4572000" cy="3139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lnSpc>
                <a:spcPct val="80000"/>
              </a:lnSpc>
            </a:pP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291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2000" u="sng" dirty="0" smtClean="0"/>
              <a:t>Вариант 1:</a:t>
            </a:r>
            <a:endParaRPr lang="en-US" sz="2000" b="1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ru-RU" sz="2000" b="1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 smtClean="0"/>
              <a:t>for</a:t>
            </a:r>
            <a:r>
              <a:rPr lang="ru-RU" sz="2000" b="1" dirty="0" smtClean="0"/>
              <a:t>(</a:t>
            </a:r>
            <a:r>
              <a:rPr lang="en-US" sz="2000" b="1" dirty="0" err="1" smtClean="0"/>
              <a:t>i</a:t>
            </a:r>
            <a:r>
              <a:rPr lang="ru-RU" sz="2000" b="1" dirty="0" smtClean="0"/>
              <a:t>=</a:t>
            </a:r>
            <a:r>
              <a:rPr lang="en-US" sz="2000" b="1" dirty="0" smtClean="0"/>
              <a:t>n</a:t>
            </a:r>
            <a:r>
              <a:rPr lang="ru-RU" sz="2000" b="1" dirty="0" smtClean="0"/>
              <a:t>-1;</a:t>
            </a:r>
            <a:r>
              <a:rPr lang="en-US" sz="2000" b="1" dirty="0" err="1" smtClean="0"/>
              <a:t>i</a:t>
            </a:r>
            <a:r>
              <a:rPr lang="ru-RU" sz="2000" b="1" dirty="0" smtClean="0"/>
              <a:t>&gt;</a:t>
            </a:r>
            <a:r>
              <a:rPr lang="en-US" sz="2000" b="1" dirty="0" smtClean="0"/>
              <a:t>k</a:t>
            </a:r>
            <a:r>
              <a:rPr lang="ru-RU" sz="2000" b="1" dirty="0" smtClean="0"/>
              <a:t>;</a:t>
            </a:r>
            <a:r>
              <a:rPr lang="en-US" sz="2000" b="1" dirty="0" err="1" smtClean="0"/>
              <a:t>i</a:t>
            </a:r>
            <a:r>
              <a:rPr lang="ru-RU" sz="2000" b="1" dirty="0" smtClean="0"/>
              <a:t>--) // </a:t>
            </a:r>
            <a:r>
              <a:rPr lang="ru-RU" sz="2000" dirty="0" smtClean="0"/>
              <a:t>все элементы, начиная с </a:t>
            </a:r>
            <a:r>
              <a:rPr lang="en-US" sz="2000" i="1" dirty="0" smtClean="0"/>
              <a:t>k</a:t>
            </a:r>
            <a:r>
              <a:rPr lang="ru-RU" sz="2000" dirty="0" smtClean="0"/>
              <a:t>+1-го</a:t>
            </a:r>
            <a:endParaRPr lang="ru-RU" sz="2000" b="1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2000" b="1" dirty="0" smtClean="0"/>
              <a:t>	</a:t>
            </a:r>
            <a:r>
              <a:rPr lang="en-US" sz="2000" b="1" dirty="0" smtClean="0"/>
              <a:t>a</a:t>
            </a:r>
            <a:r>
              <a:rPr lang="ru-RU" sz="2000" b="1" dirty="0" smtClean="0"/>
              <a:t>[</a:t>
            </a:r>
            <a:r>
              <a:rPr lang="en-US" sz="2000" b="1" dirty="0" err="1" smtClean="0"/>
              <a:t>i</a:t>
            </a:r>
            <a:r>
              <a:rPr lang="ru-RU" sz="2000" b="1" dirty="0" smtClean="0"/>
              <a:t>+1]=</a:t>
            </a:r>
            <a:r>
              <a:rPr lang="en-US" sz="2000" b="1" dirty="0" smtClean="0"/>
              <a:t>a</a:t>
            </a:r>
            <a:r>
              <a:rPr lang="ru-RU" sz="2000" b="1" dirty="0" smtClean="0"/>
              <a:t>[</a:t>
            </a:r>
            <a:r>
              <a:rPr lang="en-US" sz="2000" b="1" dirty="0" err="1" smtClean="0"/>
              <a:t>i</a:t>
            </a:r>
            <a:r>
              <a:rPr lang="ru-RU" sz="2000" b="1" dirty="0" smtClean="0"/>
              <a:t>];	  // </a:t>
            </a:r>
            <a:r>
              <a:rPr lang="ru-RU" sz="2000" dirty="0" smtClean="0"/>
              <a:t>сдвигаются на один вправо</a:t>
            </a:r>
            <a:endParaRPr lang="ru-RU" sz="2000" b="1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2000" b="1" dirty="0" smtClean="0"/>
              <a:t>	</a:t>
            </a:r>
            <a:r>
              <a:rPr lang="en-US" sz="2000" b="1" dirty="0" smtClean="0"/>
              <a:t>                    //</a:t>
            </a:r>
            <a:r>
              <a:rPr lang="en-US" sz="2000" b="1" dirty="0" err="1" smtClean="0"/>
              <a:t>i</a:t>
            </a:r>
            <a:r>
              <a:rPr lang="ru-RU" sz="2000" b="1" dirty="0" smtClean="0"/>
              <a:t> – </a:t>
            </a:r>
            <a:r>
              <a:rPr lang="ru-RU" sz="2000" dirty="0" smtClean="0"/>
              <a:t>номер элемента, который сдвигается вправо</a:t>
            </a:r>
            <a:endParaRPr lang="en-US" sz="2000" b="1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 smtClean="0"/>
              <a:t>a</a:t>
            </a:r>
            <a:r>
              <a:rPr lang="ru-RU" sz="2000" b="1" dirty="0" smtClean="0"/>
              <a:t>[</a:t>
            </a:r>
            <a:r>
              <a:rPr lang="en-US" sz="2000" b="1" dirty="0" smtClean="0"/>
              <a:t>k</a:t>
            </a:r>
            <a:r>
              <a:rPr lang="ru-RU" sz="2000" b="1" dirty="0" smtClean="0"/>
              <a:t>+1]=</a:t>
            </a:r>
            <a:r>
              <a:rPr lang="en-US" sz="2000" b="1" dirty="0" smtClean="0"/>
              <a:t>B</a:t>
            </a:r>
            <a:r>
              <a:rPr lang="ru-RU" sz="2000" b="1" dirty="0" smtClean="0"/>
              <a:t>; // </a:t>
            </a:r>
            <a:r>
              <a:rPr lang="ru-RU" sz="2000" dirty="0" smtClean="0"/>
              <a:t>на </a:t>
            </a:r>
            <a:r>
              <a:rPr lang="en-US" sz="2000" i="1" dirty="0" smtClean="0"/>
              <a:t>k</a:t>
            </a:r>
            <a:r>
              <a:rPr lang="ru-RU" sz="2000" dirty="0" smtClean="0"/>
              <a:t>+1-е место вставляется новый элемент</a:t>
            </a:r>
            <a:endParaRPr lang="en-US" sz="2000" b="1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 smtClean="0"/>
              <a:t>n</a:t>
            </a:r>
            <a:r>
              <a:rPr lang="ru-RU" sz="2000" b="1" dirty="0" smtClean="0"/>
              <a:t>++; // </a:t>
            </a:r>
            <a:r>
              <a:rPr lang="ru-RU" sz="2000" dirty="0" smtClean="0"/>
              <a:t>размер массива увеличивается на единицу</a:t>
            </a:r>
            <a:endParaRPr lang="ru-RU" sz="2000" u="sng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ru-RU" sz="2000" u="sng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ru-RU" sz="2000" u="sng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2000" u="sng" dirty="0" smtClean="0"/>
              <a:t>Вариант 2:</a:t>
            </a:r>
            <a:endParaRPr lang="ru-RU" sz="2000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2000" dirty="0" smtClean="0"/>
              <a:t>В этой реализации параметр отвечает за место элемента, который сдвигается вправо:</a:t>
            </a:r>
            <a:endParaRPr lang="en-US" sz="2000" b="1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 smtClean="0"/>
              <a:t>for(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</a:t>
            </a:r>
            <a:r>
              <a:rPr lang="en-US" sz="2000" b="1" dirty="0" err="1" smtClean="0"/>
              <a:t>n;i</a:t>
            </a:r>
            <a:r>
              <a:rPr lang="en-US" sz="2000" b="1" dirty="0" smtClean="0"/>
              <a:t>&gt;k+1;i--)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 smtClean="0"/>
              <a:t>	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]=a[i-1];	  // 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</a:t>
            </a:r>
            <a:r>
              <a:rPr lang="ru-RU" sz="2000" dirty="0" smtClean="0"/>
              <a:t>указывает</a:t>
            </a:r>
            <a:r>
              <a:rPr lang="en-US" sz="2000" dirty="0" smtClean="0"/>
              <a:t>, </a:t>
            </a:r>
            <a:r>
              <a:rPr lang="ru-RU" sz="2000" dirty="0" smtClean="0"/>
              <a:t>куда</a:t>
            </a:r>
            <a:r>
              <a:rPr lang="en-US" sz="2000" dirty="0" smtClean="0"/>
              <a:t> </a:t>
            </a:r>
            <a:r>
              <a:rPr lang="ru-RU" sz="2000" dirty="0" smtClean="0"/>
              <a:t>сдвигаем</a:t>
            </a:r>
            <a:endParaRPr lang="en-US" sz="2000" b="1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 smtClean="0"/>
              <a:t>a</a:t>
            </a:r>
            <a:r>
              <a:rPr lang="ru-RU" sz="2000" b="1" dirty="0" smtClean="0"/>
              <a:t>[</a:t>
            </a:r>
            <a:r>
              <a:rPr lang="en-US" sz="2000" b="1" dirty="0" smtClean="0"/>
              <a:t>k</a:t>
            </a:r>
            <a:r>
              <a:rPr lang="ru-RU" sz="2000" b="1" dirty="0" smtClean="0"/>
              <a:t>+1]=</a:t>
            </a:r>
            <a:r>
              <a:rPr lang="en-US" sz="2000" b="1" dirty="0" smtClean="0"/>
              <a:t>B</a:t>
            </a:r>
            <a:r>
              <a:rPr lang="ru-RU" sz="2000" b="1" dirty="0" smtClean="0"/>
              <a:t>; </a:t>
            </a:r>
            <a:endParaRPr lang="en-US" sz="2000" b="1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 smtClean="0"/>
              <a:t>n</a:t>
            </a:r>
            <a:r>
              <a:rPr lang="ru-RU" sz="2000" b="1" dirty="0" smtClean="0"/>
              <a:t>++;</a:t>
            </a:r>
            <a:r>
              <a:rPr lang="ru-RU" sz="2000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003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Вставка элемента в массив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-433596"/>
            <a:ext cx="4572000" cy="3139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lnSpc>
                <a:spcPct val="80000"/>
              </a:lnSpc>
            </a:pP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291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ru-RU" dirty="0" smtClean="0"/>
              <a:t>Перед элементом с номером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вставить заданную величину.</a:t>
            </a:r>
            <a:endParaRPr lang="ru-RU" u="sng" dirty="0" smtClean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ru-RU" u="sng" dirty="0" smtClean="0"/>
              <a:t>Вариант 1:</a:t>
            </a:r>
            <a:endParaRPr lang="en-US" b="1" dirty="0" smtClean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b="1" dirty="0" smtClean="0"/>
              <a:t>for</a:t>
            </a:r>
            <a:r>
              <a:rPr lang="ru-RU" b="1" dirty="0" smtClean="0"/>
              <a:t>(</a:t>
            </a:r>
            <a:r>
              <a:rPr lang="en-US" b="1" dirty="0" err="1" smtClean="0"/>
              <a:t>i</a:t>
            </a:r>
            <a:r>
              <a:rPr lang="ru-RU" b="1" dirty="0" smtClean="0"/>
              <a:t>=</a:t>
            </a:r>
            <a:r>
              <a:rPr lang="en-US" b="1" dirty="0" smtClean="0"/>
              <a:t>n</a:t>
            </a:r>
            <a:r>
              <a:rPr lang="ru-RU" b="1" dirty="0" smtClean="0"/>
              <a:t>-1;</a:t>
            </a:r>
            <a:r>
              <a:rPr lang="en-US" b="1" dirty="0" err="1" smtClean="0"/>
              <a:t>i</a:t>
            </a:r>
            <a:r>
              <a:rPr lang="ru-RU" b="1" dirty="0" smtClean="0"/>
              <a:t>&gt;=</a:t>
            </a:r>
            <a:r>
              <a:rPr lang="en-US" b="1" dirty="0" smtClean="0"/>
              <a:t>k</a:t>
            </a:r>
            <a:r>
              <a:rPr lang="ru-RU" b="1" dirty="0" smtClean="0"/>
              <a:t>;</a:t>
            </a:r>
            <a:r>
              <a:rPr lang="en-US" b="1" dirty="0" err="1" smtClean="0"/>
              <a:t>i</a:t>
            </a:r>
            <a:r>
              <a:rPr lang="ru-RU" b="1" dirty="0" smtClean="0"/>
              <a:t>--) // </a:t>
            </a:r>
            <a:r>
              <a:rPr lang="ru-RU" dirty="0" smtClean="0"/>
              <a:t>все элементы, начиная с </a:t>
            </a:r>
            <a:r>
              <a:rPr lang="en-US" i="1" dirty="0" smtClean="0"/>
              <a:t>k</a:t>
            </a:r>
            <a:r>
              <a:rPr lang="ru-RU" dirty="0" smtClean="0"/>
              <a:t>-го</a:t>
            </a:r>
            <a:endParaRPr lang="ru-RU" b="1" dirty="0" smtClean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a</a:t>
            </a:r>
            <a:r>
              <a:rPr lang="ru-RU" b="1" dirty="0" smtClean="0"/>
              <a:t>[</a:t>
            </a:r>
            <a:r>
              <a:rPr lang="en-US" b="1" dirty="0" err="1" smtClean="0"/>
              <a:t>i</a:t>
            </a:r>
            <a:r>
              <a:rPr lang="ru-RU" b="1" dirty="0" smtClean="0"/>
              <a:t>+1]=</a:t>
            </a:r>
            <a:r>
              <a:rPr lang="en-US" b="1" dirty="0" smtClean="0"/>
              <a:t>a</a:t>
            </a:r>
            <a:r>
              <a:rPr lang="ru-RU" b="1" dirty="0" smtClean="0"/>
              <a:t>[</a:t>
            </a:r>
            <a:r>
              <a:rPr lang="en-US" b="1" dirty="0" err="1" smtClean="0"/>
              <a:t>i</a:t>
            </a:r>
            <a:r>
              <a:rPr lang="ru-RU" b="1" dirty="0" smtClean="0"/>
              <a:t>];	  // </a:t>
            </a:r>
            <a:r>
              <a:rPr lang="ru-RU" dirty="0" smtClean="0"/>
              <a:t>сдвигаются на один вправо</a:t>
            </a:r>
            <a:endParaRPr lang="en-US" b="1" dirty="0" smtClean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b="1" dirty="0" smtClean="0"/>
              <a:t>a</a:t>
            </a:r>
            <a:r>
              <a:rPr lang="ru-RU" b="1" dirty="0" smtClean="0"/>
              <a:t>[</a:t>
            </a:r>
            <a:r>
              <a:rPr lang="en-US" b="1" dirty="0" smtClean="0"/>
              <a:t>k</a:t>
            </a:r>
            <a:r>
              <a:rPr lang="ru-RU" b="1" dirty="0" smtClean="0"/>
              <a:t>]=</a:t>
            </a:r>
            <a:r>
              <a:rPr lang="en-US" b="1" dirty="0" smtClean="0"/>
              <a:t>B</a:t>
            </a:r>
            <a:r>
              <a:rPr lang="ru-RU" b="1" dirty="0" smtClean="0"/>
              <a:t>; // </a:t>
            </a:r>
            <a:r>
              <a:rPr lang="ru-RU" dirty="0" smtClean="0"/>
              <a:t>на </a:t>
            </a:r>
            <a:r>
              <a:rPr lang="en-US" i="1" dirty="0" smtClean="0"/>
              <a:t>k</a:t>
            </a:r>
            <a:r>
              <a:rPr lang="ru-RU" dirty="0" smtClean="0"/>
              <a:t>-е место вставляется новый элемент</a:t>
            </a:r>
            <a:endParaRPr lang="en-US" b="1" dirty="0" smtClean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b="1" dirty="0" smtClean="0"/>
              <a:t>n</a:t>
            </a:r>
            <a:r>
              <a:rPr lang="ru-RU" b="1" dirty="0" smtClean="0"/>
              <a:t>++; // </a:t>
            </a:r>
            <a:r>
              <a:rPr lang="ru-RU" dirty="0" smtClean="0"/>
              <a:t>размер массива увеличивается на единицу</a:t>
            </a:r>
            <a:endParaRPr lang="ru-RU" u="sng" dirty="0" smtClean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ru-RU" u="sng" dirty="0" smtClean="0"/>
              <a:t>Вариант</a:t>
            </a:r>
            <a:r>
              <a:rPr lang="en-US" u="sng" dirty="0" smtClean="0"/>
              <a:t> 2:</a:t>
            </a:r>
            <a:endParaRPr lang="en-US" b="1" dirty="0" smtClean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b="1" dirty="0" smtClean="0"/>
              <a:t>for(</a:t>
            </a:r>
            <a:r>
              <a:rPr lang="en-US" b="1" dirty="0" err="1" smtClean="0"/>
              <a:t>i</a:t>
            </a:r>
            <a:r>
              <a:rPr lang="en-US" b="1" dirty="0" smtClean="0"/>
              <a:t>=</a:t>
            </a:r>
            <a:r>
              <a:rPr lang="en-US" b="1" dirty="0" err="1" smtClean="0"/>
              <a:t>n;i</a:t>
            </a:r>
            <a:r>
              <a:rPr lang="en-US" b="1" dirty="0" smtClean="0"/>
              <a:t>&gt;</a:t>
            </a:r>
            <a:r>
              <a:rPr lang="en-US" b="1" dirty="0" err="1" smtClean="0"/>
              <a:t>k;i</a:t>
            </a:r>
            <a:r>
              <a:rPr lang="en-US" b="1" dirty="0" smtClean="0"/>
              <a:t>--) 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b="1" dirty="0" smtClean="0"/>
              <a:t>	a</a:t>
            </a:r>
            <a:r>
              <a:rPr lang="ru-RU" b="1" dirty="0" smtClean="0"/>
              <a:t>[</a:t>
            </a:r>
            <a:r>
              <a:rPr lang="en-US" b="1" dirty="0" err="1" smtClean="0"/>
              <a:t>i</a:t>
            </a:r>
            <a:r>
              <a:rPr lang="ru-RU" b="1" dirty="0" smtClean="0"/>
              <a:t>]=</a:t>
            </a:r>
            <a:r>
              <a:rPr lang="en-US" b="1" dirty="0" smtClean="0"/>
              <a:t>a</a:t>
            </a:r>
            <a:r>
              <a:rPr lang="ru-RU" b="1" dirty="0" smtClean="0"/>
              <a:t>[</a:t>
            </a:r>
            <a:r>
              <a:rPr lang="en-US" b="1" dirty="0" err="1" smtClean="0"/>
              <a:t>i</a:t>
            </a:r>
            <a:r>
              <a:rPr lang="ru-RU" b="1" dirty="0" smtClean="0"/>
              <a:t>-1];	</a:t>
            </a:r>
            <a:endParaRPr lang="en-US" b="1" dirty="0" smtClean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b="1" dirty="0" smtClean="0"/>
              <a:t>a</a:t>
            </a:r>
            <a:r>
              <a:rPr lang="ru-RU" b="1" dirty="0" smtClean="0"/>
              <a:t>[</a:t>
            </a:r>
            <a:r>
              <a:rPr lang="en-US" b="1" dirty="0" smtClean="0"/>
              <a:t>k</a:t>
            </a:r>
            <a:r>
              <a:rPr lang="ru-RU" b="1" dirty="0" smtClean="0"/>
              <a:t>]=</a:t>
            </a:r>
            <a:r>
              <a:rPr lang="en-US" b="1" dirty="0" smtClean="0"/>
              <a:t>B</a:t>
            </a:r>
            <a:r>
              <a:rPr lang="ru-RU" b="1" dirty="0" smtClean="0"/>
              <a:t>; </a:t>
            </a:r>
            <a:endParaRPr lang="en-US" b="1" dirty="0" smtClean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b="1" dirty="0" smtClean="0"/>
              <a:t>n</a:t>
            </a:r>
            <a:r>
              <a:rPr lang="ru-RU" b="1" dirty="0" smtClean="0"/>
              <a:t>++; //</a:t>
            </a:r>
            <a:r>
              <a:rPr lang="ru-RU" dirty="0" smtClean="0"/>
              <a:t> размер массива увеличивается на единицу</a:t>
            </a:r>
            <a:endParaRPr lang="ru-RU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Вставка элемента в массив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-433596"/>
            <a:ext cx="4572000" cy="3139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lnSpc>
                <a:spcPct val="80000"/>
              </a:lnSpc>
            </a:pP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291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09600" indent="-609600"/>
            <a:r>
              <a:rPr lang="ru-RU" dirty="0" smtClean="0"/>
              <a:t>После элементов с заданными свойствами вставить указанную величину. Например, вставить число 100, после всех элементов, которые кратны 3.</a:t>
            </a:r>
          </a:p>
          <a:p>
            <a:pPr marL="609600" indent="-609600"/>
            <a:endParaRPr lang="en-US" b="1" dirty="0" smtClean="0"/>
          </a:p>
          <a:p>
            <a:pPr marL="609600" indent="-609600">
              <a:buFontTx/>
              <a:buNone/>
            </a:pPr>
            <a:r>
              <a:rPr lang="en-US" b="1" dirty="0" smtClean="0"/>
              <a:t>for</a:t>
            </a:r>
            <a:r>
              <a:rPr lang="ru-RU" b="1" dirty="0" smtClean="0"/>
              <a:t> (</a:t>
            </a:r>
            <a:r>
              <a:rPr lang="en-US" b="1" dirty="0" smtClean="0"/>
              <a:t>k</a:t>
            </a:r>
            <a:r>
              <a:rPr lang="ru-RU" b="1" dirty="0" smtClean="0"/>
              <a:t>=</a:t>
            </a:r>
            <a:r>
              <a:rPr lang="en-US" b="1" dirty="0" smtClean="0"/>
              <a:t>n</a:t>
            </a:r>
            <a:r>
              <a:rPr lang="ru-RU" b="1" dirty="0" smtClean="0"/>
              <a:t>-1;</a:t>
            </a:r>
            <a:r>
              <a:rPr lang="en-US" b="1" dirty="0" smtClean="0"/>
              <a:t>k</a:t>
            </a:r>
            <a:r>
              <a:rPr lang="ru-RU" b="1" dirty="0" smtClean="0"/>
              <a:t>&gt;-1;</a:t>
            </a:r>
            <a:r>
              <a:rPr lang="en-US" b="1" dirty="0" smtClean="0"/>
              <a:t>k</a:t>
            </a:r>
            <a:r>
              <a:rPr lang="ru-RU" b="1" dirty="0" smtClean="0"/>
              <a:t>--) // </a:t>
            </a:r>
            <a:r>
              <a:rPr lang="ru-RU" dirty="0" smtClean="0"/>
              <a:t>просмотр начинается с </a:t>
            </a:r>
            <a:endParaRPr lang="en-US" dirty="0" smtClean="0"/>
          </a:p>
          <a:p>
            <a:pPr marL="609600" indent="-609600">
              <a:buFontTx/>
              <a:buNone/>
            </a:pPr>
            <a:r>
              <a:rPr lang="en-US" dirty="0" smtClean="0"/>
              <a:t>                                 // </a:t>
            </a:r>
            <a:r>
              <a:rPr lang="ru-RU" dirty="0" smtClean="0"/>
              <a:t>конца</a:t>
            </a:r>
            <a:endParaRPr lang="ru-RU" b="1" dirty="0" smtClean="0"/>
          </a:p>
          <a:p>
            <a:pPr marL="609600" indent="-609600">
              <a:buFontTx/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if</a:t>
            </a:r>
            <a:r>
              <a:rPr lang="ru-RU" b="1" dirty="0" smtClean="0"/>
              <a:t> (</a:t>
            </a:r>
            <a:r>
              <a:rPr lang="en-US" b="1" dirty="0" smtClean="0"/>
              <a:t>a</a:t>
            </a:r>
            <a:r>
              <a:rPr lang="ru-RU" b="1" dirty="0" smtClean="0"/>
              <a:t>[</a:t>
            </a:r>
            <a:r>
              <a:rPr lang="en-US" b="1" dirty="0" smtClean="0"/>
              <a:t>k</a:t>
            </a:r>
            <a:r>
              <a:rPr lang="ru-RU" b="1" dirty="0" smtClean="0"/>
              <a:t>]%3==0)</a:t>
            </a:r>
          </a:p>
          <a:p>
            <a:pPr marL="609600" indent="-609600">
              <a:buFontTx/>
              <a:buNone/>
            </a:pPr>
            <a:r>
              <a:rPr lang="ru-RU" b="1" dirty="0" smtClean="0"/>
              <a:t>	{</a:t>
            </a:r>
            <a:r>
              <a:rPr lang="en-US" b="1" dirty="0" smtClean="0"/>
              <a:t>for</a:t>
            </a:r>
            <a:r>
              <a:rPr lang="ru-RU" b="1" dirty="0" smtClean="0"/>
              <a:t> (</a:t>
            </a:r>
            <a:r>
              <a:rPr lang="en-US" b="1" dirty="0" err="1" smtClean="0"/>
              <a:t>i</a:t>
            </a:r>
            <a:r>
              <a:rPr lang="ru-RU" b="1" dirty="0" smtClean="0"/>
              <a:t>=</a:t>
            </a:r>
            <a:r>
              <a:rPr lang="en-US" b="1" dirty="0" smtClean="0"/>
              <a:t>n</a:t>
            </a:r>
            <a:r>
              <a:rPr lang="ru-RU" b="1" dirty="0" smtClean="0"/>
              <a:t>-1;</a:t>
            </a:r>
            <a:r>
              <a:rPr lang="en-US" b="1" dirty="0" err="1" smtClean="0"/>
              <a:t>i</a:t>
            </a:r>
            <a:r>
              <a:rPr lang="ru-RU" b="1" dirty="0" smtClean="0"/>
              <a:t>&gt;</a:t>
            </a:r>
            <a:r>
              <a:rPr lang="en-US" b="1" dirty="0" smtClean="0"/>
              <a:t>k</a:t>
            </a:r>
            <a:r>
              <a:rPr lang="ru-RU" b="1" dirty="0" smtClean="0"/>
              <a:t>;</a:t>
            </a:r>
            <a:r>
              <a:rPr lang="en-US" b="1" dirty="0" err="1" smtClean="0"/>
              <a:t>i</a:t>
            </a:r>
            <a:r>
              <a:rPr lang="ru-RU" b="1" dirty="0" smtClean="0"/>
              <a:t>--) // </a:t>
            </a:r>
            <a:r>
              <a:rPr lang="ru-RU" dirty="0" smtClean="0"/>
              <a:t>сдвиг на один элемент </a:t>
            </a:r>
            <a:endParaRPr lang="ru-RU" b="1" dirty="0" smtClean="0"/>
          </a:p>
          <a:p>
            <a:pPr marL="609600" indent="-609600">
              <a:buFontTx/>
              <a:buNone/>
            </a:pPr>
            <a:r>
              <a:rPr lang="ru-RU" b="1" dirty="0" smtClean="0"/>
              <a:t>		</a:t>
            </a:r>
            <a:r>
              <a:rPr lang="en-US" b="1" dirty="0" smtClean="0"/>
              <a:t>a[i+1]=a[</a:t>
            </a:r>
            <a:r>
              <a:rPr lang="en-US" b="1" dirty="0" err="1" smtClean="0"/>
              <a:t>i</a:t>
            </a:r>
            <a:r>
              <a:rPr lang="en-US" b="1" dirty="0" smtClean="0"/>
              <a:t>];    //</a:t>
            </a:r>
            <a:r>
              <a:rPr lang="en-US" dirty="0" smtClean="0"/>
              <a:t> </a:t>
            </a:r>
            <a:r>
              <a:rPr lang="ru-RU" dirty="0" smtClean="0"/>
              <a:t>вправо</a:t>
            </a:r>
            <a:endParaRPr lang="en-US" b="1" dirty="0" smtClean="0"/>
          </a:p>
          <a:p>
            <a:pPr marL="609600" indent="-609600">
              <a:buFontTx/>
              <a:buNone/>
            </a:pPr>
            <a:r>
              <a:rPr lang="en-US" b="1" dirty="0" smtClean="0"/>
              <a:t>	a[k+1]=100; n++;</a:t>
            </a:r>
          </a:p>
          <a:p>
            <a:pPr marL="609600" indent="-609600">
              <a:buFontTx/>
              <a:buNone/>
            </a:pPr>
            <a:r>
              <a:rPr lang="en-US" b="1" dirty="0" smtClean="0"/>
              <a:t>	</a:t>
            </a:r>
            <a:r>
              <a:rPr lang="ru-RU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Группа 41"/>
          <p:cNvGrpSpPr/>
          <p:nvPr/>
        </p:nvGrpSpPr>
        <p:grpSpPr>
          <a:xfrm>
            <a:off x="857224" y="3786190"/>
            <a:ext cx="4500594" cy="428628"/>
            <a:chOff x="857224" y="4857760"/>
            <a:chExt cx="4500594" cy="428628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857224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1643042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2428860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3214678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4000496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786314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</a:t>
              </a:r>
              <a:endParaRPr lang="ru-RU" dirty="0"/>
            </a:p>
          </p:txBody>
        </p:sp>
      </p:grp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pPr lvl="0">
              <a:defRPr/>
            </a:pPr>
            <a:r>
              <a:rPr lang="ru-RU" altLang="ru-RU" sz="4000" cap="none" dirty="0" smtClean="0">
                <a:solidFill>
                  <a:schemeClr val="tx1"/>
                </a:solidFill>
              </a:rPr>
              <a:t>сдвиг </a:t>
            </a:r>
            <a:r>
              <a:rPr lang="ru-RU" altLang="ru-RU" sz="4000" cap="none" dirty="0" smtClean="0">
                <a:solidFill>
                  <a:schemeClr val="tx1"/>
                </a:solidFill>
              </a:rPr>
              <a:t>элементов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7158" y="1714488"/>
            <a:ext cx="79296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spcBef>
                <a:spcPct val="0"/>
              </a:spcBef>
            </a:pP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Сдвиг элементов – изменение положения всех элементов в определенном порядке.</a:t>
            </a:r>
          </a:p>
          <a:p>
            <a:pPr marL="179388" indent="-179388" algn="just">
              <a:spcBef>
                <a:spcPct val="0"/>
              </a:spcBef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spcBef>
                <a:spcPct val="0"/>
              </a:spcBef>
            </a:pP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spcBef>
                <a:spcPct val="0"/>
              </a:spcBef>
            </a:pP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spcBef>
                <a:spcPct val="0"/>
              </a:spcBef>
            </a:pP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Сдвиг влево на один элемент</a:t>
            </a: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spcBef>
                <a:spcPct val="0"/>
              </a:spcBef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57224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643042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428860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214678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000496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786314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57224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643042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428860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214678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000496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4786314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4000496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3214678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2428860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1643042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785786" y="47148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9388" indent="-179388" algn="just">
              <a:spcBef>
                <a:spcPct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N-1;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 )  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spcBef>
                <a:spcPct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= A[i+1];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7814E-6 L -0.08611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7814E-6 L -0.08611 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7814E-6 L -0.08611 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7814E-6 L -0.08611 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7814E-6 L -0.08611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Группа 45"/>
          <p:cNvGrpSpPr/>
          <p:nvPr/>
        </p:nvGrpSpPr>
        <p:grpSpPr>
          <a:xfrm>
            <a:off x="857224" y="2786058"/>
            <a:ext cx="4500594" cy="428628"/>
            <a:chOff x="857224" y="2071678"/>
            <a:chExt cx="4500594" cy="428628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857224" y="2071678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1643042" y="2071678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2428860" y="2071678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3214678" y="2071678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4000496" y="2071678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4786314" y="2071678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</a:t>
              </a:r>
              <a:endParaRPr lang="ru-RU" dirty="0"/>
            </a:p>
          </p:txBody>
        </p:sp>
      </p:grp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pPr lvl="0">
              <a:defRPr/>
            </a:pPr>
            <a:r>
              <a:rPr lang="ru-RU" altLang="ru-RU" sz="4000" cap="none" dirty="0" smtClean="0">
                <a:solidFill>
                  <a:schemeClr val="tx1"/>
                </a:solidFill>
              </a:rPr>
              <a:t>сдвиг </a:t>
            </a:r>
            <a:r>
              <a:rPr lang="ru-RU" altLang="ru-RU" sz="4000" cap="none" dirty="0" smtClean="0">
                <a:solidFill>
                  <a:schemeClr val="tx1"/>
                </a:solidFill>
              </a:rPr>
              <a:t>элементов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7158" y="1714488"/>
            <a:ext cx="7929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spcBef>
                <a:spcPct val="0"/>
              </a:spcBef>
            </a:pP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Сдвиг вправо на один элемент</a:t>
            </a: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spcBef>
                <a:spcPct val="0"/>
              </a:spcBef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000496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785786" y="47148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9388" indent="-179388" algn="just">
              <a:spcBef>
                <a:spcPct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N-1;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&gt;0;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spcBef>
                <a:spcPct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A[i-1];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3214678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428860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643042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857224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8646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8646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8646 -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8646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8646 -0.000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41"/>
          <p:cNvGrpSpPr/>
          <p:nvPr/>
        </p:nvGrpSpPr>
        <p:grpSpPr>
          <a:xfrm>
            <a:off x="857224" y="3786190"/>
            <a:ext cx="4500594" cy="428628"/>
            <a:chOff x="857224" y="4857760"/>
            <a:chExt cx="4500594" cy="428628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857224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1643042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2428860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3214678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4000496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786314" y="4857760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</a:t>
              </a:r>
              <a:endParaRPr lang="ru-RU" dirty="0"/>
            </a:p>
          </p:txBody>
        </p:sp>
      </p:grp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pPr lvl="0">
              <a:defRPr/>
            </a:pPr>
            <a:r>
              <a:rPr lang="ru-RU" altLang="ru-RU" sz="4000" cap="none" dirty="0" smtClean="0">
                <a:solidFill>
                  <a:schemeClr val="tx1"/>
                </a:solidFill>
              </a:rPr>
              <a:t>сдвиг </a:t>
            </a:r>
            <a:r>
              <a:rPr lang="ru-RU" altLang="ru-RU" sz="4000" cap="none" dirty="0" smtClean="0">
                <a:solidFill>
                  <a:schemeClr val="tx1"/>
                </a:solidFill>
              </a:rPr>
              <a:t>элементов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7158" y="1714488"/>
            <a:ext cx="79296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spcBef>
                <a:spcPct val="0"/>
              </a:spcBef>
            </a:pPr>
            <a:r>
              <a:rPr lang="ru-R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Цикличиский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сдвиг – «</a:t>
            </a:r>
            <a:r>
              <a:rPr lang="ru-R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сдвиг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по кругу»</a:t>
            </a:r>
          </a:p>
          <a:p>
            <a:pPr marL="179388" indent="-179388" algn="just">
              <a:spcBef>
                <a:spcPct val="0"/>
              </a:spcBef>
            </a:pP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spcBef>
                <a:spcPct val="0"/>
              </a:spcBef>
            </a:pP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Циклический сдвиг влево на один элемент</a:t>
            </a: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spcBef>
                <a:spcPct val="0"/>
              </a:spcBef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57224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643042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428860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214678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000496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786314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57224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643042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428860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214678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000496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4786314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4000496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3214678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2428860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1643042" y="3786190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785786" y="47148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9388" indent="-179388" algn="just">
              <a:spcBef>
                <a:spcPct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C=A[0];</a:t>
            </a:r>
          </a:p>
          <a:p>
            <a:pPr marL="179388" indent="-179388" algn="just">
              <a:spcBef>
                <a:spcPct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N-1;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 )  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spcBef>
                <a:spcPct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= A[i+1];</a:t>
            </a:r>
          </a:p>
          <a:p>
            <a:pPr marL="179388" indent="-179388" algn="just">
              <a:spcBef>
                <a:spcPct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A[N-1]=C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063 -0.09436 " pathEditMode="relative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7814E-6 L -0.08611 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7814E-6 L -0.08611 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7814E-6 L -0.08611 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7814E-6 L -0.08611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7814E-6 L -0.08611 0.0006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917 -0.09435 L 0.42969 6.19796E-6 " pathEditMode="relative" ptsTypes="AA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857224" y="2786058"/>
            <a:ext cx="4500594" cy="428628"/>
            <a:chOff x="857224" y="4071942"/>
            <a:chExt cx="4500594" cy="428628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857224" y="4071942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1643042" y="4071942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2428860" y="4071942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3214678" y="4071942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4000496" y="4071942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4786314" y="4071942"/>
              <a:ext cx="571504" cy="428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</a:t>
              </a:r>
              <a:endParaRPr lang="ru-RU" dirty="0"/>
            </a:p>
          </p:txBody>
        </p:sp>
      </p:grp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pPr lvl="0">
              <a:defRPr/>
            </a:pPr>
            <a:r>
              <a:rPr lang="ru-RU" altLang="ru-RU" sz="4000" cap="none" dirty="0" smtClean="0">
                <a:solidFill>
                  <a:schemeClr val="tx1"/>
                </a:solidFill>
              </a:rPr>
              <a:t>сдвиг </a:t>
            </a:r>
            <a:r>
              <a:rPr lang="ru-RU" altLang="ru-RU" sz="4000" cap="none" dirty="0" smtClean="0">
                <a:solidFill>
                  <a:schemeClr val="tx1"/>
                </a:solidFill>
              </a:rPr>
              <a:t>элементов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7158" y="1714488"/>
            <a:ext cx="7929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spcBef>
                <a:spcPct val="0"/>
              </a:spcBef>
            </a:pP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Циклический сдвиг вправо на один элемент</a:t>
            </a: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spcBef>
                <a:spcPct val="0"/>
              </a:spcBef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000496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785786" y="47148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9388" indent="-179388" algn="just">
              <a:spcBef>
                <a:spcPct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C=A[N-1];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spcBef>
                <a:spcPct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N-1;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&gt;0;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79388" algn="just">
              <a:spcBef>
                <a:spcPct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A[i-1];</a:t>
            </a:r>
          </a:p>
          <a:p>
            <a:pPr marL="179388" indent="-179388" algn="just">
              <a:spcBef>
                <a:spcPct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A[0]=C;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3214678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428860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643042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857224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86314" y="278605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47 L 0.18941 -0.08442 " pathEditMode="relative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8646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8646 -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8646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8646 -0.000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8646 -0.0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41 -0.08441 L -0.43264 -0.0004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2" grpId="0" animBg="1"/>
      <p:bldP spid="43" grpId="0" animBg="1"/>
      <p:bldP spid="44" grpId="0" animBg="1"/>
      <p:bldP spid="45" grpId="0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Сдвиг элементов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291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30238" indent="-630238">
              <a:spcBef>
                <a:spcPct val="0"/>
              </a:spcBef>
              <a:defRPr/>
            </a:pPr>
            <a:r>
              <a:rPr lang="ru-RU" dirty="0" smtClean="0"/>
              <a:t>Заполнить массив случайными числами и выполнить циклический сдвиг элементов массива вправо на </a:t>
            </a:r>
            <a:r>
              <a:rPr lang="en-US" dirty="0" smtClean="0"/>
              <a:t>3</a:t>
            </a:r>
            <a:r>
              <a:rPr lang="ru-RU" dirty="0" smtClean="0"/>
              <a:t> </a:t>
            </a:r>
            <a:r>
              <a:rPr lang="ru-RU" dirty="0" smtClean="0"/>
              <a:t>элемент</a:t>
            </a:r>
            <a:r>
              <a:rPr lang="ru-RU" dirty="0" smtClean="0"/>
              <a:t>а</a:t>
            </a:r>
            <a:r>
              <a:rPr lang="ru-RU" dirty="0" smtClean="0"/>
              <a:t>. </a:t>
            </a:r>
            <a:endParaRPr lang="en-US" dirty="0" smtClean="0"/>
          </a:p>
          <a:p>
            <a:pPr marL="714375" indent="-357188">
              <a:spcBef>
                <a:spcPct val="0"/>
              </a:spcBef>
              <a:defRPr/>
            </a:pPr>
            <a:r>
              <a:rPr lang="ru-RU" b="1" dirty="0" smtClean="0">
                <a:solidFill>
                  <a:srgbClr val="333399"/>
                </a:solidFill>
              </a:rPr>
              <a:t>Пример</a:t>
            </a:r>
            <a:r>
              <a:rPr lang="ru-RU" b="1" dirty="0" smtClean="0"/>
              <a:t>:</a:t>
            </a:r>
          </a:p>
          <a:p>
            <a:pPr marL="714375">
              <a:spcBef>
                <a:spcPct val="0"/>
              </a:spcBef>
              <a:defRPr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Массив:</a:t>
            </a:r>
          </a:p>
          <a:p>
            <a:pPr marL="714375">
              <a:spcBef>
                <a:spcPct val="0"/>
              </a:spcBef>
              <a:defRPr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1 2 3 4 5 6</a:t>
            </a:r>
          </a:p>
          <a:p>
            <a:pPr marL="714375">
              <a:spcBef>
                <a:spcPct val="0"/>
              </a:spcBef>
              <a:defRPr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Результат: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714375">
              <a:spcBef>
                <a:spcPct val="0"/>
              </a:spcBef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5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6 1 2 3 </a:t>
            </a:r>
            <a:endParaRPr lang="ru-RU" dirty="0"/>
          </a:p>
          <a:p>
            <a:pPr marL="714375">
              <a:spcBef>
                <a:spcPct val="0"/>
              </a:spcBef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714375">
              <a:spcBef>
                <a:spcPct val="0"/>
              </a:spcBef>
              <a:defRPr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Пошагово сдвигаем</a:t>
            </a:r>
          </a:p>
          <a:p>
            <a:pPr marL="714375">
              <a:spcBef>
                <a:spcPct val="0"/>
              </a:spcBef>
              <a:defRPr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6 1 2 3 4 5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714375">
              <a:spcBef>
                <a:spcPct val="0"/>
              </a:spcBef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6 1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2 3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714375">
              <a:spcBef>
                <a:spcPct val="0"/>
              </a:spcBef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4 5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6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1 2 3 </a:t>
            </a:r>
            <a:endParaRPr lang="ru-RU" dirty="0"/>
          </a:p>
          <a:p>
            <a:pPr marL="714375">
              <a:spcBef>
                <a:spcPct val="0"/>
              </a:spcBef>
              <a:defRPr/>
            </a:pPr>
            <a:endParaRPr lang="ru-RU" dirty="0"/>
          </a:p>
          <a:p>
            <a:pPr marL="714375">
              <a:spcBef>
                <a:spcPct val="0"/>
              </a:spcBef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Сдвиг элементов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291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30238" indent="-630238">
              <a:spcBef>
                <a:spcPct val="0"/>
              </a:spcBef>
              <a:defRPr/>
            </a:pPr>
            <a:r>
              <a:rPr lang="ru-RU" dirty="0" smtClean="0"/>
              <a:t>Заполнить массив случайными числами и выполнить циклический сдвиг элементов массива </a:t>
            </a:r>
            <a:r>
              <a:rPr lang="ru-RU" dirty="0" smtClean="0"/>
              <a:t>влево </a:t>
            </a:r>
            <a:r>
              <a:rPr lang="ru-RU" dirty="0" smtClean="0"/>
              <a:t>на </a:t>
            </a:r>
            <a:r>
              <a:rPr lang="en-US" dirty="0" smtClean="0"/>
              <a:t>K</a:t>
            </a:r>
            <a:r>
              <a:rPr lang="ru-RU" dirty="0" smtClean="0"/>
              <a:t> элементов. </a:t>
            </a:r>
            <a:endParaRPr lang="en-US" dirty="0" smtClean="0"/>
          </a:p>
          <a:p>
            <a:pPr marL="714375">
              <a:spcBef>
                <a:spcPct val="0"/>
              </a:spcBef>
              <a:defRPr/>
            </a:pPr>
            <a:endParaRPr lang="ru-RU" dirty="0"/>
          </a:p>
          <a:p>
            <a:pPr marL="714375">
              <a:spcBef>
                <a:spcPct val="0"/>
              </a:spcBef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pPr>
              <a:defRPr/>
            </a:pPr>
            <a:r>
              <a:rPr lang="ru-RU" altLang="ru-RU" sz="4000" cap="none" dirty="0" smtClean="0">
                <a:solidFill>
                  <a:schemeClr val="tx1"/>
                </a:solidFill>
              </a:rPr>
              <a:t>Удаление элементов массива</a:t>
            </a:r>
            <a:endParaRPr lang="ru-RU" altLang="ru-RU" sz="4000" cap="none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291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ru-RU" dirty="0" smtClean="0"/>
              <a:t>Удалить элемент с номером К</a:t>
            </a:r>
          </a:p>
          <a:p>
            <a:r>
              <a:rPr lang="ru-RU" dirty="0" smtClean="0"/>
              <a:t>Удалить все элементы с заданными свойствами</a:t>
            </a:r>
          </a:p>
          <a:p>
            <a:endParaRPr lang="ru-RU" dirty="0" smtClean="0"/>
          </a:p>
          <a:p>
            <a:r>
              <a:rPr lang="ru-RU" dirty="0" smtClean="0"/>
              <a:t>Сначала передвигаем, потом уменьшаем размер</a:t>
            </a:r>
          </a:p>
          <a:p>
            <a:pPr marL="609600" indent="-609600">
              <a:lnSpc>
                <a:spcPct val="80000"/>
              </a:lnSpc>
            </a:pPr>
            <a:r>
              <a:rPr lang="ru-RU" dirty="0" smtClean="0"/>
              <a:t>Удалить элемент с номером </a:t>
            </a:r>
            <a:r>
              <a:rPr lang="ru-RU" i="1" dirty="0" err="1" smtClean="0"/>
              <a:t>k</a:t>
            </a:r>
            <a:r>
              <a:rPr lang="ru-RU" i="1" dirty="0" smtClean="0"/>
              <a:t> </a:t>
            </a:r>
            <a:r>
              <a:rPr lang="ru-RU" dirty="0" smtClean="0"/>
              <a:t>из одномерного массива.</a:t>
            </a:r>
          </a:p>
          <a:p>
            <a:pPr marL="609600" indent="-609600">
              <a:lnSpc>
                <a:spcPct val="80000"/>
              </a:lnSpc>
            </a:pPr>
            <a:endParaRPr lang="ru-RU" dirty="0" smtClean="0"/>
          </a:p>
          <a:p>
            <a:pPr marL="609600" indent="-609600">
              <a:lnSpc>
                <a:spcPct val="80000"/>
              </a:lnSpc>
            </a:pPr>
            <a:endParaRPr lang="ru-RU" sz="1400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ru-RU" u="sng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ru-RU" u="sng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ru-RU" u="sng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u="sng" dirty="0" smtClean="0"/>
              <a:t>Вариант</a:t>
            </a:r>
            <a:r>
              <a:rPr lang="en-US" u="sng" dirty="0" smtClean="0"/>
              <a:t> 1:</a:t>
            </a:r>
            <a:endParaRPr lang="en-US" b="1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b="1" dirty="0" smtClean="0"/>
              <a:t>for (</a:t>
            </a:r>
            <a:r>
              <a:rPr lang="en-US" b="1" dirty="0" err="1" smtClean="0"/>
              <a:t>i</a:t>
            </a:r>
            <a:r>
              <a:rPr lang="en-US" b="1" dirty="0" smtClean="0"/>
              <a:t>=k+1;i&lt;</a:t>
            </a:r>
            <a:r>
              <a:rPr lang="en-US" b="1" dirty="0" err="1" smtClean="0"/>
              <a:t>n;i</a:t>
            </a:r>
            <a:r>
              <a:rPr lang="en-US" b="1" dirty="0" smtClean="0"/>
              <a:t>++)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b="1" dirty="0" smtClean="0"/>
              <a:t>	a[i-1]=a[</a:t>
            </a:r>
            <a:r>
              <a:rPr lang="en-US" b="1" dirty="0" err="1" smtClean="0"/>
              <a:t>i</a:t>
            </a:r>
            <a:r>
              <a:rPr lang="en-US" b="1" dirty="0" smtClean="0"/>
              <a:t>];  // a[</a:t>
            </a:r>
            <a:r>
              <a:rPr lang="en-US" b="1" dirty="0" err="1" smtClean="0"/>
              <a:t>i</a:t>
            </a:r>
            <a:r>
              <a:rPr lang="en-US" b="1" dirty="0" smtClean="0"/>
              <a:t>]</a:t>
            </a:r>
            <a:r>
              <a:rPr lang="en-US" dirty="0" smtClean="0"/>
              <a:t> – </a:t>
            </a:r>
            <a:r>
              <a:rPr lang="ru-RU" dirty="0" smtClean="0"/>
              <a:t>указывает</a:t>
            </a:r>
            <a:r>
              <a:rPr lang="en-US" dirty="0" smtClean="0"/>
              <a:t>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сдвигаем</a:t>
            </a:r>
            <a:endParaRPr lang="en-US" b="1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b="1" dirty="0" smtClean="0"/>
              <a:t>n--;</a:t>
            </a:r>
            <a:endParaRPr lang="ru-RU" u="sng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u="sng" dirty="0" smtClean="0"/>
              <a:t>Вариант</a:t>
            </a:r>
            <a:r>
              <a:rPr lang="en-US" u="sng" dirty="0" smtClean="0"/>
              <a:t> 2:</a:t>
            </a:r>
            <a:endParaRPr lang="en-US" b="1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b="1" dirty="0" smtClean="0"/>
              <a:t>for (</a:t>
            </a:r>
            <a:r>
              <a:rPr lang="en-US" b="1" dirty="0" err="1" smtClean="0"/>
              <a:t>i</a:t>
            </a:r>
            <a:r>
              <a:rPr lang="en-US" b="1" dirty="0" smtClean="0"/>
              <a:t>=</a:t>
            </a:r>
            <a:r>
              <a:rPr lang="en-US" b="1" dirty="0" err="1" smtClean="0"/>
              <a:t>k;i</a:t>
            </a:r>
            <a:r>
              <a:rPr lang="en-US" b="1" dirty="0" smtClean="0"/>
              <a:t>&lt;n-1;i++)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b="1" dirty="0" smtClean="0"/>
              <a:t>	a[</a:t>
            </a:r>
            <a:r>
              <a:rPr lang="en-US" b="1" dirty="0" err="1" smtClean="0"/>
              <a:t>i</a:t>
            </a:r>
            <a:r>
              <a:rPr lang="en-US" b="1" dirty="0" smtClean="0"/>
              <a:t>]=a[i+1];  // a[</a:t>
            </a:r>
            <a:r>
              <a:rPr lang="en-US" b="1" dirty="0" err="1" smtClean="0"/>
              <a:t>i</a:t>
            </a:r>
            <a:r>
              <a:rPr lang="en-US" b="1" dirty="0" smtClean="0"/>
              <a:t>]</a:t>
            </a:r>
            <a:r>
              <a:rPr lang="en-US" dirty="0" smtClean="0"/>
              <a:t> – </a:t>
            </a:r>
            <a:r>
              <a:rPr lang="ru-RU" dirty="0" smtClean="0"/>
              <a:t>указывает</a:t>
            </a:r>
            <a:r>
              <a:rPr lang="en-US" dirty="0" smtClean="0"/>
              <a:t>, </a:t>
            </a:r>
            <a:r>
              <a:rPr lang="ru-RU" dirty="0" smtClean="0"/>
              <a:t>куда</a:t>
            </a:r>
            <a:r>
              <a:rPr lang="en-US" dirty="0" smtClean="0"/>
              <a:t> </a:t>
            </a:r>
            <a:r>
              <a:rPr lang="ru-RU" dirty="0" smtClean="0"/>
              <a:t>сдвигаем</a:t>
            </a:r>
            <a:endParaRPr lang="en-US" b="1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b="1" dirty="0" smtClean="0"/>
              <a:t>n--;</a:t>
            </a:r>
            <a:endParaRPr lang="ru-RU" sz="1400" dirty="0" smtClean="0"/>
          </a:p>
          <a:p>
            <a:endParaRPr lang="ru-RU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000372"/>
            <a:ext cx="5418138" cy="9128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Вставка элемента в массив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-433596"/>
            <a:ext cx="4572000" cy="3139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lnSpc>
                <a:spcPct val="80000"/>
              </a:lnSpc>
            </a:pP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291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09600" indent="-609600">
              <a:lnSpc>
                <a:spcPct val="80000"/>
              </a:lnSpc>
            </a:pPr>
            <a:r>
              <a:rPr lang="ru-RU" dirty="0" smtClean="0"/>
              <a:t>После элемента с номером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вставить заданную величину; например, 100:</a:t>
            </a:r>
            <a:r>
              <a:rPr lang="ru-RU" sz="2400" dirty="0" smtClean="0"/>
              <a:t> </a:t>
            </a:r>
          </a:p>
          <a:p>
            <a:pPr marL="609600" indent="-609600">
              <a:lnSpc>
                <a:spcPct val="80000"/>
              </a:lnSpc>
            </a:pPr>
            <a:endParaRPr lang="ru-RU" sz="2400" dirty="0" smtClean="0"/>
          </a:p>
          <a:p>
            <a:pPr marL="609600" indent="-609600">
              <a:lnSpc>
                <a:spcPct val="80000"/>
              </a:lnSpc>
            </a:pPr>
            <a:endParaRPr lang="ru-RU" sz="2400" dirty="0" smtClean="0"/>
          </a:p>
          <a:p>
            <a:pPr marL="609600" indent="-609600">
              <a:lnSpc>
                <a:spcPct val="80000"/>
              </a:lnSpc>
            </a:pPr>
            <a:endParaRPr lang="ru-RU" sz="2400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ru-RU" sz="2400" u="sng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ru-RU" sz="2400" u="sng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ru-RU" sz="2000" u="sng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2636912"/>
            <a:ext cx="6072230" cy="17557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</TotalTime>
  <Words>441</Words>
  <Application>Microsoft Office PowerPoint</Application>
  <PresentationFormat>Экран (4:3)</PresentationFormat>
  <Paragraphs>171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Эркер</vt:lpstr>
      <vt:lpstr>Одномерные массивы</vt:lpstr>
      <vt:lpstr>сдвиг элементов</vt:lpstr>
      <vt:lpstr>сдвиг элементов</vt:lpstr>
      <vt:lpstr>сдвиг элементов</vt:lpstr>
      <vt:lpstr>сдвиг элементов</vt:lpstr>
      <vt:lpstr>Сдвиг элементов</vt:lpstr>
      <vt:lpstr>Сдвиг элементов</vt:lpstr>
      <vt:lpstr>Удаление элементов массива</vt:lpstr>
      <vt:lpstr>Вставка элемента в массив</vt:lpstr>
      <vt:lpstr>Вставка элемента в массив</vt:lpstr>
      <vt:lpstr>Вставка элемента в массив</vt:lpstr>
      <vt:lpstr>Вставка элемента в массив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Alya</dc:creator>
  <cp:lastModifiedBy>Alya</cp:lastModifiedBy>
  <cp:revision>100</cp:revision>
  <dcterms:created xsi:type="dcterms:W3CDTF">2018-09-01T04:15:48Z</dcterms:created>
  <dcterms:modified xsi:type="dcterms:W3CDTF">2019-11-12T19:43:53Z</dcterms:modified>
</cp:coreProperties>
</file>