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311" r:id="rId3"/>
    <p:sldId id="323" r:id="rId4"/>
    <p:sldId id="312" r:id="rId5"/>
    <p:sldId id="313" r:id="rId6"/>
    <p:sldId id="319" r:id="rId7"/>
    <p:sldId id="314" r:id="rId8"/>
    <p:sldId id="322" r:id="rId9"/>
    <p:sldId id="315" r:id="rId10"/>
    <p:sldId id="321" r:id="rId11"/>
    <p:sldId id="317" r:id="rId12"/>
    <p:sldId id="316" r:id="rId13"/>
    <p:sldId id="324" r:id="rId14"/>
    <p:sldId id="325" r:id="rId15"/>
    <p:sldId id="326" r:id="rId16"/>
    <p:sldId id="327" r:id="rId17"/>
    <p:sldId id="328" r:id="rId18"/>
    <p:sldId id="329" r:id="rId19"/>
    <p:sldId id="330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6" autoAdjust="0"/>
  </p:normalViewPr>
  <p:slideViewPr>
    <p:cSldViewPr>
      <p:cViewPr>
        <p:scale>
          <a:sx n="76" d="100"/>
          <a:sy n="76" d="100"/>
        </p:scale>
        <p:origin x="-984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513D18-3671-46C9-BA35-3400EEB352B8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0%D0%B0%D0%B7%D0%B4%D0%B5%D0%BB%D1%8F%D0%B9_%D0%B8_%D0%B2%D0%BB%D0%B0%D1%81%D1%82%D0%B2%D1%83%D0%B9_(%D0%B8%D0%BD%D1%84%D0%BE%D1%80%D0%BC%D0%B0%D1%82%D0%B8%D0%BA%D0%B0)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1000108"/>
            <a:ext cx="7072362" cy="2375380"/>
          </a:xfrm>
        </p:spPr>
        <p:txBody>
          <a:bodyPr>
            <a:noAutofit/>
          </a:bodyPr>
          <a:lstStyle/>
          <a:p>
            <a:pPr algn="just"/>
            <a:r>
              <a:rPr lang="ru-RU" sz="4800" smtClean="0">
                <a:solidFill>
                  <a:schemeClr val="tx1"/>
                </a:solidFill>
              </a:rPr>
              <a:t>Сортировки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Сортировка вставками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value = a[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значение предыдущего элемента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(j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- 1; j &gt;= 0 &amp;&amp; a[j] &gt; value; j--)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a[j + 1] = a[j];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сдвиг всех элементов направо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a[j + 1] = value;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запись в освободившийся или в тот же элемент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Сортировка выбором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ru-RU" altLang="ru-RU" sz="2800" dirty="0" smtClean="0">
                <a:latin typeface="Times New Roman" pitchFamily="18" charset="0"/>
                <a:cs typeface="Times New Roman" pitchFamily="18" charset="0"/>
              </a:rPr>
              <a:t>Выбирается элемент с наименьшим значением и делается его обмен с первым элементом массива. </a:t>
            </a:r>
            <a:endParaRPr lang="en-US" alt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defRPr/>
            </a:pPr>
            <a:endParaRPr lang="ru-RU" alt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ru-RU" altLang="ru-RU" sz="2800" dirty="0" smtClean="0">
                <a:latin typeface="Times New Roman" pitchFamily="18" charset="0"/>
                <a:cs typeface="Times New Roman" pitchFamily="18" charset="0"/>
              </a:rPr>
              <a:t>Затем находится элемент с наименьшим значением из оставшихся n-1 элементов и делается его обмен со вторым элементом и т.д. до обмена двух последних элементов.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Сортировка выбором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&lt;k-1;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 //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выбор исходного элемента к сравнению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i1=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for(j=i+1;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j&lt;k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j++)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просмотр массива ”снизу” ”вверх”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[i1]&gt;ms[j]) i1=j; //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фиксируем координату элемента в массиве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m=ms[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 //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замена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i1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элементов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]=ms[i1];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ms[i1]=m;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sz="3600" dirty="0" smtClean="0">
                <a:latin typeface="+mj-lt"/>
                <a:ea typeface="+mj-ea"/>
                <a:cs typeface="+mj-cs"/>
              </a:rPr>
              <a:t>Быстрая сортировка</a:t>
            </a:r>
            <a:endParaRPr lang="ru-RU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034" y="1500174"/>
            <a:ext cx="789432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Сортировка Хоара (1960) до сих пор одна из самых быстрых. </a:t>
            </a:r>
          </a:p>
          <a:p>
            <a:r>
              <a:rPr lang="ru-RU" sz="2400" dirty="0" smtClean="0"/>
              <a:t>Быстрая сортировка относится к алгоритмам «</a:t>
            </a:r>
            <a:r>
              <a:rPr lang="ru-RU" sz="2400" dirty="0" smtClean="0">
                <a:hlinkClick r:id="rId2" tooltip="Разделяй и властвуй (информатика)"/>
              </a:rPr>
              <a:t>разделяй и властвуй</a:t>
            </a:r>
            <a:r>
              <a:rPr lang="ru-RU" sz="2400" dirty="0" smtClean="0"/>
              <a:t>». </a:t>
            </a:r>
          </a:p>
          <a:p>
            <a:r>
              <a:rPr lang="ru-RU" sz="2400" dirty="0" err="1" smtClean="0"/>
              <a:t>QuickSort</a:t>
            </a:r>
            <a:r>
              <a:rPr lang="ru-RU" sz="2400" dirty="0" smtClean="0"/>
              <a:t> является существенно улучшенным вариантом алгоритма сортировки пузырьком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sz="3600" dirty="0" smtClean="0">
                <a:latin typeface="+mj-lt"/>
                <a:ea typeface="+mj-ea"/>
                <a:cs typeface="+mj-cs"/>
              </a:rPr>
              <a:t>Алгоритм</a:t>
            </a:r>
            <a:endParaRPr lang="ru-RU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034" y="1500174"/>
            <a:ext cx="789432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Выбрать опорный элемент из массива. 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Перераспределить элементы в массиве так, чтобы меньшие опорного были перед ним, а большие или равные после.</a:t>
            </a:r>
          </a:p>
          <a:p>
            <a:r>
              <a:rPr lang="ru-RU" sz="2400" dirty="0" smtClean="0"/>
              <a:t>3.   Применить первые два шага к двум  </a:t>
            </a:r>
            <a:r>
              <a:rPr lang="ru-RU" sz="2400" dirty="0" err="1" smtClean="0"/>
              <a:t>подмассивам</a:t>
            </a:r>
            <a:r>
              <a:rPr lang="ru-RU" sz="2400" dirty="0" smtClean="0"/>
              <a:t> слева и справа от опорного элемента.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sz="3600" dirty="0" smtClean="0">
                <a:latin typeface="+mj-lt"/>
                <a:ea typeface="+mj-ea"/>
                <a:cs typeface="+mj-cs"/>
              </a:rPr>
              <a:t>Алгоритм выбора опорного</a:t>
            </a:r>
            <a:endParaRPr lang="ru-RU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034" y="1500174"/>
            <a:ext cx="78943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1.За опорный выбирается средний</a:t>
            </a:r>
          </a:p>
          <a:p>
            <a:r>
              <a:rPr lang="ru-RU" sz="2400" dirty="0" smtClean="0"/>
              <a:t>2. </a:t>
            </a:r>
            <a:r>
              <a:rPr lang="ru-RU" sz="2400" smtClean="0"/>
              <a:t>Два </a:t>
            </a:r>
            <a:r>
              <a:rPr lang="ru-RU" sz="2400" dirty="0" smtClean="0"/>
              <a:t>индекса один в начале массива, другой в конце </a:t>
            </a:r>
          </a:p>
          <a:p>
            <a:r>
              <a:rPr lang="ru-RU" sz="2400" dirty="0" smtClean="0"/>
              <a:t>3. Индексы приближаются друг к другу, пока не найдётся пара элементов, где один больше опорного и расположен перед ним, а второй меньше и расположен после. </a:t>
            </a:r>
          </a:p>
          <a:p>
            <a:r>
              <a:rPr lang="ru-RU" sz="2400" dirty="0" smtClean="0"/>
              <a:t>4. Эти элементы меняются местами. </a:t>
            </a:r>
          </a:p>
          <a:p>
            <a:r>
              <a:rPr lang="ru-RU" sz="2400" dirty="0" smtClean="0"/>
              <a:t>Обмен происходит до тех пор, пока индексы не пересекутся. Алгоритм возвращает последний индекс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0"/>
            <a:ext cx="928694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void hoar(</a:t>
            </a:r>
            <a:r>
              <a:rPr lang="en-US" sz="2000" dirty="0" err="1" smtClean="0"/>
              <a:t>int</a:t>
            </a:r>
            <a:r>
              <a:rPr lang="en-US" sz="2000" dirty="0" smtClean="0"/>
              <a:t> *ms, </a:t>
            </a:r>
            <a:r>
              <a:rPr lang="en-US" sz="2000" dirty="0" err="1" smtClean="0"/>
              <a:t>int</a:t>
            </a:r>
            <a:r>
              <a:rPr lang="en-US" sz="2000" dirty="0" smtClean="0"/>
              <a:t> l, </a:t>
            </a:r>
            <a:r>
              <a:rPr lang="en-US" sz="2000" dirty="0" err="1" smtClean="0"/>
              <a:t>int</a:t>
            </a:r>
            <a:r>
              <a:rPr lang="en-US" sz="2000" dirty="0" smtClean="0"/>
              <a:t> r) </a:t>
            </a:r>
          </a:p>
          <a:p>
            <a:r>
              <a:rPr lang="ru-RU" sz="2000" dirty="0" smtClean="0"/>
              <a:t>{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, j, t;</a:t>
            </a:r>
          </a:p>
          <a:p>
            <a:r>
              <a:rPr lang="pt-BR" sz="2000" dirty="0" smtClean="0"/>
              <a:t>int sr = ms[(l + r) / 2]; </a:t>
            </a:r>
          </a:p>
          <a:p>
            <a:r>
              <a:rPr lang="en-US" sz="2000" dirty="0" err="1" smtClean="0"/>
              <a:t>i</a:t>
            </a:r>
            <a:r>
              <a:rPr lang="en-US" sz="2000" dirty="0" smtClean="0"/>
              <a:t> = l; j = r; </a:t>
            </a:r>
          </a:p>
          <a:p>
            <a:r>
              <a:rPr lang="en-US" sz="2000" dirty="0" smtClean="0"/>
              <a:t>do</a:t>
            </a:r>
            <a:r>
              <a:rPr lang="ru-RU" sz="2000" dirty="0" smtClean="0"/>
              <a:t>{</a:t>
            </a:r>
          </a:p>
          <a:p>
            <a:r>
              <a:rPr lang="ru-RU" sz="2000" dirty="0" smtClean="0"/>
              <a:t>	</a:t>
            </a:r>
            <a:r>
              <a:rPr lang="ru-RU" sz="2000" dirty="0" err="1" smtClean="0"/>
              <a:t>while</a:t>
            </a:r>
            <a:r>
              <a:rPr lang="ru-RU" sz="2000" dirty="0" smtClean="0"/>
              <a:t> (</a:t>
            </a:r>
            <a:r>
              <a:rPr lang="ru-RU" sz="2000" dirty="0" err="1" smtClean="0"/>
              <a:t>ms</a:t>
            </a:r>
            <a:r>
              <a:rPr lang="ru-RU" sz="2000" dirty="0" smtClean="0"/>
              <a:t>[</a:t>
            </a:r>
            <a:r>
              <a:rPr lang="ru-RU" sz="2000" dirty="0" err="1" smtClean="0"/>
              <a:t>i</a:t>
            </a:r>
            <a:r>
              <a:rPr lang="ru-RU" sz="2000" dirty="0" smtClean="0"/>
              <a:t>] &lt; </a:t>
            </a:r>
            <a:r>
              <a:rPr lang="ru-RU" sz="2000" dirty="0" err="1" smtClean="0"/>
              <a:t>sr</a:t>
            </a:r>
            <a:r>
              <a:rPr lang="ru-RU" sz="2000" dirty="0" smtClean="0"/>
              <a:t>) </a:t>
            </a:r>
            <a:r>
              <a:rPr lang="ru-RU" sz="2000" dirty="0" err="1" smtClean="0"/>
              <a:t>i++</a:t>
            </a:r>
            <a:r>
              <a:rPr lang="ru-RU" sz="2000" dirty="0" smtClean="0"/>
              <a:t>; // ищем слева элемент больше 	среднего</a:t>
            </a:r>
          </a:p>
          <a:p>
            <a:r>
              <a:rPr lang="ru-RU" sz="2000" dirty="0" smtClean="0"/>
              <a:t>	</a:t>
            </a:r>
            <a:r>
              <a:rPr lang="ru-RU" sz="2000" dirty="0" err="1" smtClean="0"/>
              <a:t>while</a:t>
            </a:r>
            <a:r>
              <a:rPr lang="ru-RU" sz="2000" dirty="0" smtClean="0"/>
              <a:t> (</a:t>
            </a:r>
            <a:r>
              <a:rPr lang="ru-RU" sz="2000" dirty="0" err="1" smtClean="0"/>
              <a:t>ms</a:t>
            </a:r>
            <a:r>
              <a:rPr lang="ru-RU" sz="2000" dirty="0" smtClean="0"/>
              <a:t>[</a:t>
            </a:r>
            <a:r>
              <a:rPr lang="ru-RU" sz="2000" dirty="0" err="1" smtClean="0"/>
              <a:t>j</a:t>
            </a:r>
            <a:r>
              <a:rPr lang="ru-RU" sz="2000" dirty="0" smtClean="0"/>
              <a:t>] &gt; </a:t>
            </a:r>
            <a:r>
              <a:rPr lang="ru-RU" sz="2000" dirty="0" err="1" smtClean="0"/>
              <a:t>sr</a:t>
            </a:r>
            <a:r>
              <a:rPr lang="ru-RU" sz="2000" dirty="0" smtClean="0"/>
              <a:t>) </a:t>
            </a:r>
            <a:r>
              <a:rPr lang="ru-RU" sz="2000" dirty="0" err="1" smtClean="0"/>
              <a:t>j</a:t>
            </a:r>
            <a:r>
              <a:rPr lang="ru-RU" sz="2000" dirty="0" smtClean="0"/>
              <a:t>--; // ищем справа элемент меньше среднего</a:t>
            </a:r>
          </a:p>
          <a:p>
            <a:r>
              <a:rPr lang="ru-RU" sz="2000" dirty="0" smtClean="0"/>
              <a:t>	</a:t>
            </a:r>
            <a:r>
              <a:rPr lang="ru-RU" sz="2000" dirty="0" err="1" smtClean="0"/>
              <a:t>if</a:t>
            </a:r>
            <a:r>
              <a:rPr lang="ru-RU" sz="2000" dirty="0" smtClean="0"/>
              <a:t> (</a:t>
            </a:r>
            <a:r>
              <a:rPr lang="ru-RU" sz="2000" dirty="0" err="1" smtClean="0"/>
              <a:t>i</a:t>
            </a:r>
            <a:r>
              <a:rPr lang="ru-RU" sz="2000" dirty="0" smtClean="0"/>
              <a:t> &lt;= </a:t>
            </a:r>
            <a:r>
              <a:rPr lang="ru-RU" sz="2000" dirty="0" err="1" smtClean="0"/>
              <a:t>j</a:t>
            </a:r>
            <a:r>
              <a:rPr lang="ru-RU" sz="2000" dirty="0" smtClean="0"/>
              <a:t>) // если левая граница не прошла за правую</a:t>
            </a:r>
          </a:p>
          <a:p>
            <a:r>
              <a:rPr lang="ru-RU" sz="2000" dirty="0" smtClean="0"/>
              <a:t>	{</a:t>
            </a:r>
          </a:p>
          <a:p>
            <a:r>
              <a:rPr lang="ru-RU" sz="2000" dirty="0" smtClean="0"/>
              <a:t>		</a:t>
            </a:r>
            <a:r>
              <a:rPr lang="en-US" sz="2000" dirty="0" smtClean="0"/>
              <a:t>t = ms[</a:t>
            </a:r>
            <a:r>
              <a:rPr lang="en-US" sz="2000" dirty="0" err="1" smtClean="0"/>
              <a:t>i</a:t>
            </a:r>
            <a:r>
              <a:rPr lang="en-US" sz="2000" dirty="0" smtClean="0"/>
              <a:t>]; </a:t>
            </a:r>
          </a:p>
          <a:p>
            <a:r>
              <a:rPr lang="ru-RU" sz="2000" dirty="0" smtClean="0"/>
              <a:t>		</a:t>
            </a:r>
            <a:r>
              <a:rPr lang="en-US" sz="2000" dirty="0" smtClean="0"/>
              <a:t>ms[</a:t>
            </a:r>
            <a:r>
              <a:rPr lang="en-US" sz="2000" dirty="0" err="1" smtClean="0"/>
              <a:t>i</a:t>
            </a:r>
            <a:r>
              <a:rPr lang="en-US" sz="2000" dirty="0" smtClean="0"/>
              <a:t>] = ms[j];</a:t>
            </a:r>
          </a:p>
          <a:p>
            <a:r>
              <a:rPr lang="ru-RU" sz="2000" dirty="0" smtClean="0"/>
              <a:t>		</a:t>
            </a:r>
            <a:r>
              <a:rPr lang="en-US" sz="2000" dirty="0" smtClean="0"/>
              <a:t>ms[j] = t;</a:t>
            </a:r>
          </a:p>
          <a:p>
            <a:pPr lvl="4"/>
            <a:r>
              <a:rPr lang="en-US" sz="2000" dirty="0" err="1" smtClean="0"/>
              <a:t>i</a:t>
            </a:r>
            <a:r>
              <a:rPr lang="en-US" sz="2000" dirty="0" smtClean="0"/>
              <a:t>++; j--; </a:t>
            </a:r>
          </a:p>
          <a:p>
            <a:r>
              <a:rPr lang="ru-RU" sz="2000" dirty="0" smtClean="0"/>
              <a:t>	}</a:t>
            </a:r>
          </a:p>
          <a:p>
            <a:r>
              <a:rPr lang="ru-RU" sz="2000" dirty="0" smtClean="0"/>
              <a:t>} </a:t>
            </a:r>
            <a:r>
              <a:rPr lang="ru-RU" sz="2000" dirty="0" err="1" smtClean="0"/>
              <a:t>while</a:t>
            </a:r>
            <a:r>
              <a:rPr lang="ru-RU" sz="2000" dirty="0" smtClean="0"/>
              <a:t> (</a:t>
            </a:r>
            <a:r>
              <a:rPr lang="ru-RU" sz="2000" dirty="0" err="1" smtClean="0"/>
              <a:t>i</a:t>
            </a:r>
            <a:r>
              <a:rPr lang="ru-RU" sz="2000" dirty="0" smtClean="0"/>
              <a:t> &lt;= </a:t>
            </a:r>
            <a:r>
              <a:rPr lang="ru-RU" sz="2000" dirty="0" err="1" smtClean="0"/>
              <a:t>j</a:t>
            </a:r>
            <a:r>
              <a:rPr lang="ru-RU" sz="2000" dirty="0" smtClean="0"/>
              <a:t>); // пока границы не совпали</a:t>
            </a:r>
          </a:p>
          <a:p>
            <a:endParaRPr lang="ru-RU" sz="2000" dirty="0" smtClean="0"/>
          </a:p>
          <a:p>
            <a:r>
              <a:rPr lang="en-US" sz="2000" dirty="0" smtClean="0"/>
              <a:t>if (</a:t>
            </a:r>
            <a:r>
              <a:rPr lang="en-US" sz="2000" dirty="0" err="1" smtClean="0"/>
              <a:t>i</a:t>
            </a:r>
            <a:r>
              <a:rPr lang="en-US" sz="2000" dirty="0" smtClean="0"/>
              <a:t> &lt; r) </a:t>
            </a:r>
          </a:p>
          <a:p>
            <a:r>
              <a:rPr lang="ru-RU" sz="2000" dirty="0" smtClean="0"/>
              <a:t>	</a:t>
            </a:r>
            <a:r>
              <a:rPr lang="en-US" sz="2000" dirty="0" smtClean="0"/>
              <a:t>hoar(ms, </a:t>
            </a:r>
            <a:r>
              <a:rPr lang="en-US" sz="2000" dirty="0" err="1" smtClean="0"/>
              <a:t>i</a:t>
            </a:r>
            <a:r>
              <a:rPr lang="en-US" sz="2000" dirty="0" smtClean="0"/>
              <a:t>, r); </a:t>
            </a:r>
          </a:p>
          <a:p>
            <a:r>
              <a:rPr lang="en-US" sz="2000" dirty="0" smtClean="0"/>
              <a:t>if (j&gt;l)  </a:t>
            </a:r>
          </a:p>
          <a:p>
            <a:r>
              <a:rPr lang="ru-RU" sz="2000" dirty="0" smtClean="0"/>
              <a:t>	</a:t>
            </a:r>
            <a:r>
              <a:rPr lang="en-US" sz="2000" dirty="0" smtClean="0"/>
              <a:t>hoar(ms, l, j); </a:t>
            </a:r>
          </a:p>
          <a:p>
            <a:r>
              <a:rPr lang="ru-RU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b="1" dirty="0" smtClean="0">
                <a:solidFill>
                  <a:schemeClr val="tx1"/>
                </a:solidFill>
              </a:rPr>
              <a:t>Сортировка в строке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1357298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M;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for (j=0;j&lt;M;</a:t>
            </a:r>
            <a:r>
              <a:rPr lang="ru-RU" dirty="0" smtClean="0"/>
              <a:t> </a:t>
            </a:r>
            <a:r>
              <a:rPr lang="en-US" dirty="0" smtClean="0"/>
              <a:t>j++)</a:t>
            </a:r>
          </a:p>
          <a:p>
            <a:pPr>
              <a:buNone/>
            </a:pPr>
            <a:r>
              <a:rPr lang="en-US" dirty="0" smtClean="0"/>
              <a:t>			if (</a:t>
            </a:r>
            <a:r>
              <a:rPr lang="en-US" dirty="0" err="1" smtClean="0"/>
              <a:t>matr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][j] &lt; </a:t>
            </a:r>
            <a:r>
              <a:rPr lang="en-US" dirty="0" err="1" smtClean="0"/>
              <a:t>matr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>
              <a:buNone/>
            </a:pPr>
            <a:r>
              <a:rPr lang="en-US" dirty="0" smtClean="0"/>
              <a:t>			{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int</a:t>
            </a:r>
            <a:r>
              <a:rPr lang="en-US" dirty="0" smtClean="0"/>
              <a:t> temp = </a:t>
            </a:r>
            <a:r>
              <a:rPr lang="en-US" dirty="0" err="1" smtClean="0"/>
              <a:t>matr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][j];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matr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][j] = </a:t>
            </a:r>
            <a:r>
              <a:rPr lang="en-US" dirty="0" err="1" smtClean="0"/>
              <a:t>matr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matr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][</a:t>
            </a:r>
            <a:r>
              <a:rPr lang="en-US" dirty="0" err="1" smtClean="0"/>
              <a:t>i</a:t>
            </a:r>
            <a:r>
              <a:rPr lang="en-US" dirty="0" smtClean="0"/>
              <a:t>] = temp;</a:t>
            </a:r>
          </a:p>
          <a:p>
            <a:pPr>
              <a:buNone/>
            </a:pPr>
            <a:r>
              <a:rPr lang="en-US" dirty="0" smtClean="0"/>
              <a:t>			}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00034" y="1357298"/>
          <a:ext cx="4713312" cy="2214579"/>
        </p:xfrm>
        <a:graphic>
          <a:graphicData uri="http://schemas.openxmlformats.org/drawingml/2006/table">
            <a:tbl>
              <a:tblPr/>
              <a:tblGrid>
                <a:gridCol w="1178328"/>
                <a:gridCol w="1178328"/>
                <a:gridCol w="1178328"/>
                <a:gridCol w="1178328"/>
              </a:tblGrid>
              <a:tr h="738193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a[0][0]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a[0][1]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a[0][2]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a[0][3]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193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a[</a:t>
                      </a:r>
                      <a:r>
                        <a:rPr kumimoji="0" lang="en-US" sz="40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][</a:t>
                      </a:r>
                      <a:r>
                        <a:rPr kumimoji="0" lang="en-US" sz="1600" b="1" i="0" u="none" strike="noStrike" kern="1200" dirty="0">
                          <a:solidFill>
                            <a:srgbClr val="0070C0"/>
                          </a:solidFill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6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a[</a:t>
                      </a:r>
                      <a:r>
                        <a:rPr kumimoji="0" lang="en-US" sz="40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][</a:t>
                      </a:r>
                      <a:r>
                        <a:rPr kumimoji="0" lang="en-US" sz="1600" b="1" i="0" u="none" strike="noStrike" kern="1200" dirty="0">
                          <a:solidFill>
                            <a:srgbClr val="0070C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a[</a:t>
                      </a:r>
                      <a:r>
                        <a:rPr kumimoji="0" lang="en-US" sz="40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][</a:t>
                      </a:r>
                      <a:r>
                        <a:rPr kumimoji="0" lang="en-US" sz="1600" b="1" i="0" u="none" strike="noStrike" kern="1200" dirty="0">
                          <a:solidFill>
                            <a:srgbClr val="0070C0"/>
                          </a:solidFill>
                          <a:latin typeface="Times New Roman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a[</a:t>
                      </a:r>
                      <a:r>
                        <a:rPr kumimoji="0" lang="en-US" sz="40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][</a:t>
                      </a:r>
                      <a:r>
                        <a:rPr kumimoji="0" lang="en-US" sz="1600" b="1" i="0" u="none" strike="noStrike" kern="1200" dirty="0">
                          <a:solidFill>
                            <a:srgbClr val="0070C0"/>
                          </a:solidFill>
                          <a:latin typeface="Times New Roman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6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a[2][0]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a[2][1]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a[2][2]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a[2][3]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b="1" dirty="0" smtClean="0">
                <a:solidFill>
                  <a:schemeClr val="tx1"/>
                </a:solidFill>
              </a:rPr>
              <a:t>Сортировка в столбце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n;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pPr>
              <a:buNone/>
            </a:pPr>
            <a:r>
              <a:rPr lang="en-US" sz="2000" dirty="0" smtClean="0"/>
              <a:t>		for (j=0;j&lt;n;</a:t>
            </a:r>
            <a:r>
              <a:rPr lang="ru-RU" sz="2000" dirty="0" smtClean="0"/>
              <a:t> </a:t>
            </a:r>
            <a:r>
              <a:rPr lang="en-US" sz="2000" dirty="0" smtClean="0"/>
              <a:t>j++)</a:t>
            </a:r>
          </a:p>
          <a:p>
            <a:pPr>
              <a:buNone/>
            </a:pPr>
            <a:r>
              <a:rPr lang="en-US" sz="2000" dirty="0" smtClean="0"/>
              <a:t>			if (</a:t>
            </a:r>
            <a:r>
              <a:rPr lang="en-US" sz="2000" dirty="0" err="1" smtClean="0"/>
              <a:t>matr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][2] &lt; </a:t>
            </a:r>
            <a:r>
              <a:rPr lang="en-US" sz="2000" dirty="0" err="1" smtClean="0"/>
              <a:t>matr</a:t>
            </a:r>
            <a:r>
              <a:rPr lang="en-US" sz="2000" dirty="0" smtClean="0"/>
              <a:t>[j][2])</a:t>
            </a:r>
          </a:p>
          <a:p>
            <a:pPr>
              <a:buNone/>
            </a:pPr>
            <a:r>
              <a:rPr lang="en-US" sz="2000" dirty="0" smtClean="0"/>
              <a:t>			{</a:t>
            </a:r>
          </a:p>
          <a:p>
            <a:pPr>
              <a:buNone/>
            </a:pPr>
            <a:r>
              <a:rPr lang="en-US" sz="2000" dirty="0" smtClean="0"/>
              <a:t>				</a:t>
            </a:r>
            <a:r>
              <a:rPr lang="en-US" sz="2000" dirty="0" err="1" smtClean="0"/>
              <a:t>int</a:t>
            </a:r>
            <a:r>
              <a:rPr lang="en-US" sz="2000" dirty="0" smtClean="0"/>
              <a:t> temp = </a:t>
            </a:r>
            <a:r>
              <a:rPr lang="en-US" sz="2000" dirty="0" err="1" smtClean="0"/>
              <a:t>matr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][2];</a:t>
            </a:r>
          </a:p>
          <a:p>
            <a:pPr>
              <a:buNone/>
            </a:pPr>
            <a:r>
              <a:rPr lang="en-US" sz="2000" dirty="0" smtClean="0"/>
              <a:t>				 </a:t>
            </a:r>
            <a:r>
              <a:rPr lang="en-US" sz="2000" dirty="0" err="1" smtClean="0"/>
              <a:t>matr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][2] = </a:t>
            </a:r>
            <a:r>
              <a:rPr lang="en-US" sz="2000" dirty="0" err="1" smtClean="0"/>
              <a:t>matr</a:t>
            </a:r>
            <a:r>
              <a:rPr lang="en-US" sz="2000" dirty="0" smtClean="0"/>
              <a:t>[j][2];</a:t>
            </a:r>
          </a:p>
          <a:p>
            <a:pPr>
              <a:buNone/>
            </a:pPr>
            <a:r>
              <a:rPr lang="en-US" sz="2000" dirty="0" smtClean="0"/>
              <a:t>				</a:t>
            </a:r>
            <a:r>
              <a:rPr lang="en-US" sz="2000" dirty="0" err="1" smtClean="0"/>
              <a:t>matr</a:t>
            </a:r>
            <a:r>
              <a:rPr lang="en-US" sz="2000" dirty="0" smtClean="0"/>
              <a:t>[j][2] = temp;</a:t>
            </a:r>
          </a:p>
          <a:p>
            <a:pPr>
              <a:buNone/>
            </a:pPr>
            <a:r>
              <a:rPr lang="en-US" sz="2000" dirty="0" smtClean="0"/>
              <a:t>			}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00034" y="1340768"/>
          <a:ext cx="4713312" cy="2214579"/>
        </p:xfrm>
        <a:graphic>
          <a:graphicData uri="http://schemas.openxmlformats.org/drawingml/2006/table">
            <a:tbl>
              <a:tblPr/>
              <a:tblGrid>
                <a:gridCol w="1178328"/>
                <a:gridCol w="1178328"/>
                <a:gridCol w="1178328"/>
                <a:gridCol w="1178328"/>
              </a:tblGrid>
              <a:tr h="738193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a[0][0]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a[0][1]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a[</a:t>
                      </a:r>
                      <a:r>
                        <a:rPr kumimoji="0" lang="en-US" sz="1600" b="1" i="0" u="none" strike="noStrike" kern="1200" dirty="0">
                          <a:solidFill>
                            <a:srgbClr val="0070C0"/>
                          </a:solidFill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6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][</a:t>
                      </a:r>
                      <a:r>
                        <a:rPr kumimoji="0" lang="en-US" sz="40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a[0][3]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193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a[1][0]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a[1][1]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a[</a:t>
                      </a:r>
                      <a:r>
                        <a:rPr kumimoji="0" lang="en-US" sz="1600" b="1" i="0" u="none" strike="noStrike" kern="1200" dirty="0">
                          <a:solidFill>
                            <a:srgbClr val="0070C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i="0" u="none" strike="noStrike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][</a:t>
                      </a:r>
                      <a:r>
                        <a:rPr kumimoji="0" lang="en-US" sz="4000" b="1" i="0" u="none" strike="noStrike" kern="1200" dirty="0" smtClean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i="0" u="none" strike="noStrike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]</a:t>
                      </a:r>
                      <a:endParaRPr kumimoji="0" lang="en-US" sz="1600" b="1" i="0" u="none" strike="noStrike" kern="12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a[1][3]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a[2][0]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a[2][1]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a[</a:t>
                      </a:r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latin typeface="Times New Roman"/>
                        </a:rPr>
                        <a:t>2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][</a:t>
                      </a:r>
                      <a:r>
                        <a:rPr lang="en-US" sz="4000" b="1" i="0" u="none" strike="noStrike" dirty="0">
                          <a:solidFill>
                            <a:srgbClr val="FF0000"/>
                          </a:solidFill>
                          <a:latin typeface="Times New Roman"/>
                        </a:rPr>
                        <a:t>2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a[2][3]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b="1" dirty="0" smtClean="0">
                <a:solidFill>
                  <a:schemeClr val="tx1"/>
                </a:solidFill>
              </a:rPr>
              <a:t>Сортировка строк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1.	Найти признак для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-ой строк</a:t>
            </a:r>
          </a:p>
          <a:p>
            <a:pPr marL="457200" indent="-45720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2. 	Обменять все элементы в этих строках</a:t>
            </a:r>
          </a:p>
          <a:p>
            <a:pPr marL="457200" indent="-457200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n;i</a:t>
            </a:r>
            <a:r>
              <a:rPr lang="en-US" sz="2000" dirty="0" smtClean="0"/>
              <a:t>++)</a:t>
            </a:r>
          </a:p>
          <a:p>
            <a:pPr>
              <a:buNone/>
            </a:pPr>
            <a:r>
              <a:rPr lang="en-US" sz="2000" dirty="0" smtClean="0"/>
              <a:t>	for (j = 0; j&lt;</a:t>
            </a:r>
            <a:r>
              <a:rPr lang="en-US" sz="2000" dirty="0" err="1" smtClean="0"/>
              <a:t>n;j</a:t>
            </a:r>
            <a:r>
              <a:rPr lang="en-US" sz="2000" dirty="0" smtClean="0"/>
              <a:t>++)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ru-RU" sz="2000" dirty="0" smtClean="0"/>
              <a:t>//вычисление признаков сравнения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ru-RU" sz="2000" dirty="0" err="1" smtClean="0"/>
              <a:t>if</a:t>
            </a:r>
            <a:r>
              <a:rPr lang="ru-RU" sz="2000" dirty="0" smtClean="0"/>
              <a:t>(признак </a:t>
            </a:r>
            <a:r>
              <a:rPr lang="ru-RU" sz="2000" dirty="0" err="1" smtClean="0"/>
              <a:t>i</a:t>
            </a:r>
            <a:r>
              <a:rPr lang="ru-RU" sz="2000" dirty="0" smtClean="0"/>
              <a:t> - ой &gt; признак </a:t>
            </a:r>
            <a:r>
              <a:rPr lang="ru-RU" sz="2000" dirty="0" err="1" smtClean="0"/>
              <a:t>j</a:t>
            </a:r>
            <a:r>
              <a:rPr lang="ru-RU" sz="2000" dirty="0" smtClean="0"/>
              <a:t> - ой)</a:t>
            </a:r>
          </a:p>
          <a:p>
            <a:pPr>
              <a:buNone/>
            </a:pPr>
            <a:r>
              <a:rPr lang="en-US" sz="2000" dirty="0" smtClean="0"/>
              <a:t>			for(k = 0; k&lt;m; k++)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ru-RU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			</a:t>
            </a:r>
            <a:r>
              <a:rPr lang="en-US" sz="2000" dirty="0" err="1" smtClean="0"/>
              <a:t>int</a:t>
            </a:r>
            <a:r>
              <a:rPr lang="en-US" sz="2000" dirty="0" smtClean="0"/>
              <a:t> t = </a:t>
            </a:r>
            <a:r>
              <a:rPr lang="en-US" sz="2000" dirty="0" err="1" smtClean="0"/>
              <a:t>matr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][k];</a:t>
            </a:r>
          </a:p>
          <a:p>
            <a:pPr>
              <a:buNone/>
            </a:pPr>
            <a:r>
              <a:rPr lang="en-US" sz="2000" dirty="0" smtClean="0"/>
              <a:t>				</a:t>
            </a:r>
            <a:r>
              <a:rPr lang="en-US" sz="2000" dirty="0" err="1" smtClean="0"/>
              <a:t>matr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][k] = </a:t>
            </a:r>
            <a:r>
              <a:rPr lang="en-US" sz="2000" dirty="0" err="1" smtClean="0"/>
              <a:t>matr</a:t>
            </a:r>
            <a:r>
              <a:rPr lang="en-US" sz="2000" dirty="0" smtClean="0"/>
              <a:t>[j][k];</a:t>
            </a:r>
          </a:p>
          <a:p>
            <a:pPr>
              <a:buNone/>
            </a:pPr>
            <a:r>
              <a:rPr lang="en-US" sz="2000" dirty="0" smtClean="0"/>
              <a:t>				</a:t>
            </a:r>
            <a:r>
              <a:rPr lang="en-US" sz="2000" dirty="0" err="1" smtClean="0"/>
              <a:t>matr</a:t>
            </a:r>
            <a:r>
              <a:rPr lang="en-US" sz="2000" dirty="0" smtClean="0"/>
              <a:t>[j][k] = t;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ru-RU" sz="2000" dirty="0" smtClean="0"/>
              <a:t>}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Определение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Сортировка — это алгоритм для упорядочивания элементов в массиве.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Цель сортировки – упорядочить информацию и облегчить поиск  требуемых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Определение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Практически каждый алгоритм сортировки можно разбить на три части:</a:t>
            </a:r>
          </a:p>
          <a:p>
            <a:pPr marL="0" indent="0" algn="just">
              <a:spcBef>
                <a:spcPts val="0"/>
              </a:spcBef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сравнение двух элементов, определяющее упорядоченность этой пары;</a:t>
            </a:r>
          </a:p>
          <a:p>
            <a:pPr marL="0" indent="0" algn="just">
              <a:spcBef>
                <a:spcPts val="0"/>
              </a:spcBef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перестановку, меняющую местами неупорядоченную пару элементов;</a:t>
            </a:r>
          </a:p>
          <a:p>
            <a:pPr marL="0" indent="0" algn="just">
              <a:spcBef>
                <a:spcPts val="0"/>
              </a:spcBef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сортирующий алгоритм, определяющий выбор элементов для сравнения и отслеживающий общую упорядоченность массива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Определение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Сортировка данных в оперативной памяти называется внутренней, а сортировка данных в файлах называется внешней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Пузырьковая сортировка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Просматривая массив с первого элемента, найти минимальный и поменять его местами с первым элементом.</a:t>
            </a:r>
          </a:p>
          <a:p>
            <a:pPr marL="0" indent="0" algn="just">
              <a:spcBef>
                <a:spcPts val="0"/>
              </a:spcBef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Просматривая массив со второго элемента, найти минимальный и поменять его местами со вторым элементом.</a:t>
            </a:r>
          </a:p>
          <a:p>
            <a:pPr marL="0" indent="0" algn="just">
              <a:spcBef>
                <a:spcPts val="0"/>
              </a:spcBef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И, так далее, до последнего элемента.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Пузырьковая сортировка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=0;i&lt;k-1;++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//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выбор верхней границы массива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for(j=k-1;j&gt;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;--j) //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просмотр массива ”снизу” ”вверх”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if(ms[j-1]&gt;ms[j]) //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условие замены выполнено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m=ms[j-1]; //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замена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j-1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элементов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ms[j-1]=ms[j];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ms[j]=m;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Сортировка методом Шелла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</a:pPr>
            <a:r>
              <a:rPr lang="ru-RU" altLang="ru-RU" sz="2800" dirty="0" smtClean="0">
                <a:latin typeface="Times New Roman" pitchFamily="18" charset="0"/>
                <a:cs typeface="Times New Roman" pitchFamily="18" charset="0"/>
              </a:rPr>
              <a:t>Сначала сортируются все элементы, отстоящие друг от друга на три позиции </a:t>
            </a:r>
          </a:p>
          <a:p>
            <a:pPr marL="0" indent="0" algn="just">
              <a:spcBef>
                <a:spcPts val="0"/>
              </a:spcBef>
            </a:pPr>
            <a:r>
              <a:rPr lang="ru-RU" altLang="ru-RU" sz="2800" dirty="0" smtClean="0">
                <a:latin typeface="Times New Roman" pitchFamily="18" charset="0"/>
                <a:cs typeface="Times New Roman" pitchFamily="18" charset="0"/>
              </a:rPr>
              <a:t>Затем сортируются элементы, расположенные на расстоянии двух позиций </a:t>
            </a:r>
          </a:p>
          <a:p>
            <a:pPr marL="0" indent="0" algn="just">
              <a:spcBef>
                <a:spcPts val="0"/>
              </a:spcBef>
            </a:pPr>
            <a:r>
              <a:rPr lang="ru-RU" altLang="ru-RU" sz="2800" dirty="0" smtClean="0">
                <a:latin typeface="Times New Roman" pitchFamily="18" charset="0"/>
                <a:cs typeface="Times New Roman" pitchFamily="18" charset="0"/>
              </a:rPr>
              <a:t>Наконец, сортируются все соседние элементы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Сортировка методом Шелла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for(gap = k/2; gap &gt; 0; gap /= 2)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flg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0, j = gap; j &lt; k;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++, j++)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if(ms[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&gt; ms[j]) //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сравниваем отстоящие на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gap 	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элементы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n = ms[j];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ms[j] = ms[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ms[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]= n;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flg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1; //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есть еще не рассортированные данные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flg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 //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окончание этапа сортировки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Сортировка вставками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ru-RU" altLang="ru-RU" sz="2800" dirty="0" smtClean="0">
                <a:latin typeface="Times New Roman" pitchFamily="18" charset="0"/>
                <a:cs typeface="Times New Roman" pitchFamily="18" charset="0"/>
              </a:rPr>
              <a:t>Упорядочиваются два элемента массива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defRPr/>
            </a:pPr>
            <a:endParaRPr lang="ru-RU" alt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ru-RU" altLang="ru-RU" sz="2800" dirty="0" smtClean="0">
                <a:latin typeface="Times New Roman" pitchFamily="18" charset="0"/>
                <a:cs typeface="Times New Roman" pitchFamily="18" charset="0"/>
              </a:rPr>
              <a:t>Вставка третьего элемента в соответствующее место по отношению к первым двум элементам.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  <a:defRPr/>
            </a:pPr>
            <a:endParaRPr lang="ru-RU" alt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ru-RU" altLang="ru-RU" sz="2800" dirty="0" smtClean="0">
                <a:latin typeface="Times New Roman" pitchFamily="18" charset="0"/>
                <a:cs typeface="Times New Roman" pitchFamily="18" charset="0"/>
              </a:rPr>
              <a:t>Этот процесс повторяется до тех пор, пока все элементы не будут упорядочены.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Words>666</Words>
  <Application>Microsoft Office PowerPoint</Application>
  <PresentationFormat>Экран (4:3)</PresentationFormat>
  <Paragraphs>180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Эркер</vt:lpstr>
      <vt:lpstr>Сортировки</vt:lpstr>
      <vt:lpstr>Определение</vt:lpstr>
      <vt:lpstr>Определение</vt:lpstr>
      <vt:lpstr>Определение</vt:lpstr>
      <vt:lpstr>Пузырьковая сортировка</vt:lpstr>
      <vt:lpstr>Пузырьковая сортировка</vt:lpstr>
      <vt:lpstr>Сортировка методом Шелла</vt:lpstr>
      <vt:lpstr>Сортировка методом Шелла</vt:lpstr>
      <vt:lpstr>Сортировка вставками</vt:lpstr>
      <vt:lpstr>Сортировка вставками</vt:lpstr>
      <vt:lpstr>Сортировка выбором</vt:lpstr>
      <vt:lpstr>Сортировка выбором</vt:lpstr>
      <vt:lpstr>Презентация PowerPoint</vt:lpstr>
      <vt:lpstr>Презентация PowerPoint</vt:lpstr>
      <vt:lpstr>Презентация PowerPoint</vt:lpstr>
      <vt:lpstr>Презентация PowerPoint</vt:lpstr>
      <vt:lpstr>Сортировка в строке</vt:lpstr>
      <vt:lpstr>Сортировка в столбце</vt:lpstr>
      <vt:lpstr>Сортировка строк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Alya</dc:creator>
  <cp:lastModifiedBy>Lektor</cp:lastModifiedBy>
  <cp:revision>114</cp:revision>
  <dcterms:created xsi:type="dcterms:W3CDTF">2018-09-01T04:15:48Z</dcterms:created>
  <dcterms:modified xsi:type="dcterms:W3CDTF">2020-10-22T10:11:12Z</dcterms:modified>
</cp:coreProperties>
</file>