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5" r:id="rId2"/>
    <p:sldId id="257" r:id="rId3"/>
    <p:sldId id="419" r:id="rId4"/>
    <p:sldId id="418" r:id="rId5"/>
    <p:sldId id="421" r:id="rId6"/>
    <p:sldId id="422" r:id="rId7"/>
    <p:sldId id="423" r:id="rId8"/>
    <p:sldId id="424" r:id="rId9"/>
    <p:sldId id="425" r:id="rId10"/>
    <p:sldId id="444" r:id="rId11"/>
    <p:sldId id="446" r:id="rId12"/>
    <p:sldId id="445" r:id="rId13"/>
    <p:sldId id="408" r:id="rId14"/>
    <p:sldId id="407" r:id="rId15"/>
    <p:sldId id="420" r:id="rId16"/>
    <p:sldId id="404" r:id="rId17"/>
    <p:sldId id="405" r:id="rId18"/>
    <p:sldId id="406" r:id="rId1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pPr/>
              <a:t>14.11.2018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42077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указатели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Указатель на функцию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Указатель на функцию – тип переменной, которой можно присваивать </a:t>
            </a:r>
            <a:r>
              <a:rPr lang="ru-RU" sz="2400" i="1" dirty="0" smtClean="0"/>
              <a:t>адрес точки входа </a:t>
            </a:r>
            <a:r>
              <a:rPr lang="ru-RU" sz="2400" dirty="0" smtClean="0"/>
              <a:t>в функцию (адрес первой исполняемой команды</a:t>
            </a:r>
            <a:r>
              <a:rPr lang="ru-RU" sz="2400" dirty="0" smtClean="0"/>
              <a:t>).</a:t>
            </a:r>
          </a:p>
          <a:p>
            <a:endParaRPr lang="ru-RU" sz="2400" dirty="0" smtClean="0"/>
          </a:p>
          <a:p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Тип_результата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имя_указателя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)(типы пар.);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fun)(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char*);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Указатель на функцию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sqrt_int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currentFun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fact(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if(n == 1 || !n) return 1;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return fact(n-1)*n;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sqrt_int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return 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((float)n);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Указатель на функцию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switch (choice)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case '1':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currentFun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sqrt_int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break;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case '2':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currentFun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fact; break;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result is %d",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currentFun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(n));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cap="small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Передача через указатель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386840"/>
            <a:ext cx="78943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void fun(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a1)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a1++;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a=5;</a:t>
            </a:r>
          </a:p>
          <a:p>
            <a:pPr marL="0"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printf("a = %d \n", a);</a:t>
            </a:r>
          </a:p>
          <a:p>
            <a:pPr marL="0"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fun(a);</a:t>
            </a:r>
          </a:p>
          <a:p>
            <a:pPr marL="0"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printf(“a = %d\n", a);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4793933"/>
            <a:ext cx="7293292" cy="200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cap="small" dirty="0" smtClean="0">
                <a:latin typeface="Times New Roman" pitchFamily="18" charset="0"/>
                <a:cs typeface="Times New Roman" pitchFamily="18" charset="0"/>
              </a:rPr>
              <a:t>Передача через указатель</a:t>
            </a:r>
            <a:endParaRPr lang="ru-RU" sz="4000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386840"/>
            <a:ext cx="78943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void fun(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*a1)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(*a1)++;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a=5;</a:t>
            </a:r>
          </a:p>
          <a:p>
            <a:pPr marL="0"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printf("a = %d \n", a);</a:t>
            </a:r>
          </a:p>
          <a:p>
            <a:pPr marL="0"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fun(&amp;a);</a:t>
            </a:r>
          </a:p>
          <a:p>
            <a:pPr marL="0"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printf(“a = %d\n", a);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868" y="4580573"/>
            <a:ext cx="7581569" cy="192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Передача массива в функцию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 smtClean="0"/>
              <a:t>С указанием статического размера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sum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x</a:t>
            </a:r>
            <a:r>
              <a:rPr lang="ru-RU" sz="2400" dirty="0" smtClean="0"/>
              <a:t>[5])		</a:t>
            </a:r>
          </a:p>
          <a:p>
            <a:r>
              <a:rPr lang="en-US" sz="2400" dirty="0" smtClean="0"/>
              <a:t>{	</a:t>
            </a:r>
            <a:r>
              <a:rPr lang="en-US" sz="2400" dirty="0" err="1" smtClean="0"/>
              <a:t>int</a:t>
            </a:r>
            <a:r>
              <a:rPr lang="en-US" sz="2400" dirty="0" smtClean="0"/>
              <a:t> res=0;			</a:t>
            </a:r>
            <a:endParaRPr lang="ru-RU" sz="2400" dirty="0" smtClean="0"/>
          </a:p>
          <a:p>
            <a:r>
              <a:rPr lang="en-US" sz="2400" dirty="0" smtClean="0"/>
              <a:t>	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&lt;5; </a:t>
            </a:r>
            <a:r>
              <a:rPr lang="en-US" sz="2400" dirty="0" err="1" smtClean="0"/>
              <a:t>i</a:t>
            </a:r>
            <a:r>
              <a:rPr lang="en-US" sz="2400" dirty="0" smtClean="0"/>
              <a:t>++)			</a:t>
            </a:r>
            <a:endParaRPr lang="ru-RU" sz="2400" dirty="0" smtClean="0"/>
          </a:p>
          <a:p>
            <a:r>
              <a:rPr lang="en-US" sz="2400" dirty="0" smtClean="0"/>
              <a:t>              res+=x[</a:t>
            </a:r>
            <a:r>
              <a:rPr lang="en-US" sz="2400" dirty="0" err="1" smtClean="0"/>
              <a:t>i</a:t>
            </a:r>
            <a:r>
              <a:rPr lang="en-US" sz="2400" dirty="0" smtClean="0"/>
              <a:t>];	</a:t>
            </a:r>
            <a:endParaRPr lang="ru-RU" sz="2400" dirty="0" smtClean="0"/>
          </a:p>
          <a:p>
            <a:r>
              <a:rPr lang="en-US" sz="2400" dirty="0" smtClean="0"/>
              <a:t>    return res;</a:t>
            </a:r>
            <a:endParaRPr lang="ru-RU" sz="2400" dirty="0" smtClean="0"/>
          </a:p>
          <a:p>
            <a:r>
              <a:rPr lang="en-US" sz="2400" dirty="0" smtClean="0"/>
              <a:t>}</a:t>
            </a: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Передача массива в функцию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 smtClean="0"/>
              <a:t>Без указания размера</a:t>
            </a:r>
          </a:p>
          <a:p>
            <a:pPr lvl="0"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 sum</a:t>
            </a:r>
            <a:r>
              <a:rPr lang="ru-RU" sz="2400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x</a:t>
            </a:r>
            <a:r>
              <a:rPr lang="ru-RU" sz="2400" dirty="0" smtClean="0"/>
              <a:t>[]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     </a:t>
            </a:r>
            <a:r>
              <a:rPr lang="en-US" sz="2400" dirty="0" smtClean="0"/>
              <a:t>{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res=0;</a:t>
            </a:r>
            <a:endParaRPr lang="ru-RU" sz="2400" dirty="0" smtClean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for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&lt;n; </a:t>
            </a:r>
            <a:r>
              <a:rPr lang="en-US" sz="2400" dirty="0" err="1" smtClean="0"/>
              <a:t>i</a:t>
            </a:r>
            <a:r>
              <a:rPr lang="en-US" sz="2400" dirty="0" smtClean="0"/>
              <a:t>++)	</a:t>
            </a:r>
            <a:endParaRPr lang="ru-RU" sz="2400" dirty="0" smtClean="0"/>
          </a:p>
          <a:p>
            <a:r>
              <a:rPr lang="en-US" sz="2400" dirty="0" smtClean="0"/>
              <a:t>			res+=x[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  <a:endParaRPr lang="ru-RU" sz="2400" dirty="0" smtClean="0"/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return</a:t>
            </a:r>
            <a:r>
              <a:rPr lang="en-US" sz="2400" dirty="0" smtClean="0"/>
              <a:t> res;</a:t>
            </a:r>
            <a:endParaRPr lang="ru-RU" sz="2400" dirty="0" smtClean="0"/>
          </a:p>
          <a:p>
            <a:r>
              <a:rPr lang="en-US" sz="2400" dirty="0" smtClean="0"/>
              <a:t>      }	</a:t>
            </a: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Передача массива в функцию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 smtClean="0"/>
              <a:t>Через указатель</a:t>
            </a:r>
          </a:p>
          <a:p>
            <a:pPr lvl="0"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dirty="0" smtClean="0"/>
              <a:t>sum</a:t>
            </a:r>
            <a:r>
              <a:rPr lang="ru-RU" sz="2400" dirty="0" smtClean="0"/>
              <a:t>(</a:t>
            </a:r>
            <a:r>
              <a:rPr lang="en-US" sz="2400" dirty="0" err="1" smtClean="0"/>
              <a:t>int</a:t>
            </a:r>
            <a:r>
              <a:rPr lang="ru-RU" sz="2400" dirty="0" smtClean="0"/>
              <a:t> *</a:t>
            </a:r>
            <a:r>
              <a:rPr lang="en-US" sz="2400" dirty="0" smtClean="0"/>
              <a:t>x, </a:t>
            </a:r>
            <a:r>
              <a:rPr lang="en-US" sz="2400" dirty="0" err="1" smtClean="0"/>
              <a:t>int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{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res=0;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for</a:t>
            </a:r>
            <a:r>
              <a:rPr lang="en-US" sz="2400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&lt;n;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  <a:endParaRPr lang="ru-RU" sz="2400" dirty="0" smtClean="0"/>
          </a:p>
          <a:p>
            <a:r>
              <a:rPr lang="en-US" sz="2400" dirty="0" smtClean="0"/>
              <a:t>		res+=*(</a:t>
            </a:r>
            <a:r>
              <a:rPr lang="en-US" sz="2400" dirty="0" err="1" smtClean="0"/>
              <a:t>x+i</a:t>
            </a:r>
            <a:r>
              <a:rPr lang="en-US" sz="2400" dirty="0" smtClean="0"/>
              <a:t>);		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 res;</a:t>
            </a:r>
            <a:endParaRPr lang="ru-RU" sz="2400" dirty="0" smtClean="0"/>
          </a:p>
          <a:p>
            <a:r>
              <a:rPr lang="en-US" sz="2400" dirty="0" smtClean="0"/>
              <a:t>     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// </a:t>
            </a:r>
            <a:r>
              <a:rPr lang="ru-RU" sz="2400" dirty="0" smtClean="0"/>
              <a:t>В массиве изменений НЕТ!</a:t>
            </a: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Выделение места под массив в функции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mem_init</a:t>
            </a:r>
            <a:r>
              <a:rPr lang="ru-RU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{		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</a:t>
            </a:r>
            <a:r>
              <a:rPr lang="en-US" sz="2400" dirty="0" err="1" smtClean="0"/>
              <a:t>n,sizeof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));</a:t>
            </a:r>
            <a:endParaRPr lang="ru-RU" sz="2400" dirty="0" smtClean="0"/>
          </a:p>
          <a:p>
            <a:r>
              <a:rPr lang="en-US" sz="2400" dirty="0" smtClean="0"/>
              <a:t>     }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en-US" sz="2400" b="1" dirty="0" smtClean="0"/>
              <a:t>void </a:t>
            </a:r>
            <a:r>
              <a:rPr lang="en-US" sz="2400" b="1" dirty="0" err="1" smtClean="0"/>
              <a:t>mem_init</a:t>
            </a:r>
            <a:r>
              <a:rPr lang="ru-RU" sz="2400" b="1" dirty="0" smtClean="0"/>
              <a:t>1</a:t>
            </a:r>
            <a:r>
              <a:rPr lang="ru-RU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*</a:t>
            </a:r>
            <a:r>
              <a:rPr lang="ru-RU" sz="2400" dirty="0" smtClean="0"/>
              <a:t>*</a:t>
            </a:r>
            <a:r>
              <a:rPr lang="en-US" sz="2400" dirty="0" smtClean="0"/>
              <a:t>m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{		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*</a:t>
            </a:r>
            <a:r>
              <a:rPr lang="en-US" sz="2400" dirty="0" smtClean="0"/>
              <a:t>m</a:t>
            </a:r>
            <a:r>
              <a:rPr lang="en-US" sz="2400" dirty="0" smtClean="0"/>
              <a:t>= (</a:t>
            </a:r>
            <a:r>
              <a:rPr lang="en-US" sz="2400" dirty="0" err="1" smtClean="0"/>
              <a:t>int</a:t>
            </a:r>
            <a:r>
              <a:rPr lang="en-US" sz="2400" dirty="0" smtClean="0"/>
              <a:t>*)</a:t>
            </a:r>
            <a:r>
              <a:rPr lang="en-US" sz="2400" dirty="0" err="1" smtClean="0"/>
              <a:t>calloc</a:t>
            </a:r>
            <a:r>
              <a:rPr lang="en-US" sz="2400" dirty="0" smtClean="0"/>
              <a:t>(</a:t>
            </a:r>
            <a:r>
              <a:rPr lang="en-US" sz="2400" dirty="0" err="1" smtClean="0"/>
              <a:t>n,izeof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));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endParaRPr lang="ru-RU" sz="2400" dirty="0" smtClean="0"/>
          </a:p>
          <a:p>
            <a:r>
              <a:rPr lang="en-US" sz="2400" dirty="0" smtClean="0"/>
              <a:t>     }</a:t>
            </a: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Рекурсия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 smtClean="0"/>
              <a:t>Функция может вызывать саму себя. Это называется </a:t>
            </a:r>
            <a:r>
              <a:rPr lang="ru-RU" sz="2400" i="1" dirty="0" smtClean="0"/>
              <a:t>рекурсией</a:t>
            </a:r>
            <a:r>
              <a:rPr lang="ru-RU" sz="2400" dirty="0" smtClean="0"/>
              <a:t>, которая может быть прямой и косвенной. Если функция вызывает саму себя – это </a:t>
            </a:r>
            <a:r>
              <a:rPr lang="ru-RU" sz="2400" i="1" dirty="0" smtClean="0"/>
              <a:t>прямая рекурсия</a:t>
            </a:r>
            <a:r>
              <a:rPr lang="ru-RU" sz="2400" dirty="0" smtClean="0"/>
              <a:t>, если же она вызывает другую функцию, которая в свою очередь вызывает первую, то это </a:t>
            </a:r>
            <a:r>
              <a:rPr lang="ru-RU" sz="2400" i="1" dirty="0" smtClean="0"/>
              <a:t>косвенная рекурсия</a:t>
            </a:r>
            <a:endParaRPr lang="en-US" sz="2400" i="1" dirty="0" smtClean="0"/>
          </a:p>
          <a:p>
            <a:pPr lvl="0" algn="just"/>
            <a:endParaRPr lang="en-US" sz="2400" i="1" dirty="0" smtClean="0"/>
          </a:p>
          <a:p>
            <a:pPr lvl="0" algn="just"/>
            <a:r>
              <a:rPr lang="ru-RU" sz="2400" dirty="0" smtClean="0"/>
              <a:t>Важно рекурсию когда-нибудь прекратить (задать некоторое условие), иначе рекурсивная функция будет вызывать себя бесконечное число раз. 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Рекурсия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 использования рекурсии рассмотрим на программе нахождения определённого члена ряда Фибоначчи: </a:t>
            </a:r>
          </a:p>
          <a:p>
            <a:r>
              <a:rPr lang="ru-RU" sz="2400" dirty="0" smtClean="0"/>
              <a:t>1,1,2,3,5,8,13,21,34…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Каждое число ряда представляет собой сумму двух предыдущих чисел. В общем случае </a:t>
            </a:r>
            <a:r>
              <a:rPr lang="ru-RU" sz="2400" dirty="0" err="1" smtClean="0"/>
              <a:t>n-e</a:t>
            </a:r>
            <a:r>
              <a:rPr lang="ru-RU" sz="2400" dirty="0" smtClean="0"/>
              <a:t> число равно сумме (n-2)-го и (n-1)-го чисел. </a:t>
            </a:r>
          </a:p>
          <a:p>
            <a:r>
              <a:rPr lang="ru-RU" sz="2400" dirty="0" smtClean="0"/>
              <a:t>Для рекурсивных функций необходимо условие прекращения рекурсии, в ряду Фибоначчи условием прекращения будет n&lt;3.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Рекурсия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fib(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endParaRPr lang="ru-RU" sz="2400" dirty="0" smtClean="0"/>
          </a:p>
          <a:p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en-US" sz="2400" dirty="0" smtClean="0"/>
              <a:t>if (n&lt;</a:t>
            </a:r>
            <a:r>
              <a:rPr lang="ru-RU" sz="2400" dirty="0" smtClean="0"/>
              <a:t>3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en-US" sz="2400" dirty="0" smtClean="0"/>
              <a:t>return 1;</a:t>
            </a:r>
            <a:endParaRPr lang="ru-RU" sz="2400" dirty="0" smtClean="0"/>
          </a:p>
          <a:p>
            <a:r>
              <a:rPr lang="en-US" sz="2400" dirty="0" smtClean="0"/>
              <a:t>else</a:t>
            </a:r>
            <a:endParaRPr lang="ru-RU" sz="2400" dirty="0" smtClean="0"/>
          </a:p>
          <a:p>
            <a:r>
              <a:rPr lang="en-US" sz="2400" dirty="0" smtClean="0"/>
              <a:t>return (fib(n-2)+fib(n-1));</a:t>
            </a:r>
            <a:endParaRPr lang="ru-RU" sz="2400" dirty="0" smtClean="0"/>
          </a:p>
          <a:p>
            <a:r>
              <a:rPr lang="ru-RU" sz="2400" dirty="0" smtClean="0"/>
              <a:t>}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Уход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в рекурсию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1160" y="1874520"/>
            <a:ext cx="608647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Возвращение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из рекурсии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240" y="1996440"/>
            <a:ext cx="6127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Функции с переменным числом параметров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передавать данные, не описывая их в прототипе или заголовке функции. Описание таких данных заменяется … (тремя точками).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(…)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определении функции компилятору неизвестны ни количество параметров, ни их типы. Количество параметров и их типы становятся известными только при вызове функции.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Функции с переменным числом параметров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7894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Список параметров совсем пустой быть не может, должен быть прописан хотя бы один явный параметр, адрес которого мы можем получить при выполнении программы.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Аргументы передаются через стек. Целочисленные данные преобразуются к типу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плавающей точкой – к типу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Функции с переменным числом параметров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7894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k, ...)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*p = &amp;k;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while(k-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p++;          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sum += *p;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return sum;   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////////////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("5 plus 6 is %d\n", sum(2, 5,6));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("Sum of 1, 2, 3 is %d\n", sum(3, 1 ,2 ,3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76" t="8333" r="46233" b="76316"/>
          <a:stretch>
            <a:fillRect/>
          </a:stretch>
        </p:blipFill>
        <p:spPr bwMode="auto">
          <a:xfrm>
            <a:off x="3596712" y="4588286"/>
            <a:ext cx="5135300" cy="750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0817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877</TotalTime>
  <Words>503</Words>
  <Application>Microsoft Office PowerPoint</Application>
  <PresentationFormat>Экран (4:3)</PresentationFormat>
  <Paragraphs>172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Эркер</vt:lpstr>
      <vt:lpstr>Функции и указатели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пользователь</cp:lastModifiedBy>
  <cp:revision>62</cp:revision>
  <dcterms:created xsi:type="dcterms:W3CDTF">2018-09-03T06:38:48Z</dcterms:created>
  <dcterms:modified xsi:type="dcterms:W3CDTF">2018-11-14T08:39:49Z</dcterms:modified>
</cp:coreProperties>
</file>