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2" r:id="rId4"/>
    <p:sldId id="274" r:id="rId5"/>
    <p:sldId id="273" r:id="rId6"/>
    <p:sldId id="307" r:id="rId7"/>
    <p:sldId id="308" r:id="rId8"/>
    <p:sldId id="309" r:id="rId9"/>
    <p:sldId id="259" r:id="rId10"/>
    <p:sldId id="266" r:id="rId11"/>
    <p:sldId id="268" r:id="rId12"/>
    <p:sldId id="267" r:id="rId13"/>
    <p:sldId id="269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013" b="1">
                <a:solidFill>
                  <a:schemeClr val="tx2"/>
                </a:solidFill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73017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1571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418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1483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065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1688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013" b="1">
                <a:solidFill>
                  <a:schemeClr val="tx2"/>
                </a:solidFill>
              </a:defRPr>
            </a:lvl1pPr>
            <a:lvl2pPr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16314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95277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125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125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16403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22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6954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125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225"/>
              </a:spcBef>
              <a:spcAft>
                <a:spcPts val="563"/>
              </a:spcAft>
              <a:buNone/>
              <a:defRPr sz="675"/>
            </a:lvl1pPr>
            <a:lvl2pPr>
              <a:buNone/>
              <a:defRPr sz="675"/>
            </a:lvl2pPr>
            <a:lvl3pPr>
              <a:buNone/>
              <a:defRPr sz="563"/>
            </a:lvl3pPr>
            <a:lvl4pPr>
              <a:buNone/>
              <a:defRPr sz="506"/>
            </a:lvl4pPr>
            <a:lvl5pPr>
              <a:buNone/>
              <a:defRPr sz="506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3810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125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18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56"/>
              </a:spcBef>
              <a:spcAft>
                <a:spcPts val="225"/>
              </a:spcAft>
              <a:buFontTx/>
              <a:buNone/>
              <a:defRPr sz="675"/>
            </a:lvl1pPr>
            <a:lvl2pPr>
              <a:defRPr sz="675"/>
            </a:lvl2pPr>
            <a:lvl3pPr>
              <a:defRPr sz="563"/>
            </a:lvl3pPr>
            <a:lvl4pPr>
              <a:defRPr sz="506"/>
            </a:lvl4pPr>
            <a:lvl5pPr>
              <a:defRPr sz="506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6377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675">
                <a:solidFill>
                  <a:schemeClr val="tx2"/>
                </a:solidFill>
              </a:defRPr>
            </a:lvl1pPr>
          </a:lstStyle>
          <a:p>
            <a:fld id="{10FCD86F-7F41-4A4B-A968-5E10B2C1BABB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675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 sz="1013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788" b="1">
                <a:solidFill>
                  <a:srgbClr val="FFFFFF"/>
                </a:solidFill>
              </a:defRPr>
            </a:lvl1pPr>
          </a:lstStyle>
          <a:p>
            <a:fld id="{6F59E76B-81C1-4722-82F2-F588071E5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785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rtl="0" eaLnBrk="1" latinLnBrk="0" hangingPunct="1">
        <a:spcBef>
          <a:spcPct val="0"/>
        </a:spcBef>
        <a:buNone/>
        <a:defRPr kumimoji="0" sz="1688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54305" indent="-154305" algn="l" rtl="0" eaLnBrk="1" latinLnBrk="0" hangingPunct="1">
        <a:spcBef>
          <a:spcPts val="338"/>
        </a:spcBef>
        <a:buClr>
          <a:schemeClr val="accent1"/>
        </a:buClr>
        <a:buSzPct val="7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5430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668655" indent="-10287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0287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977265" indent="-10287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131570" indent="-10287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788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285875" indent="-10287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788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440180" indent="-10287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788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00300" y="558800"/>
            <a:ext cx="6172200" cy="267970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Структура простой программы на языке Си.</a:t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3200" dirty="0" smtClean="0">
                <a:solidFill>
                  <a:schemeClr val="tx1"/>
                </a:solidFill>
              </a:rPr>
              <a:t>Среда разработки </a:t>
            </a:r>
            <a:r>
              <a:rPr lang="en-US" sz="3200" dirty="0" smtClean="0">
                <a:solidFill>
                  <a:schemeClr val="tx1"/>
                </a:solidFill>
              </a:rPr>
              <a:t>Visual Studio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6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вызов стандартной функции для вывода сообщения и результата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форматная строка"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переменной);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Форматная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содержит текст в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кавычках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и/или формат вывода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Функции ввода/вывода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12414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6165905"/>
              </p:ext>
            </p:extLst>
          </p:nvPr>
        </p:nvGraphicFramePr>
        <p:xfrm>
          <a:off x="219076" y="466723"/>
          <a:ext cx="8229597" cy="5886451"/>
        </p:xfrm>
        <a:graphic>
          <a:graphicData uri="http://schemas.openxmlformats.org/drawingml/2006/table">
            <a:tbl>
              <a:tblPr/>
              <a:tblGrid>
                <a:gridCol w="1390649">
                  <a:extLst>
                    <a:ext uri="{9D8B030D-6E8A-4147-A177-3AD203B41FA5}">
                      <a16:colId xmlns="" xmlns:a16="http://schemas.microsoft.com/office/drawing/2014/main" val="2216160457"/>
                    </a:ext>
                  </a:extLst>
                </a:gridCol>
                <a:gridCol w="5734050">
                  <a:extLst>
                    <a:ext uri="{9D8B030D-6E8A-4147-A177-3AD203B41FA5}">
                      <a16:colId xmlns="" xmlns:a16="http://schemas.microsoft.com/office/drawing/2014/main" val="2607583666"/>
                    </a:ext>
                  </a:extLst>
                </a:gridCol>
                <a:gridCol w="1104898">
                  <a:extLst>
                    <a:ext uri="{9D8B030D-6E8A-4147-A177-3AD203B41FA5}">
                      <a16:colId xmlns="" xmlns:a16="http://schemas.microsoft.com/office/drawing/2014/main" val="4156381673"/>
                    </a:ext>
                  </a:extLst>
                </a:gridCol>
              </a:tblGrid>
              <a:tr h="301273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Спецификатор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хотим вывести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374312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Целое со знаком в </a:t>
                      </a:r>
                      <a:r>
                        <a:rPr lang="ru-RU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десятичном виде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392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8809289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Целое без знака в десятичном виде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7235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7187384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Беззнаковое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восьмеричном виде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657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8101948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Беззнаковое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целое в шестнадцатеричном виде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7fa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12943432"/>
                  </a:ext>
                </a:extLst>
              </a:tr>
              <a:tr h="37456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Беззнаковое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целое в шестнадцатеричном виде, верхний регистр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7FA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2415471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с плавающей точкой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3.4563745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2651151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Экспоненциальная форма для числа с плавающей точкой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3.1234e+3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48477752"/>
                  </a:ext>
                </a:extLst>
              </a:tr>
              <a:tr h="573734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Экспоненциальная форма для числа с плавающей точкой, верхний регистр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3.1234E+3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1011426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Кратчайшее из представлений форматов f и e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9652648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Кратчайшее из представлений форматов F и E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8343868"/>
                  </a:ext>
                </a:extLst>
              </a:tr>
              <a:tr h="374569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Шестнадцатеричное представление числа с плавающей точкой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0xc.90fep-2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57709584"/>
                  </a:ext>
                </a:extLst>
              </a:tr>
              <a:tr h="573734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Шестнадцатеричное представление числа с плавающей точкой, верхний регистр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-0xc.90FEP-2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3003730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Буква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9322654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Строка (нуль-терминированный массив букв)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Hello World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2187058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указателя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b8000000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0692713"/>
                  </a:ext>
                </a:extLst>
              </a:tr>
              <a:tr h="37456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Два идущих друг за другом процента выводят знак процента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25786" marR="25786" marT="12893" marB="128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52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387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вызов стандартной функции для ввода исходных данных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(“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форматная строка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переменной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endParaRPr lang="ru-RU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Форматная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содержит форматы ввода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вещественных</a:t>
            </a:r>
          </a:p>
          <a:p>
            <a:pPr algn="just">
              <a:lnSpc>
                <a:spcPct val="110000"/>
              </a:lnSpc>
              <a:buNone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b. 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ru-RU" sz="2200" dirty="0"/>
              <a:t>    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Функции ввода/вывода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33792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71474" y="11430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#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include</a:t>
            </a:r>
            <a:r>
              <a:rPr lang="ru-RU" altLang="ru-RU" sz="1600" dirty="0">
                <a:latin typeface="Arial Unicode MS" panose="020B0604020202020204" pitchFamily="34" charset="-128"/>
              </a:rPr>
              <a:t> &lt;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stdio.h</a:t>
            </a:r>
            <a:r>
              <a:rPr lang="ru-RU" altLang="ru-RU" sz="1600" dirty="0">
                <a:latin typeface="Arial Unicode MS" panose="020B0604020202020204" pitchFamily="34" charset="-128"/>
              </a:rPr>
              <a:t>&gt;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#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include</a:t>
            </a:r>
            <a:r>
              <a:rPr lang="ru-RU" altLang="ru-RU" sz="1600" dirty="0">
                <a:latin typeface="Arial Unicode MS" panose="020B0604020202020204" pitchFamily="34" charset="-128"/>
              </a:rPr>
              <a:t> &lt;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conio.h</a:t>
            </a:r>
            <a:r>
              <a:rPr lang="ru-RU" altLang="ru-RU" sz="1600" dirty="0">
                <a:latin typeface="Arial Unicode MS" panose="020B0604020202020204" pitchFamily="34" charset="-128"/>
              </a:rPr>
              <a:t>&gt;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" panose="020B0604020202020204" pitchFamily="34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latin typeface="Arial Unicode MS" panose="020B0604020202020204" pitchFamily="34" charset="-128"/>
              </a:rPr>
              <a:t>void</a:t>
            </a:r>
            <a:r>
              <a:rPr lang="ru-RU" altLang="ru-RU" sz="1600" dirty="0"/>
              <a:t>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main</a:t>
            </a:r>
            <a:r>
              <a:rPr lang="ru-RU" altLang="ru-RU" sz="1600" dirty="0">
                <a:latin typeface="Arial Unicode MS" panose="020B0604020202020204" pitchFamily="34" charset="-128"/>
              </a:rPr>
              <a:t>() </a:t>
            </a:r>
            <a:endParaRPr lang="en-US" altLang="ru-RU" sz="1600" dirty="0" smtClean="0"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smtClean="0">
                <a:latin typeface="Arial Unicode MS" panose="020B0604020202020204" pitchFamily="34" charset="-128"/>
              </a:rPr>
              <a:t>{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int</a:t>
            </a:r>
            <a:r>
              <a:rPr lang="ru-RU" altLang="ru-RU" sz="1600" dirty="0"/>
              <a:t> </a:t>
            </a:r>
            <a:r>
              <a:rPr lang="ru-RU" altLang="ru-RU" sz="1600" dirty="0">
                <a:latin typeface="Arial Unicode MS" panose="020B0604020202020204" pitchFamily="34" charset="-128"/>
              </a:rPr>
              <a:t>a = 0x77, b = -20;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char</a:t>
            </a:r>
            <a:r>
              <a:rPr lang="ru-RU" altLang="ru-RU" sz="1600" dirty="0"/>
              <a:t> </a:t>
            </a:r>
            <a:r>
              <a:rPr lang="ru-RU" altLang="ru-RU" sz="1600" dirty="0">
                <a:latin typeface="Arial Unicode MS" panose="020B0604020202020204" pitchFamily="34" charset="-128"/>
              </a:rPr>
              <a:t>c = 'F';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float</a:t>
            </a:r>
            <a:r>
              <a:rPr lang="ru-RU" altLang="ru-RU" sz="1600" dirty="0"/>
              <a:t> </a:t>
            </a:r>
            <a:r>
              <a:rPr lang="ru-RU" altLang="ru-RU" sz="1600" dirty="0">
                <a:latin typeface="Arial Unicode MS" panose="020B0604020202020204" pitchFamily="34" charset="-128"/>
              </a:rPr>
              <a:t>f = 12.2341524;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double</a:t>
            </a:r>
            <a:r>
              <a:rPr lang="ru-RU" altLang="ru-RU" sz="1600" dirty="0"/>
              <a:t> </a:t>
            </a:r>
            <a:r>
              <a:rPr lang="ru-RU" altLang="ru-RU" sz="1600" dirty="0">
                <a:latin typeface="Arial Unicode MS" panose="020B0604020202020204" pitchFamily="34" charset="-128"/>
              </a:rPr>
              <a:t>d = 2e8;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char</a:t>
            </a:r>
            <a:r>
              <a:rPr lang="ru-RU" altLang="ru-RU" sz="1600" dirty="0">
                <a:latin typeface="Arial Unicode MS" panose="020B0604020202020204" pitchFamily="34" charset="-128"/>
              </a:rPr>
              <a:t>*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string</a:t>
            </a:r>
            <a:r>
              <a:rPr lang="ru-RU" altLang="ru-RU" sz="1600" dirty="0">
                <a:latin typeface="Arial Unicode MS" panose="020B0604020202020204" pitchFamily="34" charset="-128"/>
              </a:rPr>
              <a:t> = "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Hello</a:t>
            </a:r>
            <a:r>
              <a:rPr lang="ru-RU" altLang="ru-RU" sz="1600" dirty="0">
                <a:latin typeface="Arial Unicode MS" panose="020B0604020202020204" pitchFamily="34" charset="-128"/>
              </a:rPr>
              <a:t>,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World</a:t>
            </a:r>
            <a:r>
              <a:rPr lang="ru-RU" altLang="ru-RU" sz="1600" dirty="0">
                <a:latin typeface="Arial Unicode MS" panose="020B0604020202020204" pitchFamily="34" charset="-128"/>
              </a:rPr>
              <a:t>!";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" panose="020B0604020202020204" pitchFamily="34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printf</a:t>
            </a:r>
            <a:r>
              <a:rPr lang="ru-RU" altLang="ru-RU" sz="1600" dirty="0">
                <a:latin typeface="Arial Unicode MS" panose="020B0604020202020204" pitchFamily="34" charset="-128"/>
              </a:rPr>
              <a:t>("%s\n",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string</a:t>
            </a:r>
            <a:r>
              <a:rPr lang="ru-RU" altLang="ru-RU" sz="1600" dirty="0">
                <a:latin typeface="Arial Unicode MS" panose="020B0604020202020204" pitchFamily="34" charset="-128"/>
              </a:rPr>
              <a:t>);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printf</a:t>
            </a:r>
            <a:r>
              <a:rPr lang="ru-RU" altLang="ru-RU" sz="1600" dirty="0">
                <a:latin typeface="Arial Unicode MS" panose="020B0604020202020204" pitchFamily="34" charset="-128"/>
              </a:rPr>
              <a:t>("a = %d, b = %d\n", a, b);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printf</a:t>
            </a:r>
            <a:r>
              <a:rPr lang="ru-RU" altLang="ru-RU" sz="1600" dirty="0">
                <a:latin typeface="Arial Unicode MS" panose="020B0604020202020204" pitchFamily="34" charset="-128"/>
              </a:rPr>
              <a:t>("a = %u, b = %u\n", a, b);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printf</a:t>
            </a:r>
            <a:r>
              <a:rPr lang="ru-RU" altLang="ru-RU" sz="1600" dirty="0">
                <a:latin typeface="Arial Unicode MS" panose="020B0604020202020204" pitchFamily="34" charset="-128"/>
              </a:rPr>
              <a:t>("a = %x, b = %X\n", a, b);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printf</a:t>
            </a:r>
            <a:r>
              <a:rPr lang="ru-RU" altLang="ru-RU" sz="1600" dirty="0">
                <a:latin typeface="Arial Unicode MS" panose="020B0604020202020204" pitchFamily="34" charset="-128"/>
              </a:rPr>
              <a:t>("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dec</a:t>
            </a:r>
            <a:r>
              <a:rPr lang="ru-RU" altLang="ru-RU" sz="1600" dirty="0">
                <a:latin typeface="Arial Unicode MS" panose="020B0604020202020204" pitchFamily="34" charset="-128"/>
              </a:rPr>
              <a:t> a = %d,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oct</a:t>
            </a:r>
            <a:r>
              <a:rPr lang="ru-RU" altLang="ru-RU" sz="1600" dirty="0">
                <a:latin typeface="Arial Unicode MS" panose="020B0604020202020204" pitchFamily="34" charset="-128"/>
              </a:rPr>
              <a:t> a = %o,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hex</a:t>
            </a:r>
            <a:r>
              <a:rPr lang="ru-RU" altLang="ru-RU" sz="1600" dirty="0">
                <a:latin typeface="Arial Unicode MS" panose="020B0604020202020204" pitchFamily="34" charset="-128"/>
              </a:rPr>
              <a:t> a = %x\n", a, a, a);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printf</a:t>
            </a:r>
            <a:r>
              <a:rPr lang="ru-RU" altLang="ru-RU" sz="1600" dirty="0">
                <a:latin typeface="Arial Unicode MS" panose="020B0604020202020204" pitchFamily="34" charset="-128"/>
              </a:rPr>
              <a:t>("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floating</a:t>
            </a:r>
            <a:r>
              <a:rPr lang="ru-RU" altLang="ru-RU" sz="1600" dirty="0">
                <a:latin typeface="Arial Unicode MS" panose="020B0604020202020204" pitchFamily="34" charset="-128"/>
              </a:rPr>
              <a:t>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point</a:t>
            </a:r>
            <a:r>
              <a:rPr lang="ru-RU" altLang="ru-RU" sz="1600" dirty="0">
                <a:latin typeface="Arial Unicode MS" panose="020B0604020202020204" pitchFamily="34" charset="-128"/>
              </a:rPr>
              <a:t> f = %f,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exp</a:t>
            </a:r>
            <a:r>
              <a:rPr lang="ru-RU" altLang="ru-RU" sz="1600" dirty="0">
                <a:latin typeface="Arial Unicode MS" panose="020B0604020202020204" pitchFamily="34" charset="-128"/>
              </a:rPr>
              <a:t> f = %e\n", f, f);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printf</a:t>
            </a:r>
            <a:r>
              <a:rPr lang="ru-RU" altLang="ru-RU" sz="1600" dirty="0">
                <a:latin typeface="Arial Unicode MS" panose="020B0604020202020204" pitchFamily="34" charset="-128"/>
              </a:rPr>
              <a:t>("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double</a:t>
            </a:r>
            <a:r>
              <a:rPr lang="ru-RU" altLang="ru-RU" sz="1600" dirty="0">
                <a:latin typeface="Arial Unicode MS" panose="020B0604020202020204" pitchFamily="34" charset="-128"/>
              </a:rPr>
              <a:t> d = %f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or</a:t>
            </a:r>
            <a:r>
              <a:rPr lang="ru-RU" altLang="ru-RU" sz="1600" dirty="0">
                <a:latin typeface="Arial Unicode MS" panose="020B0604020202020204" pitchFamily="34" charset="-128"/>
              </a:rPr>
              <a:t> %E\n", d, d);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printf</a:t>
            </a:r>
            <a:r>
              <a:rPr lang="ru-RU" altLang="ru-RU" sz="1600" dirty="0">
                <a:latin typeface="Arial Unicode MS" panose="020B0604020202020204" pitchFamily="34" charset="-128"/>
              </a:rPr>
              <a:t>("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not</a:t>
            </a:r>
            <a:r>
              <a:rPr lang="ru-RU" altLang="ru-RU" sz="1600" dirty="0">
                <a:latin typeface="Arial Unicode MS" panose="020B0604020202020204" pitchFamily="34" charset="-128"/>
              </a:rPr>
              <a:t>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all</a:t>
            </a:r>
            <a:r>
              <a:rPr lang="ru-RU" altLang="ru-RU" sz="1600" dirty="0">
                <a:latin typeface="Arial Unicode MS" panose="020B0604020202020204" pitchFamily="34" charset="-128"/>
              </a:rPr>
              <a:t>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compiler</a:t>
            </a:r>
            <a:r>
              <a:rPr lang="ru-RU" altLang="ru-RU" sz="1600" dirty="0">
                <a:latin typeface="Arial Unicode MS" panose="020B0604020202020204" pitchFamily="34" charset="-128"/>
              </a:rPr>
              <a:t>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support</a:t>
            </a:r>
            <a:r>
              <a:rPr lang="ru-RU" altLang="ru-RU" sz="1600" dirty="0">
                <a:latin typeface="Arial Unicode MS" panose="020B0604020202020204" pitchFamily="34" charset="-128"/>
              </a:rPr>
              <a:t> %a\n", f);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printf</a:t>
            </a:r>
            <a:r>
              <a:rPr lang="ru-RU" altLang="ru-RU" sz="1600" dirty="0">
                <a:latin typeface="Arial Unicode MS" panose="020B0604020202020204" pitchFamily="34" charset="-128"/>
              </a:rPr>
              <a:t>("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character</a:t>
            </a:r>
            <a:r>
              <a:rPr lang="ru-RU" altLang="ru-RU" sz="1600" dirty="0">
                <a:latin typeface="Arial Unicode MS" panose="020B0604020202020204" pitchFamily="34" charset="-128"/>
              </a:rPr>
              <a:t> c = %c,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as</a:t>
            </a:r>
            <a:r>
              <a:rPr lang="ru-RU" altLang="ru-RU" sz="1600" dirty="0">
                <a:latin typeface="Arial Unicode MS" panose="020B0604020202020204" pitchFamily="34" charset="-128"/>
              </a:rPr>
              <a:t>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number</a:t>
            </a:r>
            <a:r>
              <a:rPr lang="ru-RU" altLang="ru-RU" sz="1600" dirty="0">
                <a:latin typeface="Arial Unicode MS" panose="020B0604020202020204" pitchFamily="34" charset="-128"/>
              </a:rPr>
              <a:t> c = %d", c, c);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printf</a:t>
            </a:r>
            <a:r>
              <a:rPr lang="ru-RU" altLang="ru-RU" sz="1600" dirty="0">
                <a:latin typeface="Arial Unicode MS" panose="020B0604020202020204" pitchFamily="34" charset="-128"/>
              </a:rPr>
              <a:t>("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address</a:t>
            </a:r>
            <a:r>
              <a:rPr lang="ru-RU" altLang="ru-RU" sz="1600" dirty="0">
                <a:latin typeface="Arial Unicode MS" panose="020B0604020202020204" pitchFamily="34" charset="-128"/>
              </a:rPr>
              <a:t>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of</a:t>
            </a:r>
            <a:r>
              <a:rPr lang="ru-RU" altLang="ru-RU" sz="1600" dirty="0">
                <a:latin typeface="Arial Unicode MS" panose="020B0604020202020204" pitchFamily="34" charset="-128"/>
              </a:rPr>
              <a:t>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string</a:t>
            </a:r>
            <a:r>
              <a:rPr lang="ru-RU" altLang="ru-RU" sz="1600" dirty="0">
                <a:latin typeface="Arial Unicode MS" panose="020B0604020202020204" pitchFamily="34" charset="-128"/>
              </a:rPr>
              <a:t>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is</a:t>
            </a:r>
            <a:r>
              <a:rPr lang="ru-RU" altLang="ru-RU" sz="1600" dirty="0">
                <a:latin typeface="Arial Unicode MS" panose="020B0604020202020204" pitchFamily="34" charset="-128"/>
              </a:rPr>
              <a:t> %p", 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string</a:t>
            </a:r>
            <a:r>
              <a:rPr lang="ru-RU" altLang="ru-RU" sz="1600" dirty="0">
                <a:latin typeface="Arial Unicode MS" panose="020B0604020202020204" pitchFamily="34" charset="-128"/>
              </a:rPr>
              <a:t>);</a:t>
            </a:r>
            <a:endParaRPr lang="ru-RU" alt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latin typeface="Arial Unicode MS" panose="020B0604020202020204" pitchFamily="34" charset="-128"/>
              </a:rPr>
              <a:t>    </a:t>
            </a:r>
            <a:r>
              <a:rPr lang="ru-RU" altLang="ru-RU" sz="1600" dirty="0" err="1">
                <a:latin typeface="Arial Unicode MS" panose="020B0604020202020204" pitchFamily="34" charset="-128"/>
              </a:rPr>
              <a:t>getch</a:t>
            </a:r>
            <a:r>
              <a:rPr lang="ru-RU" altLang="ru-RU" sz="1600" dirty="0" smtClean="0">
                <a:latin typeface="Arial Unicode MS" panose="020B0604020202020204" pitchFamily="34" charset="-128"/>
              </a:rPr>
              <a:t>();</a:t>
            </a:r>
            <a:endParaRPr lang="en-US" altLang="ru-RU" sz="1600" dirty="0" smtClean="0"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latin typeface="Arial Unicode MS" panose="020B0604020202020204" pitchFamily="34" charset="-128"/>
              </a:rPr>
              <a:t>}</a:t>
            </a:r>
            <a:endParaRPr lang="en-US" altLang="ru-RU" sz="1600" dirty="0" smtClean="0"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="" xmlns:p14="http://schemas.microsoft.com/office/powerpoint/2010/main" val="4565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/>
              <a:t>Пример применения операторов сдвига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 smtClean="0"/>
              <a:t>#</a:t>
            </a:r>
            <a:r>
              <a:rPr lang="en-US" sz="1400" dirty="0"/>
              <a:t>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conio.h</a:t>
            </a:r>
            <a:r>
              <a:rPr lang="en-US" sz="1400" dirty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/>
              <a:t>#include "</a:t>
            </a:r>
            <a:r>
              <a:rPr lang="en-US" sz="1400" dirty="0" err="1"/>
              <a:t>locale.h</a:t>
            </a:r>
            <a:r>
              <a:rPr lang="en-US" sz="1400" dirty="0"/>
              <a:t>"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/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setlocale</a:t>
            </a:r>
            <a:r>
              <a:rPr lang="en-US" sz="1400" dirty="0"/>
              <a:t>(LC_ALL, "</a:t>
            </a:r>
            <a:r>
              <a:rPr lang="en-US" sz="1400" dirty="0" err="1"/>
              <a:t>rus</a:t>
            </a:r>
            <a:r>
              <a:rPr lang="en-US" sz="1400" dirty="0"/>
              <a:t>");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/>
              <a:t>	unsigned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j;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i</a:t>
            </a:r>
            <a:r>
              <a:rPr lang="en-US" sz="1400" dirty="0"/>
              <a:t> = 1;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/>
              <a:t>  /* сдвиг влево */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/>
              <a:t>  for(j=0; j&lt;4; </a:t>
            </a:r>
            <a:r>
              <a:rPr lang="en-US" sz="1400" dirty="0" err="1"/>
              <a:t>j++</a:t>
            </a:r>
            <a:r>
              <a:rPr lang="en-US" sz="1400" dirty="0"/>
              <a:t>) {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/>
              <a:t>    i = i &lt;&lt; 1;  </a:t>
            </a:r>
            <a:r>
              <a:rPr lang="ru-RU" sz="1400" dirty="0">
                <a:solidFill>
                  <a:srgbClr val="00B050"/>
                </a:solidFill>
              </a:rPr>
              <a:t>/* сдвиг i влево на 1 разряд, что  равносильно умножению на 2 */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/>
              <a:t>    </a:t>
            </a:r>
            <a:r>
              <a:rPr lang="ru-RU" sz="1400" dirty="0" err="1"/>
              <a:t>printf</a:t>
            </a:r>
            <a:r>
              <a:rPr lang="ru-RU" sz="1400" dirty="0"/>
              <a:t>("Сдвиг влево на %d </a:t>
            </a:r>
            <a:r>
              <a:rPr lang="ru-RU" sz="1400" dirty="0" err="1"/>
              <a:t>разр</a:t>
            </a:r>
            <a:r>
              <a:rPr lang="ru-RU" sz="1400" dirty="0"/>
              <a:t>.: %d\n", j, i);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/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sz="1400" dirty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/>
              <a:t>  /* сдвиг вправо */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/>
              <a:t>  for(j=0; j&lt;4; </a:t>
            </a:r>
            <a:r>
              <a:rPr lang="en-US" sz="1400" dirty="0" err="1"/>
              <a:t>j++</a:t>
            </a:r>
            <a:r>
              <a:rPr lang="en-US" sz="1400" dirty="0"/>
              <a:t>) {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/>
              <a:t>    i = i &gt;&gt; 1;  </a:t>
            </a:r>
            <a:r>
              <a:rPr lang="ru-RU" sz="1400" dirty="0">
                <a:solidFill>
                  <a:srgbClr val="00B050"/>
                </a:solidFill>
              </a:rPr>
              <a:t>/* сдвиг i вправо на 1 разряд, что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B050"/>
                </a:solidFill>
              </a:rPr>
              <a:t>                    равносильно делению на 2 */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/>
              <a:t>    </a:t>
            </a:r>
            <a:r>
              <a:rPr lang="ru-RU" sz="1400" dirty="0" err="1"/>
              <a:t>printf</a:t>
            </a:r>
            <a:r>
              <a:rPr lang="ru-RU" sz="1400" dirty="0"/>
              <a:t>("Сдвиг вправо на %d </a:t>
            </a:r>
            <a:r>
              <a:rPr lang="ru-RU" sz="1400" dirty="0" err="1"/>
              <a:t>разр</a:t>
            </a:r>
            <a:r>
              <a:rPr lang="ru-RU" sz="1400" dirty="0"/>
              <a:t>.: %d\n", j, i);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/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 err="1"/>
              <a:t>getch</a:t>
            </a:r>
            <a:r>
              <a:rPr lang="en-US" sz="1400" dirty="0"/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/>
              <a:t>  return 0;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/>
              <a:t>}</a:t>
            </a:r>
          </a:p>
          <a:p>
            <a:pPr algn="just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Пример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11409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следующем примере оператор отрицания используется в функции шифрования символа:</a:t>
            </a:r>
          </a:p>
          <a:p>
            <a:pPr lvl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lvl="1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setlocale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(LC_ALL,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lvl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c",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c",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~ch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/* операция отрицания */</a:t>
            </a:r>
          </a:p>
          <a:p>
            <a:pPr lvl="1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1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Пример</a:t>
            </a:r>
          </a:p>
        </p:txBody>
      </p:sp>
    </p:spTree>
    <p:extLst>
      <p:ext uri="{BB962C8B-B14F-4D97-AF65-F5344CB8AC3E}">
        <p14:creationId xmlns="" xmlns:p14="http://schemas.microsoft.com/office/powerpoint/2010/main" val="19388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a, b,		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стороны прямоугольника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площадь прямоугольника	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ru-RU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Стороны прямоугольника = "); </a:t>
            </a:r>
            <a:b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(“%f %f”, &amp;a,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&amp;b);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 = a *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Площадь =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%.2f \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",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0;              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2400" dirty="0"/>
              <a:t/>
            </a:r>
            <a:br>
              <a:rPr lang="en-US" altLang="ru-RU" sz="2400" dirty="0"/>
            </a:br>
            <a:endParaRPr lang="ru-RU" altLang="ru-RU" sz="1600" dirty="0"/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Пример</a:t>
            </a:r>
          </a:p>
        </p:txBody>
      </p:sp>
    </p:spTree>
    <p:extLst>
      <p:ext uri="{BB962C8B-B14F-4D97-AF65-F5344CB8AC3E}">
        <p14:creationId xmlns="" xmlns:p14="http://schemas.microsoft.com/office/powerpoint/2010/main" val="42834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Директивы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препроцессора</a:t>
            </a:r>
          </a:p>
          <a:p>
            <a:pPr algn="just">
              <a:spcBef>
                <a:spcPts val="0"/>
              </a:spcBef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глобальных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</a:t>
            </a:r>
          </a:p>
          <a:p>
            <a:pPr algn="just">
              <a:spcBef>
                <a:spcPts val="0"/>
              </a:spcBef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последовательность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тип_возвращаемого_значения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f1(список параметров) 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последовательность операторов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тип_возвращаемого_значения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последовательность операторов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Общая структура программы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9721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Директивы препроцессора – инструкции регламентирующие работу компилятора. Их применение расширяет возможности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директивы начинаются со знака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 переменные  – переменные, объявленные вне всех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возвращаемого значения – любой базовый тип языка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Общая структура программы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15358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Директивы препроцессора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1474" y="1503403"/>
            <a:ext cx="8229599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Заголовочный файл (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 — файл, содержимое которого автоматически добавляется препроцессором в исходный текст в том месте, где располагается  директива #</a:t>
            </a:r>
            <a:r>
              <a:rPr kumimoji="0" lang="ru-RU" altLang="ru-RU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kumimoji="0" lang="ru-RU" altLang="ru-RU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Заголовочные файлы — основной способ подключить к программе типы данных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ru-RU" altLang="ru-RU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структуры, прототипы функций, перечислимые типы и макросы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ru-RU" altLang="ru-RU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используемые в другом модуле.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используется расширение .h.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подключать двумя способами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file.h</a:t>
            </a:r>
            <a:r>
              <a:rPr kumimoji="0" lang="en-US" altLang="ru-RU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kumimoji="0" lang="ru-RU" altLang="ru-RU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ru-RU" altLang="ru-RU" sz="18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8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lang="en-US" altLang="ru-RU" sz="180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file.h</a:t>
            </a:r>
            <a:r>
              <a:rPr kumimoji="0" lang="en-US" altLang="ru-RU" sz="18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kumimoji="0" lang="ru-RU" altLang="ru-RU" sz="180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заголовочный файл, содержит объявления стандартных функций ввода/вывода.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i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92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locale.h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setlocale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(LC_ALL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Директивы препроцессора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29107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Директива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идентификатор и последовательность символов, которой будет за­мещаться данный идентификатор при его обнаружении в тексте программы. Идентификатор так­же называется именем макроса, а процесс замещения называется подстановкой макроса. Стандар­тный вид директивы следующий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имя_макроса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последовательность_символов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Обратим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внимание, что в данном операторе отсутствует точка с запятой. Между идентификато­ром и последовательностью символов может быть любое число пробелов. Макрос завершается только переходом на новую строку.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Директивы препроцессора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18096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если необходимо использовать TRUE для значения 1, a FALSE для 0 то можно объявить следующие два макроса: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TRUE 1</a:t>
            </a:r>
            <a:b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FALSE 0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результате, если компилятор обнаружит в тексте программы TRUE или FALSE, то он заменит их на 1 и 0 соответственно. Например, следующая строка выводит на экран «0 1 2»: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("%d %d %d", FALSE, TRUE, TRUE + 1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Директивы препроцессора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2288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случае, если макрос определен, он может использоваться для определения других макросов. Например, следующий код сопоставляет с именами ONE, TWO и THREE их численные значения: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ONE 1</a:t>
            </a:r>
            <a:b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TWO ONE + ONE</a:t>
            </a:r>
            <a:b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THREE ONE + TWO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Директивы препроцессора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12985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buClrTx/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Выполнение программы начинается с функции, имеющей имя </a:t>
            </a:r>
            <a:r>
              <a:rPr lang="ru-RU" altLang="ru-RU" sz="2000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main</a:t>
            </a:r>
            <a:r>
              <a:rPr lang="ru-RU" altLang="ru-RU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  <a:endParaRPr lang="en-US" altLang="ru-RU" sz="200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buClrTx/>
              <a:buFontTx/>
              <a:buNone/>
            </a:pPr>
            <a:endParaRPr lang="en-US" altLang="ru-RU" sz="200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buClrTx/>
              <a:buFontTx/>
              <a:buNone/>
            </a:pPr>
            <a:r>
              <a:rPr lang="en-US" altLang="ru-RU" sz="2000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int</a:t>
            </a:r>
            <a:r>
              <a:rPr lang="en-US" altLang="ru-RU" sz="2000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ru-RU" altLang="ru-RU" sz="2000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main</a:t>
            </a:r>
            <a:r>
              <a:rPr lang="ru-RU" altLang="ru-RU" sz="2000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()</a:t>
            </a:r>
            <a:endParaRPr lang="en-US" altLang="ru-RU" sz="2000" dirty="0" smtClean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ClrTx/>
              <a:buFontTx/>
              <a:buNone/>
            </a:pPr>
            <a:r>
              <a:rPr lang="ru-RU" altLang="ru-RU" sz="2000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{</a:t>
            </a:r>
            <a:endParaRPr lang="ru-RU" altLang="ru-RU" sz="2000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ClrTx/>
              <a:buFontTx/>
              <a:buNone/>
            </a:pPr>
            <a:endParaRPr lang="ru-RU" altLang="ru-RU" sz="2000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ClrTx/>
              <a:buFontTx/>
              <a:buNone/>
            </a:pPr>
            <a:r>
              <a:rPr lang="en-US" altLang="ru-RU" sz="2000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return 0;</a:t>
            </a:r>
            <a:endParaRPr lang="ru-RU" altLang="ru-RU" sz="2000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ClrTx/>
              <a:buFontTx/>
              <a:buNone/>
            </a:pPr>
            <a:r>
              <a:rPr lang="ru-RU" altLang="ru-RU" sz="2000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}</a:t>
            </a:r>
            <a:endParaRPr lang="en-US" altLang="ru-RU" sz="2000" dirty="0" smtClean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ClrTx/>
              <a:buFontTx/>
              <a:buNone/>
            </a:pPr>
            <a:endParaRPr lang="ru-RU" altLang="ru-RU" sz="2000" b="1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-339725">
              <a:spcBef>
                <a:spcPts val="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en-US" alt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тип возвращаемого функцией значения.</a:t>
            </a:r>
          </a:p>
          <a:p>
            <a:pPr marL="0" indent="-339725">
              <a:spcBef>
                <a:spcPts val="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Скобки { и } — начало и конец тела функции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339725">
              <a:spcBef>
                <a:spcPts val="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–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возвращающий значение (должно по типу совпадать с типом функции)</a:t>
            </a:r>
          </a:p>
          <a:p>
            <a:r>
              <a:rPr lang="ru-RU" sz="2000" dirty="0" err="1"/>
              <a:t>main</a:t>
            </a:r>
            <a:r>
              <a:rPr lang="ru-RU" sz="2000" dirty="0"/>
              <a:t> </a:t>
            </a:r>
            <a:r>
              <a:rPr lang="ru-RU" sz="2000" dirty="0" smtClean="0"/>
              <a:t>() должна </a:t>
            </a:r>
            <a:r>
              <a:rPr lang="ru-RU" sz="2000" dirty="0"/>
              <a:t>обязательно присутствовать в каждой программе. </a:t>
            </a:r>
            <a:r>
              <a:rPr lang="ru-RU" sz="2000" dirty="0" smtClean="0"/>
              <a:t>Программа </a:t>
            </a:r>
            <a:r>
              <a:rPr lang="ru-RU" sz="2000" dirty="0"/>
              <a:t>С может содержать одну или большее количество функций, однако одна из функций обязательно должна быть </a:t>
            </a:r>
            <a:r>
              <a:rPr lang="en-US" sz="2000" b="1" dirty="0"/>
              <a:t>main</a:t>
            </a:r>
            <a:r>
              <a:rPr lang="ru-RU" sz="2000" b="1" dirty="0"/>
              <a:t>.</a:t>
            </a:r>
            <a:endParaRPr lang="ru-RU" sz="2000" dirty="0"/>
          </a:p>
          <a:p>
            <a:pPr marL="0" indent="-339725">
              <a:spcBef>
                <a:spcPts val="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buClrTx/>
              <a:buFontTx/>
              <a:buNone/>
            </a:pPr>
            <a:endParaRPr lang="ru-RU" altLang="ru-RU" sz="1400" b="1" dirty="0">
              <a:latin typeface="Courier New" panose="020703090202050204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>
              <a:spcBef>
                <a:spcPts val="0"/>
              </a:spcBef>
            </a:pP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Главная функция программы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31702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D9924198-7531-463B-9B49-3909A86F00C9}" vid="{0F78871F-1C10-436B-A8F8-684D318A8F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532</Words>
  <Application>Microsoft Office PowerPoint</Application>
  <PresentationFormat>Экран (4:3)</PresentationFormat>
  <Paragraphs>221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Тема1</vt:lpstr>
      <vt:lpstr>Структура простой программы на языке Си. Среда разработки Visual Studio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простой программы на языке Си. Среда разработки Visual Studio</dc:title>
  <dc:creator>501а</dc:creator>
  <cp:lastModifiedBy>userx</cp:lastModifiedBy>
  <cp:revision>25</cp:revision>
  <dcterms:created xsi:type="dcterms:W3CDTF">2018-09-03T14:30:43Z</dcterms:created>
  <dcterms:modified xsi:type="dcterms:W3CDTF">2021-09-21T06:18:42Z</dcterms:modified>
</cp:coreProperties>
</file>