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9" autoAdjust="0"/>
    <p:restoredTop sz="94660"/>
  </p:normalViewPr>
  <p:slideViewPr>
    <p:cSldViewPr>
      <p:cViewPr varScale="1">
        <p:scale>
          <a:sx n="102" d="100"/>
          <a:sy n="102" d="100"/>
        </p:scale>
        <p:origin x="40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A046E-CCD0-40BA-A22E-3697AE425654}" type="datetimeFigureOut">
              <a:rPr lang="ru-RU" smtClean="0"/>
              <a:t>04.09.2018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B69FB-3E0A-46AE-A648-F53005C21D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71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350" b="1"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FF90C58-E373-423A-A0B5-7871799BB8BE}" type="datetimeFigureOut">
              <a:rPr lang="ru-RU" smtClean="0"/>
              <a:t>04.09.2018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8AA017E-59B5-43E6-8EA6-74E9693CD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317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t>04.09.2018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50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t>04.09.2018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631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FF90C58-E373-423A-A0B5-7871799BB8BE}" type="datetimeFigureOut">
              <a:rPr lang="ru-RU" smtClean="0"/>
              <a:t>04.09.2018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8AA017E-59B5-43E6-8EA6-74E9693CD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39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t>04.09.2018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69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225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350" b="1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FF90C58-E373-423A-A0B5-7871799BB8BE}" type="datetimeFigureOut">
              <a:rPr lang="ru-RU" smtClean="0"/>
              <a:t>04.09.2018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8AA017E-59B5-43E6-8EA6-74E9693CD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814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t>04.09.2018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2929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t>04.09.2018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6273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t>04.09.2018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52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t>04.09.2018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60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15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300"/>
              </a:spcBef>
              <a:spcAft>
                <a:spcPts val="750"/>
              </a:spcAft>
              <a:buNone/>
              <a:defRPr sz="9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t>04.09.2018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807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15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24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75"/>
              </a:spcBef>
              <a:spcAft>
                <a:spcPts val="300"/>
              </a:spcAft>
              <a:buFontTx/>
              <a:buNone/>
              <a:defRPr sz="90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t>04.09.2018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67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fld id="{8FF90C58-E373-423A-A0B5-7871799BB8BE}" type="datetimeFigureOut">
              <a:rPr lang="ru-RU" smtClean="0"/>
              <a:t>04.09.2018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050" b="1">
                <a:solidFill>
                  <a:srgbClr val="FFFFFF"/>
                </a:solidFill>
              </a:defRPr>
            </a:lvl1pPr>
          </a:lstStyle>
          <a:p>
            <a:fld id="{68AA017E-59B5-43E6-8EA6-74E9693CD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04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l" rtl="0" eaLnBrk="1" latinLnBrk="0" hangingPunct="1">
        <a:spcBef>
          <a:spcPct val="0"/>
        </a:spcBef>
        <a:buNone/>
        <a:defRPr kumimoji="0" sz="225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ts val="450"/>
        </a:spcBef>
        <a:buClr>
          <a:schemeClr val="accent1"/>
        </a:buClr>
        <a:buSzPct val="7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20574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3716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3716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508760" indent="-13716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1714500" indent="-13716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05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192024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35696" y="620688"/>
            <a:ext cx="5760640" cy="2736304"/>
          </a:xfrm>
        </p:spPr>
        <p:txBody>
          <a:bodyPr>
            <a:norm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БЛОКИ УСЛОВИЯ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5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27707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US" sz="2800" dirty="0" smtClean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ru-RU" sz="28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endParaRPr lang="ru-RU" sz="16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chemeClr val="tx1"/>
                </a:solidFill>
              </a:rPr>
              <a:t>Оператор выбора </a:t>
            </a:r>
            <a:r>
              <a:rPr lang="en-US" sz="4000" dirty="0" smtClean="0">
                <a:solidFill>
                  <a:schemeClr val="tx1"/>
                </a:solidFill>
              </a:rPr>
              <a:t>switch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549168" y="1439289"/>
            <a:ext cx="2084858" cy="5103914"/>
          </a:xfrm>
          <a:prstGeom prst="rect">
            <a:avLst/>
          </a:prstGeom>
        </p:spPr>
        <p:txBody>
          <a:bodyPr>
            <a:normAutofit/>
          </a:bodyPr>
          <a:lstStyle>
            <a:lvl1pPr marL="205740" indent="-205740" algn="l" rtl="0" eaLnBrk="1" latinLnBrk="0" hangingPunct="1">
              <a:spcBef>
                <a:spcPts val="45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-20574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3716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3716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03020" indent="-13716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508760" indent="-13716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0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714500" indent="-13716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05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920240" indent="-13716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0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/>
              <a:buNone/>
            </a:pPr>
            <a:r>
              <a:rPr lang="ru-RU" dirty="0" smtClean="0"/>
              <a:t>Данная программа вызывает одну из  функций игры  в зависимости от введённого игроком номера варианта.</a:t>
            </a:r>
          </a:p>
          <a:p>
            <a:pPr marL="0" indent="0" algn="just">
              <a:buFont typeface="Wingdings"/>
              <a:buNone/>
            </a:pPr>
            <a:endParaRPr lang="ru-RU" dirty="0"/>
          </a:p>
        </p:txBody>
      </p:sp>
      <p:sp>
        <p:nvSpPr>
          <p:cNvPr id="7" name="Поле 1"/>
          <p:cNvSpPr txBox="1"/>
          <p:nvPr/>
        </p:nvSpPr>
        <p:spPr>
          <a:xfrm>
            <a:off x="359907" y="1439289"/>
            <a:ext cx="6048672" cy="5431028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&gt;</a:t>
            </a:r>
            <a:endParaRPr lang="ru-RU" sz="1600" dirty="0">
              <a:effectLst/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main()</a:t>
            </a:r>
            <a:endParaRPr lang="ru-RU" sz="1600" dirty="0">
              <a:effectLst/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{</a:t>
            </a:r>
            <a:endParaRPr lang="ru-RU" sz="1600" dirty="0">
              <a:effectLst/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input</a:t>
            </a:r>
            <a:r>
              <a:rPr lang="en-US" sz="16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 </a:t>
            </a:r>
            <a:endParaRPr lang="ru-RU" sz="1600" dirty="0">
              <a:effectLst/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"1. Play game\n"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ru-RU" sz="1600" dirty="0">
              <a:effectLst/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"2. Load game\n"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ru-RU" sz="1600" dirty="0">
              <a:effectLst/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"3. Close game\n"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ru-RU" sz="1600" dirty="0">
              <a:effectLst/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"Selection: "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ru-RU" sz="1600" dirty="0">
              <a:effectLst/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scanf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"%d"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, &amp;input);</a:t>
            </a:r>
            <a:endParaRPr lang="ru-RU" sz="1600" dirty="0">
              <a:effectLst/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switch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( input ) </a:t>
            </a:r>
            <a:endParaRPr lang="en-US" sz="1600" dirty="0" smtClean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{</a:t>
            </a:r>
            <a:endParaRPr lang="ru-RU" sz="1600" dirty="0">
              <a:effectLst/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1</a:t>
            </a:r>
            <a:r>
              <a:rPr lang="en-US" sz="16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:    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playgame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();</a:t>
            </a:r>
            <a:r>
              <a:rPr lang="en-US" sz="16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</a:t>
            </a:r>
            <a:r>
              <a:rPr lang="ru-RU" sz="16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функция играть</a:t>
            </a:r>
            <a:endParaRPr lang="ru-RU" sz="1600" dirty="0">
              <a:effectLst/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</a:t>
            </a:r>
            <a:endParaRPr lang="ru-RU" sz="1600" dirty="0">
              <a:effectLst/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2</a:t>
            </a:r>
            <a:r>
              <a:rPr lang="en-US" sz="16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:    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loadgame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();</a:t>
            </a:r>
            <a:r>
              <a:rPr lang="en-US" sz="16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</a:t>
            </a:r>
            <a:r>
              <a:rPr lang="ru-RU" sz="16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функция загрузить</a:t>
            </a:r>
            <a:endParaRPr lang="ru-RU" sz="1600" dirty="0">
              <a:effectLst/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</a:t>
            </a:r>
            <a:endParaRPr lang="ru-RU" sz="1600" dirty="0">
              <a:effectLst/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3</a:t>
            </a:r>
            <a:r>
              <a:rPr lang="en-US" sz="16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:    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closegame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();</a:t>
            </a:r>
            <a:r>
              <a:rPr lang="en-US" sz="16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</a:t>
            </a:r>
            <a:r>
              <a:rPr lang="ru-RU" sz="16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функция закрыть</a:t>
            </a:r>
            <a:endParaRPr lang="ru-RU" sz="1600" dirty="0">
              <a:effectLst/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</a:t>
            </a:r>
            <a:endParaRPr lang="ru-RU" sz="1600" dirty="0">
              <a:effectLst/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  <a:endParaRPr lang="ru-RU" sz="1600" dirty="0">
              <a:effectLst/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  <a:endParaRPr lang="ru-RU" sz="1600" dirty="0">
              <a:effectLst/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2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27707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US" sz="2800" dirty="0" smtClean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ru-RU" sz="28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endParaRPr lang="ru-RU" sz="16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chemeClr val="tx1"/>
                </a:solidFill>
              </a:rPr>
              <a:t>Оператор выбора </a:t>
            </a:r>
            <a:r>
              <a:rPr lang="en-US" sz="4000" dirty="0" smtClean="0">
                <a:solidFill>
                  <a:schemeClr val="tx1"/>
                </a:solidFill>
              </a:rPr>
              <a:t>switch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5004048" y="1553550"/>
            <a:ext cx="3597026" cy="5187818"/>
          </a:xfrm>
          <a:prstGeom prst="rect">
            <a:avLst/>
          </a:prstGeom>
        </p:spPr>
        <p:txBody>
          <a:bodyPr>
            <a:normAutofit/>
          </a:bodyPr>
          <a:lstStyle>
            <a:lvl1pPr marL="205740" indent="-205740" algn="l" rtl="0" eaLnBrk="1" latinLnBrk="0" hangingPunct="1">
              <a:spcBef>
                <a:spcPts val="45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-20574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3716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3716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03020" indent="-13716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508760" indent="-13716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0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714500" indent="-13716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05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920240" indent="-13716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0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Font typeface="Wingdings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Иногда блоки 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 проверяют символьные, а не числовые значения. Тогда эти символы необходимо брать в одинарные кавычки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 case ‘b’:,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case‘G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’:, case‘+’ и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т.д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В данном примере в зависимости от выбранного варианта выводится предложение, дата либо день. Если выбранного варианта не существует, то сработает блок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поступит сообщение о некорректном вводе.</a:t>
            </a:r>
            <a:endParaRPr lang="ru-RU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Font typeface="Wingdings"/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Font typeface="Wingdings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оле 1"/>
          <p:cNvSpPr txBox="1"/>
          <p:nvPr/>
        </p:nvSpPr>
        <p:spPr>
          <a:xfrm>
            <a:off x="371475" y="1553550"/>
            <a:ext cx="4556839" cy="4925144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#include</a:t>
            </a: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&gt;</a:t>
            </a:r>
            <a:endParaRPr lang="ru-RU" sz="1400" dirty="0">
              <a:effectLst/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main()</a:t>
            </a:r>
            <a:endParaRPr lang="ru-RU" sz="1400" dirty="0">
              <a:effectLst/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{</a:t>
            </a:r>
            <a:endParaRPr lang="ru-RU" sz="1400" dirty="0">
              <a:effectLst/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input;</a:t>
            </a:r>
            <a:endParaRPr lang="ru-RU" sz="1400" dirty="0">
              <a:effectLst/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A.Print</a:t>
            </a: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text\n"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ru-RU" sz="1400" dirty="0">
              <a:effectLst/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B.Print</a:t>
            </a: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date\n"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ru-RU" sz="1400" dirty="0">
              <a:effectLst/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C.Print</a:t>
            </a: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day\n"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ru-RU" sz="1400" dirty="0">
              <a:effectLst/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"Selection: "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ru-RU" sz="1400" dirty="0">
              <a:effectLst/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scanf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"%c"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, &amp;input);</a:t>
            </a:r>
            <a:endParaRPr lang="ru-RU" sz="1400" dirty="0">
              <a:effectLst/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switch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( input ) {</a:t>
            </a:r>
            <a:endParaRPr lang="ru-RU" sz="1400" dirty="0">
              <a:effectLst/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'A</a:t>
            </a:r>
            <a:r>
              <a:rPr lang="en-US" sz="1400" dirty="0" smtClean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:    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"I like C++\n"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ru-RU" sz="1400" dirty="0">
              <a:effectLst/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</a:t>
            </a:r>
            <a:endParaRPr lang="ru-RU" sz="1400" dirty="0">
              <a:effectLst/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'B</a:t>
            </a:r>
            <a:r>
              <a:rPr lang="en-US" sz="1400" dirty="0" smtClean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:    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"14.03.2016\n"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ru-RU" sz="1400" dirty="0">
              <a:effectLst/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</a:t>
            </a:r>
            <a:endParaRPr lang="ru-RU" sz="1400" dirty="0">
              <a:effectLst/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'C</a:t>
            </a:r>
            <a:r>
              <a:rPr lang="en-US" sz="1400" dirty="0" smtClean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:    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"Monday\n"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ru-RU" sz="1400" dirty="0">
              <a:effectLst/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</a:t>
            </a:r>
            <a:endParaRPr lang="ru-RU" sz="1400" dirty="0">
              <a:effectLst/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default</a:t>
            </a:r>
            <a:r>
              <a:rPr lang="en-US" sz="14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: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"incorrect input\n"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ru-RU" sz="1400" dirty="0">
              <a:effectLst/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  <a:endParaRPr lang="ru-RU" sz="1400" dirty="0">
              <a:effectLst/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  <a:endParaRPr lang="ru-RU" sz="1400" dirty="0">
              <a:effectLst/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61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27707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отличается от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тем, что он может выполнять только операции проверки строгого равенства, в то время как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вычислять логические выражения и отношения.</a:t>
            </a:r>
          </a:p>
          <a:p>
            <a:pPr fontAlgn="base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может быть двух констант в одном операторе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имеющих одинаковые значения. Конечно, оператор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включающий в себя другой оператор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может содержать аналогичные константы.</a:t>
            </a:r>
          </a:p>
          <a:p>
            <a:pPr fontAlgn="base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 операторе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используются символьные константы, они автоматически преобразуются к целочисленным значениям.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ru-RU" sz="2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chemeClr val="tx1"/>
                </a:solidFill>
              </a:rPr>
              <a:t>Оператор выбора </a:t>
            </a:r>
            <a:r>
              <a:rPr lang="en-US" sz="4000" dirty="0" smtClean="0">
                <a:solidFill>
                  <a:schemeClr val="tx1"/>
                </a:solidFill>
              </a:rPr>
              <a:t>switch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8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Формат условного оператора следующий:</a:t>
            </a:r>
            <a:endParaRPr lang="en-US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b="1" i="1" dirty="0" err="1"/>
              <a:t>if</a:t>
            </a:r>
            <a:r>
              <a:rPr lang="ru-RU" sz="1800" dirty="0"/>
              <a:t> (выражение) </a:t>
            </a:r>
            <a:r>
              <a:rPr lang="en-US" sz="1800" dirty="0"/>
              <a:t>{</a:t>
            </a:r>
            <a:r>
              <a:rPr lang="ru-RU" sz="1800" i="1" dirty="0"/>
              <a:t>оператор</a:t>
            </a:r>
            <a:r>
              <a:rPr lang="en-US" sz="1800" i="1" dirty="0"/>
              <a:t>1}</a:t>
            </a:r>
            <a:r>
              <a:rPr lang="ru-RU" sz="1800" dirty="0"/>
              <a:t>; </a:t>
            </a:r>
            <a:r>
              <a:rPr lang="ru-RU" sz="1800" b="1" i="1" dirty="0" err="1"/>
              <a:t>else</a:t>
            </a:r>
            <a:r>
              <a:rPr lang="ru-RU" sz="1800" dirty="0"/>
              <a:t> </a:t>
            </a:r>
            <a:r>
              <a:rPr lang="en-US" sz="1800" dirty="0"/>
              <a:t>{</a:t>
            </a:r>
            <a:r>
              <a:rPr lang="ru-RU" sz="1800" i="1" dirty="0"/>
              <a:t>оператор2</a:t>
            </a:r>
            <a:r>
              <a:rPr lang="en-US" sz="1800" i="1" dirty="0"/>
              <a:t>}</a:t>
            </a:r>
            <a:r>
              <a:rPr lang="ru-RU" sz="1800" dirty="0"/>
              <a:t>;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ru-RU" sz="1800" dirty="0"/>
              <a:t>Сначала вычисляется выражение, которое может иметь арифметический тип или тип указателя. Если оно не равно нулю (имеет значение </a:t>
            </a:r>
            <a:r>
              <a:rPr lang="ru-RU" sz="1800" dirty="0" err="1"/>
              <a:t>true</a:t>
            </a:r>
            <a:r>
              <a:rPr lang="ru-RU" sz="1800" dirty="0"/>
              <a:t>), выполняется первый оператор, иначе — второй. После этого управление передается на оператор, следующий за условным.</a:t>
            </a:r>
          </a:p>
          <a:p>
            <a:endParaRPr lang="ru-RU" sz="16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chemeClr val="tx1"/>
                </a:solidFill>
              </a:rPr>
              <a:t>Условный оператор </a:t>
            </a:r>
            <a:r>
              <a:rPr lang="en-US" sz="4000" dirty="0">
                <a:solidFill>
                  <a:schemeClr val="tx1"/>
                </a:solidFill>
              </a:rPr>
              <a:t>if…else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6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chemeClr val="tx1"/>
                </a:solidFill>
              </a:rPr>
              <a:t>Условный оператор </a:t>
            </a:r>
            <a:r>
              <a:rPr lang="en-US" sz="4000" dirty="0">
                <a:solidFill>
                  <a:schemeClr val="tx1"/>
                </a:solidFill>
              </a:rPr>
              <a:t>if…else</a:t>
            </a:r>
            <a:endParaRPr lang="ru-RU" sz="4000" dirty="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707" y="1484784"/>
            <a:ext cx="4078779" cy="432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281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Написать </a:t>
            </a:r>
            <a:r>
              <a:rPr lang="ru-RU" sz="1800" dirty="0"/>
              <a:t>программу которая сообщает, делится ли введенное число без остатка на 7.</a:t>
            </a:r>
          </a:p>
          <a:p>
            <a:endParaRPr lang="ru-RU" sz="16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Пример</a:t>
            </a:r>
            <a:endParaRPr lang="ru-RU" sz="4000" dirty="0"/>
          </a:p>
        </p:txBody>
      </p:sp>
      <p:sp>
        <p:nvSpPr>
          <p:cNvPr id="6" name="Поле 1"/>
          <p:cNvSpPr txBox="1"/>
          <p:nvPr/>
        </p:nvSpPr>
        <p:spPr>
          <a:xfrm>
            <a:off x="385528" y="2420888"/>
            <a:ext cx="5338599" cy="4032448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#include</a:t>
            </a:r>
            <a:r>
              <a:rPr lang="en-US" sz="16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stdio.h</a:t>
            </a:r>
            <a:r>
              <a:rPr lang="en-US" sz="16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</a:t>
            </a:r>
            <a:endParaRPr lang="ru-RU" sz="2400" dirty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main()</a:t>
            </a:r>
            <a:endParaRPr lang="ru-RU" sz="2400" dirty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ru-RU" sz="2400" dirty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600" dirty="0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</a:t>
            </a:r>
            <a:r>
              <a:rPr lang="en-US" sz="1600" dirty="0" err="1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number;</a:t>
            </a:r>
            <a:endParaRPr lang="ru-RU" sz="2400" dirty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Vvedite</a:t>
            </a:r>
            <a:r>
              <a:rPr lang="en-US" sz="16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chislo</a:t>
            </a:r>
            <a:r>
              <a:rPr lang="en-US" sz="16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\n"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ru-RU" sz="2400" dirty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scanf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"%d"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&amp;number);</a:t>
            </a:r>
            <a:endParaRPr lang="ru-RU" sz="2400" dirty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(number%7==0</a:t>
            </a:r>
            <a:r>
              <a:rPr lang="en-US" sz="16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r>
              <a:rPr lang="en-US" sz="1600" dirty="0" smtClea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</a:t>
            </a:r>
            <a:r>
              <a:rPr lang="ru-RU" sz="16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остаток от деления</a:t>
            </a:r>
            <a:r>
              <a:rPr lang="en-US" sz="16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0</a:t>
            </a:r>
            <a:endParaRPr lang="ru-RU" sz="2400" dirty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Chislo</a:t>
            </a:r>
            <a:r>
              <a:rPr lang="en-US" sz="16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delitsya</a:t>
            </a:r>
            <a:r>
              <a:rPr lang="en-US" sz="16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\n"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ru-RU" sz="2400" dirty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else</a:t>
            </a:r>
            <a:endParaRPr lang="ru-RU" sz="2400" dirty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Chislo</a:t>
            </a:r>
            <a:r>
              <a:rPr lang="en-US" sz="16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ne </a:t>
            </a:r>
            <a:r>
              <a:rPr lang="en-US" sz="160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delitsya</a:t>
            </a:r>
            <a:r>
              <a:rPr lang="en-US" sz="16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\n"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ru-RU" sz="2400" dirty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6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ru-RU" sz="2400" dirty="0">
              <a:effectLst/>
              <a:ea typeface="Calibri"/>
              <a:cs typeface="Times New Roman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638" y="2276872"/>
            <a:ext cx="2124948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082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67667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Одна из ветвей может отсутствовать, логичнее опускать вторую ветвь вместе с ключевым словом </a:t>
            </a:r>
            <a:r>
              <a:rPr lang="ru-RU" sz="1800" b="1" i="1" dirty="0" err="1"/>
              <a:t>else</a:t>
            </a:r>
            <a:r>
              <a:rPr lang="ru-RU" sz="1800" dirty="0"/>
              <a:t>. </a:t>
            </a:r>
          </a:p>
          <a:p>
            <a:endParaRPr lang="ru-RU" sz="16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Условный оператор</a:t>
            </a:r>
            <a:endParaRPr lang="ru-RU" sz="4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276872"/>
            <a:ext cx="2346490" cy="378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99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67667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Необходимо </a:t>
            </a:r>
            <a:r>
              <a:rPr lang="ru-RU" sz="1800" dirty="0"/>
              <a:t>проверить температуру в комнате,  и , если она меньше 20 </a:t>
            </a:r>
            <a:r>
              <a:rPr lang="en-US" sz="1800" dirty="0"/>
              <a:t>°C</a:t>
            </a:r>
            <a:r>
              <a:rPr lang="ru-RU" sz="1800" dirty="0"/>
              <a:t>, увеличить температуру до 22 </a:t>
            </a:r>
            <a:r>
              <a:rPr lang="en-US" sz="1800" dirty="0"/>
              <a:t>°C</a:t>
            </a:r>
            <a:r>
              <a:rPr lang="ru-RU" sz="1800" dirty="0"/>
              <a:t>.</a:t>
            </a:r>
          </a:p>
          <a:p>
            <a:endParaRPr lang="ru-RU" sz="16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Пример</a:t>
            </a:r>
            <a:endParaRPr lang="ru-RU" sz="4000" dirty="0"/>
          </a:p>
        </p:txBody>
      </p:sp>
      <p:sp>
        <p:nvSpPr>
          <p:cNvPr id="7" name="Поле 1"/>
          <p:cNvSpPr txBox="1"/>
          <p:nvPr/>
        </p:nvSpPr>
        <p:spPr>
          <a:xfrm>
            <a:off x="467544" y="3432629"/>
            <a:ext cx="5328592" cy="2376264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#include</a:t>
            </a:r>
            <a:r>
              <a:rPr lang="en-US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stdio.h</a:t>
            </a:r>
            <a:r>
              <a:rPr lang="en-US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</a:t>
            </a:r>
            <a:endParaRPr lang="ru-RU" sz="2800" dirty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main()</a:t>
            </a:r>
            <a:endParaRPr lang="ru-RU" sz="2800" dirty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ru-RU" sz="2800" dirty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temp = 15</a:t>
            </a:r>
            <a:r>
              <a:rPr lang="en-US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r>
              <a:rPr lang="ru-RU" dirty="0" smtClea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//начальная температура</a:t>
            </a:r>
            <a:endParaRPr lang="ru-RU" sz="2800" dirty="0">
              <a:solidFill>
                <a:srgbClr val="008000"/>
              </a:solidFill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</a:t>
            </a:r>
            <a:r>
              <a:rPr lang="en-US" dirty="0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(temp&lt;20)  </a:t>
            </a:r>
            <a:endParaRPr lang="ru-RU" sz="2800" dirty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</a:t>
            </a:r>
            <a:r>
              <a:rPr lang="en-US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temp=2</a:t>
            </a:r>
            <a:r>
              <a:rPr lang="ru-RU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2</a:t>
            </a:r>
            <a:r>
              <a:rPr lang="en-US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ru-RU" sz="2800" dirty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ru-RU" sz="2800" dirty="0">
              <a:effectLst/>
              <a:ea typeface="Calibri"/>
              <a:cs typeface="Times New Roman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962" y="2276872"/>
            <a:ext cx="1666665" cy="4052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787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1252736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800" dirty="0"/>
              <a:t>Если требуется проверить несколько условий, их объединяют знаками логических операций.  Изменим условие предыдущей задачи. Температура в комнате должна быть в диапазоне от 20 до 28 </a:t>
            </a:r>
            <a:r>
              <a:rPr lang="en-US" sz="1800" dirty="0"/>
              <a:t>°C</a:t>
            </a:r>
            <a:r>
              <a:rPr lang="ru-RU" sz="1800" dirty="0"/>
              <a:t>. Иначе необходимо установить температуру 22 </a:t>
            </a:r>
            <a:r>
              <a:rPr lang="en-US" sz="1800" dirty="0"/>
              <a:t>°C</a:t>
            </a:r>
            <a:r>
              <a:rPr lang="ru-RU" sz="1800" dirty="0"/>
              <a:t>.</a:t>
            </a:r>
          </a:p>
          <a:p>
            <a:endParaRPr lang="ru-RU" sz="16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Пример</a:t>
            </a:r>
            <a:endParaRPr lang="ru-RU" sz="4000" dirty="0"/>
          </a:p>
        </p:txBody>
      </p:sp>
      <p:sp>
        <p:nvSpPr>
          <p:cNvPr id="6" name="Поле 1"/>
          <p:cNvSpPr txBox="1"/>
          <p:nvPr/>
        </p:nvSpPr>
        <p:spPr>
          <a:xfrm>
            <a:off x="387868" y="2780928"/>
            <a:ext cx="5328592" cy="2376264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#include</a:t>
            </a:r>
            <a:r>
              <a:rPr lang="en-US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stdio.h</a:t>
            </a:r>
            <a:r>
              <a:rPr lang="en-US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</a:t>
            </a:r>
            <a:endParaRPr lang="ru-RU" sz="2800" dirty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main()</a:t>
            </a:r>
            <a:endParaRPr lang="ru-RU" sz="2800" dirty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ru-RU" sz="2800" dirty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temp = 15</a:t>
            </a:r>
            <a:r>
              <a:rPr lang="en-US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r>
              <a:rPr lang="ru-RU" dirty="0" smtClea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//начальная температура</a:t>
            </a:r>
            <a:endParaRPr lang="ru-RU" sz="2800" dirty="0">
              <a:solidFill>
                <a:srgbClr val="008000"/>
              </a:solidFill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</a:t>
            </a:r>
            <a:r>
              <a:rPr lang="en-US" dirty="0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temp&lt;20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|| temp&gt;28)</a:t>
            </a:r>
            <a:r>
              <a:rPr lang="en-US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</a:t>
            </a:r>
            <a:endParaRPr lang="ru-RU" sz="2800" dirty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</a:t>
            </a:r>
            <a:r>
              <a:rPr lang="en-US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temp=2</a:t>
            </a:r>
            <a:r>
              <a:rPr lang="ru-RU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2</a:t>
            </a:r>
            <a:r>
              <a:rPr lang="en-US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ru-RU" sz="2800" dirty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ru-RU" sz="2800" dirty="0">
              <a:effectLst/>
              <a:ea typeface="Calibri"/>
              <a:cs typeface="Times New Roman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986" y="2687209"/>
            <a:ext cx="1597365" cy="3884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302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27707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Типичной конструкцией является </a:t>
            </a:r>
            <a:r>
              <a:rPr lang="ru-RU" sz="2000" i="1" dirty="0"/>
              <a:t>лесенка </a:t>
            </a:r>
            <a:r>
              <a:rPr lang="ru-RU" sz="2000" i="1" dirty="0" err="1"/>
              <a:t>if-else-if</a:t>
            </a:r>
            <a:r>
              <a:rPr lang="ru-RU" sz="2000" i="1" dirty="0"/>
              <a:t>.</a:t>
            </a:r>
            <a:r>
              <a:rPr lang="ru-RU" sz="2000" dirty="0"/>
              <a:t> Она выглядит следующим образом</a:t>
            </a:r>
            <a:r>
              <a:rPr lang="ru-RU" sz="2000" dirty="0" smtClean="0"/>
              <a:t>: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8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if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(выражение) оператор1;</a:t>
            </a:r>
            <a:endParaRPr lang="ru-RU" sz="28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8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else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if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(выражение) оператор2;</a:t>
            </a:r>
            <a:endParaRPr lang="ru-RU" sz="28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8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else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if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(выражение) оператор3;</a:t>
            </a:r>
            <a:endParaRPr lang="ru-RU" sz="28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...</a:t>
            </a:r>
            <a:endParaRPr lang="ru-RU" sz="2800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18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else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 оператор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2000" dirty="0"/>
              <a:t>Условия вычисляются сверху вниз. Когда обнаруживается истинное условие, то выполняется оператор, связанный с этим условием, а остальная часть конструкции игнорируется. 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ru-RU" sz="28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endParaRPr lang="ru-RU" sz="16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Составной условный оператор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5232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27707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US" sz="2800" dirty="0" smtClean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ru-RU" sz="28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endParaRPr lang="ru-RU" sz="16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chemeClr val="tx1"/>
                </a:solidFill>
              </a:rPr>
              <a:t>Оператор выбора </a:t>
            </a:r>
            <a:r>
              <a:rPr lang="en-US" sz="4000" dirty="0" smtClean="0">
                <a:solidFill>
                  <a:schemeClr val="tx1"/>
                </a:solidFill>
              </a:rPr>
              <a:t>switch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71475" y="1547414"/>
            <a:ext cx="5184576" cy="648072"/>
          </a:xfrm>
          <a:prstGeom prst="rect">
            <a:avLst/>
          </a:prstGeom>
        </p:spPr>
        <p:txBody>
          <a:bodyPr>
            <a:normAutofit/>
          </a:bodyPr>
          <a:lstStyle>
            <a:lvl1pPr marL="205740" indent="-205740" algn="l" rtl="0" eaLnBrk="1" latinLnBrk="0" hangingPunct="1">
              <a:spcBef>
                <a:spcPts val="45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-20574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3716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3716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03020" indent="-13716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508760" indent="-13716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0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714500" indent="-13716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05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920240" indent="-13716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0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ru-RU" dirty="0" smtClean="0"/>
              <a:t>Общий вид оператора выбора:</a:t>
            </a:r>
          </a:p>
          <a:p>
            <a:pPr marL="0" indent="0">
              <a:buFont typeface="Wingdings"/>
              <a:buNone/>
            </a:pPr>
            <a:endParaRPr lang="ru-RU" dirty="0"/>
          </a:p>
        </p:txBody>
      </p:sp>
      <p:sp>
        <p:nvSpPr>
          <p:cNvPr id="7" name="Поле 1"/>
          <p:cNvSpPr txBox="1"/>
          <p:nvPr/>
        </p:nvSpPr>
        <p:spPr>
          <a:xfrm>
            <a:off x="428620" y="2161646"/>
            <a:ext cx="2688125" cy="4623251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switch</a:t>
            </a:r>
            <a:r>
              <a:rPr lang="ru-RU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(выражение)</a:t>
            </a:r>
            <a:endParaRPr lang="ru-RU" dirty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ru-RU" dirty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case</a:t>
            </a:r>
            <a:r>
              <a:rPr lang="ru-RU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значение_1:</a:t>
            </a:r>
            <a:endParaRPr lang="ru-RU" dirty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код1;</a:t>
            </a:r>
            <a:endParaRPr lang="ru-RU" dirty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break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ru-RU" dirty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case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значение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_2:</a:t>
            </a:r>
            <a:endParaRPr lang="ru-RU" dirty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</a:t>
            </a:r>
            <a:r>
              <a:rPr lang="ru-RU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код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2;</a:t>
            </a:r>
            <a:endParaRPr lang="ru-RU" dirty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break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ru-RU" dirty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case</a:t>
            </a:r>
            <a:r>
              <a:rPr lang="ru-RU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значение_n</a:t>
            </a:r>
            <a:r>
              <a:rPr lang="ru-RU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:</a:t>
            </a:r>
            <a:endParaRPr lang="ru-RU" dirty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</a:t>
            </a:r>
            <a:r>
              <a:rPr lang="ru-RU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кодn</a:t>
            </a:r>
            <a:r>
              <a:rPr lang="ru-RU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ru-RU" dirty="0">
              <a:effectLst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break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default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:</a:t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код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ru-RU" dirty="0">
              <a:effectLst/>
              <a:ea typeface="Calibri"/>
              <a:cs typeface="Times New Roman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347864" y="2564904"/>
            <a:ext cx="5184576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800" dirty="0"/>
              <a:t>Сначала вычисляется выражение в круглых скобках (назовем его селектором). Затем вычисленное значение селектора последовательно сравнивается с константным выражением, следующим за </a:t>
            </a:r>
            <a:r>
              <a:rPr lang="ru-RU" sz="1800" b="1" dirty="0" err="1"/>
              <a:t>case</a:t>
            </a:r>
            <a:r>
              <a:rPr lang="ru-RU" sz="1800" dirty="0"/>
              <a:t>. </a:t>
            </a:r>
            <a:r>
              <a:rPr lang="en-US" sz="1800" dirty="0" smtClean="0"/>
              <a:t> </a:t>
            </a:r>
          </a:p>
          <a:p>
            <a:pPr marL="0" indent="0" algn="just">
              <a:buNone/>
            </a:pPr>
            <a:r>
              <a:rPr lang="ru-RU" sz="1800" dirty="0" smtClean="0"/>
              <a:t>Если </a:t>
            </a:r>
            <a:r>
              <a:rPr lang="ru-RU" sz="1800" dirty="0"/>
              <a:t>селектор равен какому-либо константному выражению, стоящему за </a:t>
            </a:r>
            <a:r>
              <a:rPr lang="ru-RU" sz="1800" b="1" dirty="0" err="1"/>
              <a:t>case</a:t>
            </a:r>
            <a:r>
              <a:rPr lang="ru-RU" sz="1800" dirty="0"/>
              <a:t>, то управление передается оператору, помеченному соответствующим оператором </a:t>
            </a:r>
            <a:r>
              <a:rPr lang="ru-RU" sz="1800" b="1" dirty="0" err="1"/>
              <a:t>case</a:t>
            </a:r>
            <a:r>
              <a:rPr lang="ru-RU" sz="1800" dirty="0"/>
              <a:t>. 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41052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D9924198-7531-463B-9B49-3909A86F00C9}" vid="{0F78871F-1C10-436B-A8F8-684D318A8F8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1343</TotalTime>
  <Words>594</Words>
  <Application>Microsoft Office PowerPoint</Application>
  <PresentationFormat>Экран (4:3)</PresentationFormat>
  <Paragraphs>141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1" baseType="lpstr">
      <vt:lpstr>Arial</vt:lpstr>
      <vt:lpstr>Calibri</vt:lpstr>
      <vt:lpstr>Century Schoolbook</vt:lpstr>
      <vt:lpstr>Consolas</vt:lpstr>
      <vt:lpstr>Courier New</vt:lpstr>
      <vt:lpstr>Times New Roman</vt:lpstr>
      <vt:lpstr>Wingdings</vt:lpstr>
      <vt:lpstr>Wingdings 2</vt:lpstr>
      <vt:lpstr>Тема1</vt:lpstr>
      <vt:lpstr>БЛОКИ УСЛОВИЯ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SanBuild &amp; 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</dc:title>
  <dc:creator>DP</dc:creator>
  <cp:lastModifiedBy>501а</cp:lastModifiedBy>
  <cp:revision>72</cp:revision>
  <dcterms:created xsi:type="dcterms:W3CDTF">2016-03-13T14:44:57Z</dcterms:created>
  <dcterms:modified xsi:type="dcterms:W3CDTF">2018-09-04T11:26:52Z</dcterms:modified>
</cp:coreProperties>
</file>