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310" r:id="rId3"/>
    <p:sldId id="315" r:id="rId4"/>
    <p:sldId id="314" r:id="rId5"/>
    <p:sldId id="316" r:id="rId6"/>
    <p:sldId id="317" r:id="rId7"/>
    <p:sldId id="321" r:id="rId8"/>
    <p:sldId id="318" r:id="rId9"/>
    <p:sldId id="320" r:id="rId10"/>
    <p:sldId id="319" r:id="rId11"/>
    <p:sldId id="323" r:id="rId12"/>
    <p:sldId id="322" r:id="rId13"/>
    <p:sldId id="324" r:id="rId14"/>
    <p:sldId id="325" r:id="rId15"/>
    <p:sldId id="326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706" autoAdjust="0"/>
  </p:normalViewPr>
  <p:slideViewPr>
    <p:cSldViewPr>
      <p:cViewPr varScale="1">
        <p:scale>
          <a:sx n="63" d="100"/>
          <a:sy n="63" d="100"/>
        </p:scale>
        <p:origin x="-13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A513D18-3671-46C9-BA35-3400EEB352B8}" type="datetimeFigureOut">
              <a:rPr lang="ru-RU" smtClean="0"/>
              <a:pPr/>
              <a:t>05.09.2018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05.09.2018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05.09.2018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05.09.2018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A513D18-3671-46C9-BA35-3400EEB352B8}" type="datetimeFigureOut">
              <a:rPr lang="ru-RU" smtClean="0"/>
              <a:pPr/>
              <a:t>05.09.2018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05.09.2018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05.09.2018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05.09.2018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05.09.2018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05.09.2018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05.09.2018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A513D18-3671-46C9-BA35-3400EEB352B8}" type="datetimeFigureOut">
              <a:rPr lang="ru-RU" smtClean="0"/>
              <a:pPr/>
              <a:t>05.09.2018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4480" y="1000108"/>
            <a:ext cx="7072362" cy="2375380"/>
          </a:xfrm>
        </p:spPr>
        <p:txBody>
          <a:bodyPr>
            <a:noAutofit/>
          </a:bodyPr>
          <a:lstStyle/>
          <a:p>
            <a:pPr algn="just"/>
            <a:r>
              <a:rPr lang="ru-RU" sz="4800" dirty="0" smtClean="0">
                <a:solidFill>
                  <a:schemeClr val="tx1"/>
                </a:solidFill>
              </a:rPr>
              <a:t>Функции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Возвращаемое значение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Оператор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вызывает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немедленный выход из текущей функции и возврат в вызывающую функцию.</a:t>
            </a:r>
          </a:p>
          <a:p>
            <a:pPr marL="0" indent="0" algn="just">
              <a:spcBef>
                <a:spcPts val="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используется для возврата значения функции.</a:t>
            </a:r>
          </a:p>
          <a:p>
            <a:pPr marL="0" indent="0" algn="just">
              <a:spcBef>
                <a:spcPts val="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теле функции может быть несколько операторов </a:t>
            </a:r>
            <a:r>
              <a:rPr lang="ru-RU" b="1" i="1" dirty="0" err="1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но может не быть ни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одного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(void)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если нет </a:t>
            </a:r>
            <a:r>
              <a:rPr lang="ru-RU" b="1" i="1" dirty="0" err="1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возврат в вызывающую программу происходит после выполнения последнего оператора тела функции.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Область видимости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глобальные </a:t>
            </a:r>
          </a:p>
          <a:p>
            <a:pPr lvl="1">
              <a:lnSpc>
                <a:spcPct val="1500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локальные </a:t>
            </a:r>
          </a:p>
          <a:p>
            <a:pPr lvl="1">
              <a:lnSpc>
                <a:spcPct val="1500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формальные параметры.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Глобальные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Объявлены вне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какой-либо функции. 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Могут быть использованы в любом месте программы, но перед их использованием они должны быть объявлены. 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Область действия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вся программа.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Глобальные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они занимают память в течение всего времени работы программы;</a:t>
            </a:r>
          </a:p>
          <a:p>
            <a:pPr marL="0" indent="0" algn="just">
              <a:lnSpc>
                <a:spcPct val="150000"/>
              </a:lnSpc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делает функции менее общими и затрудняет их использование в других программах;</a:t>
            </a:r>
          </a:p>
          <a:p>
            <a:pPr marL="0" indent="0" algn="just">
              <a:lnSpc>
                <a:spcPct val="150000"/>
              </a:lnSpc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использование внешних переменных делает возможным появление ошибок из-за побочных явлений. Эти ошибки, как правило, трудно отыскать.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Локальные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Объявлены внутри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какой-либо функции. 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Могут быть использованы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только в функции(блоке) где были объявлены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Область действия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вся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функция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Формальные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Объявлены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описании функций как ее аргументы.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Используются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теле функции так же, как локальные переменные. </a:t>
            </a:r>
          </a:p>
          <a:p>
            <a:pPr marL="0" indent="0" algn="just">
              <a:lnSpc>
                <a:spcPct val="150000"/>
              </a:lnSpc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Область действия формальных параметров - блок, являющийся телом функции. </a:t>
            </a:r>
          </a:p>
          <a:p>
            <a:pPr marL="0" indent="0" algn="just">
              <a:lnSpc>
                <a:spcPct val="150000"/>
              </a:lnSpc>
              <a:spcAft>
                <a:spcPts val="600"/>
              </a:spcAft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Функции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Функции - это самостоятельные единицы программы, предназначенные для решения конкретных подзадач, обычно повторяющиеся несколько раз.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Перед использованием функция должна быть объявлена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Все функции в языке Си – глобальные, т.е. функция не может быть объявлена внутри другой функции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 Си можно объявить функцию с помощью прототипа, т.е. заголовка функции, а полное ее описание сделать после функции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Прототип функции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90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Прототип функции - заголовок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функции, в котором могут отсутствовать имена формальных параметров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Тип 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ИмяФункции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СписокФормальныхПараметров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Наличие прототипа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позволяет компилятору контролировать соответствие типа возвращаемого функцией значения и соответствие количества и типов формальных и фактических параметров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Без прототипа можно, но тогда правило «Все что ниже – не видно»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Пример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altLang="ru-RU" dirty="0" err="1" smtClean="0">
                <a:latin typeface="Times New Roman" pitchFamily="18" charset="0"/>
                <a:cs typeface="Times New Roman" pitchFamily="18" charset="0"/>
              </a:rPr>
              <a:t>возвращаемыйТип</a:t>
            </a: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dirty="0" err="1" smtClean="0">
                <a:latin typeface="Times New Roman" pitchFamily="18" charset="0"/>
                <a:cs typeface="Times New Roman" pitchFamily="18" charset="0"/>
              </a:rPr>
              <a:t>имяФункции</a:t>
            </a: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(&lt;список типизованных параметров&gt;)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&lt;тело  функции&gt;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alt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altLang="ru-RU" b="1" dirty="0" smtClean="0">
                <a:latin typeface="Times New Roman" pitchFamily="18" charset="0"/>
                <a:cs typeface="Times New Roman" pitchFamily="18" charset="0"/>
              </a:rPr>
              <a:t>Примеры</a:t>
            </a:r>
            <a:endParaRPr lang="en-US" alt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ru-RU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ru-RU" altLang="ru-R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ru-RU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ru-RU" altLang="ru-RU" dirty="0" smtClean="0">
                <a:latin typeface="Courier New" pitchFamily="49" charset="0"/>
                <a:cs typeface="Courier New" pitchFamily="49" charset="0"/>
              </a:rPr>
              <a:t> у) </a:t>
            </a:r>
            <a:endParaRPr lang="en-US" alt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altLang="ru-RU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altLang="ru-RU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altLang="ru-RU" dirty="0" smtClean="0">
                <a:latin typeface="Courier New" pitchFamily="49" charset="0"/>
                <a:cs typeface="Courier New" pitchFamily="49" charset="0"/>
              </a:rPr>
              <a:t> у * </a:t>
            </a:r>
            <a:r>
              <a:rPr lang="ru-RU" altLang="ru-RU" dirty="0" err="1" smtClean="0">
                <a:latin typeface="Courier New" pitchFamily="49" charset="0"/>
                <a:cs typeface="Courier New" pitchFamily="49" charset="0"/>
              </a:rPr>
              <a:t>у</a:t>
            </a:r>
            <a:r>
              <a:rPr lang="ru-RU" altLang="ru-RU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alt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ru-RU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dirty="0" err="1" smtClean="0">
                <a:latin typeface="Courier New" pitchFamily="49" charset="0"/>
                <a:cs typeface="Courier New" pitchFamily="49" charset="0"/>
              </a:rPr>
              <a:t>nextChar</a:t>
            </a:r>
            <a:r>
              <a:rPr lang="en-US" altLang="ru-RU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ru-RU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ru-RU" altLang="ru-RU" dirty="0" smtClean="0">
                <a:latin typeface="Courier New" pitchFamily="49" charset="0"/>
                <a:cs typeface="Courier New" pitchFamily="49" charset="0"/>
              </a:rPr>
              <a:t>с</a:t>
            </a:r>
            <a:r>
              <a:rPr lang="en-US" altLang="ru-RU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ru-RU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altLang="ru-RU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smtClean="0">
                <a:latin typeface="Courier New" pitchFamily="49" charset="0"/>
                <a:cs typeface="Courier New" pitchFamily="49" charset="0"/>
              </a:rPr>
              <a:t>с</a:t>
            </a:r>
            <a:r>
              <a:rPr lang="en-US" alt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dirty="0" smtClean="0">
                <a:latin typeface="Courier New" pitchFamily="49" charset="0"/>
                <a:cs typeface="Courier New" pitchFamily="49" charset="0"/>
              </a:rPr>
              <a:t>+1; </a:t>
            </a:r>
            <a:r>
              <a:rPr lang="ru-RU" altLang="ru-RU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Имя функции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Два смысла: 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spcBef>
                <a:spcPts val="0"/>
              </a:spcBef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имя алгоритма, описание того что делает кратко;</a:t>
            </a:r>
          </a:p>
          <a:p>
            <a:pPr marL="514350" indent="-514350" algn="just">
              <a:spcBef>
                <a:spcPts val="0"/>
              </a:spcBef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возвращаемое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значение (имя функции можно использовать в выражениях).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Параметры функции</a:t>
            </a:r>
            <a:endParaRPr lang="ru-RU" sz="4000" cap="none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Делятся на формальные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фактические.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alt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Формальные параметры - это переменные,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объявленные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при описании функций как ее аргументы. </a:t>
            </a:r>
          </a:p>
          <a:p>
            <a:pPr marL="0" indent="0" algn="just">
              <a:spcBef>
                <a:spcPts val="0"/>
              </a:spcBef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Фактические параметры - это параметры, с которыми функция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вызывается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для выполнения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alt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altLang="ru-RU" sz="4000" cap="none" dirty="0" smtClean="0">
                <a:solidFill>
                  <a:schemeClr val="tx1"/>
                </a:solidFill>
              </a:rPr>
              <a:t>Список </a:t>
            </a:r>
            <a:r>
              <a:rPr lang="ru-RU" altLang="ru-RU" sz="4000" cap="none" dirty="0" smtClean="0">
                <a:solidFill>
                  <a:schemeClr val="tx1"/>
                </a:solidFill>
              </a:rPr>
              <a:t>типизованных параметров</a:t>
            </a:r>
            <a:endParaRPr lang="ru-RU" sz="4000" cap="none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перечень типов и имен параметров, разделенных запятыми.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функция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может не иметь параметров, но круглые скобки необходимы в любом случае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Пример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правильного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списка параметров: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х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у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float z)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Пример неправильного списка параметров: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х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, у,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z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alt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altLang="ru-RU" sz="4000" cap="none" dirty="0" smtClean="0">
                <a:solidFill>
                  <a:schemeClr val="tx1"/>
                </a:solidFill>
              </a:rPr>
              <a:t>Список типизованных параметров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При вызове функции необходимо поставить в соответствие параметрам передаваемые аргументы. Соответствие аргументов параметрам устанавливается в том порядке, в котором они были объявлены. Тип аргументов должен совпадать или быть совместимым с типом параметров. </a:t>
            </a:r>
          </a:p>
          <a:p>
            <a:pPr marL="0" indent="0" algn="just">
              <a:spcBef>
                <a:spcPts val="0"/>
              </a:spcBef>
            </a:pPr>
            <a:endParaRPr lang="ru-RU" alt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Способы передачи параметров в функцию:</a:t>
            </a:r>
          </a:p>
          <a:p>
            <a:pPr marL="0" indent="0" algn="just">
              <a:spcBef>
                <a:spcPts val="0"/>
              </a:spcBef>
            </a:pP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значению</a:t>
            </a:r>
            <a:endParaRPr lang="ru-RU" alt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С помощью указателей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altLang="ru-RU" sz="4000" cap="none" dirty="0" smtClean="0">
                <a:solidFill>
                  <a:schemeClr val="tx1"/>
                </a:solidFill>
              </a:rPr>
              <a:t>Список типизованных параметров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altLang="ru-RU" sz="2000" dirty="0" smtClean="0">
                <a:latin typeface="Courier New" pitchFamily="49" charset="0"/>
              </a:rPr>
              <a:t>float f(</a:t>
            </a:r>
            <a:r>
              <a:rPr lang="en-US" altLang="ru-RU" sz="2000" dirty="0" err="1" smtClean="0">
                <a:latin typeface="Courier New" pitchFamily="49" charset="0"/>
              </a:rPr>
              <a:t>int</a:t>
            </a:r>
            <a:r>
              <a:rPr lang="en-US" altLang="ru-RU" sz="2000" dirty="0" smtClean="0">
                <a:latin typeface="Courier New" pitchFamily="49" charset="0"/>
              </a:rPr>
              <a:t> a, float b)</a:t>
            </a:r>
            <a:endParaRPr lang="en-US" altLang="ru-RU" sz="2000" dirty="0" smtClean="0">
              <a:latin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ru-RU" sz="2000" dirty="0" smtClean="0">
                <a:latin typeface="Courier New" pitchFamily="49" charset="0"/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ru-RU" sz="2000" dirty="0" smtClean="0">
                <a:latin typeface="Courier New" pitchFamily="49" charset="0"/>
              </a:rPr>
              <a:t>	float p;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ru-RU" sz="2000" dirty="0" smtClean="0">
                <a:latin typeface="Courier New" pitchFamily="49" charset="0"/>
              </a:rPr>
              <a:t>	p=b*a;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ru-RU" sz="2000" dirty="0" smtClean="0">
                <a:latin typeface="Courier New" pitchFamily="49" charset="0"/>
              </a:rPr>
              <a:t>	return p; </a:t>
            </a:r>
            <a:endParaRPr lang="en-US" altLang="ru-RU" sz="2000" dirty="0" smtClean="0">
              <a:latin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ru-RU" sz="2000" dirty="0" smtClean="0">
                <a:latin typeface="Courier New" pitchFamily="49" charset="0"/>
              </a:rPr>
              <a:t>}</a:t>
            </a:r>
            <a:endParaRPr lang="en-US" altLang="ru-RU" sz="2000" dirty="0" smtClean="0">
              <a:latin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ru-RU" sz="2000" dirty="0" err="1" smtClean="0">
                <a:latin typeface="Courier New" pitchFamily="49" charset="0"/>
              </a:rPr>
              <a:t>int</a:t>
            </a:r>
            <a:r>
              <a:rPr lang="en-US" altLang="ru-RU" sz="2000" dirty="0" smtClean="0">
                <a:latin typeface="Courier New" pitchFamily="49" charset="0"/>
              </a:rPr>
              <a:t> main()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ru-RU" sz="2000" dirty="0" smtClean="0">
                <a:latin typeface="Courier New" pitchFamily="49" charset="0"/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ru-RU" sz="2000" dirty="0" smtClean="0">
                <a:latin typeface="Courier New" pitchFamily="49" charset="0"/>
              </a:rPr>
              <a:t>	</a:t>
            </a:r>
            <a:r>
              <a:rPr lang="en-US" altLang="ru-RU" sz="2000" dirty="0" err="1" smtClean="0">
                <a:latin typeface="Courier New" pitchFamily="49" charset="0"/>
              </a:rPr>
              <a:t>int</a:t>
            </a:r>
            <a:r>
              <a:rPr lang="en-US" altLang="ru-RU" sz="2000" dirty="0" smtClean="0">
                <a:latin typeface="Courier New" pitchFamily="49" charset="0"/>
              </a:rPr>
              <a:t> v=5;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altLang="ru-RU" sz="2000" dirty="0" smtClean="0">
                <a:latin typeface="Courier New" pitchFamily="49" charset="0"/>
              </a:rPr>
              <a:t>	</a:t>
            </a:r>
            <a:r>
              <a:rPr lang="en-US" altLang="ru-RU" sz="2000" dirty="0" smtClean="0">
                <a:latin typeface="Courier New" pitchFamily="49" charset="0"/>
              </a:rPr>
              <a:t>float a=4.2;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altLang="ru-RU" sz="2000" dirty="0" smtClean="0">
                <a:latin typeface="Courier New" pitchFamily="49" charset="0"/>
              </a:rPr>
              <a:t>	</a:t>
            </a:r>
            <a:r>
              <a:rPr lang="en-US" altLang="ru-RU" sz="2000" dirty="0" smtClean="0">
                <a:latin typeface="Courier New" pitchFamily="49" charset="0"/>
              </a:rPr>
              <a:t>a=f(v, a);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altLang="ru-RU" sz="2000" dirty="0" smtClean="0">
                <a:latin typeface="Courier New" pitchFamily="49" charset="0"/>
              </a:rPr>
              <a:t>	</a:t>
            </a:r>
            <a:r>
              <a:rPr lang="en-US" altLang="ru-RU" sz="2000" dirty="0" smtClean="0">
                <a:latin typeface="Courier New" pitchFamily="49" charset="0"/>
              </a:rPr>
              <a:t>…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altLang="ru-RU" sz="2000" dirty="0" smtClean="0">
                <a:latin typeface="Courier New" pitchFamily="49" charset="0"/>
              </a:rPr>
              <a:t>	</a:t>
            </a:r>
            <a:r>
              <a:rPr lang="en-US" altLang="ru-RU" sz="2000" dirty="0" smtClean="0">
                <a:latin typeface="Courier New" pitchFamily="49" charset="0"/>
              </a:rPr>
              <a:t>a=f(2, 3.1);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altLang="ru-RU" sz="2000" dirty="0" smtClean="0">
                <a:latin typeface="Courier New" pitchFamily="49" charset="0"/>
              </a:rPr>
              <a:t>	</a:t>
            </a:r>
            <a:r>
              <a:rPr lang="en-US" altLang="ru-RU" sz="2000" dirty="0" smtClean="0">
                <a:latin typeface="Courier New" pitchFamily="49" charset="0"/>
              </a:rPr>
              <a:t>//a=f(</a:t>
            </a:r>
            <a:r>
              <a:rPr lang="en-US" altLang="ru-RU" sz="2000" dirty="0" err="1" smtClean="0">
                <a:latin typeface="Courier New" pitchFamily="49" charset="0"/>
              </a:rPr>
              <a:t>a,a</a:t>
            </a:r>
            <a:r>
              <a:rPr lang="en-US" altLang="ru-RU" sz="2000" dirty="0" smtClean="0">
                <a:latin typeface="Courier New" pitchFamily="49" charset="0"/>
              </a:rPr>
              <a:t>) - </a:t>
            </a:r>
            <a:r>
              <a:rPr lang="ru-RU" altLang="ru-RU" sz="2000" dirty="0" smtClean="0">
                <a:latin typeface="Courier New" pitchFamily="49" charset="0"/>
              </a:rPr>
              <a:t>НЕЛЬЗЯ</a:t>
            </a:r>
            <a:endParaRPr lang="en-US" altLang="ru-RU" sz="2000" dirty="0" smtClean="0">
              <a:latin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ru-RU" sz="2000" dirty="0" smtClean="0">
                <a:latin typeface="Courier New" pitchFamily="49" charset="0"/>
              </a:rPr>
              <a:t>	</a:t>
            </a:r>
            <a:r>
              <a:rPr lang="en-US" altLang="ru-RU" sz="2000" dirty="0" smtClean="0">
                <a:latin typeface="Courier New" pitchFamily="49" charset="0"/>
              </a:rPr>
              <a:t>return</a:t>
            </a:r>
            <a:r>
              <a:rPr lang="ru-RU" altLang="ru-RU" sz="2000" dirty="0" smtClean="0">
                <a:latin typeface="Courier New" pitchFamily="49" charset="0"/>
              </a:rPr>
              <a:t> </a:t>
            </a:r>
            <a:r>
              <a:rPr lang="ru-RU" altLang="ru-RU" sz="2000" dirty="0" smtClean="0">
                <a:latin typeface="Courier New" pitchFamily="49" charset="0"/>
              </a:rPr>
              <a:t>0; </a:t>
            </a:r>
            <a:endParaRPr lang="en-US" altLang="ru-RU" sz="2000" dirty="0" smtClean="0">
              <a:latin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altLang="ru-RU" dirty="0" smtClean="0">
                <a:latin typeface="Courier New" pitchFamily="49" charset="0"/>
              </a:rPr>
              <a:t>} </a:t>
            </a:r>
            <a:endParaRPr lang="ru-RU" altLang="ru-RU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Words>525</Words>
  <Application>Microsoft Office PowerPoint</Application>
  <PresentationFormat>Экран (4:3)</PresentationFormat>
  <Paragraphs>95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Эркер</vt:lpstr>
      <vt:lpstr>Функции</vt:lpstr>
      <vt:lpstr>Функции</vt:lpstr>
      <vt:lpstr>Прототип функции</vt:lpstr>
      <vt:lpstr>Пример</vt:lpstr>
      <vt:lpstr>Имя функции</vt:lpstr>
      <vt:lpstr>Параметры функции</vt:lpstr>
      <vt:lpstr>Список типизованных параметров</vt:lpstr>
      <vt:lpstr>Список типизованных параметров</vt:lpstr>
      <vt:lpstr>Список типизованных параметров</vt:lpstr>
      <vt:lpstr>Возвращаемое значение</vt:lpstr>
      <vt:lpstr>Область видимости</vt:lpstr>
      <vt:lpstr>Глобальные</vt:lpstr>
      <vt:lpstr>Глобальные</vt:lpstr>
      <vt:lpstr>Локальные</vt:lpstr>
      <vt:lpstr>Формальные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</dc:title>
  <dc:creator>Alya</dc:creator>
  <cp:lastModifiedBy>Alya</cp:lastModifiedBy>
  <cp:revision>40</cp:revision>
  <dcterms:created xsi:type="dcterms:W3CDTF">2018-09-01T04:15:48Z</dcterms:created>
  <dcterms:modified xsi:type="dcterms:W3CDTF">2018-09-05T03:43:40Z</dcterms:modified>
</cp:coreProperties>
</file>