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11" r:id="rId3"/>
    <p:sldId id="310" r:id="rId4"/>
    <p:sldId id="312" r:id="rId5"/>
    <p:sldId id="314" r:id="rId6"/>
    <p:sldId id="325" r:id="rId7"/>
    <p:sldId id="326" r:id="rId8"/>
    <p:sldId id="327" r:id="rId9"/>
    <p:sldId id="329" r:id="rId10"/>
    <p:sldId id="341" r:id="rId11"/>
    <p:sldId id="348" r:id="rId12"/>
    <p:sldId id="330" r:id="rId13"/>
    <p:sldId id="342" r:id="rId14"/>
    <p:sldId id="343" r:id="rId15"/>
    <p:sldId id="344" r:id="rId16"/>
    <p:sldId id="349" r:id="rId17"/>
    <p:sldId id="333" r:id="rId18"/>
    <p:sldId id="315" r:id="rId19"/>
    <p:sldId id="335" r:id="rId20"/>
    <p:sldId id="345" r:id="rId21"/>
    <p:sldId id="346" r:id="rId22"/>
    <p:sldId id="347" r:id="rId23"/>
    <p:sldId id="336" r:id="rId24"/>
    <p:sldId id="337" r:id="rId25"/>
    <p:sldId id="350" r:id="rId26"/>
    <p:sldId id="351" r:id="rId27"/>
    <p:sldId id="352" r:id="rId28"/>
    <p:sldId id="353" r:id="rId29"/>
    <p:sldId id="354" r:id="rId30"/>
    <p:sldId id="355" r:id="rId31"/>
    <p:sldId id="318" r:id="rId32"/>
    <p:sldId id="319" r:id="rId33"/>
    <p:sldId id="338" r:id="rId34"/>
    <p:sldId id="33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>
                <a:solidFill>
                  <a:schemeClr val="tx1"/>
                </a:solidFill>
              </a:rPr>
              <a:t>Одномерные массивы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Ввод с клавиатуры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Vvedite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elementi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massiva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//n-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количество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лементов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массиве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	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(“a[%d]=”,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+1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Bef>
                <a:spcPct val="50000"/>
              </a:spcBef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Случайные числа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</a:pPr>
            <a:r>
              <a:rPr lang="ru-RU" dirty="0"/>
              <a:t>Одним из способов решения проблемы заполнения массивов является использование псевдослучайных чисел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/>
              <a:t>Генерация таких чисел осуществляется функцией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rand() </a:t>
            </a:r>
            <a:r>
              <a:rPr lang="ru-RU" dirty="0"/>
              <a:t>из библиотеки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stdlib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sz="2400" dirty="0"/>
              <a:t>Для получения разных последовательностей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en-US" dirty="0"/>
              <a:t>	</a:t>
            </a:r>
            <a:r>
              <a:rPr lang="en-US" dirty="0" err="1"/>
              <a:t>srand</a:t>
            </a:r>
            <a:r>
              <a:rPr lang="en-US" dirty="0"/>
              <a:t>(time(NULL));</a:t>
            </a:r>
            <a:r>
              <a:rPr lang="ru-RU" dirty="0"/>
              <a:t>  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/>
              <a:t>	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Целочисленная функция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rand()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возвращает псевдослучайное число из диапазона</a:t>
            </a:r>
          </a:p>
          <a:p>
            <a:pPr marL="0" indent="0" algn="just"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0 ..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RAND_MAX,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RAND_MAX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0x7fff (32535)</a:t>
            </a:r>
          </a:p>
          <a:p>
            <a:pPr marL="0" indent="0" algn="just"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задания другого диапазона следует использовать формулу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rand() % (max-min+1)+min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нижняя и верхняя границы требуемого диапазона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74625" indent="-174625">
              <a:spcBef>
                <a:spcPct val="50000"/>
              </a:spcBef>
            </a:pPr>
            <a:endParaRPr lang="ru-RU" sz="24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Случайные числа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запросить с клавиатуры десять чисел, а затем вывести их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эран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обратном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порядке.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main () 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array[10],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Vvedite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10 chisel\n");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chislo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%d: ", i+1);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("%d", &amp;array[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("%d ", array[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 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("\n");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0; 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Вывод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Только в цикле.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Вывод в прямом порядке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”,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Вывод в обратном порядке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=n-1;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--)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”,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Сумма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sum=0;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++)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-количество элементов в массиве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sum=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sum+a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("Summa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elementov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%d", sum);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Написать программу для нахождения произведения нечетных элементов массива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Написать программу для нахождения суммы элементов массива стоящих на четных местах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Поиск в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Существует две основных формулировки задачи поиска:</a:t>
            </a:r>
          </a:p>
          <a:p>
            <a:pPr lvl="1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найти элемент массива (первый или последний), удовлетворяющий заданному условию;</a:t>
            </a:r>
          </a:p>
          <a:p>
            <a:pPr lvl="1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найти все элементы массива, удовлетворяющие некоторому условию; </a:t>
            </a:r>
          </a:p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Любой поиск связан с последовательным просмотром элементов массива и проверкой их соответствия условию поиска </a:t>
            </a:r>
          </a:p>
          <a:p>
            <a:pPr marL="174625" indent="-174625" algn="just">
              <a:spcBef>
                <a:spcPct val="50000"/>
              </a:spcBef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algn="just">
              <a:spcBef>
                <a:spcPts val="0"/>
              </a:spcBef>
              <a:tabLst>
                <a:tab pos="1427163" algn="l"/>
              </a:tabLst>
            </a:pPr>
            <a:r>
              <a:rPr lang="ru-RU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Определить, имеется ли в массиве элемент, значение которого больше 1, но меньше 3?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endParaRPr kumimoji="0" lang="ru-RU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endParaRPr lang="ru-RU" u="sng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]&gt;1 &amp;&amp;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]&lt;3)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(“yes”);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algn="just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Вывести номера всех элементов, значения которых больше значения первого элемента массива.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ru-RU" sz="2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float a[100];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(“%d”, &amp;n);</a:t>
            </a:r>
          </a:p>
          <a:p>
            <a:r>
              <a:rPr lang="nn-NO" sz="2400" dirty="0">
                <a:latin typeface="Courier New" pitchFamily="49" charset="0"/>
                <a:cs typeface="Courier New" pitchFamily="49" charset="0"/>
              </a:rPr>
              <a:t>for (i = 0; i&lt;n; i++)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(“%f”, &amp;a[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nn-NO" sz="2400" dirty="0">
                <a:latin typeface="Courier New" pitchFamily="49" charset="0"/>
                <a:cs typeface="Courier New" pitchFamily="49" charset="0"/>
              </a:rPr>
              <a:t>for (i = 0; i&lt;n; i++)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if (a[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]&gt;a[0])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(“%d  “,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Определение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Массив – это группа однотипных элементов, имеющих общее имя и расположенных в памяти рядом.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Особенности:</a:t>
            </a:r>
          </a:p>
          <a:p>
            <a:pPr marL="0" lvl="1" indent="0" algn="just">
              <a:spcBef>
                <a:spcPts val="0"/>
              </a:spcBef>
              <a:buSzPct val="70000"/>
              <a:buFont typeface="Wingdings"/>
              <a:buChar char="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все элементы имеют один тип</a:t>
            </a:r>
          </a:p>
          <a:p>
            <a:pPr marL="0" lvl="1" indent="0" algn="just">
              <a:spcBef>
                <a:spcPts val="0"/>
              </a:spcBef>
              <a:buSzPct val="70000"/>
              <a:buFont typeface="Wingdings"/>
              <a:buChar char="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весь массив имеет одно имя</a:t>
            </a:r>
          </a:p>
          <a:p>
            <a:pPr marL="0" lvl="1" indent="0" algn="just">
              <a:spcBef>
                <a:spcPts val="0"/>
              </a:spcBef>
              <a:buSzPct val="70000"/>
              <a:buFont typeface="Wingdings"/>
              <a:buChar char="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все элементы расположены в памяти рядом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spcBef>
                <a:spcPts val="0"/>
              </a:spcBef>
              <a:buFontTx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Примеры:</a:t>
            </a:r>
          </a:p>
          <a:p>
            <a:pPr marL="0" lvl="1" indent="0" algn="just">
              <a:spcBef>
                <a:spcPts val="0"/>
              </a:spcBef>
              <a:buSzPct val="70000"/>
              <a:buFont typeface="Wingdings"/>
              <a:buChar char="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список студентов в группе</a:t>
            </a:r>
          </a:p>
          <a:p>
            <a:pPr marL="0" lvl="1" indent="0" algn="just">
              <a:spcBef>
                <a:spcPts val="0"/>
              </a:spcBef>
              <a:buSzPct val="70000"/>
              <a:buFont typeface="Wingdings"/>
              <a:buChar char="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квартиры в доме</a:t>
            </a:r>
          </a:p>
          <a:p>
            <a:pPr marL="0" lvl="1" indent="0" algn="just">
              <a:spcBef>
                <a:spcPts val="0"/>
              </a:spcBef>
              <a:buSzPct val="70000"/>
              <a:buFont typeface="Wingdings"/>
              <a:buChar char="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школы в городе</a:t>
            </a:r>
          </a:p>
          <a:p>
            <a:pPr marL="0" lvl="1" indent="0" algn="just">
              <a:spcBef>
                <a:spcPts val="0"/>
              </a:spcBef>
              <a:buSzPct val="70000"/>
              <a:buFont typeface="Wingdings"/>
              <a:buChar char="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данные о температуре воздуха за год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Макс/мин элементы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первоначально принимается за минимальное (максимальное) значение первый элемент массива нулю, т.е. переменная, которая будет хранить минимальное (максимальное) значение элементов массива, первоначально равна элементу с индексом 0;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далее начинается перебор элементов массива и текущее минимальное (максимальное) значение сравнивается с текущим значением элемента, если текущее значение элемента массива меньше (больше) текущего минимального (максимального), то минимальное (максимальное) значение становиться равно текущему значению элемента массива. 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Максимальный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/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max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algn="just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just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(max&lt;a[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>
                <a:latin typeface="Courier New" pitchFamily="49" charset="0"/>
                <a:cs typeface="Courier New" pitchFamily="49" charset="0"/>
              </a:rPr>
              <a:t>    max=a[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Maximal'ni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massiva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%d", max);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Минимальный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/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min=a[0];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++)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(min&gt;a[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>
                <a:latin typeface="Courier New" pitchFamily="49" charset="0"/>
                <a:cs typeface="Courier New" pitchFamily="49" charset="0"/>
              </a:rPr>
              <a:t>    min=a[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Maximal'ni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massiva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%d", max);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>
                <a:tab pos="1427163" algn="l"/>
              </a:tabLst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Пример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7901014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Заполнить массив случайными числами и найти минимальный и максимальный элементы массива и их номера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b="1" dirty="0"/>
              <a:t>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ru-RU" dirty="0"/>
          </a:p>
          <a:p>
            <a:r>
              <a:rPr lang="en-US" b="1" dirty="0"/>
              <a:t>#include</a:t>
            </a:r>
            <a:r>
              <a:rPr lang="en-US" dirty="0"/>
              <a:t> &lt;</a:t>
            </a:r>
            <a:r>
              <a:rPr lang="en-US" dirty="0" err="1"/>
              <a:t>conio.h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main ()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array[10], </a:t>
            </a:r>
            <a:r>
              <a:rPr lang="en-US" dirty="0" err="1"/>
              <a:t>i</a:t>
            </a:r>
            <a:r>
              <a:rPr lang="en-US" dirty="0"/>
              <a:t>, sum=0, min, max;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Vvedite</a:t>
            </a:r>
            <a:r>
              <a:rPr lang="en-US" dirty="0"/>
              <a:t> 10 chisel\n");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r>
              <a:rPr lang="en-US" dirty="0"/>
              <a:t>    {</a:t>
            </a:r>
            <a:endParaRPr lang="ru-RU" dirty="0"/>
          </a:p>
          <a:p>
            <a:r>
              <a:rPr lang="en-US" dirty="0"/>
              <a:t>    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chislo</a:t>
            </a:r>
            <a:r>
              <a:rPr lang="en-US" dirty="0"/>
              <a:t> %d:", i+1);</a:t>
            </a:r>
            <a:endParaRPr lang="ru-RU" dirty="0"/>
          </a:p>
          <a:p>
            <a:r>
              <a:rPr lang="en-US" dirty="0"/>
              <a:t>        </a:t>
            </a:r>
            <a:r>
              <a:rPr lang="en-US" b="1" dirty="0" err="1"/>
              <a:t>scanf</a:t>
            </a:r>
            <a:r>
              <a:rPr lang="en-US" dirty="0"/>
              <a:t>("%d", &amp;array[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ru-RU" dirty="0"/>
          </a:p>
          <a:p>
            <a:r>
              <a:rPr lang="en-US" dirty="0"/>
              <a:t>    }</a:t>
            </a:r>
            <a:endParaRPr lang="ru-RU" dirty="0"/>
          </a:p>
          <a:p>
            <a:r>
              <a:rPr lang="en-US" dirty="0"/>
              <a:t>    min=array[0];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r>
              <a:rPr lang="en-US" dirty="0"/>
              <a:t>         </a:t>
            </a:r>
            <a:r>
              <a:rPr lang="en-US" b="1" dirty="0"/>
              <a:t>if</a:t>
            </a:r>
            <a:r>
              <a:rPr lang="en-US" dirty="0"/>
              <a:t> (min&gt; array[</a:t>
            </a:r>
            <a:r>
              <a:rPr lang="en-US" dirty="0" err="1"/>
              <a:t>i</a:t>
            </a:r>
            <a:r>
              <a:rPr lang="en-US" dirty="0"/>
              <a:t>])</a:t>
            </a:r>
            <a:endParaRPr lang="ru-RU" dirty="0"/>
          </a:p>
          <a:p>
            <a:r>
              <a:rPr lang="en-US" dirty="0"/>
              <a:t>             min= array[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 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Minimal'ni</a:t>
            </a:r>
            <a:r>
              <a:rPr lang="en-US" dirty="0"/>
              <a:t> element </a:t>
            </a:r>
            <a:r>
              <a:rPr lang="en-US" dirty="0" err="1"/>
              <a:t>massiva</a:t>
            </a:r>
            <a:r>
              <a:rPr lang="en-US" dirty="0"/>
              <a:t> = %d\n", min);</a:t>
            </a:r>
            <a:endParaRPr lang="ru-RU" dirty="0"/>
          </a:p>
          <a:p>
            <a:r>
              <a:rPr lang="en-US" dirty="0"/>
              <a:t>     max= array[0];</a:t>
            </a:r>
            <a:endParaRPr lang="ru-RU" dirty="0"/>
          </a:p>
          <a:p>
            <a:r>
              <a:rPr lang="en-US" dirty="0"/>
              <a:t>   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 (max&lt; array [</a:t>
            </a:r>
            <a:r>
              <a:rPr lang="en-US" dirty="0" err="1"/>
              <a:t>i</a:t>
            </a:r>
            <a:r>
              <a:rPr lang="en-US" dirty="0"/>
              <a:t>])</a:t>
            </a:r>
            <a:endParaRPr lang="ru-RU" dirty="0"/>
          </a:p>
          <a:p>
            <a:r>
              <a:rPr lang="en-US" dirty="0"/>
              <a:t>              max= array 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 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Maximal'ni</a:t>
            </a:r>
            <a:r>
              <a:rPr lang="en-US" dirty="0"/>
              <a:t> element </a:t>
            </a:r>
            <a:r>
              <a:rPr lang="en-US" dirty="0" err="1"/>
              <a:t>massiva</a:t>
            </a:r>
            <a:r>
              <a:rPr lang="en-US" dirty="0"/>
              <a:t> = %d\n", max);</a:t>
            </a:r>
            <a:endParaRPr lang="ru-RU" dirty="0"/>
          </a:p>
          <a:p>
            <a:r>
              <a:rPr lang="ru-RU" dirty="0"/>
              <a:t>     </a:t>
            </a:r>
            <a:r>
              <a:rPr lang="en-US" b="1" dirty="0" err="1"/>
              <a:t>getch</a:t>
            </a:r>
            <a:r>
              <a:rPr lang="ru-RU" dirty="0"/>
              <a:t>();</a:t>
            </a:r>
          </a:p>
          <a:p>
            <a:r>
              <a:rPr lang="ru-RU" dirty="0"/>
              <a:t>     </a:t>
            </a:r>
            <a:r>
              <a:rPr lang="en-US" b="1" dirty="0"/>
              <a:t>return</a:t>
            </a:r>
            <a:r>
              <a:rPr lang="ru-RU" dirty="0"/>
              <a:t> 0;</a:t>
            </a:r>
          </a:p>
          <a:p>
            <a:r>
              <a:rPr lang="ru-RU" dirty="0"/>
              <a:t>}</a:t>
            </a:r>
          </a:p>
          <a:p>
            <a:r>
              <a:rPr lang="en-US" b="1" dirty="0"/>
              <a:t> 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41"/>
          <p:cNvGrpSpPr/>
          <p:nvPr/>
        </p:nvGrpSpPr>
        <p:grpSpPr>
          <a:xfrm>
            <a:off x="857224" y="3786190"/>
            <a:ext cx="4500594" cy="428628"/>
            <a:chOff x="857224" y="4857760"/>
            <a:chExt cx="4500594" cy="42862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85722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643042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428860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14678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000496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78631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>
                <a:solidFill>
                  <a:schemeClr val="tx1"/>
                </a:solidFill>
              </a:rPr>
              <a:t>сдвиг 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Сдвиг элементов – изменение положения всех элементов в определенном порядке.</a:t>
            </a:r>
          </a:p>
          <a:p>
            <a:pPr marL="179388" indent="-179388" algn="just">
              <a:spcBef>
                <a:spcPct val="0"/>
              </a:spcBef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Сдвиг влево на один элемент</a:t>
            </a: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78631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5722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478631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= A[i+1];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45"/>
          <p:cNvGrpSpPr/>
          <p:nvPr/>
        </p:nvGrpSpPr>
        <p:grpSpPr>
          <a:xfrm>
            <a:off x="857224" y="2786058"/>
            <a:ext cx="4500594" cy="428628"/>
            <a:chOff x="857224" y="2071678"/>
            <a:chExt cx="4500594" cy="428628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857224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643042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428860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214678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000496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786314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>
                <a:solidFill>
                  <a:schemeClr val="tx1"/>
                </a:solidFill>
              </a:rPr>
              <a:t>сдвиг 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Сдвиг вправо на один элемент</a:t>
            </a: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 ) 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= A[i-1];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41"/>
          <p:cNvGrpSpPr/>
          <p:nvPr/>
        </p:nvGrpSpPr>
        <p:grpSpPr>
          <a:xfrm>
            <a:off x="857224" y="3786190"/>
            <a:ext cx="4500594" cy="428628"/>
            <a:chOff x="857224" y="4857760"/>
            <a:chExt cx="4500594" cy="42862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85722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643042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428860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14678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000496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78631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>
                <a:solidFill>
                  <a:schemeClr val="tx1"/>
                </a:solidFill>
              </a:rPr>
              <a:t>сдвиг 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Цикличиский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сдвиг – «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сдвиг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по кругу»</a:t>
            </a: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Циклический сдвиг влево на один элемент</a:t>
            </a: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78631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5722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478631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C=A[0];</a:t>
            </a: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= A[i+1];</a:t>
            </a: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A[N-1]=C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063 -0.09436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7 -0.09435 L 0.42969 6.19796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8"/>
          <p:cNvGrpSpPr/>
          <p:nvPr/>
        </p:nvGrpSpPr>
        <p:grpSpPr>
          <a:xfrm>
            <a:off x="857224" y="2786058"/>
            <a:ext cx="4500594" cy="428628"/>
            <a:chOff x="857224" y="4071942"/>
            <a:chExt cx="4500594" cy="428628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857224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643042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428860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214678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000496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786314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>
                <a:solidFill>
                  <a:schemeClr val="tx1"/>
                </a:solidFill>
              </a:rPr>
              <a:t>сдвиг 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Циклический сдвиг вправо на один элемент</a:t>
            </a: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C=A[N-1];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 ) 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= A[i-1];</a:t>
            </a:r>
          </a:p>
          <a:p>
            <a:pPr marL="179388" indent="-179388" algn="just">
              <a:spcBef>
                <a:spcPct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A[0]=C;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8631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7 L 0.18941 -0.08442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1 -0.08441 L -0.43264 -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  <p:bldP spid="43" grpId="0" animBg="1"/>
      <p:bldP spid="44" grpId="0" animBg="1"/>
      <p:bldP spid="45" grpId="0" animBg="1"/>
      <p:bldP spid="17" grpId="0" animBg="1"/>
      <p:bldP spid="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Сдвиг элементов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30238" indent="-630238">
              <a:spcBef>
                <a:spcPct val="0"/>
              </a:spcBef>
              <a:defRPr/>
            </a:pPr>
            <a:r>
              <a:rPr lang="ru-RU" dirty="0"/>
              <a:t>Заполнить массив случайными числами и выполнить циклический сдвиг элементов массива вправо на </a:t>
            </a:r>
            <a:r>
              <a:rPr lang="en-US" dirty="0"/>
              <a:t>3</a:t>
            </a:r>
            <a:r>
              <a:rPr lang="ru-RU" dirty="0"/>
              <a:t> элемента. </a:t>
            </a:r>
            <a:endParaRPr lang="en-US" dirty="0"/>
          </a:p>
          <a:p>
            <a:pPr marL="714375" indent="-357188">
              <a:spcBef>
                <a:spcPct val="0"/>
              </a:spcBef>
              <a:defRPr/>
            </a:pPr>
            <a:r>
              <a:rPr lang="ru-RU" b="1" dirty="0">
                <a:solidFill>
                  <a:srgbClr val="333399"/>
                </a:solidFill>
              </a:rPr>
              <a:t>Пример</a:t>
            </a:r>
            <a:r>
              <a:rPr lang="ru-RU" b="1" dirty="0"/>
              <a:t>: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Массив: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1 2 3 4 5 6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Результат: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4 5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6 1 2 3 </a:t>
            </a: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spcBef>
                <a:spcPct val="0"/>
              </a:spcBef>
              <a:defRPr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Пошагово сдвигаем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6 1 2 3 4 5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6 1 2 3 4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4 5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6 1 2 3 </a:t>
            </a: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Свойства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Индекс элемента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указывает место (номер) элемента в массиве. 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Количество элементов массива фиксировано и определено в его описании. 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 элементам массива можно обращаться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только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по их номеру (индексу). 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Все компоненты массива являются одинаково доступными. 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Значения элементам массива присваиваются также как и другим переменным с учетом типа массива.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Сдвиг элементов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30238" indent="-630238">
              <a:spcBef>
                <a:spcPct val="0"/>
              </a:spcBef>
              <a:defRPr/>
            </a:pPr>
            <a:r>
              <a:rPr lang="ru-RU" dirty="0"/>
              <a:t>Заполнить массив случайными числами и выполнить циклический сдвиг элементов массива влево на </a:t>
            </a:r>
            <a:r>
              <a:rPr lang="en-US" dirty="0"/>
              <a:t>K</a:t>
            </a:r>
            <a:r>
              <a:rPr lang="ru-RU" dirty="0"/>
              <a:t> элементов. </a:t>
            </a:r>
            <a:endParaRPr lang="en-US" dirty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>
              <a:defRPr/>
            </a:pPr>
            <a:r>
              <a:rPr lang="ru-RU" altLang="ru-RU" sz="4000" cap="none" dirty="0">
                <a:solidFill>
                  <a:schemeClr val="tx1"/>
                </a:solidFill>
              </a:rPr>
              <a:t>Удаление элементов массива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ru-RU" dirty="0"/>
              <a:t>Удалить элемент с номером К</a:t>
            </a:r>
          </a:p>
          <a:p>
            <a:r>
              <a:rPr lang="ru-RU" dirty="0"/>
              <a:t>Удалить все элементы с заданными свойствами</a:t>
            </a:r>
          </a:p>
          <a:p>
            <a:endParaRPr lang="ru-RU" dirty="0"/>
          </a:p>
          <a:p>
            <a:r>
              <a:rPr lang="ru-RU" dirty="0"/>
              <a:t>Сначала передвигаем, потом уменьшаем размер</a:t>
            </a:r>
          </a:p>
          <a:p>
            <a:pPr marL="609600" indent="-609600">
              <a:lnSpc>
                <a:spcPct val="80000"/>
              </a:lnSpc>
            </a:pPr>
            <a:r>
              <a:rPr lang="ru-RU" dirty="0"/>
              <a:t>Удалить элемент с номером </a:t>
            </a:r>
            <a:r>
              <a:rPr lang="ru-RU" i="1" dirty="0" err="1"/>
              <a:t>k</a:t>
            </a:r>
            <a:r>
              <a:rPr lang="ru-RU" i="1" dirty="0"/>
              <a:t> </a:t>
            </a:r>
            <a:r>
              <a:rPr lang="ru-RU" dirty="0"/>
              <a:t>из одномерного массива.</a:t>
            </a:r>
          </a:p>
          <a:p>
            <a:pPr marL="609600" indent="-609600">
              <a:lnSpc>
                <a:spcPct val="80000"/>
              </a:lnSpc>
            </a:pPr>
            <a:endParaRPr lang="ru-RU" dirty="0"/>
          </a:p>
          <a:p>
            <a:pPr marL="609600" indent="-609600">
              <a:lnSpc>
                <a:spcPct val="80000"/>
              </a:lnSpc>
            </a:pPr>
            <a:endParaRPr lang="ru-RU" sz="1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u="sng" dirty="0"/>
              <a:t>Вариант</a:t>
            </a:r>
            <a:r>
              <a:rPr lang="en-US" u="sng" dirty="0"/>
              <a:t> 1:</a:t>
            </a:r>
            <a:endParaRPr lang="en-US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/>
              <a:t>for (</a:t>
            </a:r>
            <a:r>
              <a:rPr lang="en-US" b="1" dirty="0" err="1"/>
              <a:t>i</a:t>
            </a:r>
            <a:r>
              <a:rPr lang="en-US" b="1" dirty="0"/>
              <a:t>=k+1;i&lt;</a:t>
            </a:r>
            <a:r>
              <a:rPr lang="en-US" b="1" dirty="0" err="1"/>
              <a:t>n;i</a:t>
            </a:r>
            <a:r>
              <a:rPr lang="en-US" b="1" dirty="0"/>
              <a:t>++)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/>
              <a:t>	a[i-1]=a[</a:t>
            </a:r>
            <a:r>
              <a:rPr lang="en-US" b="1" dirty="0" err="1"/>
              <a:t>i</a:t>
            </a:r>
            <a:r>
              <a:rPr lang="en-US" b="1" dirty="0"/>
              <a:t>];  // 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– </a:t>
            </a:r>
            <a:r>
              <a:rPr lang="ru-RU" dirty="0"/>
              <a:t>указывает</a:t>
            </a:r>
            <a:r>
              <a:rPr lang="en-US" dirty="0"/>
              <a:t>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сдвигаем</a:t>
            </a:r>
            <a:endParaRPr lang="en-US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/>
              <a:t>n--;</a:t>
            </a:r>
            <a:endParaRPr lang="ru-RU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u="sng" dirty="0"/>
              <a:t>Вариант</a:t>
            </a:r>
            <a:r>
              <a:rPr lang="en-US" u="sng" dirty="0"/>
              <a:t> 2:</a:t>
            </a:r>
            <a:endParaRPr lang="en-US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/>
              <a:t>for (</a:t>
            </a:r>
            <a:r>
              <a:rPr lang="en-US" b="1" dirty="0" err="1"/>
              <a:t>i</a:t>
            </a:r>
            <a:r>
              <a:rPr lang="en-US" b="1" dirty="0"/>
              <a:t>=</a:t>
            </a:r>
            <a:r>
              <a:rPr lang="en-US" b="1" dirty="0" err="1"/>
              <a:t>k;i</a:t>
            </a:r>
            <a:r>
              <a:rPr lang="en-US" b="1" dirty="0"/>
              <a:t>&lt;n-1;i++)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/>
              <a:t>	a[</a:t>
            </a:r>
            <a:r>
              <a:rPr lang="en-US" b="1" dirty="0" err="1"/>
              <a:t>i</a:t>
            </a:r>
            <a:r>
              <a:rPr lang="en-US" b="1" dirty="0"/>
              <a:t>]=a[i+1];  // 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– </a:t>
            </a:r>
            <a:r>
              <a:rPr lang="ru-RU" dirty="0"/>
              <a:t>указывает</a:t>
            </a:r>
            <a:r>
              <a:rPr lang="en-US" dirty="0"/>
              <a:t>, </a:t>
            </a:r>
            <a:r>
              <a:rPr lang="ru-RU" dirty="0"/>
              <a:t>куда</a:t>
            </a:r>
            <a:r>
              <a:rPr lang="en-US" dirty="0"/>
              <a:t> </a:t>
            </a:r>
            <a:r>
              <a:rPr lang="ru-RU" dirty="0"/>
              <a:t>сдвигаем</a:t>
            </a:r>
            <a:endParaRPr lang="en-US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/>
              <a:t>n--;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00372"/>
            <a:ext cx="5418138" cy="9128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Вставка элемента в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>
              <a:lnSpc>
                <a:spcPct val="80000"/>
              </a:lnSpc>
            </a:pPr>
            <a:r>
              <a:rPr lang="ru-RU" dirty="0"/>
              <a:t>После элемента с номером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вставить заданную величину; например, 100:</a:t>
            </a:r>
            <a:r>
              <a:rPr lang="ru-RU" sz="2400" dirty="0"/>
              <a:t> </a:t>
            </a:r>
          </a:p>
          <a:p>
            <a:pPr marL="609600" indent="-609600">
              <a:lnSpc>
                <a:spcPct val="80000"/>
              </a:lnSpc>
            </a:pPr>
            <a:endParaRPr lang="ru-RU" sz="2400" dirty="0"/>
          </a:p>
          <a:p>
            <a:pPr marL="609600" indent="-609600">
              <a:lnSpc>
                <a:spcPct val="80000"/>
              </a:lnSpc>
            </a:pPr>
            <a:endParaRPr lang="ru-RU" sz="2400" dirty="0"/>
          </a:p>
          <a:p>
            <a:pPr marL="609600" indent="-609600">
              <a:lnSpc>
                <a:spcPct val="80000"/>
              </a:lnSpc>
            </a:pPr>
            <a:endParaRPr lang="ru-RU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400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400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000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u="sng" dirty="0"/>
              <a:t>Вариант 1: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for</a:t>
            </a:r>
            <a:r>
              <a:rPr lang="ru-RU" sz="2000" b="1" dirty="0"/>
              <a:t>(</a:t>
            </a:r>
            <a:r>
              <a:rPr lang="en-US" sz="2000" b="1" dirty="0" err="1"/>
              <a:t>i</a:t>
            </a:r>
            <a:r>
              <a:rPr lang="ru-RU" sz="2000" b="1" dirty="0"/>
              <a:t>=</a:t>
            </a:r>
            <a:r>
              <a:rPr lang="en-US" sz="2000" b="1" dirty="0"/>
              <a:t>n</a:t>
            </a:r>
            <a:r>
              <a:rPr lang="ru-RU" sz="2000" b="1" dirty="0"/>
              <a:t>-1;</a:t>
            </a:r>
            <a:r>
              <a:rPr lang="en-US" sz="2000" b="1" dirty="0" err="1"/>
              <a:t>i</a:t>
            </a:r>
            <a:r>
              <a:rPr lang="ru-RU" sz="2000" b="1" dirty="0"/>
              <a:t>&gt;</a:t>
            </a:r>
            <a:r>
              <a:rPr lang="en-US" sz="2000" b="1" dirty="0"/>
              <a:t>k</a:t>
            </a:r>
            <a:r>
              <a:rPr lang="ru-RU" sz="2000" b="1" dirty="0"/>
              <a:t>;</a:t>
            </a:r>
            <a:r>
              <a:rPr lang="en-US" sz="2000" b="1" dirty="0" err="1"/>
              <a:t>i</a:t>
            </a:r>
            <a:r>
              <a:rPr lang="ru-RU" sz="2000" b="1" dirty="0"/>
              <a:t>--) // </a:t>
            </a:r>
            <a:r>
              <a:rPr lang="ru-RU" sz="2000" dirty="0"/>
              <a:t>все элементы, начиная с </a:t>
            </a:r>
            <a:r>
              <a:rPr lang="en-US" sz="2000" i="1" dirty="0"/>
              <a:t>k</a:t>
            </a:r>
            <a:r>
              <a:rPr lang="ru-RU" sz="2000" dirty="0"/>
              <a:t>+1-го</a:t>
            </a:r>
            <a:endParaRPr lang="ru-RU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/>
              <a:t>	</a:t>
            </a:r>
            <a:r>
              <a:rPr lang="en-US" sz="2000" b="1" dirty="0"/>
              <a:t>a</a:t>
            </a:r>
            <a:r>
              <a:rPr lang="ru-RU" sz="2000" b="1" dirty="0"/>
              <a:t>[</a:t>
            </a:r>
            <a:r>
              <a:rPr lang="en-US" sz="2000" b="1" dirty="0" err="1"/>
              <a:t>i</a:t>
            </a:r>
            <a:r>
              <a:rPr lang="ru-RU" sz="2000" b="1" dirty="0"/>
              <a:t>+1]=</a:t>
            </a:r>
            <a:r>
              <a:rPr lang="en-US" sz="2000" b="1" dirty="0"/>
              <a:t>a</a:t>
            </a:r>
            <a:r>
              <a:rPr lang="ru-RU" sz="2000" b="1" dirty="0"/>
              <a:t>[</a:t>
            </a:r>
            <a:r>
              <a:rPr lang="en-US" sz="2000" b="1" dirty="0" err="1"/>
              <a:t>i</a:t>
            </a:r>
            <a:r>
              <a:rPr lang="ru-RU" sz="2000" b="1" dirty="0"/>
              <a:t>];	  // </a:t>
            </a:r>
            <a:r>
              <a:rPr lang="ru-RU" sz="2000" dirty="0"/>
              <a:t>сдвигаются на один вправо</a:t>
            </a:r>
            <a:endParaRPr lang="ru-RU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/>
              <a:t>	</a:t>
            </a:r>
            <a:r>
              <a:rPr lang="en-US" sz="2000" b="1" dirty="0"/>
              <a:t>                    //</a:t>
            </a:r>
            <a:r>
              <a:rPr lang="en-US" sz="2000" b="1" dirty="0" err="1"/>
              <a:t>i</a:t>
            </a:r>
            <a:r>
              <a:rPr lang="ru-RU" sz="2000" b="1" dirty="0"/>
              <a:t> – </a:t>
            </a:r>
            <a:r>
              <a:rPr lang="ru-RU" sz="2000" dirty="0"/>
              <a:t>номер элемента, который сдвигается вправо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a</a:t>
            </a:r>
            <a:r>
              <a:rPr lang="ru-RU" sz="2000" b="1" dirty="0"/>
              <a:t>[</a:t>
            </a:r>
            <a:r>
              <a:rPr lang="en-US" sz="2000" b="1" dirty="0"/>
              <a:t>k</a:t>
            </a:r>
            <a:r>
              <a:rPr lang="ru-RU" sz="2000" b="1" dirty="0"/>
              <a:t>+1]=</a:t>
            </a:r>
            <a:r>
              <a:rPr lang="en-US" sz="2000" b="1" dirty="0"/>
              <a:t>B</a:t>
            </a:r>
            <a:r>
              <a:rPr lang="ru-RU" sz="2000" b="1" dirty="0"/>
              <a:t>; // </a:t>
            </a:r>
            <a:r>
              <a:rPr lang="ru-RU" sz="2000" dirty="0"/>
              <a:t>на </a:t>
            </a:r>
            <a:r>
              <a:rPr lang="en-US" sz="2000" i="1" dirty="0"/>
              <a:t>k</a:t>
            </a:r>
            <a:r>
              <a:rPr lang="ru-RU" sz="2000" dirty="0"/>
              <a:t>+1-е место вставляется новый элемент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n</a:t>
            </a:r>
            <a:r>
              <a:rPr lang="ru-RU" sz="2000" b="1" dirty="0"/>
              <a:t>++; // </a:t>
            </a:r>
            <a:r>
              <a:rPr lang="ru-RU" sz="2000" dirty="0"/>
              <a:t>размер массива увеличивается на единицу</a:t>
            </a:r>
            <a:endParaRPr lang="ru-RU" sz="2000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u="sng" dirty="0"/>
              <a:t>Вариант 2:</a:t>
            </a:r>
            <a:endParaRPr lang="ru-RU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dirty="0"/>
              <a:t>В этой реализации параметр отвечает за место элемента, который сдвигается вправо: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for(</a:t>
            </a:r>
            <a:r>
              <a:rPr lang="en-US" sz="2000" b="1" dirty="0" err="1"/>
              <a:t>i</a:t>
            </a:r>
            <a:r>
              <a:rPr lang="en-US" sz="2000" b="1" dirty="0"/>
              <a:t>=</a:t>
            </a:r>
            <a:r>
              <a:rPr lang="en-US" sz="2000" b="1" dirty="0" err="1"/>
              <a:t>n;i</a:t>
            </a:r>
            <a:r>
              <a:rPr lang="en-US" sz="2000" b="1" dirty="0"/>
              <a:t>&gt;k+1;i--)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	a[</a:t>
            </a:r>
            <a:r>
              <a:rPr lang="en-US" sz="2000" b="1" dirty="0" err="1"/>
              <a:t>i</a:t>
            </a:r>
            <a:r>
              <a:rPr lang="en-US" sz="2000" b="1" dirty="0"/>
              <a:t>]=a[i-1];	  // a[</a:t>
            </a:r>
            <a:r>
              <a:rPr lang="en-US" sz="2000" b="1" dirty="0" err="1"/>
              <a:t>i</a:t>
            </a:r>
            <a:r>
              <a:rPr lang="en-US" sz="2000" b="1" dirty="0"/>
              <a:t>] </a:t>
            </a:r>
            <a:r>
              <a:rPr lang="ru-RU" sz="2000" dirty="0"/>
              <a:t>указывает</a:t>
            </a:r>
            <a:r>
              <a:rPr lang="en-US" sz="2000" dirty="0"/>
              <a:t>, </a:t>
            </a:r>
            <a:r>
              <a:rPr lang="ru-RU" sz="2000" dirty="0"/>
              <a:t>куда</a:t>
            </a:r>
            <a:r>
              <a:rPr lang="en-US" sz="2000" dirty="0"/>
              <a:t> </a:t>
            </a:r>
            <a:r>
              <a:rPr lang="ru-RU" sz="2000" dirty="0"/>
              <a:t>сдвигаем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a</a:t>
            </a:r>
            <a:r>
              <a:rPr lang="ru-RU" sz="2000" b="1" dirty="0"/>
              <a:t>[</a:t>
            </a:r>
            <a:r>
              <a:rPr lang="en-US" sz="2000" b="1" dirty="0"/>
              <a:t>k</a:t>
            </a:r>
            <a:r>
              <a:rPr lang="ru-RU" sz="2000" b="1" dirty="0"/>
              <a:t>+1]=</a:t>
            </a:r>
            <a:r>
              <a:rPr lang="en-US" sz="2000" b="1" dirty="0"/>
              <a:t>B</a:t>
            </a:r>
            <a:r>
              <a:rPr lang="ru-RU" sz="2000" b="1" dirty="0"/>
              <a:t>; 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n</a:t>
            </a:r>
            <a:r>
              <a:rPr lang="ru-RU" sz="2000" b="1" dirty="0"/>
              <a:t>++;</a:t>
            </a:r>
            <a:r>
              <a:rPr lang="ru-RU" sz="2000" dirty="0"/>
              <a:t> 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6072230" cy="1755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Вставка элемента в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ru-RU" dirty="0"/>
              <a:t>Перед элементом с номером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вставить заданную величину.</a:t>
            </a:r>
            <a:endParaRPr lang="ru-RU" u="sng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u="sng" dirty="0"/>
              <a:t>Вариант 1:</a:t>
            </a:r>
            <a:endParaRPr lang="en-US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/>
              <a:t>for</a:t>
            </a:r>
            <a:r>
              <a:rPr lang="ru-RU" b="1" dirty="0"/>
              <a:t>(</a:t>
            </a:r>
            <a:r>
              <a:rPr lang="en-US" b="1" dirty="0" err="1"/>
              <a:t>i</a:t>
            </a:r>
            <a:r>
              <a:rPr lang="ru-RU" b="1" dirty="0"/>
              <a:t>=</a:t>
            </a:r>
            <a:r>
              <a:rPr lang="en-US" b="1" dirty="0"/>
              <a:t>n</a:t>
            </a:r>
            <a:r>
              <a:rPr lang="ru-RU" b="1" dirty="0"/>
              <a:t>-1;</a:t>
            </a:r>
            <a:r>
              <a:rPr lang="en-US" b="1" dirty="0" err="1"/>
              <a:t>i</a:t>
            </a:r>
            <a:r>
              <a:rPr lang="ru-RU" b="1" dirty="0"/>
              <a:t>&gt;=</a:t>
            </a:r>
            <a:r>
              <a:rPr lang="en-US" b="1" dirty="0"/>
              <a:t>k</a:t>
            </a:r>
            <a:r>
              <a:rPr lang="ru-RU" b="1" dirty="0"/>
              <a:t>;</a:t>
            </a:r>
            <a:r>
              <a:rPr lang="en-US" b="1" dirty="0" err="1"/>
              <a:t>i</a:t>
            </a:r>
            <a:r>
              <a:rPr lang="ru-RU" b="1" dirty="0"/>
              <a:t>--) // </a:t>
            </a:r>
            <a:r>
              <a:rPr lang="ru-RU" dirty="0"/>
              <a:t>все элементы, начиная с </a:t>
            </a:r>
            <a:r>
              <a:rPr lang="en-US" i="1" dirty="0"/>
              <a:t>k</a:t>
            </a:r>
            <a:r>
              <a:rPr lang="ru-RU" dirty="0"/>
              <a:t>-го</a:t>
            </a:r>
            <a:endParaRPr lang="ru-RU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b="1" dirty="0"/>
              <a:t>	</a:t>
            </a:r>
            <a:r>
              <a:rPr lang="en-US" b="1" dirty="0"/>
              <a:t>a</a:t>
            </a:r>
            <a:r>
              <a:rPr lang="ru-RU" b="1" dirty="0"/>
              <a:t>[</a:t>
            </a:r>
            <a:r>
              <a:rPr lang="en-US" b="1" dirty="0" err="1"/>
              <a:t>i</a:t>
            </a:r>
            <a:r>
              <a:rPr lang="ru-RU" b="1" dirty="0"/>
              <a:t>+1]=</a:t>
            </a:r>
            <a:r>
              <a:rPr lang="en-US" b="1" dirty="0"/>
              <a:t>a</a:t>
            </a:r>
            <a:r>
              <a:rPr lang="ru-RU" b="1" dirty="0"/>
              <a:t>[</a:t>
            </a:r>
            <a:r>
              <a:rPr lang="en-US" b="1" dirty="0" err="1"/>
              <a:t>i</a:t>
            </a:r>
            <a:r>
              <a:rPr lang="ru-RU" b="1" dirty="0"/>
              <a:t>];	  // </a:t>
            </a:r>
            <a:r>
              <a:rPr lang="ru-RU" dirty="0"/>
              <a:t>сдвигаются на один вправо</a:t>
            </a:r>
            <a:endParaRPr lang="en-US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/>
              <a:t>a</a:t>
            </a:r>
            <a:r>
              <a:rPr lang="ru-RU" b="1" dirty="0"/>
              <a:t>[</a:t>
            </a:r>
            <a:r>
              <a:rPr lang="en-US" b="1" dirty="0"/>
              <a:t>k</a:t>
            </a:r>
            <a:r>
              <a:rPr lang="ru-RU" b="1" dirty="0"/>
              <a:t>]=</a:t>
            </a:r>
            <a:r>
              <a:rPr lang="en-US" b="1" dirty="0"/>
              <a:t>B</a:t>
            </a:r>
            <a:r>
              <a:rPr lang="ru-RU" b="1" dirty="0"/>
              <a:t>; // </a:t>
            </a:r>
            <a:r>
              <a:rPr lang="ru-RU" dirty="0"/>
              <a:t>на </a:t>
            </a:r>
            <a:r>
              <a:rPr lang="en-US" i="1" dirty="0"/>
              <a:t>k</a:t>
            </a:r>
            <a:r>
              <a:rPr lang="ru-RU" dirty="0"/>
              <a:t>-е место вставляется новый элемент</a:t>
            </a:r>
            <a:endParaRPr lang="en-US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/>
              <a:t>n</a:t>
            </a:r>
            <a:r>
              <a:rPr lang="ru-RU" b="1" dirty="0"/>
              <a:t>++; // </a:t>
            </a:r>
            <a:r>
              <a:rPr lang="ru-RU" dirty="0"/>
              <a:t>размер массива увеличивается на единицу</a:t>
            </a:r>
            <a:endParaRPr lang="ru-RU" u="sng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u="sng" dirty="0"/>
              <a:t>Вариант</a:t>
            </a:r>
            <a:r>
              <a:rPr lang="en-US" u="sng" dirty="0"/>
              <a:t> 2:</a:t>
            </a:r>
            <a:endParaRPr lang="en-US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</a:t>
            </a:r>
            <a:r>
              <a:rPr lang="en-US" b="1" dirty="0" err="1"/>
              <a:t>n;i</a:t>
            </a:r>
            <a:r>
              <a:rPr lang="en-US" b="1" dirty="0"/>
              <a:t>&gt;</a:t>
            </a:r>
            <a:r>
              <a:rPr lang="en-US" b="1" dirty="0" err="1"/>
              <a:t>k;i</a:t>
            </a:r>
            <a:r>
              <a:rPr lang="en-US" b="1" dirty="0"/>
              <a:t>--)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/>
              <a:t>	a</a:t>
            </a:r>
            <a:r>
              <a:rPr lang="ru-RU" b="1" dirty="0"/>
              <a:t>[</a:t>
            </a:r>
            <a:r>
              <a:rPr lang="en-US" b="1" dirty="0" err="1"/>
              <a:t>i</a:t>
            </a:r>
            <a:r>
              <a:rPr lang="ru-RU" b="1" dirty="0"/>
              <a:t>]=</a:t>
            </a:r>
            <a:r>
              <a:rPr lang="en-US" b="1" dirty="0"/>
              <a:t>a</a:t>
            </a:r>
            <a:r>
              <a:rPr lang="ru-RU" b="1" dirty="0"/>
              <a:t>[</a:t>
            </a:r>
            <a:r>
              <a:rPr lang="en-US" b="1" dirty="0" err="1"/>
              <a:t>i</a:t>
            </a:r>
            <a:r>
              <a:rPr lang="ru-RU" b="1" dirty="0"/>
              <a:t>-1];	</a:t>
            </a:r>
            <a:endParaRPr lang="en-US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/>
              <a:t>a</a:t>
            </a:r>
            <a:r>
              <a:rPr lang="ru-RU" b="1" dirty="0"/>
              <a:t>[</a:t>
            </a:r>
            <a:r>
              <a:rPr lang="en-US" b="1" dirty="0"/>
              <a:t>k</a:t>
            </a:r>
            <a:r>
              <a:rPr lang="ru-RU" b="1" dirty="0"/>
              <a:t>]=</a:t>
            </a:r>
            <a:r>
              <a:rPr lang="en-US" b="1" dirty="0"/>
              <a:t>B</a:t>
            </a:r>
            <a:r>
              <a:rPr lang="ru-RU" b="1" dirty="0"/>
              <a:t>; </a:t>
            </a:r>
            <a:endParaRPr lang="en-US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/>
              <a:t>n</a:t>
            </a:r>
            <a:r>
              <a:rPr lang="ru-RU" b="1" dirty="0"/>
              <a:t>++; //</a:t>
            </a:r>
            <a:r>
              <a:rPr lang="ru-RU" dirty="0"/>
              <a:t> размер массива увеличивается на единицу</a:t>
            </a:r>
            <a:endParaRPr lang="ru-RU" u="sn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Вставка элемента в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/>
            <a:r>
              <a:rPr lang="ru-RU" dirty="0"/>
              <a:t>После элементов с заданными свойствами вставить указанную величину. Например, вставить число 100, после всех элементов, которые кратны 3.</a:t>
            </a:r>
            <a:endParaRPr lang="en-US" b="1" dirty="0"/>
          </a:p>
          <a:p>
            <a:pPr marL="609600" indent="-609600">
              <a:buFontTx/>
              <a:buNone/>
            </a:pPr>
            <a:r>
              <a:rPr lang="en-US" b="1" dirty="0"/>
              <a:t>for</a:t>
            </a:r>
            <a:r>
              <a:rPr lang="ru-RU" b="1" dirty="0"/>
              <a:t> (</a:t>
            </a:r>
            <a:r>
              <a:rPr lang="en-US" b="1" dirty="0"/>
              <a:t>k</a:t>
            </a:r>
            <a:r>
              <a:rPr lang="ru-RU" b="1" dirty="0"/>
              <a:t>=</a:t>
            </a:r>
            <a:r>
              <a:rPr lang="en-US" b="1" dirty="0"/>
              <a:t>n</a:t>
            </a:r>
            <a:r>
              <a:rPr lang="ru-RU" b="1" dirty="0"/>
              <a:t>-1;</a:t>
            </a:r>
            <a:r>
              <a:rPr lang="en-US" b="1" dirty="0"/>
              <a:t>k</a:t>
            </a:r>
            <a:r>
              <a:rPr lang="ru-RU" b="1" dirty="0"/>
              <a:t>&gt;-1;</a:t>
            </a:r>
            <a:r>
              <a:rPr lang="en-US" b="1" dirty="0"/>
              <a:t>k</a:t>
            </a:r>
            <a:r>
              <a:rPr lang="ru-RU" b="1" dirty="0"/>
              <a:t>--) // </a:t>
            </a:r>
            <a:r>
              <a:rPr lang="ru-RU" dirty="0"/>
              <a:t>просмотр начинается с </a:t>
            </a:r>
            <a:endParaRPr lang="en-US" dirty="0"/>
          </a:p>
          <a:p>
            <a:pPr marL="609600" indent="-609600">
              <a:buFontTx/>
              <a:buNone/>
            </a:pPr>
            <a:r>
              <a:rPr lang="en-US" dirty="0"/>
              <a:t>                                 // </a:t>
            </a:r>
            <a:r>
              <a:rPr lang="ru-RU" dirty="0"/>
              <a:t>конца</a:t>
            </a:r>
            <a:endParaRPr lang="ru-RU" b="1" dirty="0"/>
          </a:p>
          <a:p>
            <a:pPr marL="609600" indent="-609600">
              <a:buFontTx/>
              <a:buNone/>
            </a:pPr>
            <a:r>
              <a:rPr lang="ru-RU" b="1" dirty="0"/>
              <a:t>	</a:t>
            </a:r>
            <a:r>
              <a:rPr lang="en-US" b="1" dirty="0"/>
              <a:t>if</a:t>
            </a:r>
            <a:r>
              <a:rPr lang="ru-RU" b="1" dirty="0"/>
              <a:t> (</a:t>
            </a:r>
            <a:r>
              <a:rPr lang="en-US" b="1" dirty="0"/>
              <a:t>a</a:t>
            </a:r>
            <a:r>
              <a:rPr lang="ru-RU" b="1" dirty="0"/>
              <a:t>[</a:t>
            </a:r>
            <a:r>
              <a:rPr lang="en-US" b="1" dirty="0"/>
              <a:t>k</a:t>
            </a:r>
            <a:r>
              <a:rPr lang="ru-RU" b="1" dirty="0"/>
              <a:t>]%3==0)</a:t>
            </a:r>
          </a:p>
          <a:p>
            <a:pPr marL="609600" indent="-609600">
              <a:buFontTx/>
              <a:buNone/>
            </a:pPr>
            <a:r>
              <a:rPr lang="ru-RU" b="1" dirty="0"/>
              <a:t>	{</a:t>
            </a:r>
            <a:r>
              <a:rPr lang="en-US" b="1" dirty="0"/>
              <a:t>for</a:t>
            </a:r>
            <a:r>
              <a:rPr lang="ru-RU" b="1" dirty="0"/>
              <a:t> (</a:t>
            </a:r>
            <a:r>
              <a:rPr lang="en-US" b="1" dirty="0" err="1"/>
              <a:t>i</a:t>
            </a:r>
            <a:r>
              <a:rPr lang="ru-RU" b="1" dirty="0"/>
              <a:t>=</a:t>
            </a:r>
            <a:r>
              <a:rPr lang="en-US" b="1" dirty="0"/>
              <a:t>n</a:t>
            </a:r>
            <a:r>
              <a:rPr lang="ru-RU" b="1" dirty="0"/>
              <a:t>-1;</a:t>
            </a:r>
            <a:r>
              <a:rPr lang="en-US" b="1" dirty="0" err="1"/>
              <a:t>i</a:t>
            </a:r>
            <a:r>
              <a:rPr lang="ru-RU" b="1" dirty="0"/>
              <a:t>&gt;</a:t>
            </a:r>
            <a:r>
              <a:rPr lang="en-US" b="1" dirty="0"/>
              <a:t>k</a:t>
            </a:r>
            <a:r>
              <a:rPr lang="ru-RU" b="1" dirty="0"/>
              <a:t>;</a:t>
            </a:r>
            <a:r>
              <a:rPr lang="en-US" b="1" dirty="0" err="1"/>
              <a:t>i</a:t>
            </a:r>
            <a:r>
              <a:rPr lang="ru-RU" b="1" dirty="0"/>
              <a:t>--) // </a:t>
            </a:r>
            <a:r>
              <a:rPr lang="ru-RU" dirty="0"/>
              <a:t>сдвиг на один элемент </a:t>
            </a:r>
            <a:endParaRPr lang="ru-RU" b="1" dirty="0"/>
          </a:p>
          <a:p>
            <a:pPr marL="609600" indent="-609600">
              <a:buFontTx/>
              <a:buNone/>
            </a:pPr>
            <a:r>
              <a:rPr lang="ru-RU" b="1" dirty="0"/>
              <a:t>		</a:t>
            </a:r>
            <a:r>
              <a:rPr lang="en-US" b="1" dirty="0"/>
              <a:t>a[i+1]=a[</a:t>
            </a:r>
            <a:r>
              <a:rPr lang="en-US" b="1" dirty="0" err="1"/>
              <a:t>i</a:t>
            </a:r>
            <a:r>
              <a:rPr lang="en-US" b="1" dirty="0"/>
              <a:t>];    //</a:t>
            </a:r>
            <a:r>
              <a:rPr lang="en-US" dirty="0"/>
              <a:t> </a:t>
            </a:r>
            <a:r>
              <a:rPr lang="ru-RU" dirty="0"/>
              <a:t>вправо</a:t>
            </a:r>
            <a:endParaRPr lang="en-US" b="1" dirty="0"/>
          </a:p>
          <a:p>
            <a:pPr marL="609600" indent="-609600">
              <a:buFontTx/>
              <a:buNone/>
            </a:pPr>
            <a:r>
              <a:rPr lang="en-US" b="1" dirty="0"/>
              <a:t>	a[k+1]=100; n++;</a:t>
            </a:r>
          </a:p>
          <a:p>
            <a:pPr marL="609600" indent="-609600">
              <a:buFontTx/>
              <a:buNone/>
            </a:pPr>
            <a:r>
              <a:rPr lang="en-US" b="1" dirty="0"/>
              <a:t>	</a:t>
            </a:r>
            <a:r>
              <a:rPr lang="ru-RU" b="1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graphicFrame>
        <p:nvGraphicFramePr>
          <p:cNvPr id="9" name="Group 65"/>
          <p:cNvGraphicFramePr>
            <a:graphicFrameLocks noGrp="1"/>
          </p:cNvGraphicFramePr>
          <p:nvPr/>
        </p:nvGraphicFramePr>
        <p:xfrm>
          <a:off x="1228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85060"/>
              </p:ext>
            </p:extLst>
          </p:nvPr>
        </p:nvGraphicFramePr>
        <p:xfrm>
          <a:off x="1249363" y="1517650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53"/>
          <p:cNvSpPr>
            <a:spLocks noChangeArrowheads="1"/>
          </p:cNvSpPr>
          <p:nvPr/>
        </p:nvSpPr>
        <p:spPr bwMode="auto">
          <a:xfrm>
            <a:off x="825500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 b="1"/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693738" y="1185863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3200" b="1"/>
              <a:t>A</a:t>
            </a:r>
            <a:endParaRPr lang="ru-RU" sz="3200" b="1"/>
          </a:p>
        </p:txBody>
      </p:sp>
      <p:sp>
        <p:nvSpPr>
          <p:cNvPr id="13" name="Rectangle 55"/>
          <p:cNvSpPr>
            <a:spLocks noChangeArrowheads="1"/>
          </p:cNvSpPr>
          <p:nvPr/>
        </p:nvSpPr>
        <p:spPr bwMode="auto">
          <a:xfrm>
            <a:off x="1371600" y="1190625"/>
            <a:ext cx="12906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b="1" dirty="0"/>
              <a:t>массив</a:t>
            </a:r>
          </a:p>
        </p:txBody>
      </p:sp>
      <p:sp>
        <p:nvSpPr>
          <p:cNvPr id="14" name="Rectangle 58"/>
          <p:cNvSpPr>
            <a:spLocks noChangeArrowheads="1"/>
          </p:cNvSpPr>
          <p:nvPr/>
        </p:nvSpPr>
        <p:spPr bwMode="auto">
          <a:xfrm>
            <a:off x="3779837" y="693437"/>
            <a:ext cx="892175" cy="55406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3600" b="1" dirty="0"/>
              <a:t>2</a:t>
            </a:r>
            <a:endParaRPr lang="ru-RU" sz="3600" b="1" dirty="0"/>
          </a:p>
        </p:txBody>
      </p:sp>
      <p:sp>
        <p:nvSpPr>
          <p:cNvPr id="15" name="Rectangle 56"/>
          <p:cNvSpPr>
            <a:spLocks noChangeArrowheads="1"/>
          </p:cNvSpPr>
          <p:nvPr/>
        </p:nvSpPr>
        <p:spPr bwMode="auto">
          <a:xfrm>
            <a:off x="3557588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3600" b="1" dirty="0"/>
              <a:t>15</a:t>
            </a:r>
            <a:endParaRPr lang="ru-RU" sz="3600" b="1" dirty="0"/>
          </a:p>
        </p:txBody>
      </p:sp>
      <p:sp>
        <p:nvSpPr>
          <p:cNvPr id="16" name="AutoShape 59"/>
          <p:cNvSpPr>
            <a:spLocks noChangeArrowheads="1"/>
          </p:cNvSpPr>
          <p:nvPr/>
        </p:nvSpPr>
        <p:spPr bwMode="auto">
          <a:xfrm>
            <a:off x="6426200" y="531813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1"/>
              <a:t>НОМЕР </a:t>
            </a:r>
            <a:br>
              <a:rPr lang="ru-RU" b="1"/>
            </a:br>
            <a:r>
              <a:rPr lang="ru-RU"/>
              <a:t>элемента массива</a:t>
            </a:r>
          </a:p>
          <a:p>
            <a:pPr algn="ctr">
              <a:defRPr/>
            </a:pPr>
            <a:r>
              <a:rPr lang="ru-RU"/>
              <a:t>(</a:t>
            </a:r>
            <a:r>
              <a:rPr lang="ru-RU" b="1"/>
              <a:t>ИНДЕКС</a:t>
            </a:r>
            <a:r>
              <a:rPr lang="ru-RU"/>
              <a:t>)</a:t>
            </a:r>
          </a:p>
        </p:txBody>
      </p:sp>
      <p:sp>
        <p:nvSpPr>
          <p:cNvPr id="17" name="AutoShape 60"/>
          <p:cNvSpPr>
            <a:spLocks noChangeArrowheads="1"/>
          </p:cNvSpPr>
          <p:nvPr/>
        </p:nvSpPr>
        <p:spPr bwMode="auto">
          <a:xfrm>
            <a:off x="1279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A[0]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AutoShape 61"/>
          <p:cNvSpPr>
            <a:spLocks noChangeArrowheads="1"/>
          </p:cNvSpPr>
          <p:nvPr/>
        </p:nvSpPr>
        <p:spPr bwMode="auto">
          <a:xfrm>
            <a:off x="2495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A[1]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9" name="AutoShape 62"/>
          <p:cNvSpPr>
            <a:spLocks noChangeArrowheads="1"/>
          </p:cNvSpPr>
          <p:nvPr/>
        </p:nvSpPr>
        <p:spPr bwMode="auto">
          <a:xfrm>
            <a:off x="3711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A[2]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0" name="AutoShape 63"/>
          <p:cNvSpPr>
            <a:spLocks noChangeArrowheads="1"/>
          </p:cNvSpPr>
          <p:nvPr/>
        </p:nvSpPr>
        <p:spPr bwMode="auto">
          <a:xfrm>
            <a:off x="4927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A[3]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1" name="AutoShape 64"/>
          <p:cNvSpPr>
            <a:spLocks noChangeArrowheads="1"/>
          </p:cNvSpPr>
          <p:nvPr/>
        </p:nvSpPr>
        <p:spPr bwMode="auto">
          <a:xfrm>
            <a:off x="6145213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A[4]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2" name="AutoShape 57"/>
          <p:cNvSpPr>
            <a:spLocks noChangeArrowheads="1"/>
          </p:cNvSpPr>
          <p:nvPr/>
        </p:nvSpPr>
        <p:spPr bwMode="auto">
          <a:xfrm>
            <a:off x="3857620" y="2643182"/>
            <a:ext cx="2352675" cy="714375"/>
          </a:xfrm>
          <a:prstGeom prst="wedgeRoundRectCallout">
            <a:avLst>
              <a:gd name="adj1" fmla="val -17571"/>
              <a:gd name="adj2" fmla="val -7795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1" dirty="0"/>
              <a:t>ЗНАЧЕНИЕ</a:t>
            </a:r>
            <a:r>
              <a:rPr lang="ru-RU" dirty="0"/>
              <a:t> элемента массива</a:t>
            </a:r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1822450" y="4681538"/>
            <a:ext cx="1687513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b="1">
                <a:latin typeface="Courier New" pitchFamily="49" charset="0"/>
              </a:rPr>
              <a:t>A[2]</a:t>
            </a:r>
            <a:endParaRPr lang="ru-RU" sz="4000" b="1">
              <a:latin typeface="Courier New" pitchFamily="49" charset="0"/>
            </a:endParaRPr>
          </a:p>
        </p:txBody>
      </p:sp>
      <p:sp>
        <p:nvSpPr>
          <p:cNvPr id="24" name="AutoShape 67"/>
          <p:cNvSpPr>
            <a:spLocks noChangeArrowheads="1"/>
          </p:cNvSpPr>
          <p:nvPr/>
        </p:nvSpPr>
        <p:spPr bwMode="auto">
          <a:xfrm>
            <a:off x="4933950" y="4148138"/>
            <a:ext cx="2840038" cy="801687"/>
          </a:xfrm>
          <a:prstGeom prst="wedgeRoundRectCallout">
            <a:avLst>
              <a:gd name="adj1" fmla="val -116352"/>
              <a:gd name="adj2" fmla="val 89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1" dirty="0"/>
              <a:t>НОМЕР (ИНДЕКС) </a:t>
            </a:r>
            <a:br>
              <a:rPr lang="ru-RU" b="1" dirty="0"/>
            </a:br>
            <a:r>
              <a:rPr lang="ru-RU" dirty="0"/>
              <a:t>элемента массива</a:t>
            </a:r>
            <a:r>
              <a:rPr lang="en-US" dirty="0"/>
              <a:t>: 2</a:t>
            </a:r>
            <a:endParaRPr lang="ru-RU" dirty="0"/>
          </a:p>
        </p:txBody>
      </p:sp>
      <p:sp>
        <p:nvSpPr>
          <p:cNvPr id="25" name="AutoShape 68"/>
          <p:cNvSpPr>
            <a:spLocks noChangeArrowheads="1"/>
          </p:cNvSpPr>
          <p:nvPr/>
        </p:nvSpPr>
        <p:spPr bwMode="auto">
          <a:xfrm>
            <a:off x="5029200" y="5581650"/>
            <a:ext cx="2941638" cy="714375"/>
          </a:xfrm>
          <a:prstGeom prst="wedgeRoundRectCallout">
            <a:avLst>
              <a:gd name="adj1" fmla="val -107472"/>
              <a:gd name="adj2" fmla="val -595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1" dirty="0"/>
              <a:t>ЗНАЧЕНИЕ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элемента массива</a:t>
            </a:r>
            <a:r>
              <a:rPr lang="en-US" dirty="0"/>
              <a:t>: 15 </a:t>
            </a:r>
            <a:endParaRPr lang="ru-RU" dirty="0"/>
          </a:p>
        </p:txBody>
      </p:sp>
      <p:sp>
        <p:nvSpPr>
          <p:cNvPr id="26" name="Oval 69"/>
          <p:cNvSpPr>
            <a:spLocks noChangeArrowheads="1"/>
          </p:cNvSpPr>
          <p:nvPr/>
        </p:nvSpPr>
        <p:spPr bwMode="auto">
          <a:xfrm>
            <a:off x="1838325" y="4670425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 b="1"/>
          </a:p>
        </p:txBody>
      </p:sp>
      <p:sp>
        <p:nvSpPr>
          <p:cNvPr id="27" name="Oval 70"/>
          <p:cNvSpPr>
            <a:spLocks noChangeArrowheads="1"/>
          </p:cNvSpPr>
          <p:nvPr/>
        </p:nvSpPr>
        <p:spPr bwMode="auto">
          <a:xfrm>
            <a:off x="2546350" y="4943475"/>
            <a:ext cx="511175" cy="611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/>
      <p:bldP spid="24" grpId="0" animBg="1"/>
      <p:bldP spid="25" grpId="0" animBg="1"/>
      <p:bldP spid="26" grpId="0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Синтаксис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4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тип массива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имя массива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&gt;[&lt;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размер массива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i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размер массива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i="1" dirty="0"/>
              <a:t>– </a:t>
            </a:r>
            <a:r>
              <a:rPr lang="ru-RU" dirty="0"/>
              <a:t>это литерал или константное выражение 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Для размещения массива выделятся область памяти</a:t>
            </a:r>
            <a:r>
              <a:rPr lang="en-US" dirty="0"/>
              <a:t> </a:t>
            </a:r>
            <a:r>
              <a:rPr lang="ru-RU" dirty="0"/>
              <a:t>длиной</a:t>
            </a:r>
            <a:r>
              <a:rPr lang="en-US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размер массива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тип массива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байт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a[5];</a:t>
            </a:r>
            <a:r>
              <a:rPr lang="ru-RU" dirty="0"/>
              <a:t> // 5*4 байта</a:t>
            </a:r>
          </a:p>
          <a:p>
            <a:pPr marL="0" indent="0" algn="just">
              <a:spcBef>
                <a:spcPts val="0"/>
              </a:spcBef>
            </a:pPr>
            <a:r>
              <a:rPr lang="en-US" b="1" dirty="0"/>
              <a:t>float </a:t>
            </a:r>
            <a:r>
              <a:rPr lang="en-US" dirty="0"/>
              <a:t>x[</a:t>
            </a:r>
            <a:r>
              <a:rPr lang="en-US" dirty="0" err="1"/>
              <a:t>n+m</a:t>
            </a:r>
            <a:r>
              <a:rPr lang="en-US" dirty="0"/>
              <a:t>];</a:t>
            </a:r>
            <a:r>
              <a:rPr lang="ru-RU" dirty="0"/>
              <a:t>   //</a:t>
            </a:r>
            <a:r>
              <a:rPr lang="en-US" dirty="0"/>
              <a:t>(</a:t>
            </a:r>
            <a:r>
              <a:rPr lang="en-US" dirty="0" err="1"/>
              <a:t>n+m</a:t>
            </a:r>
            <a:r>
              <a:rPr lang="en-US" dirty="0"/>
              <a:t> )*4 </a:t>
            </a:r>
            <a:r>
              <a:rPr lang="ru-RU" dirty="0"/>
              <a:t>байта</a:t>
            </a:r>
          </a:p>
          <a:p>
            <a:pPr marL="0" indent="0" algn="just">
              <a:spcBef>
                <a:spcPts val="0"/>
              </a:spcBef>
            </a:pPr>
            <a:r>
              <a:rPr lang="en-US" b="1" dirty="0"/>
              <a:t>double </a:t>
            </a:r>
            <a:r>
              <a:rPr lang="en-US" dirty="0"/>
              <a:t>q[4];</a:t>
            </a:r>
            <a:r>
              <a:rPr lang="ru-RU" dirty="0"/>
              <a:t> // 4 * 8 байт</a:t>
            </a:r>
            <a:endParaRPr lang="en-US" dirty="0"/>
          </a:p>
          <a:p>
            <a:pPr marL="0" indent="0" algn="just">
              <a:spcBef>
                <a:spcPts val="0"/>
              </a:spcBef>
            </a:pP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Объявление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</a:pPr>
            <a:r>
              <a:rPr lang="ru-RU" dirty="0"/>
              <a:t>Объявление массива может сопровождаться</a:t>
            </a:r>
            <a:r>
              <a:rPr lang="en-US" dirty="0"/>
              <a:t> </a:t>
            </a:r>
            <a:r>
              <a:rPr lang="ru-RU" dirty="0"/>
              <a:t>его </a:t>
            </a:r>
            <a:r>
              <a:rPr lang="ru-RU" i="1" dirty="0"/>
              <a:t>инициализацией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/>
              <a:t> Синтаксис объявления массива с инициализацией:</a:t>
            </a:r>
            <a:endParaRPr lang="en-US" dirty="0"/>
          </a:p>
          <a:p>
            <a:pPr marL="0" indent="0" algn="just">
              <a:spcBef>
                <a:spcPts val="0"/>
              </a:spcBef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тип массива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имя массива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 [&lt;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размер массива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&gt;]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{&lt;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список значений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dirty="0"/>
              <a:t>В этом случае элементы массива получают значения из списка инициализации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/>
              <a:t>В список инициализации могут входить любые вычисляемые выражения</a:t>
            </a:r>
            <a:endParaRPr lang="en-US" dirty="0"/>
          </a:p>
          <a:p>
            <a:pPr marL="174625" indent="-174625">
              <a:spcBef>
                <a:spcPct val="50000"/>
              </a:spcBef>
            </a:pP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Объявление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Одномерный массив: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a[5] = { 3, 45, 11, -8, 74};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q[4]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{1.7, 4.53};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Во втором случае инициализируются только два первых элемента массива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а оставшиеся два элемента получают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нулевые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значения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При наличии списка инициализации размер массива можно не указывать, он определяется по числу инициализирующих значений: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{ 3, 45, 11, -8, 74};</a:t>
            </a:r>
          </a:p>
          <a:p>
            <a:pPr marL="0" indent="0" algn="just">
              <a:spcBef>
                <a:spcPts val="0"/>
              </a:spcBef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Индексация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Доступ к элементам массива производится с помощью числовых индексов, констант или выражений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Индексы начинается с нуля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/>
              <a:t>ервому элементу массива - индекса 0, второму –  индекс 1, элементу с порядковым номером </a:t>
            </a:r>
            <a:r>
              <a:rPr lang="en-US" dirty="0"/>
              <a:t>k – </a:t>
            </a:r>
            <a:r>
              <a:rPr lang="ru-RU" dirty="0"/>
              <a:t>индекс </a:t>
            </a:r>
            <a:r>
              <a:rPr lang="en-US" dirty="0"/>
              <a:t>k-1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[8] – индекс задается как константа,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] – индекс задается как переменная,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] – индекс задается как выражение.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[3]=125 - присвоение значения 125 четвертому элементу массива</a:t>
            </a:r>
          </a:p>
          <a:p>
            <a:pPr algn="just">
              <a:buFontTx/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>
                <a:solidFill>
                  <a:schemeClr val="tx1"/>
                </a:solidFill>
              </a:rPr>
              <a:t>Заполнение массивов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массивов больших размеров инициализация, как правило, не производится и их заполнение выполняется в процессе работы программы</a:t>
            </a:r>
          </a:p>
          <a:p>
            <a:pPr marL="0" indent="27432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При инициализации</a:t>
            </a:r>
          </a:p>
          <a:p>
            <a:pPr marL="0" indent="27432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Вводит пользователь</a:t>
            </a:r>
          </a:p>
          <a:p>
            <a:pPr marL="0" indent="27432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Использование случайных чисел</a:t>
            </a:r>
          </a:p>
          <a:p>
            <a:pPr marL="0" indent="274320" algn="just"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Вычисление по правилам</a:t>
            </a:r>
          </a:p>
          <a:p>
            <a:pPr marL="174625" indent="-174625" algn="just">
              <a:spcBef>
                <a:spcPct val="50000"/>
              </a:spcBef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2280</Words>
  <Application>Microsoft Office PowerPoint</Application>
  <PresentationFormat>Экран (4:3)</PresentationFormat>
  <Paragraphs>395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Century Schoolbook</vt:lpstr>
      <vt:lpstr>Courier New</vt:lpstr>
      <vt:lpstr>Times New Roman</vt:lpstr>
      <vt:lpstr>Wingdings</vt:lpstr>
      <vt:lpstr>Wingdings 2</vt:lpstr>
      <vt:lpstr>Эркер</vt:lpstr>
      <vt:lpstr>Одномерные массивы</vt:lpstr>
      <vt:lpstr>Определение</vt:lpstr>
      <vt:lpstr>Свойства</vt:lpstr>
      <vt:lpstr>Презентация PowerPoint</vt:lpstr>
      <vt:lpstr>Синтаксис</vt:lpstr>
      <vt:lpstr>Объявление</vt:lpstr>
      <vt:lpstr>Объявление</vt:lpstr>
      <vt:lpstr>Индексация</vt:lpstr>
      <vt:lpstr>Заполнение массивов</vt:lpstr>
      <vt:lpstr>Ввод с клавиатуры</vt:lpstr>
      <vt:lpstr>Случайные числа</vt:lpstr>
      <vt:lpstr>Случайные числа</vt:lpstr>
      <vt:lpstr>запросить с клавиатуры десять чисел, а затем вывести их на эран в обратном порядке.</vt:lpstr>
      <vt:lpstr>Вывод массива</vt:lpstr>
      <vt:lpstr>Сумма массива</vt:lpstr>
      <vt:lpstr>Пример</vt:lpstr>
      <vt:lpstr>Поиск в массиве</vt:lpstr>
      <vt:lpstr>Определить, имеется ли в массиве элемент, значение которого больше 1, но меньше 3? </vt:lpstr>
      <vt:lpstr>Вывести номера всех элементов, значения которых больше значения первого элемента массива.</vt:lpstr>
      <vt:lpstr>Макс/мин элементы</vt:lpstr>
      <vt:lpstr>Максимальный</vt:lpstr>
      <vt:lpstr>Минимальный</vt:lpstr>
      <vt:lpstr>Пример</vt:lpstr>
      <vt:lpstr>Массив</vt:lpstr>
      <vt:lpstr>сдвиг элементов</vt:lpstr>
      <vt:lpstr>сдвиг элементов</vt:lpstr>
      <vt:lpstr>сдвиг элементов</vt:lpstr>
      <vt:lpstr>сдвиг элементов</vt:lpstr>
      <vt:lpstr>Сдвиг элементов</vt:lpstr>
      <vt:lpstr>Сдвиг элементов</vt:lpstr>
      <vt:lpstr>Удаление элементов массива</vt:lpstr>
      <vt:lpstr>Вставка элемента в массив</vt:lpstr>
      <vt:lpstr>Вставка элемента в массив</vt:lpstr>
      <vt:lpstr>Вставка элемента в массив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Administrator</cp:lastModifiedBy>
  <cp:revision>94</cp:revision>
  <dcterms:created xsi:type="dcterms:W3CDTF">2018-09-01T04:15:48Z</dcterms:created>
  <dcterms:modified xsi:type="dcterms:W3CDTF">2020-10-01T11:18:09Z</dcterms:modified>
</cp:coreProperties>
</file>