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95" r:id="rId4"/>
    <p:sldId id="299" r:id="rId5"/>
    <p:sldId id="298" r:id="rId6"/>
    <p:sldId id="261" r:id="rId7"/>
    <p:sldId id="296" r:id="rId8"/>
    <p:sldId id="297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 varScale="1">
        <p:scale>
          <a:sx n="69" d="100"/>
          <a:sy n="69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07.09.2021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s.sidorovich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dirty="0" smtClean="0">
                <a:solidFill>
                  <a:schemeClr val="tx1"/>
                </a:solidFill>
              </a:rPr>
              <a:t>Основы алгоритмизации и программирования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7422" y="4643446"/>
            <a:ext cx="6415110" cy="995354"/>
          </a:xfrm>
        </p:spPr>
        <p:txBody>
          <a:bodyPr>
            <a:normAutofit fontScale="2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sz="12800" dirty="0" smtClean="0">
                <a:solidFill>
                  <a:schemeClr val="tx1"/>
                </a:solidFill>
              </a:rPr>
              <a:t>Сидорович Александра Сергеевна</a:t>
            </a:r>
          </a:p>
          <a:p>
            <a:r>
              <a:rPr lang="en-US" sz="12800" dirty="0" smtClean="0">
                <a:solidFill>
                  <a:schemeClr val="tx1"/>
                </a:solidFill>
                <a:hlinkClick r:id="rId2"/>
              </a:rPr>
              <a:t>a.s.sidorovich@gmail.com</a:t>
            </a:r>
            <a:endParaRPr lang="en-US" sz="12800" dirty="0" smtClean="0">
              <a:solidFill>
                <a:schemeClr val="tx1"/>
              </a:solidFill>
            </a:endParaRPr>
          </a:p>
          <a:p>
            <a:r>
              <a:rPr lang="en-US" sz="12800" dirty="0" smtClean="0">
                <a:solidFill>
                  <a:schemeClr val="tx1"/>
                </a:solidFill>
              </a:rPr>
              <a:t>5</a:t>
            </a:r>
            <a:r>
              <a:rPr lang="ru-RU" sz="12800" smtClean="0">
                <a:solidFill>
                  <a:schemeClr val="tx1"/>
                </a:solidFill>
              </a:rPr>
              <a:t>10 </a:t>
            </a:r>
            <a:r>
              <a:rPr lang="ru-RU" sz="12800" dirty="0" smtClean="0">
                <a:solidFill>
                  <a:schemeClr val="tx1"/>
                </a:solidFill>
              </a:rPr>
              <a:t>– 5</a:t>
            </a:r>
          </a:p>
          <a:p>
            <a:endParaRPr lang="ru-RU" sz="9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Определённость.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7931224" cy="4525963"/>
          </a:xfrm>
          <a:prstGeom prst="rect">
            <a:avLst/>
          </a:prstGeom>
        </p:spPr>
        <p:txBody>
          <a:bodyPr/>
          <a:lstStyle/>
          <a:p>
            <a:pPr marL="0" marR="0" lvl="0" indent="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На каждом шаге алгоритма должны быть однозначно и точно определены  действия.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Определенность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Массовость.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282" y="1571612"/>
            <a:ext cx="8174142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Возможность многократного применения алгоритма (без изменения структуры) с различными исходными данными.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ru-RU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	Необходимо продумать все варианты использования данных для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избежания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ошибок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Массовость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1403648" y="404664"/>
            <a:ext cx="6264696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Формы представления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67544" y="2708920"/>
            <a:ext cx="2664296" cy="15841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chemeClr val="tx1"/>
                </a:solidFill>
              </a:rPr>
              <a:t>Словестная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203848" y="4797152"/>
            <a:ext cx="2664296" cy="15841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Графическая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652120" y="2708920"/>
            <a:ext cx="2880320" cy="15841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Программная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endCxn id="14" idx="0"/>
          </p:cNvCxnSpPr>
          <p:nvPr/>
        </p:nvCxnSpPr>
        <p:spPr>
          <a:xfrm flipH="1">
            <a:off x="1799692" y="1700808"/>
            <a:ext cx="205222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7" idx="0"/>
          </p:cNvCxnSpPr>
          <p:nvPr/>
        </p:nvCxnSpPr>
        <p:spPr>
          <a:xfrm>
            <a:off x="5076056" y="1700808"/>
            <a:ext cx="201622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2"/>
            <a:endCxn id="15" idx="0"/>
          </p:cNvCxnSpPr>
          <p:nvPr/>
        </p:nvCxnSpPr>
        <p:spPr>
          <a:xfrm>
            <a:off x="4535996" y="1700808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252536" y="1700808"/>
            <a:ext cx="9145016" cy="4302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начало(конец) алгоритма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- действие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- проверка условия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- ввод или вывод данных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755650" y="1772816"/>
            <a:ext cx="22320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55650" y="2638004"/>
            <a:ext cx="22320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827088" y="3717504"/>
            <a:ext cx="2160587" cy="71913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827088" y="4941466"/>
            <a:ext cx="2089150" cy="6477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Блоки для графического представления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611560" y="332656"/>
            <a:ext cx="7848872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Алгоритмические структуры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520" y="1700808"/>
            <a:ext cx="2376264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Линейная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275856" y="2780928"/>
            <a:ext cx="2520280" cy="2132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hlinkClick r:id="rId2" action="ppaction://hlinksldjump"/>
              </a:rPr>
              <a:t>Полное  ветвление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hlinkClick r:id="rId3" action="ppaction://hlinksldjump"/>
              </a:rPr>
              <a:t>Неполное ветвление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347864" y="1700808"/>
            <a:ext cx="2376264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Разветвляющаяся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300192" y="1700808"/>
            <a:ext cx="2376264" cy="9361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Циклическая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228184" y="2780928"/>
            <a:ext cx="2520280" cy="2132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hlinkClick r:id="rId4" action="ppaction://hlinksldjump"/>
              </a:rPr>
              <a:t>Цикл с предусловием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hlinkClick r:id="rId5" action="ppaction://hlinksldjump"/>
              </a:rPr>
              <a:t>Цикл с постусловием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hlinkClick r:id="rId4" action="ppaction://hlinksldjump"/>
              </a:rPr>
              <a:t>Цикл с параметром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endCxn id="14" idx="0"/>
          </p:cNvCxnSpPr>
          <p:nvPr/>
        </p:nvCxnSpPr>
        <p:spPr>
          <a:xfrm flipH="1">
            <a:off x="1439652" y="1196752"/>
            <a:ext cx="19082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6" idx="0"/>
          </p:cNvCxnSpPr>
          <p:nvPr/>
        </p:nvCxnSpPr>
        <p:spPr>
          <a:xfrm>
            <a:off x="4535996" y="11967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7" idx="0"/>
          </p:cNvCxnSpPr>
          <p:nvPr/>
        </p:nvCxnSpPr>
        <p:spPr>
          <a:xfrm>
            <a:off x="5940152" y="1196752"/>
            <a:ext cx="15481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1608356"/>
              </p:ext>
            </p:extLst>
          </p:nvPr>
        </p:nvGraphicFramePr>
        <p:xfrm>
          <a:off x="251520" y="1556792"/>
          <a:ext cx="8136904" cy="46105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68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Словесное описание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Блок-схема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0468">
                <a:tc>
                  <a:txBody>
                    <a:bodyPr/>
                    <a:lstStyle/>
                    <a:p>
                      <a:pPr algn="l"/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Алгоритм, в котором команды выполняются последовательно одна за другой, называется линейным алгоритмом.</a:t>
                      </a:r>
                      <a:endParaRPr lang="en-US" sz="24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Присутствуют</a:t>
                      </a:r>
                      <a:r>
                        <a:rPr lang="ru-RU" sz="24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только блоки начало/конец, ввод/вывод, действия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" name="Picture 2" descr="Линейный алгорит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357430"/>
            <a:ext cx="3075406" cy="35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Линейный алгоритм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908720"/>
            <a:ext cx="3710786" cy="1800200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Даны два числа. </a:t>
            </a:r>
          </a:p>
          <a:p>
            <a:pPr marL="342900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Вычислить их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сумму. 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891087" y="642918"/>
            <a:ext cx="1512887" cy="3587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6801396" y="1701378"/>
            <a:ext cx="1512887" cy="3587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7522121" y="206015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6874421" y="2491953"/>
            <a:ext cx="1368425" cy="504825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7522121" y="299677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945858" y="3428578"/>
            <a:ext cx="11525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7522121" y="3860378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6801396" y="4292178"/>
            <a:ext cx="1368425" cy="503238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7522121" y="479700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9" name="Oval 14"/>
          <p:cNvSpPr>
            <a:spLocks noChangeArrowheads="1"/>
          </p:cNvSpPr>
          <p:nvPr/>
        </p:nvSpPr>
        <p:spPr bwMode="auto">
          <a:xfrm>
            <a:off x="6801396" y="5228803"/>
            <a:ext cx="1441450" cy="3603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WordArt 15"/>
          <p:cNvSpPr>
            <a:spLocks noChangeArrowheads="1" noChangeShapeType="1" noTextEdit="1"/>
          </p:cNvSpPr>
          <p:nvPr/>
        </p:nvSpPr>
        <p:spPr bwMode="auto">
          <a:xfrm>
            <a:off x="6945858" y="1772816"/>
            <a:ext cx="1152525" cy="144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ru-RU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начало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6413277" y="2442741"/>
            <a:ext cx="17922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     </a:t>
            </a:r>
            <a:r>
              <a:rPr lang="ru-RU"/>
              <a:t>Ввод </a:t>
            </a:r>
            <a:r>
              <a:rPr lang="en-US"/>
              <a:t>A,B</a:t>
            </a:r>
            <a:r>
              <a:rPr lang="ru-RU"/>
              <a:t> 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6447383" y="3377778"/>
            <a:ext cx="15779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     S:=A+B</a:t>
            </a:r>
            <a:endParaRPr lang="ru-RU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6444208" y="4385841"/>
            <a:ext cx="15843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   </a:t>
            </a:r>
            <a:r>
              <a:rPr lang="ru-RU"/>
              <a:t>Вывод </a:t>
            </a:r>
            <a:r>
              <a:rPr lang="en-US"/>
              <a:t>S </a:t>
            </a:r>
            <a:endParaRPr lang="ru-RU"/>
          </a:p>
        </p:txBody>
      </p:sp>
      <p:sp>
        <p:nvSpPr>
          <p:cNvPr id="54" name="WordArt 19"/>
          <p:cNvSpPr>
            <a:spLocks noChangeArrowheads="1" noChangeShapeType="1" noTextEdit="1"/>
          </p:cNvSpPr>
          <p:nvPr/>
        </p:nvSpPr>
        <p:spPr bwMode="auto">
          <a:xfrm>
            <a:off x="7017296" y="5301828"/>
            <a:ext cx="1081087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ru-RU" sz="1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конец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7522121" y="206015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7522121" y="299677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7522121" y="386037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7522121" y="479700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484784"/>
            <a:ext cx="4968552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ru-RU" sz="2800" dirty="0"/>
          </a:p>
          <a:p>
            <a:pPr marL="342900" lvl="0" indent="-342900">
              <a:spcBef>
                <a:spcPct val="20000"/>
              </a:spcBef>
              <a:defRPr/>
            </a:pPr>
            <a:endParaRPr lang="ru-RU" sz="2800" dirty="0"/>
          </a:p>
          <a:p>
            <a:pPr marL="342900" lvl="0">
              <a:spcBef>
                <a:spcPct val="20000"/>
              </a:spcBef>
              <a:defRPr/>
            </a:pPr>
            <a:r>
              <a:rPr lang="ru-RU" sz="3200" dirty="0" smtClean="0"/>
              <a:t>Вычислить</a:t>
            </a:r>
            <a:r>
              <a:rPr lang="en-US" sz="3200" dirty="0" smtClean="0"/>
              <a:t> </a:t>
            </a:r>
            <a:r>
              <a:rPr lang="ru-RU" sz="3200" dirty="0" smtClean="0"/>
              <a:t>площадь круга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ru-RU" sz="28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624263" y="1700808"/>
            <a:ext cx="2469288" cy="4576596"/>
            <a:chOff x="6363" y="364"/>
            <a:chExt cx="2244" cy="3706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6381" y="364"/>
              <a:ext cx="2226" cy="492"/>
            </a:xfrm>
            <a:prstGeom prst="flowChartTermina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Aft>
                  <a:spcPts val="1000"/>
                </a:spcAft>
              </a:pPr>
              <a:r>
                <a:rPr lang="ru-RU" sz="2800" b="1" dirty="0">
                  <a:latin typeface="Calibri" pitchFamily="34" charset="0"/>
                </a:rPr>
                <a:t>начало</a:t>
              </a:r>
              <a:endParaRPr lang="ru-RU" sz="2800" dirty="0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363" y="1102"/>
              <a:ext cx="2244" cy="576"/>
            </a:xfrm>
            <a:prstGeom prst="flowChartInputOutpu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Aft>
                  <a:spcPts val="1000"/>
                </a:spcAft>
              </a:pPr>
              <a:r>
                <a:rPr lang="ru-RU" sz="2800" b="1" dirty="0">
                  <a:latin typeface="Calibri" pitchFamily="34" charset="0"/>
                </a:rPr>
                <a:t>Ввод </a:t>
              </a:r>
              <a:r>
                <a:rPr lang="en-US" sz="2800" b="1" dirty="0">
                  <a:latin typeface="Calibri" pitchFamily="34" charset="0"/>
                </a:rPr>
                <a:t> r</a:t>
              </a:r>
              <a:endParaRPr lang="ru-RU" sz="28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363" y="1868"/>
              <a:ext cx="2227" cy="576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Aft>
                  <a:spcPts val="1000"/>
                </a:spcAft>
              </a:pPr>
              <a:r>
                <a:rPr lang="en-US" sz="2800" b="1">
                  <a:latin typeface="Calibri" pitchFamily="34" charset="0"/>
                </a:rPr>
                <a:t>S:= 3.14</a:t>
              </a:r>
              <a:r>
                <a:rPr lang="ru-RU" sz="2800" b="1">
                  <a:latin typeface="Calibri" pitchFamily="34" charset="0"/>
                </a:rPr>
                <a:t>*</a:t>
              </a:r>
              <a:r>
                <a:rPr lang="en-US" sz="2800" b="1">
                  <a:latin typeface="Calibri" pitchFamily="34" charset="0"/>
                </a:rPr>
                <a:t>r</a:t>
              </a:r>
              <a:r>
                <a:rPr lang="en-US" sz="2800" b="1" baseline="30000">
                  <a:latin typeface="Calibri" pitchFamily="34" charset="0"/>
                </a:rPr>
                <a:t>2</a:t>
              </a:r>
              <a:endParaRPr lang="ru-RU" sz="2800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6363" y="2726"/>
              <a:ext cx="2244" cy="576"/>
            </a:xfrm>
            <a:prstGeom prst="flowChartInputOutpu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Aft>
                  <a:spcPts val="1000"/>
                </a:spcAft>
              </a:pPr>
              <a:r>
                <a:rPr lang="en-US" sz="2800" b="1" dirty="0" err="1">
                  <a:latin typeface="Calibri" pitchFamily="34" charset="0"/>
                </a:rPr>
                <a:t>Вывод</a:t>
              </a:r>
              <a:r>
                <a:rPr lang="en-US" sz="2800" b="1" dirty="0">
                  <a:latin typeface="Calibri" pitchFamily="34" charset="0"/>
                </a:rPr>
                <a:t> s</a:t>
              </a:r>
              <a:endParaRPr lang="ru-RU" sz="2800" dirty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6363" y="3576"/>
              <a:ext cx="2227" cy="494"/>
            </a:xfrm>
            <a:prstGeom prst="flowChartTermina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Aft>
                  <a:spcPts val="1000"/>
                </a:spcAft>
              </a:pPr>
              <a:r>
                <a:rPr lang="ru-RU" sz="2800" b="1" dirty="0">
                  <a:latin typeface="Calibri" pitchFamily="34" charset="0"/>
                </a:rPr>
                <a:t>конец</a:t>
              </a:r>
              <a:endParaRPr lang="ru-RU" sz="2800" dirty="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461" y="90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endParaRPr lang="ru-RU" sz="28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562" y="172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endParaRPr lang="ru-RU" sz="28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562" y="253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endParaRPr lang="ru-RU" sz="28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562" y="3390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endParaRPr lang="ru-RU" sz="2800"/>
            </a:p>
          </p:txBody>
        </p:sp>
      </p:grp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2420888"/>
            <a:ext cx="5184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cs typeface="Arial" pitchFamily="34" charset="0"/>
              </a:rPr>
              <a:t>Определить расстояние, пройденное человеком, если известно время движения, а так же известно, что движение было равномерным.</a:t>
            </a:r>
            <a:endParaRPr lang="ru-RU" sz="2800" dirty="0">
              <a:cs typeface="Arial" pitchFamily="34" charset="0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57885" y="1700808"/>
            <a:ext cx="2158002" cy="4202113"/>
            <a:chOff x="3606" y="1026"/>
            <a:chExt cx="1047" cy="2647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3651" y="1026"/>
              <a:ext cx="1002" cy="334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ru-RU" sz="2800" b="1" dirty="0"/>
                <a:t>Начало</a:t>
              </a: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651" y="2029"/>
              <a:ext cx="1002" cy="4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800" b="1"/>
                <a:t>S = v * t</a:t>
              </a:r>
              <a:endParaRPr lang="ru-RU" sz="2800" b="1"/>
            </a:p>
          </p:txBody>
        </p:sp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3651" y="3339"/>
              <a:ext cx="1001" cy="334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ru-RU" sz="2800" b="1" dirty="0"/>
                <a:t>Конец</a:t>
              </a:r>
            </a:p>
          </p:txBody>
        </p:sp>
        <p:cxnSp>
          <p:nvCxnSpPr>
            <p:cNvPr id="8" name="AutoShape 12"/>
            <p:cNvCxnSpPr>
              <a:cxnSpLocks noChangeShapeType="1"/>
              <a:stCxn id="5" idx="2"/>
            </p:cNvCxnSpPr>
            <p:nvPr/>
          </p:nvCxnSpPr>
          <p:spPr bwMode="auto">
            <a:xfrm>
              <a:off x="4152" y="1360"/>
              <a:ext cx="1" cy="1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AutoShape 13"/>
            <p:cNvCxnSpPr>
              <a:cxnSpLocks noChangeShapeType="1"/>
              <a:endCxn id="6" idx="0"/>
            </p:cNvCxnSpPr>
            <p:nvPr/>
          </p:nvCxnSpPr>
          <p:spPr bwMode="auto">
            <a:xfrm>
              <a:off x="4152" y="1918"/>
              <a:ext cx="0" cy="1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" name="AutoShape 14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4150" y="2523"/>
              <a:ext cx="2" cy="1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5"/>
            <p:cNvCxnSpPr>
              <a:cxnSpLocks noChangeShapeType="1"/>
            </p:cNvCxnSpPr>
            <p:nvPr/>
          </p:nvCxnSpPr>
          <p:spPr bwMode="auto">
            <a:xfrm flipH="1">
              <a:off x="4150" y="3113"/>
              <a:ext cx="2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2" name="AutoShape 18"/>
            <p:cNvSpPr>
              <a:spLocks noChangeArrowheads="1"/>
            </p:cNvSpPr>
            <p:nvPr/>
          </p:nvSpPr>
          <p:spPr bwMode="auto">
            <a:xfrm>
              <a:off x="3667" y="1480"/>
              <a:ext cx="986" cy="408"/>
            </a:xfrm>
            <a:prstGeom prst="parallelogram">
              <a:avLst>
                <a:gd name="adj" fmla="val 63909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/>
                <a:t>v</a:t>
              </a:r>
              <a:r>
                <a:rPr lang="en-US" sz="2800" b="1" dirty="0" smtClean="0"/>
                <a:t>, </a:t>
              </a:r>
              <a:r>
                <a:rPr lang="en-US" sz="2800" b="1" dirty="0"/>
                <a:t>t</a:t>
              </a:r>
              <a:endParaRPr lang="ru-RU" sz="2800" b="1" dirty="0"/>
            </a:p>
          </p:txBody>
        </p:sp>
        <p:sp>
          <p:nvSpPr>
            <p:cNvPr id="13" name="AutoShape 19"/>
            <p:cNvSpPr>
              <a:spLocks noChangeArrowheads="1"/>
            </p:cNvSpPr>
            <p:nvPr/>
          </p:nvSpPr>
          <p:spPr bwMode="auto">
            <a:xfrm>
              <a:off x="3606" y="2704"/>
              <a:ext cx="1043" cy="408"/>
            </a:xfrm>
            <a:prstGeom prst="parallelogram">
              <a:avLst>
                <a:gd name="adj" fmla="val 63909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/>
                <a:t>S</a:t>
              </a:r>
              <a:endParaRPr lang="ru-RU" sz="2800" b="1"/>
            </a:p>
          </p:txBody>
        </p:sp>
      </p:grp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357298"/>
            <a:ext cx="82868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Arial" pitchFamily="34" charset="0"/>
                <a:cs typeface="Arial" pitchFamily="34" charset="0"/>
              </a:rPr>
              <a:t>Алгоритм, в котором появляется условие перехода в то или иное действие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называется разветвляющимся (условным).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915816" y="3429000"/>
            <a:ext cx="3903812" cy="546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РАЗВЕТВЛЯЮЩийся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алгоритм</a:t>
            </a: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915816" y="4365104"/>
            <a:ext cx="3903811" cy="201622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Полное  ветвление</a:t>
            </a:r>
            <a:endParaRPr lang="ru-RU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Неполное ветвление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Прямая со стрелкой 5"/>
          <p:cNvCxnSpPr>
            <a:stCxn id="4" idx="2"/>
            <a:endCxn id="5" idx="3"/>
          </p:cNvCxnSpPr>
          <p:nvPr/>
        </p:nvCxnSpPr>
        <p:spPr>
          <a:xfrm>
            <a:off x="4867722" y="3975661"/>
            <a:ext cx="0" cy="389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Разветвляющиеся алгоритмы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Лекций    </a:t>
            </a:r>
            <a:r>
              <a:rPr lang="ru-RU" sz="3600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 smtClean="0">
              <a:solidFill>
                <a:srgbClr val="FF0000"/>
              </a:solidFill>
            </a:endParaRPr>
          </a:p>
          <a:p>
            <a:r>
              <a:rPr lang="ru-RU" sz="3600" dirty="0" smtClean="0"/>
              <a:t>Лабораторных работ  </a:t>
            </a:r>
            <a:r>
              <a:rPr lang="ru-RU" sz="3600" dirty="0" smtClean="0">
                <a:solidFill>
                  <a:srgbClr val="FF0000"/>
                </a:solidFill>
              </a:rPr>
              <a:t>8</a:t>
            </a:r>
          </a:p>
          <a:p>
            <a:r>
              <a:rPr lang="ru-RU" sz="3600" dirty="0" smtClean="0"/>
              <a:t>Контрольных работ на лекциях </a:t>
            </a:r>
            <a:r>
              <a:rPr lang="ru-RU" sz="36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ru-RU" sz="3600" dirty="0" smtClean="0"/>
              <a:t>Контроль знаний  </a:t>
            </a:r>
            <a:r>
              <a:rPr lang="ru-RU" sz="3600" dirty="0" smtClean="0">
                <a:solidFill>
                  <a:srgbClr val="FF0000"/>
                </a:solidFill>
              </a:rPr>
              <a:t>экзамен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Полное ветвление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2574955"/>
              </p:ext>
            </p:extLst>
          </p:nvPr>
        </p:nvGraphicFramePr>
        <p:xfrm>
          <a:off x="428596" y="1500174"/>
          <a:ext cx="8143932" cy="478634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719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47536"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Словесное описание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Блок-схема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8810">
                <a:tc>
                  <a:txBody>
                    <a:bodyPr/>
                    <a:lstStyle/>
                    <a:p>
                      <a:pPr algn="just"/>
                      <a:r>
                        <a:rPr lang="ru-RU" sz="2400" kern="1200" dirty="0" smtClean="0">
                          <a:effectLst/>
                        </a:rPr>
                        <a:t>В алгоритмической структуре ветвление (полное)  в зависимости от истинности или ложности условия выполняется одна или другая серия команд.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2" descr="Алгоритмическую структуру ветвл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552" r="48088"/>
          <a:stretch/>
        </p:blipFill>
        <p:spPr bwMode="auto">
          <a:xfrm>
            <a:off x="4860032" y="2492896"/>
            <a:ext cx="3527822" cy="287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Полное ветвление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844824"/>
            <a:ext cx="8229600" cy="4302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Вычислить по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формулам значения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известен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2X+1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если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X&gt;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3X-5,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X&lt;=2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116013" y="3933825"/>
            <a:ext cx="142875" cy="2305050"/>
          </a:xfrm>
          <a:prstGeom prst="leftBrace">
            <a:avLst>
              <a:gd name="adj1" fmla="val 13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323850" y="4797425"/>
            <a:ext cx="55245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Y=</a:t>
            </a:r>
            <a:endParaRPr lang="ru-RU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860373" y="1412776"/>
            <a:ext cx="4199813" cy="5041453"/>
            <a:chOff x="1247" y="709"/>
            <a:chExt cx="2872" cy="3265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064" y="709"/>
              <a:ext cx="997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608" y="9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154" y="1162"/>
              <a:ext cx="907" cy="318"/>
            </a:xfrm>
            <a:prstGeom prst="flowChartInputOutpu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562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154" y="1706"/>
              <a:ext cx="817" cy="273"/>
            </a:xfrm>
            <a:prstGeom prst="flowChartDecision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971" y="184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470" y="1842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061" y="2251"/>
              <a:ext cx="908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1655" y="184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55" y="1842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247" y="2296"/>
              <a:ext cx="907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655" y="265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655" y="297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470" y="261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2517" y="2976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655" y="297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29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064" y="3249"/>
              <a:ext cx="952" cy="317"/>
            </a:xfrm>
            <a:prstGeom prst="flowChartInputOutpu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2472" y="356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2048" y="3748"/>
              <a:ext cx="968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/>
            </a:p>
          </p:txBody>
        </p:sp>
        <p:sp>
          <p:nvSpPr>
            <p:cNvPr id="27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290" y="754"/>
              <a:ext cx="590" cy="136"/>
            </a:xfrm>
            <a:prstGeom prst="rect">
              <a:avLst/>
            </a:prstGeom>
          </p:spPr>
          <p:txBody>
            <a:bodyPr wrap="none" fromWordArt="1" anchor="ctr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ru-RU" kern="10" dirty="0">
                  <a:ln w="0"/>
                  <a:cs typeface="Arial"/>
                </a:rPr>
                <a:t>Начало</a:t>
              </a:r>
              <a:endParaRPr lang="ru-RU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217" y="1011"/>
              <a:ext cx="780" cy="4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/>
                <a:t>              </a:t>
              </a:r>
              <a:r>
                <a:rPr lang="ru-RU" dirty="0"/>
                <a:t>Ввод </a:t>
              </a:r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282" y="1715"/>
              <a:ext cx="516" cy="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dirty="0"/>
                <a:t>  X&gt;2   </a:t>
              </a:r>
              <a:endParaRPr lang="ru-RU" dirty="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659" y="1584"/>
              <a:ext cx="389" cy="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ru-RU"/>
                <a:t>нет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47" y="1570"/>
              <a:ext cx="310" cy="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ru-RU"/>
                <a:t>да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2911" y="2135"/>
              <a:ext cx="1208" cy="4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/>
                <a:t>         Y:=2*X+1</a:t>
              </a:r>
              <a:endParaRPr lang="ru-RU" dirty="0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1282" y="2367"/>
              <a:ext cx="856" cy="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Y:= 3*X-5</a:t>
              </a:r>
              <a:endParaRPr lang="ru-RU" dirty="0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2164" y="3295"/>
              <a:ext cx="784" cy="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ru-RU"/>
                <a:t>Вывод </a:t>
              </a:r>
              <a:r>
                <a:rPr lang="en-US"/>
                <a:t>Y</a:t>
              </a:r>
              <a:endParaRPr lang="ru-RU"/>
            </a:p>
          </p:txBody>
        </p:sp>
      </p:grpSp>
      <p:sp>
        <p:nvSpPr>
          <p:cNvPr id="36" name="Заголовок 1"/>
          <p:cNvSpPr txBox="1">
            <a:spLocks/>
          </p:cNvSpPr>
          <p:nvPr/>
        </p:nvSpPr>
        <p:spPr>
          <a:xfrm>
            <a:off x="467544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148799" y="61005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3528" y="1484784"/>
            <a:ext cx="3960440" cy="144016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Вычислить значение функции     </a:t>
            </a:r>
            <a:b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для заданного </a:t>
            </a:r>
            <a:r>
              <a:rPr kumimoji="0" lang="ru-RU" sz="2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х</a:t>
            </a: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ru-RU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1810287"/>
              </p:ext>
            </p:extLst>
          </p:nvPr>
        </p:nvGraphicFramePr>
        <p:xfrm>
          <a:off x="395536" y="2780928"/>
          <a:ext cx="2376264" cy="987063"/>
        </p:xfrm>
        <a:graphic>
          <a:graphicData uri="http://schemas.openxmlformats.org/presentationml/2006/ole">
            <p:oleObj spid="_x0000_s1033" name="Формула" r:id="rId3" imgW="1257300" imgH="520700" progId="Equation.3">
              <p:embed/>
            </p:oleObj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00174"/>
            <a:ext cx="6498997" cy="48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3528" y="26064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2882030" cy="453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1772816"/>
            <a:ext cx="3168352" cy="144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Определить делимость числа на 7</a:t>
            </a:r>
            <a:endParaRPr lang="ru-RU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5747789"/>
              </p:ext>
            </p:extLst>
          </p:nvPr>
        </p:nvGraphicFramePr>
        <p:xfrm>
          <a:off x="500034" y="1571612"/>
          <a:ext cx="7744374" cy="46482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42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6379"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Словесное описание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Блок-схема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0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В алгоритмической структуре ветвление (неполное)  в зависимости от истинности или ложности условия выполняется только одна команда.</a:t>
                      </a:r>
                      <a:endParaRPr lang="ru-RU" sz="2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j-ea"/>
                <a:cs typeface="+mj-cs"/>
              </a:rPr>
              <a:t>Н</a:t>
            </a:r>
            <a:r>
              <a:rPr kumimoji="0" lang="ru-RU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еполное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 ветвление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5" name="Picture 2" descr="Алгоритмическую структуру ветвлени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114" t="10797"/>
          <a:stretch/>
        </p:blipFill>
        <p:spPr bwMode="auto">
          <a:xfrm>
            <a:off x="5241061" y="2864382"/>
            <a:ext cx="2859331" cy="26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3528" y="26064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Неполное ветвление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357298"/>
            <a:ext cx="4286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Например, необходимо проверить температуру в комнате,  и , если она меньше 20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°C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увеличить температуру до 22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°C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12776"/>
            <a:ext cx="2455682" cy="491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95536" y="1412776"/>
            <a:ext cx="5426075" cy="5305425"/>
            <a:chOff x="252" y="914"/>
            <a:chExt cx="3418" cy="3342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138" y="914"/>
              <a:ext cx="771" cy="231"/>
              <a:chOff x="1061" y="572"/>
              <a:chExt cx="771" cy="231"/>
            </a:xfrm>
          </p:grpSpPr>
          <p:sp>
            <p:nvSpPr>
              <p:cNvPr id="45" name="Oval 7"/>
              <p:cNvSpPr>
                <a:spLocks noChangeArrowheads="1"/>
              </p:cNvSpPr>
              <p:nvPr/>
            </p:nvSpPr>
            <p:spPr bwMode="auto">
              <a:xfrm>
                <a:off x="1061" y="573"/>
                <a:ext cx="771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95" y="572"/>
                <a:ext cx="5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/>
                  <a:t>НАЧ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162" y="4025"/>
              <a:ext cx="771" cy="231"/>
              <a:chOff x="1003" y="3578"/>
              <a:chExt cx="771" cy="231"/>
            </a:xfrm>
          </p:grpSpPr>
          <p:sp>
            <p:nvSpPr>
              <p:cNvPr id="43" name="Oval 10"/>
              <p:cNvSpPr>
                <a:spLocks noChangeArrowheads="1"/>
              </p:cNvSpPr>
              <p:nvPr/>
            </p:nvSpPr>
            <p:spPr bwMode="auto">
              <a:xfrm>
                <a:off x="1003" y="3582"/>
                <a:ext cx="771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4" name="Text Box 11"/>
              <p:cNvSpPr txBox="1">
                <a:spLocks noChangeArrowheads="1"/>
              </p:cNvSpPr>
              <p:nvPr/>
            </p:nvSpPr>
            <p:spPr bwMode="auto">
              <a:xfrm>
                <a:off x="1147" y="3578"/>
                <a:ext cx="5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/>
                  <a:t>КОН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2130" y="1300"/>
              <a:ext cx="817" cy="231"/>
              <a:chOff x="1035" y="958"/>
              <a:chExt cx="817" cy="231"/>
            </a:xfrm>
          </p:grpSpPr>
          <p:sp>
            <p:nvSpPr>
              <p:cNvPr id="41" name="AutoShape 13"/>
              <p:cNvSpPr>
                <a:spLocks noChangeArrowheads="1"/>
              </p:cNvSpPr>
              <p:nvPr/>
            </p:nvSpPr>
            <p:spPr bwMode="auto">
              <a:xfrm>
                <a:off x="1035" y="962"/>
                <a:ext cx="817" cy="227"/>
              </a:xfrm>
              <a:prstGeom prst="parallelogram">
                <a:avLst>
                  <a:gd name="adj" fmla="val 899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2" name="Text Box 14"/>
              <p:cNvSpPr txBox="1">
                <a:spLocks noChangeArrowheads="1"/>
              </p:cNvSpPr>
              <p:nvPr/>
            </p:nvSpPr>
            <p:spPr bwMode="auto">
              <a:xfrm>
                <a:off x="1087" y="958"/>
                <a:ext cx="6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dirty="0" smtClean="0"/>
                  <a:t>    Х</a:t>
                </a:r>
                <a:r>
                  <a:rPr lang="ru-RU" dirty="0"/>
                  <a:t>, </a:t>
                </a:r>
                <a:r>
                  <a:rPr lang="en-US" dirty="0"/>
                  <a:t>Y</a:t>
                </a:r>
                <a:endParaRPr lang="ru-RU" dirty="0"/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2995" y="2573"/>
              <a:ext cx="675" cy="2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2200" y="2016"/>
              <a:ext cx="694" cy="441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2282" y="2157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X&gt;0</a:t>
              </a:r>
              <a:endParaRPr lang="ru-RU">
                <a:latin typeface="Times New Roman" pitchFamily="18" charset="0"/>
              </a:endParaRPr>
            </a:p>
          </p:txBody>
        </p:sp>
        <p:cxnSp>
          <p:nvCxnSpPr>
            <p:cNvPr id="10" name="AutoShape 21"/>
            <p:cNvCxnSpPr>
              <a:cxnSpLocks noChangeShapeType="1"/>
              <a:stCxn id="8" idx="1"/>
              <a:endCxn id="28" idx="0"/>
            </p:cNvCxnSpPr>
            <p:nvPr/>
          </p:nvCxnSpPr>
          <p:spPr bwMode="auto">
            <a:xfrm rot="10800000" flipV="1">
              <a:off x="1366" y="2237"/>
              <a:ext cx="834" cy="14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1" name="AutoShape 22"/>
            <p:cNvCxnSpPr>
              <a:cxnSpLocks noChangeShapeType="1"/>
              <a:stCxn id="8" idx="3"/>
              <a:endCxn id="7" idx="0"/>
            </p:cNvCxnSpPr>
            <p:nvPr/>
          </p:nvCxnSpPr>
          <p:spPr bwMode="auto">
            <a:xfrm>
              <a:off x="2894" y="2236"/>
              <a:ext cx="438" cy="3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1838" y="1996"/>
              <a:ext cx="3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000" dirty="0"/>
                <a:t>да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2957" y="201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нет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3057" y="2608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M=B</a:t>
              </a:r>
              <a:endParaRPr lang="ru-RU">
                <a:latin typeface="Times New Roman" pitchFamily="18" charset="0"/>
              </a:endParaRPr>
            </a:p>
          </p:txBody>
        </p: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2135" y="3702"/>
              <a:ext cx="887" cy="231"/>
              <a:chOff x="1042" y="3150"/>
              <a:chExt cx="887" cy="231"/>
            </a:xfrm>
          </p:grpSpPr>
          <p:sp>
            <p:nvSpPr>
              <p:cNvPr id="39" name="AutoShape 29"/>
              <p:cNvSpPr>
                <a:spLocks noChangeArrowheads="1"/>
              </p:cNvSpPr>
              <p:nvPr/>
            </p:nvSpPr>
            <p:spPr bwMode="auto">
              <a:xfrm>
                <a:off x="1042" y="3150"/>
                <a:ext cx="817" cy="227"/>
              </a:xfrm>
              <a:prstGeom prst="parallelogram">
                <a:avLst>
                  <a:gd name="adj" fmla="val 899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0" name="Text Box 30"/>
              <p:cNvSpPr txBox="1">
                <a:spLocks noChangeArrowheads="1"/>
              </p:cNvSpPr>
              <p:nvPr/>
            </p:nvSpPr>
            <p:spPr bwMode="auto">
              <a:xfrm>
                <a:off x="1243" y="3150"/>
                <a:ext cx="6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dirty="0" smtClean="0"/>
                  <a:t>    </a:t>
                </a:r>
                <a:r>
                  <a:rPr lang="en-US" dirty="0" smtClean="0"/>
                  <a:t>Z</a:t>
                </a:r>
                <a:endParaRPr lang="ru-RU" dirty="0"/>
              </a:p>
            </p:txBody>
          </p:sp>
        </p:grpSp>
        <p:cxnSp>
          <p:nvCxnSpPr>
            <p:cNvPr id="16" name="AutoShape 31"/>
            <p:cNvCxnSpPr>
              <a:cxnSpLocks noChangeShapeType="1"/>
              <a:stCxn id="46" idx="2"/>
              <a:endCxn id="42" idx="0"/>
            </p:cNvCxnSpPr>
            <p:nvPr/>
          </p:nvCxnSpPr>
          <p:spPr bwMode="auto">
            <a:xfrm flipH="1">
              <a:off x="2525" y="1145"/>
              <a:ext cx="4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4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 flipH="1">
              <a:off x="2548" y="3933"/>
              <a:ext cx="131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18" name="Group 38"/>
            <p:cNvGrpSpPr>
              <a:grpSpLocks/>
            </p:cNvGrpSpPr>
            <p:nvPr/>
          </p:nvGrpSpPr>
          <p:grpSpPr bwMode="auto">
            <a:xfrm>
              <a:off x="2191" y="1637"/>
              <a:ext cx="675" cy="281"/>
              <a:chOff x="2205" y="1637"/>
              <a:chExt cx="675" cy="351"/>
            </a:xfrm>
          </p:grpSpPr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2205" y="1637"/>
                <a:ext cx="675" cy="3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2276" y="1699"/>
                <a:ext cx="540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Z=0</a:t>
                </a:r>
                <a:endParaRPr lang="ru-RU">
                  <a:latin typeface="Times New Roman" pitchFamily="18" charset="0"/>
                </a:endParaRPr>
              </a:p>
            </p:txBody>
          </p:sp>
        </p:grpSp>
        <p:grpSp>
          <p:nvGrpSpPr>
            <p:cNvPr id="19" name="Group 40"/>
            <p:cNvGrpSpPr>
              <a:grpSpLocks/>
            </p:cNvGrpSpPr>
            <p:nvPr/>
          </p:nvGrpSpPr>
          <p:grpSpPr bwMode="auto">
            <a:xfrm>
              <a:off x="252" y="2363"/>
              <a:ext cx="2237" cy="999"/>
              <a:chOff x="3058" y="2140"/>
              <a:chExt cx="2237" cy="999"/>
            </a:xfrm>
          </p:grpSpPr>
          <p:sp>
            <p:nvSpPr>
              <p:cNvPr id="25" name="Rectangle 41"/>
              <p:cNvSpPr>
                <a:spLocks noChangeArrowheads="1"/>
              </p:cNvSpPr>
              <p:nvPr/>
            </p:nvSpPr>
            <p:spPr bwMode="auto">
              <a:xfrm>
                <a:off x="3058" y="2717"/>
                <a:ext cx="675" cy="27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6" name="Text Box 42"/>
              <p:cNvSpPr txBox="1">
                <a:spLocks noChangeArrowheads="1"/>
              </p:cNvSpPr>
              <p:nvPr/>
            </p:nvSpPr>
            <p:spPr bwMode="auto">
              <a:xfrm>
                <a:off x="3129" y="2766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Z=1</a:t>
                </a:r>
                <a:endParaRPr lang="ru-RU">
                  <a:latin typeface="Times New Roman" pitchFamily="18" charset="0"/>
                </a:endParaRPr>
              </a:p>
            </p:txBody>
          </p:sp>
          <p:sp>
            <p:nvSpPr>
              <p:cNvPr id="27" name="Rectangle 43"/>
              <p:cNvSpPr>
                <a:spLocks noChangeArrowheads="1"/>
              </p:cNvSpPr>
              <p:nvPr/>
            </p:nvSpPr>
            <p:spPr bwMode="auto">
              <a:xfrm>
                <a:off x="4620" y="2717"/>
                <a:ext cx="675" cy="27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" name="AutoShape 44"/>
              <p:cNvSpPr>
                <a:spLocks noChangeArrowheads="1"/>
              </p:cNvSpPr>
              <p:nvPr/>
            </p:nvSpPr>
            <p:spPr bwMode="auto">
              <a:xfrm>
                <a:off x="3825" y="2160"/>
                <a:ext cx="694" cy="441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Text Box 45"/>
              <p:cNvSpPr txBox="1">
                <a:spLocks noChangeArrowheads="1"/>
              </p:cNvSpPr>
              <p:nvPr/>
            </p:nvSpPr>
            <p:spPr bwMode="auto">
              <a:xfrm>
                <a:off x="3907" y="2301"/>
                <a:ext cx="53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Y&gt;0</a:t>
                </a:r>
                <a:endParaRPr lang="ru-RU">
                  <a:latin typeface="Times New Roman" pitchFamily="18" charset="0"/>
                </a:endParaRPr>
              </a:p>
            </p:txBody>
          </p:sp>
          <p:cxnSp>
            <p:nvCxnSpPr>
              <p:cNvPr id="30" name="AutoShape 46"/>
              <p:cNvCxnSpPr>
                <a:cxnSpLocks noChangeShapeType="1"/>
                <a:stCxn id="28" idx="1"/>
                <a:endCxn id="25" idx="0"/>
              </p:cNvCxnSpPr>
              <p:nvPr/>
            </p:nvCxnSpPr>
            <p:spPr bwMode="auto">
              <a:xfrm rot="10800000" flipV="1">
                <a:off x="3396" y="2380"/>
                <a:ext cx="429" cy="33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31" name="AutoShape 47"/>
              <p:cNvCxnSpPr>
                <a:cxnSpLocks noChangeShapeType="1"/>
                <a:stCxn id="28" idx="3"/>
                <a:endCxn id="27" idx="0"/>
              </p:cNvCxnSpPr>
              <p:nvPr/>
            </p:nvCxnSpPr>
            <p:spPr bwMode="auto">
              <a:xfrm>
                <a:off x="4519" y="2380"/>
                <a:ext cx="438" cy="33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32" name="AutoShape 48"/>
              <p:cNvCxnSpPr>
                <a:cxnSpLocks noChangeShapeType="1"/>
                <a:stCxn id="25" idx="2"/>
              </p:cNvCxnSpPr>
              <p:nvPr/>
            </p:nvCxnSpPr>
            <p:spPr bwMode="auto">
              <a:xfrm rot="16200000" flipH="1">
                <a:off x="3714" y="2669"/>
                <a:ext cx="152" cy="78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33" name="AutoShape 49"/>
              <p:cNvCxnSpPr>
                <a:cxnSpLocks noChangeShapeType="1"/>
                <a:stCxn id="27" idx="2"/>
              </p:cNvCxnSpPr>
              <p:nvPr/>
            </p:nvCxnSpPr>
            <p:spPr bwMode="auto">
              <a:xfrm rot="5400000">
                <a:off x="4483" y="2664"/>
                <a:ext cx="152" cy="79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34" name="Text Box 50"/>
              <p:cNvSpPr txBox="1">
                <a:spLocks noChangeArrowheads="1"/>
              </p:cNvSpPr>
              <p:nvPr/>
            </p:nvSpPr>
            <p:spPr bwMode="auto">
              <a:xfrm>
                <a:off x="3463" y="2140"/>
                <a:ext cx="32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2000" dirty="0"/>
                  <a:t>да</a:t>
                </a:r>
              </a:p>
            </p:txBody>
          </p:sp>
          <p:sp>
            <p:nvSpPr>
              <p:cNvPr id="35" name="Text Box 51"/>
              <p:cNvSpPr txBox="1">
                <a:spLocks noChangeArrowheads="1"/>
              </p:cNvSpPr>
              <p:nvPr/>
            </p:nvSpPr>
            <p:spPr bwMode="auto">
              <a:xfrm>
                <a:off x="4582" y="2154"/>
                <a:ext cx="4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2400"/>
                  <a:t>нет</a:t>
                </a:r>
              </a:p>
            </p:txBody>
          </p:sp>
          <p:sp>
            <p:nvSpPr>
              <p:cNvPr id="36" name="Text Box 52"/>
              <p:cNvSpPr txBox="1">
                <a:spLocks noChangeArrowheads="1"/>
              </p:cNvSpPr>
              <p:nvPr/>
            </p:nvSpPr>
            <p:spPr bwMode="auto">
              <a:xfrm>
                <a:off x="4682" y="2752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Z=2</a:t>
                </a:r>
                <a:endParaRPr lang="ru-RU">
                  <a:latin typeface="Times New Roman" pitchFamily="18" charset="0"/>
                </a:endParaRPr>
              </a:p>
            </p:txBody>
          </p:sp>
        </p:grpSp>
        <p:cxnSp>
          <p:nvCxnSpPr>
            <p:cNvPr id="20" name="AutoShape 54"/>
            <p:cNvCxnSpPr>
              <a:cxnSpLocks noChangeShapeType="1"/>
              <a:stCxn id="42" idx="2"/>
              <a:endCxn id="37" idx="0"/>
            </p:cNvCxnSpPr>
            <p:nvPr/>
          </p:nvCxnSpPr>
          <p:spPr bwMode="auto">
            <a:xfrm>
              <a:off x="2525" y="1531"/>
              <a:ext cx="4" cy="1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55"/>
            <p:cNvCxnSpPr>
              <a:cxnSpLocks noChangeShapeType="1"/>
              <a:stCxn id="38" idx="2"/>
              <a:endCxn id="8" idx="0"/>
            </p:cNvCxnSpPr>
            <p:nvPr/>
          </p:nvCxnSpPr>
          <p:spPr bwMode="auto">
            <a:xfrm>
              <a:off x="2532" y="1918"/>
              <a:ext cx="15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" name="AutoShape 58"/>
            <p:cNvCxnSpPr>
              <a:cxnSpLocks noChangeShapeType="1"/>
            </p:cNvCxnSpPr>
            <p:nvPr/>
          </p:nvCxnSpPr>
          <p:spPr bwMode="auto">
            <a:xfrm rot="5400000">
              <a:off x="2532" y="2946"/>
              <a:ext cx="863" cy="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3" name="AutoShape 59"/>
            <p:cNvCxnSpPr>
              <a:cxnSpLocks noChangeShapeType="1"/>
            </p:cNvCxnSpPr>
            <p:nvPr/>
          </p:nvCxnSpPr>
          <p:spPr bwMode="auto">
            <a:xfrm>
              <a:off x="1367" y="3361"/>
              <a:ext cx="1286" cy="160"/>
            </a:xfrm>
            <a:prstGeom prst="bentConnector3">
              <a:avLst>
                <a:gd name="adj1" fmla="val 5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6012161" y="1557338"/>
            <a:ext cx="27363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400" dirty="0"/>
              <a:t>Какое значение получит переменная </a:t>
            </a:r>
            <a:r>
              <a:rPr lang="en-US" sz="2400" dirty="0"/>
              <a:t>Z</a:t>
            </a:r>
            <a:r>
              <a:rPr lang="ru-RU" sz="2400" dirty="0"/>
              <a:t> в результате выполнения алгоритма?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ru-RU" sz="2400" dirty="0"/>
              <a:t> Х=1, </a:t>
            </a:r>
            <a:r>
              <a:rPr lang="en-US" sz="2400" dirty="0"/>
              <a:t>Y</a:t>
            </a:r>
            <a:r>
              <a:rPr lang="ru-RU" sz="2400" dirty="0"/>
              <a:t>=1</a:t>
            </a:r>
            <a:r>
              <a:rPr lang="en-US" sz="2400" dirty="0"/>
              <a:t>;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 X=1. Y= -1;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sz="2400" dirty="0"/>
              <a:t> X= -1, Y=1</a:t>
            </a:r>
            <a:r>
              <a:rPr lang="ru-RU" sz="2400" dirty="0"/>
              <a:t>.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7739063" y="5967413"/>
            <a:ext cx="112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>
                <a:hlinkClick r:id="rId2" action="ppaction://hlinksldjump"/>
              </a:rPr>
              <a:t>Далее</a:t>
            </a:r>
            <a:endParaRPr lang="ru-RU" sz="240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7"/>
          <p:cNvSpPr txBox="1">
            <a:spLocks noChangeArrowheads="1"/>
          </p:cNvSpPr>
          <p:nvPr/>
        </p:nvSpPr>
        <p:spPr bwMode="auto">
          <a:xfrm>
            <a:off x="6516216" y="1556792"/>
            <a:ext cx="20882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ru-RU" sz="2000" dirty="0"/>
              <a:t>Какое значение получит переменная </a:t>
            </a:r>
            <a:r>
              <a:rPr lang="en-US" sz="2000" dirty="0"/>
              <a:t>Z</a:t>
            </a:r>
            <a:r>
              <a:rPr lang="ru-RU" sz="2000" dirty="0"/>
              <a:t> в результате выполнения алгоритма?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ru-RU" sz="2000" dirty="0"/>
              <a:t> Х=1, </a:t>
            </a:r>
            <a:r>
              <a:rPr lang="en-US" sz="2000" dirty="0"/>
              <a:t>Y</a:t>
            </a:r>
            <a:r>
              <a:rPr lang="ru-RU" sz="2000" dirty="0"/>
              <a:t>=1</a:t>
            </a:r>
            <a:r>
              <a:rPr lang="en-US" sz="2000" dirty="0"/>
              <a:t>;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 X=1. Y= -1;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 X= -1, Y=1</a:t>
            </a:r>
          </a:p>
          <a:p>
            <a:pPr algn="l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 X= -1, Y=-1</a:t>
            </a:r>
            <a:endParaRPr lang="ru-RU" sz="2000" dirty="0"/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23528" y="1700808"/>
            <a:ext cx="6061943" cy="4633764"/>
            <a:chOff x="84" y="914"/>
            <a:chExt cx="4576" cy="316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970" y="914"/>
              <a:ext cx="771" cy="231"/>
              <a:chOff x="1061" y="572"/>
              <a:chExt cx="771" cy="23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auto">
              <a:xfrm>
                <a:off x="1061" y="573"/>
                <a:ext cx="771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8" name="Text Box 6"/>
              <p:cNvSpPr txBox="1">
                <a:spLocks noChangeArrowheads="1"/>
              </p:cNvSpPr>
              <p:nvPr/>
            </p:nvSpPr>
            <p:spPr bwMode="auto">
              <a:xfrm>
                <a:off x="1195" y="572"/>
                <a:ext cx="5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/>
                  <a:t>НАЧ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959" y="3850"/>
              <a:ext cx="771" cy="231"/>
              <a:chOff x="1003" y="3578"/>
              <a:chExt cx="771" cy="231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003" y="3582"/>
                <a:ext cx="771" cy="22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1147" y="3578"/>
                <a:ext cx="5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/>
                  <a:t>КОН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1962" y="1300"/>
              <a:ext cx="817" cy="252"/>
              <a:chOff x="1035" y="958"/>
              <a:chExt cx="817" cy="252"/>
            </a:xfrm>
          </p:grpSpPr>
          <p:sp>
            <p:nvSpPr>
              <p:cNvPr id="53" name="AutoShape 11"/>
              <p:cNvSpPr>
                <a:spLocks noChangeArrowheads="1"/>
              </p:cNvSpPr>
              <p:nvPr/>
            </p:nvSpPr>
            <p:spPr bwMode="auto">
              <a:xfrm>
                <a:off x="1035" y="962"/>
                <a:ext cx="817" cy="227"/>
              </a:xfrm>
              <a:prstGeom prst="parallelogram">
                <a:avLst>
                  <a:gd name="adj" fmla="val 899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4" name="Text Box 12"/>
              <p:cNvSpPr txBox="1">
                <a:spLocks noChangeArrowheads="1"/>
              </p:cNvSpPr>
              <p:nvPr/>
            </p:nvSpPr>
            <p:spPr bwMode="auto">
              <a:xfrm>
                <a:off x="1087" y="958"/>
                <a:ext cx="68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dirty="0" smtClean="0"/>
                  <a:t>   Х</a:t>
                </a:r>
                <a:r>
                  <a:rPr lang="ru-RU" dirty="0"/>
                  <a:t>, </a:t>
                </a:r>
                <a:r>
                  <a:rPr lang="en-US" dirty="0"/>
                  <a:t>Y</a:t>
                </a:r>
                <a:endParaRPr lang="ru-RU" dirty="0"/>
              </a:p>
            </p:txBody>
          </p:sp>
        </p:grp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2011" y="1708"/>
              <a:ext cx="694" cy="441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093" y="1849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X&gt;0</a:t>
              </a:r>
              <a:endParaRPr lang="ru-RU">
                <a:latin typeface="Times New Roman" pitchFamily="18" charset="0"/>
              </a:endParaRPr>
            </a:p>
          </p:txBody>
        </p:sp>
        <p:cxnSp>
          <p:nvCxnSpPr>
            <p:cNvPr id="11" name="AutoShape 16"/>
            <p:cNvCxnSpPr>
              <a:cxnSpLocks noChangeShapeType="1"/>
              <a:stCxn id="9" idx="1"/>
              <a:endCxn id="42" idx="0"/>
            </p:cNvCxnSpPr>
            <p:nvPr/>
          </p:nvCxnSpPr>
          <p:spPr bwMode="auto">
            <a:xfrm rot="10800000" flipV="1">
              <a:off x="1198" y="1929"/>
              <a:ext cx="813" cy="27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2" name="AutoShape 17"/>
            <p:cNvCxnSpPr>
              <a:cxnSpLocks noChangeShapeType="1"/>
              <a:stCxn id="9" idx="3"/>
              <a:endCxn id="30" idx="0"/>
            </p:cNvCxnSpPr>
            <p:nvPr/>
          </p:nvCxnSpPr>
          <p:spPr bwMode="auto">
            <a:xfrm>
              <a:off x="2705" y="1929"/>
              <a:ext cx="832" cy="2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1443" y="1688"/>
              <a:ext cx="5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dirty="0"/>
                <a:t>да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936" y="1702"/>
              <a:ext cx="43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000" dirty="0"/>
                <a:t>нет</a:t>
              </a: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932" y="3523"/>
              <a:ext cx="817" cy="252"/>
              <a:chOff x="1042" y="3146"/>
              <a:chExt cx="817" cy="252"/>
            </a:xfrm>
          </p:grpSpPr>
          <p:sp>
            <p:nvSpPr>
              <p:cNvPr id="51" name="AutoShape 22"/>
              <p:cNvSpPr>
                <a:spLocks noChangeArrowheads="1"/>
              </p:cNvSpPr>
              <p:nvPr/>
            </p:nvSpPr>
            <p:spPr bwMode="auto">
              <a:xfrm>
                <a:off x="1042" y="3150"/>
                <a:ext cx="817" cy="227"/>
              </a:xfrm>
              <a:prstGeom prst="parallelogram">
                <a:avLst>
                  <a:gd name="adj" fmla="val 899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2" name="Text Box 23"/>
              <p:cNvSpPr txBox="1">
                <a:spLocks noChangeArrowheads="1"/>
              </p:cNvSpPr>
              <p:nvPr/>
            </p:nvSpPr>
            <p:spPr bwMode="auto">
              <a:xfrm>
                <a:off x="1112" y="3146"/>
                <a:ext cx="68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dirty="0" smtClean="0"/>
                  <a:t>     </a:t>
                </a:r>
                <a:r>
                  <a:rPr lang="en-US" dirty="0" smtClean="0"/>
                  <a:t>Z</a:t>
                </a:r>
                <a:endParaRPr lang="ru-RU" dirty="0"/>
              </a:p>
            </p:txBody>
          </p:sp>
        </p:grpSp>
        <p:cxnSp>
          <p:nvCxnSpPr>
            <p:cNvPr id="16" name="AutoShape 24"/>
            <p:cNvCxnSpPr>
              <a:cxnSpLocks noChangeShapeType="1"/>
              <a:stCxn id="58" idx="2"/>
              <a:endCxn id="54" idx="0"/>
            </p:cNvCxnSpPr>
            <p:nvPr/>
          </p:nvCxnSpPr>
          <p:spPr bwMode="auto">
            <a:xfrm flipH="1">
              <a:off x="2357" y="1145"/>
              <a:ext cx="4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25"/>
            <p:cNvCxnSpPr>
              <a:cxnSpLocks noChangeShapeType="1"/>
              <a:stCxn id="52" idx="2"/>
              <a:endCxn id="55" idx="0"/>
            </p:cNvCxnSpPr>
            <p:nvPr/>
          </p:nvCxnSpPr>
          <p:spPr bwMode="auto">
            <a:xfrm flipH="1">
              <a:off x="2345" y="3775"/>
              <a:ext cx="0" cy="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84" y="2181"/>
              <a:ext cx="2237" cy="999"/>
              <a:chOff x="3058" y="2140"/>
              <a:chExt cx="2237" cy="999"/>
            </a:xfrm>
          </p:grpSpPr>
          <p:sp>
            <p:nvSpPr>
              <p:cNvPr id="39" name="Rectangle 30"/>
              <p:cNvSpPr>
                <a:spLocks noChangeArrowheads="1"/>
              </p:cNvSpPr>
              <p:nvPr/>
            </p:nvSpPr>
            <p:spPr bwMode="auto">
              <a:xfrm>
                <a:off x="3058" y="2717"/>
                <a:ext cx="675" cy="27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auto">
              <a:xfrm>
                <a:off x="3129" y="2766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Z=1</a:t>
                </a:r>
                <a:endParaRPr lang="ru-RU">
                  <a:latin typeface="Times New Roman" pitchFamily="18" charset="0"/>
                </a:endParaRP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4620" y="2717"/>
                <a:ext cx="675" cy="27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2" name="AutoShape 33"/>
              <p:cNvSpPr>
                <a:spLocks noChangeArrowheads="1"/>
              </p:cNvSpPr>
              <p:nvPr/>
            </p:nvSpPr>
            <p:spPr bwMode="auto">
              <a:xfrm>
                <a:off x="3825" y="2160"/>
                <a:ext cx="694" cy="441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3" name="Text Box 34"/>
              <p:cNvSpPr txBox="1">
                <a:spLocks noChangeArrowheads="1"/>
              </p:cNvSpPr>
              <p:nvPr/>
            </p:nvSpPr>
            <p:spPr bwMode="auto">
              <a:xfrm>
                <a:off x="3907" y="2301"/>
                <a:ext cx="53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Y&gt;0</a:t>
                </a:r>
                <a:endParaRPr lang="ru-RU">
                  <a:latin typeface="Times New Roman" pitchFamily="18" charset="0"/>
                </a:endParaRPr>
              </a:p>
            </p:txBody>
          </p:sp>
          <p:cxnSp>
            <p:nvCxnSpPr>
              <p:cNvPr id="44" name="AutoShape 35"/>
              <p:cNvCxnSpPr>
                <a:cxnSpLocks noChangeShapeType="1"/>
                <a:stCxn id="42" idx="1"/>
                <a:endCxn id="39" idx="0"/>
              </p:cNvCxnSpPr>
              <p:nvPr/>
            </p:nvCxnSpPr>
            <p:spPr bwMode="auto">
              <a:xfrm rot="10800000" flipV="1">
                <a:off x="3396" y="2380"/>
                <a:ext cx="429" cy="33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5" name="AutoShape 36"/>
              <p:cNvCxnSpPr>
                <a:cxnSpLocks noChangeShapeType="1"/>
                <a:stCxn id="42" idx="3"/>
                <a:endCxn id="41" idx="0"/>
              </p:cNvCxnSpPr>
              <p:nvPr/>
            </p:nvCxnSpPr>
            <p:spPr bwMode="auto">
              <a:xfrm>
                <a:off x="4519" y="2380"/>
                <a:ext cx="438" cy="33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6" name="AutoShape 37"/>
              <p:cNvCxnSpPr>
                <a:cxnSpLocks noChangeShapeType="1"/>
                <a:stCxn id="39" idx="2"/>
              </p:cNvCxnSpPr>
              <p:nvPr/>
            </p:nvCxnSpPr>
            <p:spPr bwMode="auto">
              <a:xfrm rot="16200000" flipH="1">
                <a:off x="3714" y="2669"/>
                <a:ext cx="152" cy="78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47" name="AutoShape 38"/>
              <p:cNvCxnSpPr>
                <a:cxnSpLocks noChangeShapeType="1"/>
                <a:stCxn id="41" idx="2"/>
              </p:cNvCxnSpPr>
              <p:nvPr/>
            </p:nvCxnSpPr>
            <p:spPr bwMode="auto">
              <a:xfrm rot="5400000">
                <a:off x="4483" y="2664"/>
                <a:ext cx="152" cy="79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48" name="Text Box 39"/>
              <p:cNvSpPr txBox="1">
                <a:spLocks noChangeArrowheads="1"/>
              </p:cNvSpPr>
              <p:nvPr/>
            </p:nvSpPr>
            <p:spPr bwMode="auto">
              <a:xfrm>
                <a:off x="3463" y="2140"/>
                <a:ext cx="573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2000" dirty="0"/>
                  <a:t>да</a:t>
                </a:r>
              </a:p>
            </p:txBody>
          </p:sp>
          <p:sp>
            <p:nvSpPr>
              <p:cNvPr id="49" name="Text Box 40"/>
              <p:cNvSpPr txBox="1">
                <a:spLocks noChangeArrowheads="1"/>
              </p:cNvSpPr>
              <p:nvPr/>
            </p:nvSpPr>
            <p:spPr bwMode="auto">
              <a:xfrm>
                <a:off x="4582" y="2154"/>
                <a:ext cx="43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2000" dirty="0"/>
                  <a:t>нет</a:t>
                </a:r>
              </a:p>
            </p:txBody>
          </p:sp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4682" y="2752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Z=4</a:t>
                </a:r>
                <a:endParaRPr lang="ru-RU">
                  <a:latin typeface="Times New Roman" pitchFamily="18" charset="0"/>
                </a:endParaRPr>
              </a:p>
            </p:txBody>
          </p:sp>
        </p:grpSp>
        <p:cxnSp>
          <p:nvCxnSpPr>
            <p:cNvPr id="19" name="AutoShape 42"/>
            <p:cNvCxnSpPr>
              <a:cxnSpLocks noChangeShapeType="1"/>
              <a:stCxn id="54" idx="2"/>
              <a:endCxn id="9" idx="0"/>
            </p:cNvCxnSpPr>
            <p:nvPr/>
          </p:nvCxnSpPr>
          <p:spPr bwMode="auto">
            <a:xfrm>
              <a:off x="2357" y="1552"/>
              <a:ext cx="1" cy="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2423" y="2177"/>
              <a:ext cx="2237" cy="999"/>
              <a:chOff x="3058" y="2140"/>
              <a:chExt cx="2237" cy="999"/>
            </a:xfrm>
          </p:grpSpPr>
          <p:sp>
            <p:nvSpPr>
              <p:cNvPr id="27" name="Rectangle 50"/>
              <p:cNvSpPr>
                <a:spLocks noChangeArrowheads="1"/>
              </p:cNvSpPr>
              <p:nvPr/>
            </p:nvSpPr>
            <p:spPr bwMode="auto">
              <a:xfrm>
                <a:off x="3058" y="2717"/>
                <a:ext cx="675" cy="27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" name="Text Box 51"/>
              <p:cNvSpPr txBox="1">
                <a:spLocks noChangeArrowheads="1"/>
              </p:cNvSpPr>
              <p:nvPr/>
            </p:nvSpPr>
            <p:spPr bwMode="auto">
              <a:xfrm>
                <a:off x="3129" y="2766"/>
                <a:ext cx="5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Z=2</a:t>
                </a:r>
                <a:endParaRPr lang="ru-RU">
                  <a:latin typeface="Times New Roman" pitchFamily="18" charset="0"/>
                </a:endParaRPr>
              </a:p>
            </p:txBody>
          </p:sp>
          <p:sp>
            <p:nvSpPr>
              <p:cNvPr id="29" name="Rectangle 52"/>
              <p:cNvSpPr>
                <a:spLocks noChangeArrowheads="1"/>
              </p:cNvSpPr>
              <p:nvPr/>
            </p:nvSpPr>
            <p:spPr bwMode="auto">
              <a:xfrm>
                <a:off x="4620" y="2717"/>
                <a:ext cx="675" cy="27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" name="AutoShape 53"/>
              <p:cNvSpPr>
                <a:spLocks noChangeArrowheads="1"/>
              </p:cNvSpPr>
              <p:nvPr/>
            </p:nvSpPr>
            <p:spPr bwMode="auto">
              <a:xfrm>
                <a:off x="3825" y="2160"/>
                <a:ext cx="694" cy="441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1" name="Text Box 54"/>
              <p:cNvSpPr txBox="1">
                <a:spLocks noChangeArrowheads="1"/>
              </p:cNvSpPr>
              <p:nvPr/>
            </p:nvSpPr>
            <p:spPr bwMode="auto">
              <a:xfrm>
                <a:off x="3907" y="2301"/>
                <a:ext cx="53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Y&gt;0</a:t>
                </a:r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32" name="AutoShape 55"/>
              <p:cNvCxnSpPr>
                <a:cxnSpLocks noChangeShapeType="1"/>
                <a:stCxn id="30" idx="1"/>
                <a:endCxn id="27" idx="0"/>
              </p:cNvCxnSpPr>
              <p:nvPr/>
            </p:nvCxnSpPr>
            <p:spPr bwMode="auto">
              <a:xfrm rot="10800000" flipV="1">
                <a:off x="3396" y="2380"/>
                <a:ext cx="429" cy="33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33" name="AutoShape 56"/>
              <p:cNvCxnSpPr>
                <a:cxnSpLocks noChangeShapeType="1"/>
                <a:stCxn id="30" idx="3"/>
                <a:endCxn id="29" idx="0"/>
              </p:cNvCxnSpPr>
              <p:nvPr/>
            </p:nvCxnSpPr>
            <p:spPr bwMode="auto">
              <a:xfrm>
                <a:off x="4519" y="2380"/>
                <a:ext cx="438" cy="33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34" name="AutoShape 57"/>
              <p:cNvCxnSpPr>
                <a:cxnSpLocks noChangeShapeType="1"/>
                <a:stCxn id="27" idx="2"/>
              </p:cNvCxnSpPr>
              <p:nvPr/>
            </p:nvCxnSpPr>
            <p:spPr bwMode="auto">
              <a:xfrm rot="16200000" flipH="1">
                <a:off x="3714" y="2669"/>
                <a:ext cx="152" cy="787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cxnSp>
            <p:nvCxnSpPr>
              <p:cNvPr id="35" name="AutoShape 58"/>
              <p:cNvCxnSpPr>
                <a:cxnSpLocks noChangeShapeType="1"/>
                <a:stCxn id="29" idx="2"/>
              </p:cNvCxnSpPr>
              <p:nvPr/>
            </p:nvCxnSpPr>
            <p:spPr bwMode="auto">
              <a:xfrm rot="5400000">
                <a:off x="4483" y="2664"/>
                <a:ext cx="152" cy="79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36" name="Text Box 59"/>
              <p:cNvSpPr txBox="1">
                <a:spLocks noChangeArrowheads="1"/>
              </p:cNvSpPr>
              <p:nvPr/>
            </p:nvSpPr>
            <p:spPr bwMode="auto">
              <a:xfrm>
                <a:off x="3463" y="2140"/>
                <a:ext cx="57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2000" dirty="0"/>
                  <a:t>да</a:t>
                </a:r>
              </a:p>
            </p:txBody>
          </p:sp>
          <p:sp>
            <p:nvSpPr>
              <p:cNvPr id="37" name="Text Box 60"/>
              <p:cNvSpPr txBox="1">
                <a:spLocks noChangeArrowheads="1"/>
              </p:cNvSpPr>
              <p:nvPr/>
            </p:nvSpPr>
            <p:spPr bwMode="auto">
              <a:xfrm>
                <a:off x="4582" y="2154"/>
                <a:ext cx="43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sz="2000" dirty="0"/>
                  <a:t>нет</a:t>
                </a:r>
              </a:p>
            </p:txBody>
          </p:sp>
          <p:sp>
            <p:nvSpPr>
              <p:cNvPr id="38" name="Text Box 61"/>
              <p:cNvSpPr txBox="1">
                <a:spLocks noChangeArrowheads="1"/>
              </p:cNvSpPr>
              <p:nvPr/>
            </p:nvSpPr>
            <p:spPr bwMode="auto">
              <a:xfrm>
                <a:off x="4682" y="2752"/>
                <a:ext cx="5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dirty="0" smtClean="0">
                    <a:latin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Z=3</a:t>
                </a:r>
                <a:endParaRPr lang="ru-RU" dirty="0">
                  <a:latin typeface="Times New Roman" pitchFamily="18" charset="0"/>
                </a:endParaRPr>
              </a:p>
            </p:txBody>
          </p:sp>
        </p:grpSp>
        <p:grpSp>
          <p:nvGrpSpPr>
            <p:cNvPr id="20" name="Group 70"/>
            <p:cNvGrpSpPr>
              <a:grpSpLocks/>
            </p:cNvGrpSpPr>
            <p:nvPr/>
          </p:nvGrpSpPr>
          <p:grpSpPr bwMode="auto">
            <a:xfrm>
              <a:off x="1186" y="3175"/>
              <a:ext cx="1159" cy="363"/>
              <a:chOff x="1186" y="3175"/>
              <a:chExt cx="1159" cy="363"/>
            </a:xfrm>
          </p:grpSpPr>
          <p:sp>
            <p:nvSpPr>
              <p:cNvPr id="24" name="Line 67"/>
              <p:cNvSpPr>
                <a:spLocks noChangeShapeType="1"/>
              </p:cNvSpPr>
              <p:nvPr/>
            </p:nvSpPr>
            <p:spPr bwMode="auto">
              <a:xfrm>
                <a:off x="1193" y="3175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Line 68"/>
              <p:cNvSpPr>
                <a:spLocks noChangeShapeType="1"/>
              </p:cNvSpPr>
              <p:nvPr/>
            </p:nvSpPr>
            <p:spPr bwMode="auto">
              <a:xfrm>
                <a:off x="1186" y="3374"/>
                <a:ext cx="11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Line 69"/>
              <p:cNvSpPr>
                <a:spLocks noChangeShapeType="1"/>
              </p:cNvSpPr>
              <p:nvPr/>
            </p:nvSpPr>
            <p:spPr bwMode="auto">
              <a:xfrm>
                <a:off x="2345" y="3374"/>
                <a:ext cx="0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flipH="1">
              <a:off x="3539" y="3175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 flipH="1">
              <a:off x="2305" y="3374"/>
              <a:ext cx="1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9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457200" y="196850"/>
            <a:ext cx="8229600" cy="1143000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556792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Циклом</a:t>
            </a:r>
            <a:r>
              <a:rPr lang="ru-RU" dirty="0" smtClean="0"/>
              <a:t> называется блок кода, который для решения задачи требуется повторить несколько раз.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15138" y="2204865"/>
            <a:ext cx="6813246" cy="12735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Циклические алгоритмы</a:t>
            </a:r>
            <a:endParaRPr lang="ru-RU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1600" y="4365104"/>
            <a:ext cx="1863738" cy="14522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Цикл с предусловием</a:t>
            </a:r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635896" y="4437112"/>
            <a:ext cx="1995204" cy="15596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Цикл с постусловием</a:t>
            </a:r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372200" y="4293096"/>
            <a:ext cx="1872208" cy="13724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Цикл с параметром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Прямая со стрелкой 19"/>
          <p:cNvCxnSpPr>
            <a:stCxn id="14" idx="2"/>
            <a:endCxn id="15" idx="0"/>
          </p:cNvCxnSpPr>
          <p:nvPr/>
        </p:nvCxnSpPr>
        <p:spPr>
          <a:xfrm flipH="1">
            <a:off x="1903469" y="3478421"/>
            <a:ext cx="2718292" cy="886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4" idx="2"/>
            <a:endCxn id="17" idx="0"/>
          </p:cNvCxnSpPr>
          <p:nvPr/>
        </p:nvCxnSpPr>
        <p:spPr>
          <a:xfrm>
            <a:off x="4621761" y="3478421"/>
            <a:ext cx="2686543" cy="81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2"/>
            <a:endCxn id="16" idx="0"/>
          </p:cNvCxnSpPr>
          <p:nvPr/>
        </p:nvCxnSpPr>
        <p:spPr>
          <a:xfrm>
            <a:off x="4621761" y="3478421"/>
            <a:ext cx="11737" cy="958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395536" y="116632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000" dirty="0" smtClean="0"/>
              <a:t>Циклические алгоритмы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0991353"/>
              </p:ext>
            </p:extLst>
          </p:nvPr>
        </p:nvGraphicFramePr>
        <p:xfrm>
          <a:off x="251520" y="1500174"/>
          <a:ext cx="8535322" cy="466716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267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8923"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Словесное описание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Блок-схема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82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1" dirty="0" smtClean="0"/>
                        <a:t>Цикл с предусловием</a:t>
                      </a:r>
                      <a:r>
                        <a:rPr lang="ru-RU" sz="1800" dirty="0" smtClean="0"/>
                        <a:t> — цикл, который выполняется пока истинно условие, указанное перед его началом. Это условие проверяется </a:t>
                      </a:r>
                      <a:r>
                        <a:rPr lang="ru-RU" sz="1800" b="1" i="1" dirty="0" smtClean="0"/>
                        <a:t>до</a:t>
                      </a:r>
                      <a:r>
                        <a:rPr lang="ru-RU" sz="1800" dirty="0" smtClean="0"/>
                        <a:t> выполнения тела цикла, поэтому тело может быть не выполнено ни разу (если условие с самого начала ложно).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643182"/>
            <a:ext cx="2214578" cy="319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5536" y="116632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ru-RU" sz="4000" dirty="0" smtClean="0"/>
              <a:t>Цикл с предусловием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Тест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628800"/>
            <a:ext cx="33575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Пока скорость движения автомобиля меньше 60 км/ч, продолжать наращивать скорость на 10 км/ч.</a:t>
            </a:r>
            <a:endParaRPr lang="ru-RU" sz="3200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5" y="1685362"/>
            <a:ext cx="2596848" cy="447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95536" y="1628800"/>
            <a:ext cx="4176464" cy="44402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Вводить числа, пока не встретится 0. Определить сумму и количество введенных чисел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.</a:t>
            </a:r>
            <a:endParaRPr kumimoji="0" lang="ru-RU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4772" y="1340768"/>
            <a:ext cx="3843930" cy="49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4674608"/>
              </p:ext>
            </p:extLst>
          </p:nvPr>
        </p:nvGraphicFramePr>
        <p:xfrm>
          <a:off x="251520" y="1556792"/>
          <a:ext cx="8535322" cy="45868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267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6379"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Словесное описание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Блок-схема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0473">
                <a:tc>
                  <a:txBody>
                    <a:bodyPr/>
                    <a:lstStyle/>
                    <a:p>
                      <a:pPr algn="l"/>
                      <a:r>
                        <a:rPr lang="ru-RU" sz="24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Цикл называется циклом с постусловием, если условие выхода из цикла стоит в конце, после тела цикла.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/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Цикл с постусловием выполняется обязательно, как минимум, один раз, независимо от того, истинно условие или нет.</a:t>
                      </a:r>
                      <a:endParaRPr lang="ru-RU" sz="24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2500306"/>
            <a:ext cx="2350044" cy="325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Цикл с постусловием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2524840" cy="499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536" y="1484784"/>
            <a:ext cx="3571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Цикл с постусловием удобно использовать при проверке вводимых пользователем данных. Например необходимо пользователю необходимо ввести номер месяца. Он не может быть отрицательным числом и находится в диапазоне от 1 до 12.</a:t>
            </a:r>
          </a:p>
          <a:p>
            <a:r>
              <a:rPr lang="ru-RU" dirty="0" smtClean="0"/>
              <a:t>Таким образом ввод будет продолжаться, пока пользователь не введёт корректное значение месяца.</a:t>
            </a:r>
          </a:p>
          <a:p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484784"/>
            <a:ext cx="2676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500306"/>
            <a:ext cx="3328982" cy="2643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300" dirty="0" smtClean="0">
                <a:latin typeface="Arial" pitchFamily="34" charset="0"/>
                <a:cs typeface="Arial" pitchFamily="34" charset="0"/>
              </a:rPr>
              <a:t>Вычислить сумму ряда</a:t>
            </a:r>
          </a:p>
          <a:p>
            <a:pPr algn="just"/>
            <a:endParaRPr lang="ru-RU" sz="33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3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3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300" dirty="0" smtClean="0">
                <a:latin typeface="Arial" pitchFamily="34" charset="0"/>
                <a:cs typeface="Arial" pitchFamily="34" charset="0"/>
              </a:rPr>
            </a:br>
            <a:r>
              <a:rPr lang="ru-RU" sz="3300" dirty="0" smtClean="0">
                <a:latin typeface="Arial" pitchFamily="34" charset="0"/>
                <a:cs typeface="Arial" pitchFamily="34" charset="0"/>
              </a:rPr>
              <a:t> с точностью 0.001.</a:t>
            </a:r>
            <a:endParaRPr lang="ru-RU" sz="33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3429000"/>
            <a:ext cx="2551567" cy="81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314210" cy="484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цикл с параметром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0557738"/>
              </p:ext>
            </p:extLst>
          </p:nvPr>
        </p:nvGraphicFramePr>
        <p:xfrm>
          <a:off x="251520" y="1556792"/>
          <a:ext cx="8535322" cy="46582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267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7536"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Словесное описание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Блок-схема</a:t>
                      </a:r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0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Алгоритмическая структура 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цикл со счетчиком используется, если известно заранее, какое число повторений тела цикла необходимо выполнить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  <a:p>
                      <a:pPr algn="l"/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2" descr="Алгоритмическая структура цик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7483" b="12947"/>
          <a:stretch/>
        </p:blipFill>
        <p:spPr bwMode="auto">
          <a:xfrm>
            <a:off x="4929190" y="2214554"/>
            <a:ext cx="3418237" cy="385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Цикл с параметром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556792"/>
            <a:ext cx="357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Например, необходимо посчитать сумму чисел от 0 до 1000.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2" y="1362717"/>
            <a:ext cx="3242640" cy="458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323528" y="1412776"/>
            <a:ext cx="7675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dirty="0"/>
              <a:t>Определите значение переменной </a:t>
            </a:r>
            <a:r>
              <a:rPr lang="en-US" sz="2400" b="1" dirty="0"/>
              <a:t>m</a:t>
            </a:r>
            <a:r>
              <a:rPr lang="ru-RU" sz="2400" dirty="0"/>
              <a:t> после выполнения фрагмента алгоритма: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733425" y="5867400"/>
            <a:ext cx="7675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</a:pPr>
            <a:r>
              <a:rPr lang="ru-RU" sz="2400"/>
              <a:t>1) 1		2) </a:t>
            </a:r>
            <a:r>
              <a:rPr lang="en-US" sz="2400"/>
              <a:t>2</a:t>
            </a:r>
            <a:r>
              <a:rPr lang="ru-RU" sz="2400"/>
              <a:t>		3) </a:t>
            </a:r>
            <a:r>
              <a:rPr lang="en-US" sz="2400"/>
              <a:t>3</a:t>
            </a:r>
            <a:r>
              <a:rPr lang="ru-RU" sz="2400"/>
              <a:t> 		4) </a:t>
            </a:r>
            <a:r>
              <a:rPr lang="en-US" sz="2400"/>
              <a:t>33</a:t>
            </a:r>
            <a:r>
              <a:rPr lang="ru-RU" sz="2400"/>
              <a:t> </a:t>
            </a:r>
          </a:p>
        </p:txBody>
      </p:sp>
      <p:sp>
        <p:nvSpPr>
          <p:cNvPr id="5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" y="6215063"/>
            <a:ext cx="490538" cy="42545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839788" y="2420887"/>
            <a:ext cx="5676428" cy="2968675"/>
            <a:chOff x="529" y="1254"/>
            <a:chExt cx="3700" cy="2141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245" y="1851"/>
              <a:ext cx="1269" cy="61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578" y="2036"/>
              <a:ext cx="1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m</a:t>
              </a:r>
              <a:r>
                <a:rPr lang="ru-RU" dirty="0">
                  <a:latin typeface="Times New Roman" pitchFamily="18" charset="0"/>
                </a:rPr>
                <a:t> = </a:t>
              </a:r>
              <a:r>
                <a:rPr lang="en-US" dirty="0">
                  <a:latin typeface="Times New Roman" pitchFamily="18" charset="0"/>
                </a:rPr>
                <a:t>n</a:t>
              </a:r>
              <a:endParaRPr lang="ru-RU" dirty="0">
                <a:latin typeface="Times New Roman" pitchFamily="18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458" y="187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да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586" y="187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>
                  <a:latin typeface="Times New Roman" pitchFamily="18" charset="0"/>
                </a:rPr>
                <a:t>нет</a:t>
              </a:r>
            </a:p>
          </p:txBody>
        </p: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2120" y="1254"/>
              <a:ext cx="1520" cy="378"/>
              <a:chOff x="2120" y="1324"/>
              <a:chExt cx="1520" cy="378"/>
            </a:xfrm>
          </p:grpSpPr>
          <p:sp>
            <p:nvSpPr>
              <p:cNvPr id="28" name="Rectangle 9"/>
              <p:cNvSpPr>
                <a:spLocks noChangeArrowheads="1"/>
              </p:cNvSpPr>
              <p:nvPr/>
            </p:nvSpPr>
            <p:spPr bwMode="auto">
              <a:xfrm>
                <a:off x="2120" y="1324"/>
                <a:ext cx="1520" cy="3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2272" y="1385"/>
                <a:ext cx="12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m</a:t>
                </a:r>
                <a:r>
                  <a:rPr lang="ru-RU" sz="2000">
                    <a:latin typeface="Times New Roman" pitchFamily="18" charset="0"/>
                  </a:rPr>
                  <a:t>:=81</a:t>
                </a:r>
                <a:r>
                  <a:rPr lang="en-US" sz="2000">
                    <a:latin typeface="Times New Roman" pitchFamily="18" charset="0"/>
                  </a:rPr>
                  <a:t>   n</a:t>
                </a:r>
                <a:r>
                  <a:rPr lang="ru-RU" sz="2000">
                    <a:latin typeface="Times New Roman" pitchFamily="18" charset="0"/>
                  </a:rPr>
                  <a:t>:=</a:t>
                </a:r>
                <a:r>
                  <a:rPr lang="en-US" sz="2000">
                    <a:latin typeface="Times New Roman" pitchFamily="18" charset="0"/>
                  </a:rPr>
                  <a:t>48</a:t>
                </a:r>
                <a:endParaRPr lang="ru-RU" sz="2000">
                  <a:latin typeface="Times New Roman" pitchFamily="18" charset="0"/>
                </a:endParaRPr>
              </a:p>
            </p:txBody>
          </p:sp>
        </p:grpSp>
        <p:cxnSp>
          <p:nvCxnSpPr>
            <p:cNvPr id="12" name="AutoShape 13"/>
            <p:cNvCxnSpPr>
              <a:cxnSpLocks noChangeShapeType="1"/>
              <a:stCxn id="29" idx="2"/>
              <a:endCxn id="7" idx="0"/>
            </p:cNvCxnSpPr>
            <p:nvPr/>
          </p:nvCxnSpPr>
          <p:spPr bwMode="auto">
            <a:xfrm>
              <a:off x="2880" y="1565"/>
              <a:ext cx="0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" name="AutoShape 14"/>
            <p:cNvCxnSpPr>
              <a:cxnSpLocks noChangeShapeType="1"/>
              <a:stCxn id="7" idx="3"/>
            </p:cNvCxnSpPr>
            <p:nvPr/>
          </p:nvCxnSpPr>
          <p:spPr bwMode="auto">
            <a:xfrm>
              <a:off x="3514" y="2160"/>
              <a:ext cx="531" cy="113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549" y="2971"/>
              <a:ext cx="675" cy="2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529" y="2985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n: = n - m</a:t>
              </a:r>
              <a:endParaRPr lang="ru-RU">
                <a:latin typeface="Times New Roman" pitchFamily="18" charset="0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2111" y="2971"/>
              <a:ext cx="675" cy="2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AutoShape 26"/>
            <p:cNvSpPr>
              <a:spLocks noChangeArrowheads="1"/>
            </p:cNvSpPr>
            <p:nvPr/>
          </p:nvSpPr>
          <p:spPr bwMode="auto">
            <a:xfrm>
              <a:off x="1316" y="2414"/>
              <a:ext cx="694" cy="441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408" y="2460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m &gt; n</a:t>
              </a:r>
              <a:endParaRPr lang="ru-RU" dirty="0">
                <a:latin typeface="Times New Roman" pitchFamily="18" charset="0"/>
              </a:endParaRPr>
            </a:p>
          </p:txBody>
        </p:sp>
        <p:cxnSp>
          <p:nvCxnSpPr>
            <p:cNvPr id="19" name="AutoShape 28"/>
            <p:cNvCxnSpPr>
              <a:cxnSpLocks noChangeShapeType="1"/>
              <a:stCxn id="17" idx="1"/>
              <a:endCxn id="14" idx="0"/>
            </p:cNvCxnSpPr>
            <p:nvPr/>
          </p:nvCxnSpPr>
          <p:spPr bwMode="auto">
            <a:xfrm rot="10800000" flipV="1">
              <a:off x="887" y="2634"/>
              <a:ext cx="429" cy="3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0" name="AutoShape 29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>
              <a:off x="2010" y="2634"/>
              <a:ext cx="438" cy="33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1" name="AutoShape 30"/>
            <p:cNvCxnSpPr>
              <a:cxnSpLocks noChangeShapeType="1"/>
              <a:stCxn id="14" idx="2"/>
            </p:cNvCxnSpPr>
            <p:nvPr/>
          </p:nvCxnSpPr>
          <p:spPr bwMode="auto">
            <a:xfrm rot="16200000" flipH="1">
              <a:off x="1279" y="2849"/>
              <a:ext cx="139" cy="92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22" name="AutoShape 31"/>
            <p:cNvCxnSpPr>
              <a:cxnSpLocks noChangeShapeType="1"/>
              <a:stCxn id="16" idx="2"/>
            </p:cNvCxnSpPr>
            <p:nvPr/>
          </p:nvCxnSpPr>
          <p:spPr bwMode="auto">
            <a:xfrm rot="5400000">
              <a:off x="2060" y="2989"/>
              <a:ext cx="138" cy="64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954" y="2394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да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2073" y="2408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400"/>
                <a:t>нет</a:t>
              </a:r>
            </a:p>
          </p:txBody>
        </p:sp>
        <p:cxnSp>
          <p:nvCxnSpPr>
            <p:cNvPr id="25" name="AutoShape 35"/>
            <p:cNvCxnSpPr>
              <a:cxnSpLocks noChangeShapeType="1"/>
              <a:stCxn id="7" idx="1"/>
              <a:endCxn id="17" idx="0"/>
            </p:cNvCxnSpPr>
            <p:nvPr/>
          </p:nvCxnSpPr>
          <p:spPr bwMode="auto">
            <a:xfrm rot="10800000" flipV="1">
              <a:off x="1663" y="2160"/>
              <a:ext cx="582" cy="25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041" y="2993"/>
              <a:ext cx="8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m: =  m - n</a:t>
              </a:r>
              <a:endParaRPr lang="ru-RU">
                <a:latin typeface="Times New Roman" pitchFamily="18" charset="0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rot="5400000" flipH="1" flipV="1">
              <a:off x="1464" y="1973"/>
              <a:ext cx="1779" cy="1066"/>
            </a:xfrm>
            <a:prstGeom prst="bentConnector5">
              <a:avLst>
                <a:gd name="adj1" fmla="val -13718"/>
                <a:gd name="adj2" fmla="val -129648"/>
                <a:gd name="adj3" fmla="val 92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30" name="Заголовок 1"/>
          <p:cNvSpPr txBox="1">
            <a:spLocks/>
          </p:cNvSpPr>
          <p:nvPr/>
        </p:nvSpPr>
        <p:spPr>
          <a:xfrm>
            <a:off x="323528" y="188640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Пример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409379"/>
              </p:ext>
            </p:extLst>
          </p:nvPr>
        </p:nvGraphicFramePr>
        <p:xfrm>
          <a:off x="323528" y="45720"/>
          <a:ext cx="8352928" cy="6812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657">
                  <a:extLst>
                    <a:ext uri="{9D8B030D-6E8A-4147-A177-3AD203B41FA5}">
                      <a16:colId xmlns:a16="http://schemas.microsoft.com/office/drawing/2014/main" xmlns="" val="3526496007"/>
                    </a:ext>
                  </a:extLst>
                </a:gridCol>
                <a:gridCol w="7582271">
                  <a:extLst>
                    <a:ext uri="{9D8B030D-6E8A-4147-A177-3AD203B41FA5}">
                      <a16:colId xmlns:a16="http://schemas.microsoft.com/office/drawing/2014/main" xmlns="" val="3955676782"/>
                    </a:ext>
                  </a:extLst>
                </a:gridCol>
              </a:tblGrid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Группа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34393439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ФИО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57831164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Умеете ли программировать (если да, то указать язык)?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891749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11598690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Что самое главное общее между бабочкой и слоном?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75464339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Уши слона как крылья бабочки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95938103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б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У них есть хобот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13654229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в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Они животные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95202136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Что больше всего подходит под определение “не гвозди”?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38515299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Любые инструменты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799315978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б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Все, что не является гвоздями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7941780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в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Молоток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90759496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Чего больше - не птиц или не голубей?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8605108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Не птиц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75716569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б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Не голубей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22625604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в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В вопросе содержится ошибка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7197879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Сколько в 2 байтах бит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47620300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57758917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б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38648494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в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16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34584896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Сколько байт в 1 Килобайте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0834674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1000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22266567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б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>
                          <a:effectLst/>
                        </a:rPr>
                        <a:t>1024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50155341"/>
                  </a:ext>
                </a:extLst>
              </a:tr>
              <a:tr h="27489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u="none" strike="noStrike">
                          <a:effectLst/>
                        </a:rPr>
                        <a:t>в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u="none" strike="noStrike" dirty="0"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2242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35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Понятие и свойства алгоритма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0" lvl="0" indent="358775" algn="just">
              <a:spcBef>
                <a:spcPct val="20000"/>
              </a:spcBef>
              <a:buClrTx/>
              <a:buSzTx/>
              <a:buNone/>
              <a:defRPr/>
            </a:pPr>
            <a:r>
              <a:rPr lang="ru-RU" sz="3200" b="1" dirty="0" smtClean="0">
                <a:solidFill>
                  <a:srgbClr val="FF0000"/>
                </a:solidFill>
              </a:rPr>
              <a:t>Алгоритм</a:t>
            </a:r>
            <a:r>
              <a:rPr lang="ru-RU" sz="3200" dirty="0" smtClean="0"/>
              <a:t>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это точное предписание на выполнение последовательности действий, приводящих от исходных данных к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xmlns="" val="39954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395536" y="1628800"/>
            <a:ext cx="2376264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Дискретность</a:t>
            </a:r>
            <a:endParaRPr lang="ru-RU" sz="24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59632" y="3429000"/>
            <a:ext cx="2376264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Понятность</a:t>
            </a:r>
            <a:endParaRPr lang="ru-RU" sz="24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084168" y="1628800"/>
            <a:ext cx="2376264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Конечность и </a:t>
            </a:r>
            <a:r>
              <a:rPr lang="ru-RU" sz="2400" dirty="0" err="1" smtClean="0">
                <a:solidFill>
                  <a:schemeClr val="tx1"/>
                </a:solidFill>
              </a:rPr>
              <a:t>результатив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ность</a:t>
            </a:r>
            <a:endParaRPr lang="ru-RU" sz="24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203848" y="5201816"/>
            <a:ext cx="2376264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Точность</a:t>
            </a:r>
            <a:endParaRPr lang="ru-RU" sz="24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148064" y="3429000"/>
            <a:ext cx="2376264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Массовость</a:t>
            </a:r>
            <a:endParaRPr lang="ru-RU" sz="2400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395536" y="260648"/>
            <a:ext cx="8043890" cy="7920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Свойства алгоритма:</a:t>
            </a: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357158" y="1857364"/>
            <a:ext cx="8677306" cy="4302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1979712" y="1052736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0" idx="2"/>
            <a:endCxn id="20" idx="0"/>
          </p:cNvCxnSpPr>
          <p:nvPr/>
        </p:nvCxnSpPr>
        <p:spPr>
          <a:xfrm flipH="1">
            <a:off x="4391980" y="1052736"/>
            <a:ext cx="25501" cy="414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860032" y="1052736"/>
            <a:ext cx="1152128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012160" y="1052736"/>
            <a:ext cx="9361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2843808" y="1052736"/>
            <a:ext cx="1152128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none" dirty="0" smtClean="0">
                <a:solidFill>
                  <a:schemeClr val="tx1"/>
                </a:solidFill>
              </a:rPr>
              <a:t>Дискретность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873752"/>
          </a:xfrm>
        </p:spPr>
        <p:txBody>
          <a:bodyPr/>
          <a:lstStyle/>
          <a:p>
            <a:pPr marL="0" indent="358775" algn="just">
              <a:lnSpc>
                <a:spcPct val="90000"/>
              </a:lnSpc>
              <a:spcBef>
                <a:spcPct val="20000"/>
              </a:spcBef>
              <a:buClrTx/>
              <a:buSzTx/>
              <a:buNone/>
              <a:defRPr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Алгоритм состоит из отдельных законченных шагов – операций, которые и составляют всю последовательность.</a:t>
            </a:r>
          </a:p>
          <a:p>
            <a:pPr marL="0" indent="358775" algn="just">
              <a:lnSpc>
                <a:spcPct val="90000"/>
              </a:lnSpc>
              <a:spcBef>
                <a:spcPct val="20000"/>
              </a:spcBef>
              <a:buClrTx/>
              <a:buSzTx/>
              <a:buNone/>
              <a:defRPr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На первом шаге задаются исходные данные.</a:t>
            </a:r>
          </a:p>
          <a:p>
            <a:pPr marL="0" indent="358775" algn="just">
              <a:lnSpc>
                <a:spcPct val="90000"/>
              </a:lnSpc>
              <a:spcBef>
                <a:spcPct val="20000"/>
              </a:spcBef>
              <a:buClrTx/>
              <a:buSzTx/>
              <a:buNone/>
              <a:defRPr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Каждый последующий шаг – выполнение какого-либо действия.</a:t>
            </a:r>
          </a:p>
          <a:p>
            <a:pPr marL="0" indent="358775" algn="just">
              <a:lnSpc>
                <a:spcPct val="90000"/>
              </a:lnSpc>
              <a:spcBef>
                <a:spcPct val="20000"/>
              </a:spcBef>
              <a:buClrTx/>
              <a:buSzTx/>
              <a:buNone/>
              <a:defRPr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Последний шаг выдаёт результат алгоритма.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ru-RU" sz="4000" noProof="0" dirty="0" smtClean="0">
                <a:latin typeface="+mj-lt"/>
                <a:ea typeface="+mj-ea"/>
                <a:cs typeface="+mj-cs"/>
              </a:rPr>
              <a:t>Дискретность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none" dirty="0" smtClean="0">
                <a:solidFill>
                  <a:schemeClr val="tx1"/>
                </a:solidFill>
              </a:rPr>
              <a:t>Понятность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873752"/>
          </a:xfrm>
        </p:spPr>
        <p:txBody>
          <a:bodyPr/>
          <a:lstStyle/>
          <a:p>
            <a:pPr marL="0" indent="631825" algn="just">
              <a:lnSpc>
                <a:spcPct val="90000"/>
              </a:lnSpc>
              <a:spcBef>
                <a:spcPct val="20000"/>
              </a:spcBef>
              <a:buClrTx/>
              <a:buSzTx/>
              <a:buNone/>
              <a:defRPr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Каждый шаг алгоритма должен быть однозначно понятен и выполним для конкретного исполнителя. Не зависит от выбора языка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Понятность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Результативность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marR="0" lvl="0" indent="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Количество шагов алгоритма должно быть конечным и их последовательность должна приводить к запланированному результату.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7931224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Результативность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 конечность</a:t>
            </a:r>
            <a:endParaRPr kumimoji="0" lang="ru-RU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874</Words>
  <Application>Microsoft Office PowerPoint</Application>
  <PresentationFormat>Экран (4:3)</PresentationFormat>
  <Paragraphs>279</Paragraphs>
  <Slides>37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Эркер</vt:lpstr>
      <vt:lpstr>Формула</vt:lpstr>
      <vt:lpstr>Основы алгоритмизации и программирования</vt:lpstr>
      <vt:lpstr>Слайд 2</vt:lpstr>
      <vt:lpstr>Тест</vt:lpstr>
      <vt:lpstr>Слайд 4</vt:lpstr>
      <vt:lpstr>Понятие и свойства алгоритма</vt:lpstr>
      <vt:lpstr>Слайд 6</vt:lpstr>
      <vt:lpstr>Дискретность</vt:lpstr>
      <vt:lpstr>Понятность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userx</cp:lastModifiedBy>
  <cp:revision>24</cp:revision>
  <dcterms:created xsi:type="dcterms:W3CDTF">2018-09-01T04:15:48Z</dcterms:created>
  <dcterms:modified xsi:type="dcterms:W3CDTF">2021-09-07T07:07:22Z</dcterms:modified>
</cp:coreProperties>
</file>