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5" r:id="rId2"/>
    <p:sldId id="257" r:id="rId3"/>
    <p:sldId id="367" r:id="rId4"/>
    <p:sldId id="368" r:id="rId5"/>
    <p:sldId id="369" r:id="rId6"/>
    <p:sldId id="371" r:id="rId7"/>
    <p:sldId id="370" r:id="rId8"/>
    <p:sldId id="372" r:id="rId9"/>
    <p:sldId id="373" r:id="rId10"/>
    <p:sldId id="391" r:id="rId11"/>
    <p:sldId id="374" r:id="rId12"/>
    <p:sldId id="375" r:id="rId13"/>
    <p:sldId id="402" r:id="rId14"/>
    <p:sldId id="403" r:id="rId15"/>
    <p:sldId id="392" r:id="rId16"/>
    <p:sldId id="376" r:id="rId17"/>
    <p:sldId id="377" r:id="rId18"/>
    <p:sldId id="299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8" r:id="rId28"/>
    <p:sldId id="389" r:id="rId29"/>
    <p:sldId id="394" r:id="rId30"/>
    <p:sldId id="395" r:id="rId31"/>
    <p:sldId id="397" r:id="rId32"/>
    <p:sldId id="398" r:id="rId33"/>
    <p:sldId id="399" r:id="rId34"/>
    <p:sldId id="400" r:id="rId35"/>
    <p:sldId id="401" r:id="rId36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9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02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205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88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6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B726D89B-419E-43C7-8F6C-851D0885AF20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9D15D08C-F8AC-4312-A0C7-95B461D77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6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00200"/>
            <a:ext cx="6172200" cy="142077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 В СИ.</a:t>
            </a:r>
            <a:b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 ЯЗЫКА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Описания идентификаторов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1475" y="1997839"/>
            <a:ext cx="8229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памяти] [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тип имя [инициализатор];</a:t>
            </a:r>
          </a:p>
          <a:p>
            <a:pPr marL="82296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инициализатор:   = значение </a:t>
            </a:r>
          </a:p>
          <a:p>
            <a:pPr marL="82296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1;	</a:t>
            </a:r>
          </a:p>
          <a:p>
            <a:pPr marL="82296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C = 'C';	</a:t>
            </a:r>
          </a:p>
          <a:p>
            <a:pPr marL="82296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s, sf = 'f'; </a:t>
            </a:r>
          </a:p>
          <a:p>
            <a:pPr marL="82296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t (54);</a:t>
            </a:r>
          </a:p>
          <a:p>
            <a:pPr marL="82296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 = 0.22, x(3), sum;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>
            <a:normAutofit lnSpcReduction="10000"/>
          </a:bodyPr>
          <a:lstStyle/>
          <a:p>
            <a:pPr marL="0" indent="0" algn="just">
              <a:buFontTx/>
              <a:buNone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– именованная ячейка памяти, значение которой может меняться во время выполнения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</a:t>
            </a:r>
          </a:p>
          <a:p>
            <a:pPr marL="0" indent="0" algn="just">
              <a:buFontTx/>
              <a:buNone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имеет:</a:t>
            </a:r>
          </a:p>
          <a:p>
            <a:pPr marL="0" indent="0" algn="just">
              <a:tabLst>
                <a:tab pos="323850" algn="l"/>
                <a:tab pos="402431" algn="l"/>
                <a:tab pos="739379" algn="l"/>
                <a:tab pos="1076325" algn="l"/>
                <a:tab pos="1413272" algn="l"/>
                <a:tab pos="1750219" algn="l"/>
                <a:tab pos="2087166" algn="l"/>
                <a:tab pos="2424113" algn="l"/>
                <a:tab pos="2761060" algn="l"/>
                <a:tab pos="3098006" algn="l"/>
                <a:tab pos="3434954" algn="l"/>
                <a:tab pos="3771900" algn="l"/>
                <a:tab pos="4108847" algn="l"/>
                <a:tab pos="4445794" algn="l"/>
                <a:tab pos="4782741" algn="l"/>
                <a:tab pos="5119688" algn="l"/>
                <a:tab pos="5456635" algn="l"/>
                <a:tab pos="5793581" algn="l"/>
                <a:tab pos="6130529" algn="l"/>
                <a:tab pos="6467475" algn="l"/>
                <a:tab pos="6804422" algn="l"/>
              </a:tabLst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значение;</a:t>
            </a:r>
          </a:p>
          <a:p>
            <a:pPr marL="0" indent="0" algn="just">
              <a:tabLst>
                <a:tab pos="323850" algn="l"/>
                <a:tab pos="402431" algn="l"/>
                <a:tab pos="739379" algn="l"/>
                <a:tab pos="1076325" algn="l"/>
                <a:tab pos="1413272" algn="l"/>
                <a:tab pos="1750219" algn="l"/>
                <a:tab pos="2087166" algn="l"/>
                <a:tab pos="2424113" algn="l"/>
                <a:tab pos="2761060" algn="l"/>
                <a:tab pos="3098006" algn="l"/>
                <a:tab pos="3434954" algn="l"/>
                <a:tab pos="3771900" algn="l"/>
                <a:tab pos="4108847" algn="l"/>
                <a:tab pos="4445794" algn="l"/>
                <a:tab pos="4782741" algn="l"/>
                <a:tab pos="5119688" algn="l"/>
                <a:tab pos="5456635" algn="l"/>
                <a:tab pos="5793581" algn="l"/>
                <a:tab pos="6130529" algn="l"/>
                <a:tab pos="6467475" algn="l"/>
                <a:tab pos="6804422" algn="l"/>
              </a:tabLst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 — определяет, значения какого типа она может хранить;</a:t>
            </a:r>
          </a:p>
          <a:p>
            <a:pPr marL="0" indent="0" algn="just">
              <a:tabLst>
                <a:tab pos="323850" algn="l"/>
                <a:tab pos="402431" algn="l"/>
                <a:tab pos="739379" algn="l"/>
                <a:tab pos="1076325" algn="l"/>
                <a:tab pos="1413272" algn="l"/>
                <a:tab pos="1750219" algn="l"/>
                <a:tab pos="2087166" algn="l"/>
                <a:tab pos="2424113" algn="l"/>
                <a:tab pos="2761060" algn="l"/>
                <a:tab pos="3098006" algn="l"/>
                <a:tab pos="3434954" algn="l"/>
                <a:tab pos="3771900" algn="l"/>
                <a:tab pos="4108847" algn="l"/>
                <a:tab pos="4445794" algn="l"/>
                <a:tab pos="4782741" algn="l"/>
                <a:tab pos="5119688" algn="l"/>
                <a:tab pos="5456635" algn="l"/>
                <a:tab pos="5793581" algn="l"/>
                <a:tab pos="6130529" algn="l"/>
                <a:tab pos="6467475" algn="l"/>
                <a:tab pos="6804422" algn="l"/>
              </a:tabLst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в памяти, по которому можно обратиться к значению;</a:t>
            </a:r>
          </a:p>
          <a:p>
            <a:pPr marL="0" indent="0" algn="just">
              <a:tabLst>
                <a:tab pos="323850" algn="l"/>
                <a:tab pos="402431" algn="l"/>
                <a:tab pos="739379" algn="l"/>
                <a:tab pos="1076325" algn="l"/>
                <a:tab pos="1413272" algn="l"/>
                <a:tab pos="1750219" algn="l"/>
                <a:tab pos="2087166" algn="l"/>
                <a:tab pos="2424113" algn="l"/>
                <a:tab pos="2761060" algn="l"/>
                <a:tab pos="3098006" algn="l"/>
                <a:tab pos="3434954" algn="l"/>
                <a:tab pos="3771900" algn="l"/>
                <a:tab pos="4108847" algn="l"/>
                <a:tab pos="4445794" algn="l"/>
                <a:tab pos="4782741" algn="l"/>
                <a:tab pos="5119688" algn="l"/>
                <a:tab pos="5456635" algn="l"/>
                <a:tab pos="5793581" algn="l"/>
                <a:tab pos="6130529" algn="l"/>
                <a:tab pos="6467475" algn="l"/>
                <a:tab pos="6804422" algn="l"/>
              </a:tabLst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- имя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(как правило), по которому можно обратиться к значению.</a:t>
            </a:r>
          </a:p>
          <a:p>
            <a:pPr marL="0" indent="0" algn="just">
              <a:buFontTx/>
              <a:buNone/>
            </a:pPr>
            <a:endParaRPr lang="ru-RU" altLang="ru-RU" sz="2400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altLang="ru-RU" sz="4000" dirty="0"/>
              <a:t>Переменные</a:t>
            </a:r>
            <a:endParaRPr lang="ru-RU" altLang="ru-RU" sz="4000" dirty="0"/>
          </a:p>
        </p:txBody>
      </p:sp>
    </p:spTree>
    <p:extLst>
      <p:ext uri="{BB962C8B-B14F-4D97-AF65-F5344CB8AC3E}">
        <p14:creationId xmlns:p14="http://schemas.microsoft.com/office/powerpoint/2010/main" val="3409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>
            <a:normAutofit/>
          </a:bodyPr>
          <a:lstStyle/>
          <a:p>
            <a:pPr marL="0" indent="0" algn="just"/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в программе должна быть определена (объявлена).</a:t>
            </a:r>
            <a:endParaRPr lang="en-US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 необходимо объявлять </a:t>
            </a: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их первого использования.</a:t>
            </a:r>
          </a:p>
          <a:p>
            <a:pPr marL="0" indent="0" algn="just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каждой переменной задан тип.</a:t>
            </a:r>
          </a:p>
          <a:p>
            <a:pPr marL="0" indent="0" algn="just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может принимать значения только соответствующего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типа. 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altLang="ru-RU" sz="4000" dirty="0" smtClean="0"/>
              <a:t>Переменные. Правила</a:t>
            </a:r>
            <a:endParaRPr lang="ru-RU" altLang="ru-RU" sz="4000" dirty="0"/>
          </a:p>
        </p:txBody>
      </p:sp>
    </p:spTree>
    <p:extLst>
      <p:ext uri="{BB962C8B-B14F-4D97-AF65-F5344CB8AC3E}">
        <p14:creationId xmlns:p14="http://schemas.microsoft.com/office/powerpoint/2010/main" val="42847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идентификатор имеет область действия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видимости,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которые, как правило, совпадают 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видимости начинается в точке описания.</a:t>
            </a:r>
          </a:p>
          <a:p>
            <a:pPr marL="82296" indent="0" algn="just"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2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Имя, описанное внутри блока, локально по отношению к этому блоку. Имя, описанное вне любого блока, имеет глобальную область видимости.</a:t>
            </a:r>
          </a:p>
          <a:p>
            <a:pPr marL="82296" indent="0" algn="just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действия и класс памяти зависят не только от собственно описания, но и от места его размещения в тексте программы</a:t>
            </a:r>
            <a:r>
              <a:rPr lang="ru-RU" sz="2800" dirty="0"/>
              <a:t>. </a:t>
            </a:r>
            <a:endParaRPr lang="ru-RU" sz="2800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altLang="ru-RU" sz="4000" dirty="0" smtClean="0"/>
              <a:t>Область видимости</a:t>
            </a:r>
            <a:endParaRPr lang="ru-RU" altLang="ru-RU" sz="4000" dirty="0"/>
          </a:p>
        </p:txBody>
      </p:sp>
    </p:spTree>
    <p:extLst>
      <p:ext uri="{BB962C8B-B14F-4D97-AF65-F5344CB8AC3E}">
        <p14:creationId xmlns:p14="http://schemas.microsoft.com/office/powerpoint/2010/main" val="34127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altLang="ru-RU" sz="4000" dirty="0" smtClean="0"/>
              <a:t>Область видимости</a:t>
            </a:r>
            <a:endParaRPr lang="ru-RU" altLang="ru-RU" sz="4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04830"/>
              </p:ext>
            </p:extLst>
          </p:nvPr>
        </p:nvGraphicFramePr>
        <p:xfrm>
          <a:off x="371475" y="1660122"/>
          <a:ext cx="8229598" cy="4258077"/>
        </p:xfrm>
        <a:graphic>
          <a:graphicData uri="http://schemas.openxmlformats.org/drawingml/2006/table">
            <a:tbl>
              <a:tblPr/>
              <a:tblGrid>
                <a:gridCol w="276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5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0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4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Глобальная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Локальная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Статическая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Размещение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сегмент данных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сегмент стека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сегмент данных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Время жизни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вся программа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блок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вся программа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Область видимости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файл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блок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блок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Обнуление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1476" y="1669346"/>
            <a:ext cx="82295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            // 1 глобальная переменная a</a:t>
            </a:r>
          </a:p>
          <a:p>
            <a:pPr marL="82296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// 2    </a:t>
            </a:r>
          </a:p>
          <a:p>
            <a:pPr marL="82296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b;        // 3 локальная переменная b</a:t>
            </a:r>
          </a:p>
          <a:p>
            <a:pPr marL="82296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c; // 4 локальная статическая переменная c</a:t>
            </a:r>
          </a:p>
          <a:p>
            <a:pPr marL="82296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= 1;        // 5 присваивание глобальной переменной</a:t>
            </a:r>
          </a:p>
          <a:p>
            <a:pPr marL="82296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        // 6 локальная переменная a</a:t>
            </a:r>
          </a:p>
          <a:p>
            <a:pPr marL="82296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= 2;        // 7 присваивание локальной переменной</a:t>
            </a:r>
          </a:p>
          <a:p>
            <a:pPr marL="82296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::a = 3;      // 8 присваивание глобальной переменной</a:t>
            </a:r>
          </a:p>
          <a:p>
            <a:pPr marL="82296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    //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//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задает законченное описание некоторого действия.</a:t>
            </a:r>
          </a:p>
          <a:p>
            <a:pPr marL="82296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Объединенная единым алгоритмом совокупность описаний и операторов образует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Унарные, бинарные, тернарные</a:t>
            </a:r>
          </a:p>
          <a:p>
            <a:pPr marL="82296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Исполняемые неисполняемые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Составной оператор или блок - это группа операторов, заключенная в фигурные скобки. Блоки могут быть вложенными.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dirty="0"/>
              <a:t>Операторы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533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/>
              <a:t>Неисполняемые операторы служат для описания данных, поэтому их часто называют операторами описания или просто описаниями. </a:t>
            </a:r>
          </a:p>
          <a:p>
            <a:pPr marL="82296" indent="0">
              <a:buNone/>
            </a:pPr>
            <a:r>
              <a:rPr lang="ru-RU" sz="2400" dirty="0"/>
              <a:t>Например, </a:t>
            </a:r>
          </a:p>
          <a:p>
            <a:pPr marL="82296" indent="0">
              <a:buNone/>
            </a:pPr>
            <a:r>
              <a:rPr lang="ru-RU" sz="2400" dirty="0" err="1"/>
              <a:t>int</a:t>
            </a:r>
            <a:r>
              <a:rPr lang="ru-RU" sz="2400" dirty="0"/>
              <a:t> a ;</a:t>
            </a:r>
          </a:p>
          <a:p>
            <a:pPr marL="82296" indent="0">
              <a:buNone/>
            </a:pPr>
            <a:r>
              <a:rPr lang="ru-RU" sz="2400" dirty="0"/>
              <a:t> - это оператор описания целочисленной переменной a.</a:t>
            </a:r>
          </a:p>
          <a:p>
            <a:pPr marL="82296" indent="0">
              <a:buNone/>
            </a:pPr>
            <a:r>
              <a:rPr lang="ru-RU" sz="2400" dirty="0"/>
              <a:t>Исполняемые операторы задают действия над данными. </a:t>
            </a:r>
          </a:p>
          <a:p>
            <a:pPr marL="82296" indent="0">
              <a:buNone/>
            </a:pPr>
            <a:r>
              <a:rPr lang="ru-RU" sz="2400" dirty="0"/>
              <a:t>Например, присваивание, цикл, ввод и т.д.</a:t>
            </a:r>
          </a:p>
          <a:p>
            <a:pPr marL="82296" indent="0">
              <a:buNone/>
            </a:pPr>
            <a:endParaRPr lang="ru-RU" sz="24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dirty="0"/>
              <a:t>Операторы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776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089103"/>
              </p:ext>
            </p:extLst>
          </p:nvPr>
        </p:nvGraphicFramePr>
        <p:xfrm>
          <a:off x="371473" y="1581148"/>
          <a:ext cx="8229600" cy="5041857"/>
        </p:xfrm>
        <a:graphic>
          <a:graphicData uri="http://schemas.openxmlformats.org/drawingml/2006/table">
            <a:tbl>
              <a:tblPr/>
              <a:tblGrid>
                <a:gridCol w="1082351">
                  <a:extLst>
                    <a:ext uri="{9D8B030D-6E8A-4147-A177-3AD203B41FA5}">
                      <a16:colId xmlns:a16="http://schemas.microsoft.com/office/drawing/2014/main" val="1207120657"/>
                    </a:ext>
                  </a:extLst>
                </a:gridCol>
                <a:gridCol w="3032449">
                  <a:extLst>
                    <a:ext uri="{9D8B030D-6E8A-4147-A177-3AD203B41FA5}">
                      <a16:colId xmlns:a16="http://schemas.microsoft.com/office/drawing/2014/main" val="181967086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24059904"/>
                    </a:ext>
                  </a:extLst>
                </a:gridCol>
              </a:tblGrid>
              <a:tr h="848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 тора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69638"/>
                  </a:ext>
                </a:extLst>
              </a:tr>
              <a:tr h="848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ru-RU" altLang="ru-RU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адресный оператор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kumimoji="0" lang="en-US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- адрес переменной </a:t>
                      </a: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36862"/>
                  </a:ext>
                </a:extLst>
              </a:tr>
              <a:tr h="8471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косвенной адресации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значение, расположенное по адресу х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23019"/>
                  </a:ext>
                </a:extLst>
              </a:tr>
              <a:tr h="848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унарный плюс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 – положительная константа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783427"/>
                  </a:ext>
                </a:extLst>
              </a:tr>
              <a:tr h="1332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унарный минус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 – отрицательная константа,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-х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значение переменной </a:t>
                      </a: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обратным знаком</a:t>
                      </a:r>
                      <a:endParaRPr kumimoji="0" lang="ru-RU" altLang="ru-RU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28661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Унарные операторы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689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Унарные операторы</a:t>
            </a:r>
            <a:endParaRPr lang="ru-RU" sz="4000" dirty="0"/>
          </a:p>
        </p:txBody>
      </p:sp>
      <p:graphicFrame>
        <p:nvGraphicFramePr>
          <p:cNvPr id="4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841478"/>
              </p:ext>
            </p:extLst>
          </p:nvPr>
        </p:nvGraphicFramePr>
        <p:xfrm>
          <a:off x="371472" y="1571623"/>
          <a:ext cx="8229601" cy="5146394"/>
        </p:xfrm>
        <a:graphic>
          <a:graphicData uri="http://schemas.openxmlformats.org/drawingml/2006/table">
            <a:tbl>
              <a:tblPr/>
              <a:tblGrid>
                <a:gridCol w="1025528">
                  <a:extLst>
                    <a:ext uri="{9D8B030D-6E8A-4147-A177-3AD203B41FA5}">
                      <a16:colId xmlns:a16="http://schemas.microsoft.com/office/drawing/2014/main" val="3801388599"/>
                    </a:ext>
                  </a:extLst>
                </a:gridCol>
                <a:gridCol w="3089272">
                  <a:extLst>
                    <a:ext uri="{9D8B030D-6E8A-4147-A177-3AD203B41FA5}">
                      <a16:colId xmlns:a16="http://schemas.microsoft.com/office/drawing/2014/main" val="3446938833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4048240921"/>
                    </a:ext>
                  </a:extLst>
                </a:gridCol>
              </a:tblGrid>
              <a:tr h="903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 тора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656442"/>
                  </a:ext>
                </a:extLst>
              </a:tr>
              <a:tr h="844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побитовое отрицание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побитовое отрицание переменной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04125"/>
                  </a:ext>
                </a:extLst>
              </a:tr>
              <a:tr h="1486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логическое отрицание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принимает значение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(лжи), если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имеет ненулевое (истинное) значение и наоборот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125586"/>
                  </a:ext>
                </a:extLst>
              </a:tr>
              <a:tr h="155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префиксное/ постфиксное увеличение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5; ++х; увеличит 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единицу;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5; х++; увеличит 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единицу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83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285750" y="1714499"/>
            <a:ext cx="7135894" cy="1074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Язык Си (1972 г)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5"/>
          <p:cNvSpPr txBox="1">
            <a:spLocks/>
          </p:cNvSpPr>
          <p:nvPr/>
        </p:nvSpPr>
        <p:spPr>
          <a:xfrm>
            <a:off x="285750" y="2540977"/>
            <a:ext cx="3440798" cy="4593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solidFill>
                  <a:srgbClr val="002060"/>
                </a:solidFill>
                <a:cs typeface="Arial" panose="020B0604020202020204" pitchFamily="34" charset="0"/>
              </a:rPr>
              <a:t>Кен То́мпсон </a:t>
            </a:r>
            <a:endParaRPr lang="ru-RU" sz="24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4" name="Текст 7"/>
          <p:cNvSpPr txBox="1">
            <a:spLocks/>
          </p:cNvSpPr>
          <p:nvPr/>
        </p:nvSpPr>
        <p:spPr>
          <a:xfrm>
            <a:off x="4366419" y="2540977"/>
            <a:ext cx="3440906" cy="4593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solidFill>
                  <a:srgbClr val="002060"/>
                </a:solidFill>
                <a:cs typeface="Arial" panose="020B0604020202020204" pitchFamily="34" charset="0"/>
              </a:rPr>
              <a:t>Де́ннис Ри́тчи</a:t>
            </a:r>
            <a:endParaRPr lang="ru-RU" sz="24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15776" y="2914650"/>
            <a:ext cx="2296985" cy="318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981636" y="2914650"/>
            <a:ext cx="2296985" cy="318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История создания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Бинарные операторы</a:t>
            </a:r>
            <a:endParaRPr lang="ru-RU" sz="4000" dirty="0"/>
          </a:p>
        </p:txBody>
      </p:sp>
      <p:graphicFrame>
        <p:nvGraphicFramePr>
          <p:cNvPr id="6" name="Group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6590"/>
              </p:ext>
            </p:extLst>
          </p:nvPr>
        </p:nvGraphicFramePr>
        <p:xfrm>
          <a:off x="371473" y="1571626"/>
          <a:ext cx="8229600" cy="5102352"/>
        </p:xfrm>
        <a:graphic>
          <a:graphicData uri="http://schemas.openxmlformats.org/drawingml/2006/table">
            <a:tbl>
              <a:tblPr/>
              <a:tblGrid>
                <a:gridCol w="911227">
                  <a:extLst>
                    <a:ext uri="{9D8B030D-6E8A-4147-A177-3AD203B41FA5}">
                      <a16:colId xmlns:a16="http://schemas.microsoft.com/office/drawing/2014/main" val="2745734616"/>
                    </a:ext>
                  </a:extLst>
                </a:gridCol>
                <a:gridCol w="3203573">
                  <a:extLst>
                    <a:ext uri="{9D8B030D-6E8A-4147-A177-3AD203B41FA5}">
                      <a16:colId xmlns:a16="http://schemas.microsoft.com/office/drawing/2014/main" val="4652882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128524144"/>
                    </a:ext>
                  </a:extLst>
                </a:gridCol>
              </a:tblGrid>
              <a:tr h="958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оператора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31927"/>
                  </a:ext>
                </a:extLst>
              </a:tr>
              <a:tr h="124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бинарный плюс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суммы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x = 2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1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= x+y;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352391"/>
                  </a:ext>
                </a:extLst>
              </a:tr>
              <a:tr h="124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бинарный минус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разности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1,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= 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y;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655446"/>
                  </a:ext>
                </a:extLst>
              </a:tr>
              <a:tr h="124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умножение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произведения</a:t>
                      </a:r>
                      <a:endParaRPr kumimoji="0" lang="en-US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1,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= 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y;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Бинарные операторы</a:t>
            </a:r>
            <a:endParaRPr lang="ru-RU" sz="4000" dirty="0"/>
          </a:p>
        </p:txBody>
      </p:sp>
      <p:graphicFrame>
        <p:nvGraphicFramePr>
          <p:cNvPr id="3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741517"/>
              </p:ext>
            </p:extLst>
          </p:nvPr>
        </p:nvGraphicFramePr>
        <p:xfrm>
          <a:off x="371474" y="1543049"/>
          <a:ext cx="8229600" cy="5054381"/>
        </p:xfrm>
        <a:graphic>
          <a:graphicData uri="http://schemas.openxmlformats.org/drawingml/2006/table">
            <a:tbl>
              <a:tblPr/>
              <a:tblGrid>
                <a:gridCol w="936626">
                  <a:extLst>
                    <a:ext uri="{9D8B030D-6E8A-4147-A177-3AD203B41FA5}">
                      <a16:colId xmlns:a16="http://schemas.microsoft.com/office/drawing/2014/main" val="4188446543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4202847614"/>
                    </a:ext>
                  </a:extLst>
                </a:gridCol>
                <a:gridCol w="5324474">
                  <a:extLst>
                    <a:ext uri="{9D8B030D-6E8A-4147-A177-3AD203B41FA5}">
                      <a16:colId xmlns:a16="http://schemas.microsoft.com/office/drawing/2014/main" val="132327438"/>
                    </a:ext>
                  </a:extLst>
                </a:gridCol>
              </a:tblGrid>
              <a:tr h="9721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оператора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операции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945722"/>
                  </a:ext>
                </a:extLst>
              </a:tr>
              <a:tr h="1185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Деление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частного,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12,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= 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y;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175026"/>
                  </a:ext>
                </a:extLst>
              </a:tr>
              <a:tr h="13909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от деления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остатка от деления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12,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7,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= 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y;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06130"/>
                  </a:ext>
                </a:extLst>
              </a:tr>
              <a:tr h="1185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 влево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побитового сдвига влево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12,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z;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&lt;&lt; y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56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Бинарные операторы</a:t>
            </a:r>
            <a:endParaRPr lang="ru-RU" sz="4000" dirty="0"/>
          </a:p>
        </p:txBody>
      </p:sp>
      <p:graphicFrame>
        <p:nvGraphicFramePr>
          <p:cNvPr id="4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236403"/>
              </p:ext>
            </p:extLst>
          </p:nvPr>
        </p:nvGraphicFramePr>
        <p:xfrm>
          <a:off x="371475" y="1574801"/>
          <a:ext cx="8229599" cy="5231306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37581533"/>
                    </a:ext>
                  </a:extLst>
                </a:gridCol>
                <a:gridCol w="3190874">
                  <a:extLst>
                    <a:ext uri="{9D8B030D-6E8A-4147-A177-3AD203B41FA5}">
                      <a16:colId xmlns:a16="http://schemas.microsoft.com/office/drawing/2014/main" val="66578427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56482299"/>
                    </a:ext>
                  </a:extLst>
                </a:gridCol>
              </a:tblGrid>
              <a:tr h="9426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оператора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47635"/>
                  </a:ext>
                </a:extLst>
              </a:tr>
              <a:tr h="16609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 вправо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побитового сдвига вправо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12,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&gt;&gt; y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7932"/>
                  </a:ext>
                </a:extLst>
              </a:tr>
              <a:tr h="972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побитовое AND (И)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конъюнкции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12,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&amp; y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74379"/>
                  </a:ext>
                </a:extLst>
              </a:tr>
              <a:tr h="1415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побитовое XOR (исключающее или)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сложения по модулю 2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12,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^ y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1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Бинарные операторы</a:t>
            </a:r>
            <a:endParaRPr lang="ru-RU" sz="4000" dirty="0"/>
          </a:p>
        </p:txBody>
      </p:sp>
      <p:graphicFrame>
        <p:nvGraphicFramePr>
          <p:cNvPr id="3" name="Group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33323"/>
              </p:ext>
            </p:extLst>
          </p:nvPr>
        </p:nvGraphicFramePr>
        <p:xfrm>
          <a:off x="371475" y="1600201"/>
          <a:ext cx="8229599" cy="4559299"/>
        </p:xfrm>
        <a:graphic>
          <a:graphicData uri="http://schemas.openxmlformats.org/drawingml/2006/table">
            <a:tbl>
              <a:tblPr/>
              <a:tblGrid>
                <a:gridCol w="911225">
                  <a:extLst>
                    <a:ext uri="{9D8B030D-6E8A-4147-A177-3AD203B41FA5}">
                      <a16:colId xmlns:a16="http://schemas.microsoft.com/office/drawing/2014/main" val="4177633468"/>
                    </a:ext>
                  </a:extLst>
                </a:gridCol>
                <a:gridCol w="3203574">
                  <a:extLst>
                    <a:ext uri="{9D8B030D-6E8A-4147-A177-3AD203B41FA5}">
                      <a16:colId xmlns:a16="http://schemas.microsoft.com/office/drawing/2014/main" val="39986115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63147721"/>
                    </a:ext>
                  </a:extLst>
                </a:gridCol>
              </a:tblGrid>
              <a:tr h="12405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оператора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97217"/>
                  </a:ext>
                </a:extLst>
              </a:tr>
              <a:tr h="9292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побитовое OR (ИЛИ)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дизъюнкции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12,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643357"/>
                  </a:ext>
                </a:extLst>
              </a:tr>
              <a:tr h="10946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логическое AND (И)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условий, связанных логическим И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508180"/>
                  </a:ext>
                </a:extLst>
              </a:tr>
              <a:tr h="12948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логическое OR (ИЛИ)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условий, связанных логическим ИЛИ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95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Бинарные операторы</a:t>
            </a:r>
            <a:endParaRPr lang="ru-RU" sz="4000" dirty="0"/>
          </a:p>
        </p:txBody>
      </p:sp>
      <p:graphicFrame>
        <p:nvGraphicFramePr>
          <p:cNvPr id="3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882637"/>
              </p:ext>
            </p:extLst>
          </p:nvPr>
        </p:nvGraphicFramePr>
        <p:xfrm>
          <a:off x="371475" y="1657350"/>
          <a:ext cx="8229599" cy="417242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3540104355"/>
                    </a:ext>
                  </a:extLst>
                </a:gridCol>
                <a:gridCol w="3178174">
                  <a:extLst>
                    <a:ext uri="{9D8B030D-6E8A-4147-A177-3AD203B41FA5}">
                      <a16:colId xmlns:a16="http://schemas.microsoft.com/office/drawing/2014/main" val="358489662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965520006"/>
                    </a:ext>
                  </a:extLst>
                </a:gridCol>
              </a:tblGrid>
              <a:tr h="81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оператора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908013"/>
                  </a:ext>
                </a:extLst>
              </a:tr>
              <a:tr h="1193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присвоить переменной заданное значение или значение другой переменной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420176"/>
                  </a:ext>
                </a:extLst>
              </a:tr>
              <a:tr h="891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присвоить произведение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выражение х*=5 эквивалентно  выражению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755386"/>
                  </a:ext>
                </a:extLst>
              </a:tr>
              <a:tr h="6477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+=,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&lt;&lt;=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&gt;&gt;=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^=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|=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-=, /=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71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3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Операторы отношения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1474" y="1550988"/>
            <a:ext cx="8229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2400" dirty="0"/>
              <a:t>Выражение, использующее операторы отношения, в результате работы принимает значение </a:t>
            </a:r>
            <a:r>
              <a:rPr lang="en-US" altLang="ru-RU" sz="28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ru-RU" sz="2400" dirty="0"/>
              <a:t>, если отношение истинно, если же отношение ложное, выражение принимает значение </a:t>
            </a:r>
            <a:r>
              <a:rPr lang="en-US" altLang="ru-RU" sz="28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altLang="ru-RU" sz="2400" dirty="0"/>
              <a:t>. </a:t>
            </a:r>
            <a:endParaRPr lang="ru-RU" altLang="ru-RU" sz="2400" dirty="0"/>
          </a:p>
        </p:txBody>
      </p:sp>
      <p:graphicFrame>
        <p:nvGraphicFramePr>
          <p:cNvPr id="6" name="Group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220830"/>
              </p:ext>
            </p:extLst>
          </p:nvPr>
        </p:nvGraphicFramePr>
        <p:xfrm>
          <a:off x="457200" y="3120648"/>
          <a:ext cx="8143874" cy="32689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3145714156"/>
                    </a:ext>
                  </a:extLst>
                </a:gridCol>
                <a:gridCol w="3119437">
                  <a:extLst>
                    <a:ext uri="{9D8B030D-6E8A-4147-A177-3AD203B41FA5}">
                      <a16:colId xmlns:a16="http://schemas.microsoft.com/office/drawing/2014/main" val="2689644982"/>
                    </a:ext>
                  </a:extLst>
                </a:gridCol>
                <a:gridCol w="4071937">
                  <a:extLst>
                    <a:ext uri="{9D8B030D-6E8A-4147-A177-3AD203B41FA5}">
                      <a16:colId xmlns:a16="http://schemas.microsoft.com/office/drawing/2014/main" val="697612438"/>
                    </a:ext>
                  </a:extLst>
                </a:gridCol>
              </a:tblGrid>
              <a:tr h="983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оператора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ru-RU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Результат операции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lang="ru-RU" altLang="ru-RU" sz="240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578093"/>
                  </a:ext>
                </a:extLst>
              </a:tr>
              <a:tr h="38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 чем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ru-RU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х меньше </a:t>
                      </a: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ru-RU" altLang="ru-RU" sz="240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849007"/>
                  </a:ext>
                </a:extLst>
              </a:tr>
              <a:tr h="61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 или равно чем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ru-RU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х меньше или равно </a:t>
                      </a: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ru-RU" altLang="ru-RU" sz="240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080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больше чем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ru-RU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х больше </a:t>
                      </a: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ru-RU" altLang="ru-RU" sz="240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50497"/>
                  </a:ext>
                </a:extLst>
              </a:tr>
              <a:tr h="61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больше или равно чем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=y</a:t>
                      </a:r>
                      <a:r>
                        <a:rPr lang="ru-RU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х больше или равно </a:t>
                      </a:r>
                      <a:r>
                        <a:rPr lang="en-US" altLang="ru-RU" sz="240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ru-RU" altLang="ru-RU" sz="240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94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9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Операторы отношения</a:t>
            </a:r>
            <a:endParaRPr lang="ru-RU" sz="4000" dirty="0"/>
          </a:p>
        </p:txBody>
      </p:sp>
      <p:graphicFrame>
        <p:nvGraphicFramePr>
          <p:cNvPr id="3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109148"/>
              </p:ext>
            </p:extLst>
          </p:nvPr>
        </p:nvGraphicFramePr>
        <p:xfrm>
          <a:off x="371475" y="1542715"/>
          <a:ext cx="8229599" cy="4078224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300877221"/>
                    </a:ext>
                  </a:extLst>
                </a:gridCol>
                <a:gridCol w="3178174">
                  <a:extLst>
                    <a:ext uri="{9D8B030D-6E8A-4147-A177-3AD203B41FA5}">
                      <a16:colId xmlns:a16="http://schemas.microsoft.com/office/drawing/2014/main" val="363942347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14392562"/>
                    </a:ext>
                  </a:extLst>
                </a:gridCol>
              </a:tblGrid>
              <a:tr h="695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оператора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041418"/>
                  </a:ext>
                </a:extLst>
              </a:tr>
              <a:tr h="336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равно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x==y, 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 равно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310628"/>
                  </a:ext>
                </a:extLst>
              </a:tr>
              <a:tr h="3749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равно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x!=y, 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 не равно </a:t>
                      </a:r>
                      <a:r>
                        <a:rPr kumimoji="0" lang="en-US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619493"/>
                  </a:ext>
                </a:extLst>
              </a:tr>
              <a:tr h="695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перечисления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выполнить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разделенные оператором перечисления слева направо, например: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y+=5,x-=4,y+=x;</a:t>
                      </a:r>
                      <a:endParaRPr kumimoji="0" lang="ru-RU" altLang="ru-RU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3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1475" y="1620361"/>
            <a:ext cx="28956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&lt;&lt; 2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равняется 16	</a:t>
            </a:r>
          </a:p>
          <a:p>
            <a:pPr>
              <a:buFontTx/>
              <a:buNone/>
            </a:pP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равняется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&amp; 5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равняется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>
              <a:buFontTx/>
              <a:buNone/>
            </a:pP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5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равняется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равняется 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05375" y="1620361"/>
            <a:ext cx="35655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 false</a:t>
            </a:r>
          </a:p>
          <a:p>
            <a:pPr>
              <a:buFontTx/>
              <a:buNone/>
            </a:pP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3&gt;1 true</a:t>
            </a:r>
          </a:p>
          <a:p>
            <a:pPr>
              <a:buFontTx/>
              <a:buNone/>
            </a:pP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5%2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равняется 2</a:t>
            </a:r>
          </a:p>
          <a:p>
            <a:pPr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5+8 равняется 13</a:t>
            </a:r>
          </a:p>
          <a:p>
            <a:pPr>
              <a:buFontTx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~3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равняется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Тернарный оператор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1474" y="1671161"/>
            <a:ext cx="8229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ru-RU" altLang="ru-RU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Тернарный оператор</a:t>
            </a:r>
            <a:r>
              <a:rPr lang="ru-RU" altLang="ru-RU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sz="28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? X : Y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истинно отношение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alt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то выполняются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alt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иначе выполняются действия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1474" y="3740566"/>
            <a:ext cx="8229599" cy="116955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=5; y=2			x=10; y=15</a:t>
            </a:r>
          </a:p>
          <a:p>
            <a:pPr algn="ctr">
              <a:spcBef>
                <a:spcPct val="50000"/>
              </a:spcBef>
            </a:pPr>
            <a:r>
              <a:rPr lang="en-US" altLang="ru-RU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lang="en-US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+15:</a:t>
            </a:r>
            <a:r>
              <a:rPr lang="en-US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-25;</a:t>
            </a:r>
            <a:r>
              <a:rPr lang="ru-RU" alt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5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Приоритет операций</a:t>
            </a:r>
            <a:endParaRPr lang="ru-RU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06958"/>
              </p:ext>
            </p:extLst>
          </p:nvPr>
        </p:nvGraphicFramePr>
        <p:xfrm>
          <a:off x="371475" y="1560984"/>
          <a:ext cx="8229599" cy="5197267"/>
        </p:xfrm>
        <a:graphic>
          <a:graphicData uri="http://schemas.openxmlformats.org/drawingml/2006/table">
            <a:tbl>
              <a:tblPr/>
              <a:tblGrid>
                <a:gridCol w="256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097">
                <a:tc>
                  <a:txBody>
                    <a:bodyPr/>
                    <a:lstStyle/>
                    <a:p>
                      <a:r>
                        <a:rPr kumimoji="0" lang="ru-RU" sz="16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Лексемы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Операция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Приоритет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35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 --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положительное и отрицательное приращение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 , !</a:t>
                      </a:r>
                      <a:r>
                        <a:rPr kumimoji="0" lang="ru-RU" sz="1600" b="0" kern="1200" baseline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600" b="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ru-RU" sz="16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600" b="0" kern="12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побитовое </a:t>
                      </a:r>
                      <a:r>
                        <a:rPr kumimoji="0" lang="ru-RU" sz="16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 , логическое НЕ, изменение знака, плюс</a:t>
                      </a:r>
                      <a:endParaRPr kumimoji="0" lang="ru-RU" sz="1600" b="0" kern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84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   *</a:t>
                      </a:r>
                      <a:endParaRPr kumimoji="0" lang="ru-RU" sz="1600" b="0" kern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Адрес </a:t>
                      </a:r>
                      <a:r>
                        <a:rPr kumimoji="0" lang="ru-RU" sz="1600" b="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6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(разыменование)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(имя типа)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приведение типа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026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/ %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мультипликативные операции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-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аддитивные операции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&lt;&lt; &gt;&gt;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сдвиг влево и вправо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 &gt; &lt;= &gt;=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отношения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== !=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равенство/неравенство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побитовое И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026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побитовое исключающее ИЛИ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побитовое ИЛИ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логическое И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логическое ИЛИ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 :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условие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625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+= -= *= /= %= &lt;&lt;= &gt;&gt;= &amp;= ^= |=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присваивание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623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последовательная оценка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6217" marR="16217" marT="8108" marB="81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/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 был создан уже после внедрения стандарта ASCII, поэтому использует почти все его графические символы (нет только $ @ ` ).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 есть и круглые (), и квадратные [], и фигурные {}.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 различаются заглавные и строчные буквы.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заключённый в служебные символы /* и */ , считается комментарием.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совместимые со стандартом C99, также позволяют использовать комментарии, начинающиеся с символов // и заканчивающиеся переводом строки.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dirty="0"/>
              <a:t>Алфавит языка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326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1474" y="2413248"/>
            <a:ext cx="82295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2296" indent="0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82296" indent="0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3, y = 3;</a:t>
            </a:r>
          </a:p>
          <a:p>
            <a:pPr marL="82296" indent="0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("Значение префиксного выражения: %d\n", ++x);</a:t>
            </a:r>
          </a:p>
          <a:p>
            <a:pPr marL="82296" indent="0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("Значение постфиксного выражения: %d\n", y++);</a:t>
            </a:r>
          </a:p>
          <a:p>
            <a:pPr marL="82296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2296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программы:</a:t>
            </a:r>
          </a:p>
          <a:p>
            <a:pPr marL="82296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префиксного выражения: 4</a:t>
            </a:r>
          </a:p>
          <a:p>
            <a:pPr marL="82296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постфиксного выражения: 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475" y="1663184"/>
            <a:ext cx="760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Операции деления и остатка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09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Типы данных</a:t>
            </a:r>
            <a:endParaRPr lang="ru-RU" sz="4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>
            <a:normAutofit/>
          </a:bodyPr>
          <a:lstStyle>
            <a:lvl1pPr marL="205740" indent="-205740" algn="l" rtl="0" eaLnBrk="1" latinLnBrk="0" hangingPunct="1">
              <a:spcBef>
                <a:spcPts val="45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20574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50876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714500" indent="-13716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05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92024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типы С89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целочисленный тип, целое число;</a:t>
            </a:r>
          </a:p>
          <a:p>
            <a:pPr marL="0" indent="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вещественное число одинарной точности с плавающей точкой;</a:t>
            </a:r>
          </a:p>
          <a:p>
            <a:pPr marL="0" indent="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вещественное число двойной точности с плавающей точкой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символьный тип 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одного символа;</a:t>
            </a:r>
          </a:p>
          <a:p>
            <a:pPr marL="0" indent="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тип без значения. служит 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объявления функции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возвращающей значения, или для создания универсального указателя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2296" indent="0">
              <a:lnSpc>
                <a:spcPct val="110000"/>
              </a:lnSpc>
              <a:buNone/>
            </a:pPr>
            <a:endParaRPr lang="ru-RU" sz="2400" dirty="0" smtClean="0"/>
          </a:p>
          <a:p>
            <a:pPr marL="82296" indent="0">
              <a:lnSpc>
                <a:spcPct val="110000"/>
              </a:lnSpc>
              <a:buNone/>
            </a:pPr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/>
          </a:p>
          <a:p>
            <a:pPr marL="82296" indent="0">
              <a:lnSpc>
                <a:spcPct val="110000"/>
              </a:lnSpc>
              <a:buNone/>
            </a:pPr>
            <a:endParaRPr lang="ru-RU" sz="2400" dirty="0"/>
          </a:p>
          <a:p>
            <a:pPr marL="82296" indent="0">
              <a:lnSpc>
                <a:spcPct val="11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07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Рисуно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093353"/>
              </p:ext>
            </p:extLst>
          </p:nvPr>
        </p:nvGraphicFramePr>
        <p:xfrm>
          <a:off x="127001" y="99117"/>
          <a:ext cx="8636000" cy="7006608"/>
        </p:xfrm>
        <a:graphic>
          <a:graphicData uri="http://schemas.openxmlformats.org/drawingml/2006/table">
            <a:tbl>
              <a:tblPr/>
              <a:tblGrid>
                <a:gridCol w="219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98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Типичный размер в битах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 допустимый диапазон значений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(или 1 байт)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–128 до 127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255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–127 до 127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или 32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–32767 до 32767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или 32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65535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или 32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–32767 до 32767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–32767 до 32767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65535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short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–32767 до 32767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–2147483647 до 2147483647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long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–(2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–1 ) до (2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–1) для С99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long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–2147483647 до 2147483647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4294967295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978">
                <a:tc>
                  <a:txBody>
                    <a:bodyPr/>
                    <a:lstStyle/>
                    <a:p>
                      <a:r>
                        <a:rPr lang="tk-TM" sz="18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 long int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(2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–1) для С99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445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1Е–37 до 1Е+37 (с точностью не менее 6 значащих десятичных цифр)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3445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1Е–37 до 1Е+37 (с точностью не менее 10 значащих десятичных цифр)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3445">
                <a:tc>
                  <a:txBody>
                    <a:bodyPr/>
                    <a:lstStyle/>
                    <a:p>
                      <a:r>
                        <a:rPr lang="tk-TM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1Е–37 до 1Е+37 (с точностью не менее 10 значащих десятичных цифр)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Преобразование типов</a:t>
            </a:r>
            <a:endParaRPr lang="ru-RU" sz="4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80980"/>
              </p:ext>
            </p:extLst>
          </p:nvPr>
        </p:nvGraphicFramePr>
        <p:xfrm>
          <a:off x="371473" y="170180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51662234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8801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2296" indent="0" algn="ctr">
                        <a:buNone/>
                      </a:pPr>
                      <a:r>
                        <a:rPr lang="ru-RU" sz="24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Неявное приведение типов</a:t>
                      </a:r>
                    </a:p>
                    <a:p>
                      <a:pPr marL="82296" indent="0" algn="just">
                        <a:buNone/>
                      </a:pP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296" indent="0" algn="just">
                        <a:buNone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в выражении смешаны различные типы литералов и переменных, то компилятор преобразует их в один наиболее расширенный тип. </a:t>
                      </a:r>
                    </a:p>
                    <a:p>
                      <a:pPr algn="just"/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82296" indent="0" algn="ctr">
                        <a:buNone/>
                      </a:pPr>
                      <a:r>
                        <a:rPr lang="ru-RU" sz="24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Явное приведение типов. </a:t>
                      </a:r>
                    </a:p>
                    <a:p>
                      <a:pPr marL="82296" indent="0" algn="just">
                        <a:buNone/>
                      </a:pP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296" indent="0" algn="just">
                        <a:buNone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форма оператора явного приведения типа:</a:t>
                      </a:r>
                    </a:p>
                    <a:p>
                      <a:pPr marL="82296" indent="0" algn="just">
                        <a:buNone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(тип) выражение.</a:t>
                      </a:r>
                    </a:p>
                    <a:p>
                      <a:pPr algn="just"/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1474" y="1708150"/>
            <a:ext cx="8229600" cy="181588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5,y = 2,z;</a:t>
            </a:r>
          </a:p>
          <a:p>
            <a:r>
              <a:rPr lang="en-US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alt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2.25</a:t>
            </a:r>
            <a:r>
              <a:rPr lang="ru-RU" alt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endParaRPr lang="ru-RU" alt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5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Правила приведения типов</a:t>
            </a:r>
            <a:endParaRPr lang="ru-RU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1474" y="1530350"/>
            <a:ext cx="8229599" cy="108761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два операнда выполняемой операции имеют тип А, а результат имеет тип В, то результат в процессе выполнения операции будет приведен к типу А. </a:t>
            </a:r>
            <a:endParaRPr lang="ru-RU" alt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1472" y="2807462"/>
            <a:ext cx="8229599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ru-RU" sz="2400" dirty="0"/>
              <a:t>float z</a:t>
            </a:r>
            <a:r>
              <a:rPr lang="ru-RU" altLang="ru-RU" sz="2400" dirty="0"/>
              <a:t>;</a:t>
            </a:r>
            <a:endParaRPr lang="en-US" altLang="ru-RU" sz="2400" dirty="0"/>
          </a:p>
          <a:p>
            <a:r>
              <a:rPr lang="en-US" altLang="ru-RU" sz="2400" dirty="0"/>
              <a:t>z</a:t>
            </a:r>
            <a:r>
              <a:rPr lang="ru-RU" altLang="ru-RU" sz="2400" dirty="0"/>
              <a:t> = 1/25;  // переменная </a:t>
            </a:r>
            <a:r>
              <a:rPr lang="en-US" altLang="ru-RU" sz="2400" dirty="0"/>
              <a:t>z</a:t>
            </a:r>
            <a:r>
              <a:rPr lang="ru-RU" altLang="ru-RU" sz="2400" dirty="0"/>
              <a:t> будет равна 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71472" y="3689080"/>
            <a:ext cx="822959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два операнда одной операции имеют тип А и В, а результат имеет тип В, то результат будет приведен к типу В. </a:t>
            </a:r>
            <a:endParaRPr lang="ru-RU" alt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1472" y="4889409"/>
            <a:ext cx="8229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dirty="0" err="1"/>
              <a:t>int</a:t>
            </a:r>
            <a:r>
              <a:rPr lang="en-US" altLang="ru-RU" sz="2400" dirty="0"/>
              <a:t> z</a:t>
            </a:r>
            <a:r>
              <a:rPr lang="ru-RU" altLang="ru-RU" sz="2400" dirty="0"/>
              <a:t>;</a:t>
            </a:r>
            <a:endParaRPr lang="en-US" altLang="ru-RU" sz="2400" dirty="0"/>
          </a:p>
          <a:p>
            <a:r>
              <a:rPr lang="en-US" altLang="ru-RU" sz="2400" dirty="0"/>
              <a:t>z</a:t>
            </a:r>
            <a:r>
              <a:rPr lang="ru-RU" altLang="ru-RU" sz="2400" dirty="0"/>
              <a:t> = 42/2.5;  // переменная </a:t>
            </a:r>
            <a:r>
              <a:rPr lang="en-US" altLang="ru-RU" sz="2400" dirty="0"/>
              <a:t>z</a:t>
            </a:r>
            <a:r>
              <a:rPr lang="ru-RU" altLang="ru-RU" sz="2400" dirty="0"/>
              <a:t> примет значение 16;</a:t>
            </a:r>
          </a:p>
          <a:p>
            <a:r>
              <a:rPr lang="en-US" altLang="ru-RU" sz="2400" dirty="0" smtClean="0"/>
              <a:t>float </a:t>
            </a:r>
            <a:r>
              <a:rPr lang="en-US" altLang="ru-RU" sz="2400" dirty="0"/>
              <a:t>z;</a:t>
            </a:r>
          </a:p>
          <a:p>
            <a:r>
              <a:rPr lang="en-US" altLang="ru-RU" sz="2400" dirty="0"/>
              <a:t>z = 42/2.5;  // </a:t>
            </a:r>
            <a:r>
              <a:rPr lang="ru-RU" altLang="ru-RU" sz="2400" dirty="0"/>
              <a:t>переменная </a:t>
            </a:r>
            <a:r>
              <a:rPr lang="en-US" altLang="ru-RU" sz="2400" dirty="0"/>
              <a:t>z</a:t>
            </a:r>
            <a:r>
              <a:rPr lang="ru-RU" altLang="ru-RU" sz="2400" dirty="0"/>
              <a:t> примет</a:t>
            </a:r>
            <a:r>
              <a:rPr lang="en-US" altLang="ru-RU" sz="2400" dirty="0"/>
              <a:t> 16.7666;</a:t>
            </a:r>
            <a:r>
              <a:rPr lang="ru-RU" altLang="ru-RU" sz="2400" dirty="0"/>
              <a:t> 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4162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/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имена (идентификаторы);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слова;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знаки операций;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разделители;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литералы (константы).</a:t>
            </a: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dirty="0"/>
              <a:t>Лексемы языка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579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400" i="1" dirty="0">
                <a:latin typeface="Times New Roman" panose="02020603050405020304" pitchFamily="18" charset="0"/>
              </a:rPr>
              <a:t>Ключевые слова </a:t>
            </a:r>
            <a:r>
              <a:rPr lang="ru-RU" altLang="ru-RU" sz="2400" dirty="0">
                <a:latin typeface="Times New Roman" panose="02020603050405020304" pitchFamily="18" charset="0"/>
              </a:rPr>
              <a:t>- это слова,  зарезервированные для специального предназначения и  их  нельзя  использовать  как  имена идентификаторов</a:t>
            </a:r>
            <a:r>
              <a:rPr lang="ru-RU" altLang="ru-RU" sz="2400" dirty="0" smtClean="0">
                <a:latin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dirty="0" smtClean="0"/>
              <a:t>Ключевые слова языка Си</a:t>
            </a:r>
            <a:endParaRPr lang="ru-RU" sz="40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32929"/>
              </p:ext>
            </p:extLst>
          </p:nvPr>
        </p:nvGraphicFramePr>
        <p:xfrm>
          <a:off x="371472" y="2870200"/>
          <a:ext cx="8229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8">
                  <a:extLst>
                    <a:ext uri="{9D8B030D-6E8A-4147-A177-3AD203B41FA5}">
                      <a16:colId xmlns:a16="http://schemas.microsoft.com/office/drawing/2014/main" val="127998660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29755043"/>
                    </a:ext>
                  </a:extLst>
                </a:gridCol>
                <a:gridCol w="917572">
                  <a:extLst>
                    <a:ext uri="{9D8B030D-6E8A-4147-A177-3AD203B41FA5}">
                      <a16:colId xmlns:a16="http://schemas.microsoft.com/office/drawing/2014/main" val="256410453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07020382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6486992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1828297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306883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96711298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81466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typedef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33390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78457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6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4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ограниченная последовательность символов алфавита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языка, представляющая собой изображение фиксированного (неизменяемого) объекта.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Константы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бывают: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логические, числовые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символьные и строковые.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константы делятся на целочисленные и вещественные.</a:t>
            </a: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dirty="0"/>
              <a:t>Константы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91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dirty="0"/>
              <a:t>Константы</a:t>
            </a:r>
            <a:endParaRPr lang="ru-RU" sz="4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12307"/>
              </p:ext>
            </p:extLst>
          </p:nvPr>
        </p:nvGraphicFramePr>
        <p:xfrm>
          <a:off x="371475" y="1483910"/>
          <a:ext cx="8340726" cy="5374090"/>
        </p:xfrm>
        <a:graphic>
          <a:graphicData uri="http://schemas.openxmlformats.org/drawingml/2006/table">
            <a:tbl>
              <a:tblPr/>
              <a:tblGrid>
                <a:gridCol w="145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7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6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Константа</a:t>
                      </a:r>
                      <a:endParaRPr kumimoji="0" lang="ru-RU" sz="1600" b="1" kern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6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Формат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6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Примеры</a:t>
                      </a:r>
                    </a:p>
                  </a:txBody>
                  <a:tcPr marL="14288" marR="14288" marT="14288" marB="1428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Логическая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Обозначается ключевым словом </a:t>
                      </a:r>
                      <a:r>
                        <a:rPr kumimoji="0" lang="ru-RU" sz="1600" b="0" kern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или </a:t>
                      </a:r>
                      <a:r>
                        <a:rPr kumimoji="0" lang="ru-RU" sz="1600" b="0" kern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ru-RU" sz="1600" b="0" kern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tk-TM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true, false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435"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Целая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Десятичный: последовательность десятичных цифр, начинающаяся не с нуля, если это не число нуль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8, 0, 199226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037">
                <a:tc>
                  <a:txBody>
                    <a:bodyPr/>
                    <a:lstStyle/>
                    <a:p>
                      <a:endParaRPr kumimoji="0" lang="ru-RU" sz="1600" b="0" kern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Восьмеричный: нуль, за которым следуют восьмеричные цифры (0, 1, 2, 3, 4, 5, 6, 7)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01, 020, 07155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265">
                <a:tc>
                  <a:txBody>
                    <a:bodyPr/>
                    <a:lstStyle/>
                    <a:p>
                      <a:endParaRPr kumimoji="0" lang="ru-RU" sz="1600" b="0" kern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Шестнадцатеричный: 0х или 0Х, за которым следуют шестнадцатеричные цифры (0, 1, 2, 3, 4, 5, 6, 7, 8, 9, A, B, C, D, E, F)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tk-TM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0xA, 0x1B8, 0X00FF, 0X00ff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Вещественная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Десятичный: [цифры].[цифры]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5.7, 0.001, 35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356">
                <a:tc>
                  <a:txBody>
                    <a:bodyPr/>
                    <a:lstStyle/>
                    <a:p>
                      <a:endParaRPr kumimoji="0" lang="ru-RU" sz="1600" b="0" kern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Экспоненциальный: </a:t>
                      </a:r>
                      <a:endParaRPr kumimoji="0" lang="ru-RU" sz="1600" b="0" kern="12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ru-RU" sz="16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цифры][.][цифры]{</a:t>
                      </a:r>
                      <a:r>
                        <a:rPr kumimoji="0" lang="ru-RU" sz="1600" b="0" kern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E|e</a:t>
                      </a:r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}[+|-][цифры]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tk-TM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0.2E6, .11e-3, 5E10, 1.22E-10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6643"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Символьная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Один или более символов, заключенных в апострофы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tk-TM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'A', '</a:t>
                      </a:r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ю', '*', '</a:t>
                      </a:r>
                      <a:r>
                        <a:rPr kumimoji="0" lang="tk-TM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db', 'A', '\n', '\012', '\x07\x07'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Строковая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Последовательность символов, заключенная в кавычки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"Здесь был </a:t>
                      </a:r>
                      <a:r>
                        <a:rPr kumimoji="0" lang="ru-RU" sz="1600" b="0" kern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Vasia</a:t>
                      </a:r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 "\</a:t>
                      </a:r>
                      <a:r>
                        <a:rPr kumimoji="0" lang="ru-RU" sz="1600" b="0" kern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tСумма</a:t>
                      </a:r>
                      <a:r>
                        <a:rPr kumimoji="0" lang="ru-RU" sz="1600" b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=\xF5\n"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ru-RU" alt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Идентификаторы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произвольные имена любой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длины 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классов,  объектов, функций, переменных, типов данных, определенных пользователем и  т.д. 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dirty="0" smtClean="0"/>
              <a:t>Идентификаторы</a:t>
            </a:r>
            <a:endParaRPr lang="ru-RU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600" y="3495674"/>
            <a:ext cx="3987800" cy="10255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A…Z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a…z</a:t>
            </a:r>
            <a:endParaRPr lang="ru-RU" alt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11350" y="4391024"/>
            <a:ext cx="3987800" cy="10255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0…9</a:t>
            </a: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65500" y="5299074"/>
            <a:ext cx="3987800" cy="10255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Знак _</a:t>
            </a:r>
          </a:p>
        </p:txBody>
      </p:sp>
    </p:spTree>
    <p:extLst>
      <p:ext uri="{BB962C8B-B14F-4D97-AF65-F5344CB8AC3E}">
        <p14:creationId xmlns:p14="http://schemas.microsoft.com/office/powerpoint/2010/main" val="753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71475" y="1600200"/>
            <a:ext cx="8229599" cy="4873752"/>
          </a:xfrm>
        </p:spPr>
        <p:txBody>
          <a:bodyPr>
            <a:normAutofit/>
          </a:bodyPr>
          <a:lstStyle/>
          <a:p>
            <a:pPr marL="0" indent="0" algn="just">
              <a:tabLst>
                <a:tab pos="323850" algn="l"/>
                <a:tab pos="402431" algn="l"/>
                <a:tab pos="739379" algn="l"/>
                <a:tab pos="1076325" algn="l"/>
                <a:tab pos="1413272" algn="l"/>
                <a:tab pos="1750219" algn="l"/>
                <a:tab pos="2087166" algn="l"/>
                <a:tab pos="2424113" algn="l"/>
                <a:tab pos="2761060" algn="l"/>
                <a:tab pos="3098006" algn="l"/>
                <a:tab pos="3434954" algn="l"/>
                <a:tab pos="3771900" algn="l"/>
                <a:tab pos="4108847" algn="l"/>
                <a:tab pos="4445794" algn="l"/>
                <a:tab pos="4782741" algn="l"/>
                <a:tab pos="5119688" algn="l"/>
                <a:tab pos="5456635" algn="l"/>
                <a:tab pos="5793581" algn="l"/>
                <a:tab pos="6130529" algn="l"/>
                <a:tab pos="6467475" algn="l"/>
                <a:tab pos="6804422" algn="l"/>
              </a:tabLst>
            </a:pPr>
            <a:r>
              <a:rPr lang="ru-RU" altLang="ru-RU" sz="2400" dirty="0"/>
              <a:t>Первый символ – буква или _</a:t>
            </a:r>
          </a:p>
          <a:p>
            <a:pPr marL="0" indent="0" algn="just">
              <a:tabLst>
                <a:tab pos="323850" algn="l"/>
                <a:tab pos="402431" algn="l"/>
                <a:tab pos="739379" algn="l"/>
                <a:tab pos="1076325" algn="l"/>
                <a:tab pos="1413272" algn="l"/>
                <a:tab pos="1750219" algn="l"/>
                <a:tab pos="2087166" algn="l"/>
                <a:tab pos="2424113" algn="l"/>
                <a:tab pos="2761060" algn="l"/>
                <a:tab pos="3098006" algn="l"/>
                <a:tab pos="3434954" algn="l"/>
                <a:tab pos="3771900" algn="l"/>
                <a:tab pos="4108847" algn="l"/>
                <a:tab pos="4445794" algn="l"/>
                <a:tab pos="4782741" algn="l"/>
                <a:tab pos="5119688" algn="l"/>
                <a:tab pos="5456635" algn="l"/>
                <a:tab pos="5793581" algn="l"/>
                <a:tab pos="6130529" algn="l"/>
                <a:tab pos="6467475" algn="l"/>
                <a:tab pos="6804422" algn="l"/>
              </a:tabLst>
            </a:pPr>
            <a:r>
              <a:rPr lang="ru-RU" altLang="ru-RU" sz="2400" dirty="0"/>
              <a:t>Распознаются только первые 32 символа</a:t>
            </a:r>
          </a:p>
          <a:p>
            <a:pPr marL="0" indent="0" algn="just">
              <a:tabLst>
                <a:tab pos="323850" algn="l"/>
                <a:tab pos="402431" algn="l"/>
                <a:tab pos="739379" algn="l"/>
                <a:tab pos="1076325" algn="l"/>
                <a:tab pos="1413272" algn="l"/>
                <a:tab pos="1750219" algn="l"/>
                <a:tab pos="2087166" algn="l"/>
                <a:tab pos="2424113" algn="l"/>
                <a:tab pos="2761060" algn="l"/>
                <a:tab pos="3098006" algn="l"/>
                <a:tab pos="3434954" algn="l"/>
                <a:tab pos="3771900" algn="l"/>
                <a:tab pos="4108847" algn="l"/>
                <a:tab pos="4445794" algn="l"/>
                <a:tab pos="4782741" algn="l"/>
                <a:tab pos="5119688" algn="l"/>
                <a:tab pos="5456635" algn="l"/>
                <a:tab pos="5793581" algn="l"/>
                <a:tab pos="6130529" algn="l"/>
                <a:tab pos="6467475" algn="l"/>
                <a:tab pos="6804422" algn="l"/>
              </a:tabLst>
            </a:pPr>
            <a:r>
              <a:rPr lang="ru-RU" altLang="ru-RU" sz="2400" dirty="0" err="1"/>
              <a:t>Регистрозависимый</a:t>
            </a:r>
            <a:r>
              <a:rPr lang="ru-RU" altLang="ru-RU" sz="2400" dirty="0"/>
              <a:t> язык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ru-RU" altLang="ru-RU" sz="2800" dirty="0"/>
          </a:p>
          <a:p>
            <a:pPr marL="0" indent="0" algn="just">
              <a:buNone/>
            </a:pPr>
            <a:r>
              <a:rPr lang="ru-RU" altLang="ru-RU" sz="2800" dirty="0" err="1">
                <a:solidFill>
                  <a:srgbClr val="000000"/>
                </a:solidFill>
              </a:rPr>
              <a:t>Sum</a:t>
            </a:r>
            <a:r>
              <a:rPr lang="ru-RU" altLang="ru-RU" sz="2800" dirty="0">
                <a:solidFill>
                  <a:srgbClr val="000000"/>
                </a:solidFill>
              </a:rPr>
              <a:t>, </a:t>
            </a:r>
            <a:r>
              <a:rPr lang="ru-RU" altLang="ru-RU" sz="2800" dirty="0" err="1">
                <a:solidFill>
                  <a:srgbClr val="000000"/>
                </a:solidFill>
              </a:rPr>
              <a:t>sum</a:t>
            </a:r>
            <a:r>
              <a:rPr lang="ru-RU" altLang="ru-RU" sz="2800" dirty="0">
                <a:solidFill>
                  <a:srgbClr val="000000"/>
                </a:solidFill>
              </a:rPr>
              <a:t> и </a:t>
            </a:r>
            <a:r>
              <a:rPr lang="ru-RU" altLang="ru-RU" sz="2800" dirty="0" err="1">
                <a:solidFill>
                  <a:srgbClr val="000000"/>
                </a:solidFill>
              </a:rPr>
              <a:t>suM</a:t>
            </a:r>
            <a:r>
              <a:rPr lang="ru-RU" altLang="ru-RU" sz="2800" dirty="0"/>
              <a:t>  </a:t>
            </a:r>
            <a:r>
              <a:rPr lang="ru-RU" altLang="ru-RU" sz="2800" dirty="0">
                <a:solidFill>
                  <a:srgbClr val="000000"/>
                </a:solidFill>
              </a:rPr>
              <a:t>- разные идентификаторы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ru-RU" altLang="ru-RU" sz="2400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dirty="0" smtClean="0"/>
              <a:t>Ограничения на идентификаторы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380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</TotalTime>
  <Words>1940</Words>
  <Application>Microsoft Office PowerPoint</Application>
  <PresentationFormat>Экран (4:3)</PresentationFormat>
  <Paragraphs>480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Century Schoolbook</vt:lpstr>
      <vt:lpstr>Courier New</vt:lpstr>
      <vt:lpstr>Times New Roman</vt:lpstr>
      <vt:lpstr>Wingdings</vt:lpstr>
      <vt:lpstr>Wingdings 2</vt:lpstr>
      <vt:lpstr>Эркер</vt:lpstr>
      <vt:lpstr>ВВЕДЕНИЕ В СИ. ОСНОВНЫЕ ПОНЯТИЯ ЯЗЫКА</vt:lpstr>
      <vt:lpstr>Презентация PowerPoint</vt:lpstr>
      <vt:lpstr>Алфавит языка</vt:lpstr>
      <vt:lpstr>Лексемы языка</vt:lpstr>
      <vt:lpstr>Ключевые слова языка Си</vt:lpstr>
      <vt:lpstr>Константы</vt:lpstr>
      <vt:lpstr>Константы</vt:lpstr>
      <vt:lpstr>Идентификаторы</vt:lpstr>
      <vt:lpstr>Ограничения на идентификаторы</vt:lpstr>
      <vt:lpstr>Презентация PowerPoint</vt:lpstr>
      <vt:lpstr>Переменные</vt:lpstr>
      <vt:lpstr>Переменные. Правила</vt:lpstr>
      <vt:lpstr>Область видимости</vt:lpstr>
      <vt:lpstr>Область видимости</vt:lpstr>
      <vt:lpstr>Презентация PowerPoint</vt:lpstr>
      <vt:lpstr>Операторы</vt:lpstr>
      <vt:lpstr>Операторы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501а</dc:creator>
  <cp:lastModifiedBy>501а</cp:lastModifiedBy>
  <cp:revision>41</cp:revision>
  <dcterms:created xsi:type="dcterms:W3CDTF">2018-09-03T06:38:48Z</dcterms:created>
  <dcterms:modified xsi:type="dcterms:W3CDTF">2018-09-03T10:45:56Z</dcterms:modified>
</cp:coreProperties>
</file>