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256" r:id="rId2"/>
    <p:sldId id="297" r:id="rId3"/>
    <p:sldId id="319" r:id="rId4"/>
    <p:sldId id="320" r:id="rId5"/>
    <p:sldId id="326" r:id="rId6"/>
    <p:sldId id="321" r:id="rId7"/>
    <p:sldId id="322" r:id="rId8"/>
    <p:sldId id="331" r:id="rId9"/>
    <p:sldId id="332" r:id="rId10"/>
    <p:sldId id="325" r:id="rId11"/>
    <p:sldId id="328" r:id="rId12"/>
    <p:sldId id="329" r:id="rId13"/>
    <p:sldId id="323" r:id="rId14"/>
    <p:sldId id="324" r:id="rId15"/>
    <p:sldId id="327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9" autoAdjust="0"/>
    <p:restoredTop sz="94660"/>
  </p:normalViewPr>
  <p:slideViewPr>
    <p:cSldViewPr>
      <p:cViewPr varScale="1">
        <p:scale>
          <a:sx n="93" d="100"/>
          <a:sy n="93" d="100"/>
        </p:scale>
        <p:origin x="1325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A046E-CCD0-40BA-A22E-3697AE425654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B69FB-3E0A-46AE-A648-F53005C21D0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71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350" b="1">
                <a:solidFill>
                  <a:schemeClr val="tx2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FF90C58-E373-423A-A0B5-7871799BB8BE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317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50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631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FF90C58-E373-423A-A0B5-7871799BB8BE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39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69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225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350" b="1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FF90C58-E373-423A-A0B5-7871799BB8BE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814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292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6273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52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0C58-E373-423A-A0B5-7871799BB8BE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60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15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300"/>
              </a:spcBef>
              <a:spcAft>
                <a:spcPts val="750"/>
              </a:spcAft>
              <a:buNone/>
              <a:defRPr sz="90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807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15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24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75"/>
              </a:spcBef>
              <a:spcAft>
                <a:spcPts val="300"/>
              </a:spcAft>
              <a:buFontTx/>
              <a:buNone/>
              <a:defRPr sz="900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FF90C58-E373-423A-A0B5-7871799BB8BE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67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fld id="{8FF90C58-E373-423A-A0B5-7871799BB8BE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9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050" b="1">
                <a:solidFill>
                  <a:srgbClr val="FFFFFF"/>
                </a:solidFill>
              </a:defRPr>
            </a:lvl1pPr>
          </a:lstStyle>
          <a:p>
            <a:fld id="{68AA017E-59B5-43E6-8EA6-74E9693CDD8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04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rtl="0" eaLnBrk="1" latinLnBrk="0" hangingPunct="1">
        <a:spcBef>
          <a:spcPct val="0"/>
        </a:spcBef>
        <a:buNone/>
        <a:defRPr kumimoji="0" sz="225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05740" indent="-205740" algn="l" rtl="0" eaLnBrk="1" latinLnBrk="0" hangingPunct="1">
        <a:spcBef>
          <a:spcPts val="450"/>
        </a:spcBef>
        <a:buClr>
          <a:schemeClr val="accent1"/>
        </a:buClr>
        <a:buSzPct val="7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20574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indent="-13716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508760" indent="-13716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1714500" indent="-13716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05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1920240" indent="-13716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05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5696" y="620688"/>
            <a:ext cx="5760640" cy="2736304"/>
          </a:xfrm>
        </p:spPr>
        <p:txBody>
          <a:bodyPr>
            <a:norm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Символьные строки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5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ru-RU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1800" dirty="0" err="1" smtClean="0"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(char *s)</a:t>
            </a:r>
          </a:p>
          <a:p>
            <a:pPr>
              <a:buNone/>
            </a:pP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ru-RU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altLang="ru-RU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=0, </a:t>
            </a:r>
            <a:r>
              <a:rPr lang="en-US" altLang="ru-RU" sz="1800" dirty="0" err="1" smtClean="0">
                <a:latin typeface="Courier New" pitchFamily="49" charset="0"/>
                <a:cs typeface="Courier New" pitchFamily="49" charset="0"/>
              </a:rPr>
              <a:t>znak</a:t>
            </a: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  while(s[</a:t>
            </a:r>
            <a:r>
              <a:rPr lang="en-US" altLang="ru-RU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]!='\0' &amp;&amp;  s[</a:t>
            </a:r>
            <a:r>
              <a:rPr lang="en-US" altLang="ru-RU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]==' ‘)</a:t>
            </a:r>
          </a:p>
          <a:p>
            <a:pPr>
              <a:buNone/>
            </a:pP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ru-RU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endParaRPr lang="en-US" altLang="ru-RU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  if (s[</a:t>
            </a:r>
            <a:r>
              <a:rPr lang="en-US" altLang="ru-RU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]=='\0') return 0;   </a:t>
            </a:r>
            <a:endParaRPr lang="ru-RU" altLang="ru-RU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altLang="ru-RU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ru-RU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--;</a:t>
            </a:r>
          </a:p>
          <a:p>
            <a:pPr>
              <a:buNone/>
            </a:pP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ru-RU" sz="1800" dirty="0" err="1" smtClean="0">
                <a:latin typeface="Courier New" pitchFamily="49" charset="0"/>
                <a:cs typeface="Courier New" pitchFamily="49" charset="0"/>
              </a:rPr>
              <a:t>znak</a:t>
            </a: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 =(s[</a:t>
            </a:r>
            <a:r>
              <a:rPr lang="en-US" altLang="ru-RU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]=='-') ? -1 : 1;</a:t>
            </a:r>
          </a:p>
          <a:p>
            <a:pPr>
              <a:buNone/>
            </a:pP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  if (s[</a:t>
            </a:r>
            <a:r>
              <a:rPr lang="en-US" altLang="ru-RU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]=='+' || s[</a:t>
            </a:r>
            <a:r>
              <a:rPr lang="en-US" altLang="ru-RU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]=='-')</a:t>
            </a:r>
            <a:r>
              <a:rPr lang="ru-RU" altLang="ru-RU" sz="18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ru-RU" altLang="ru-RU" sz="1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ru-RU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endParaRPr lang="en-US" altLang="ru-RU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  for(n=0; s[</a:t>
            </a:r>
            <a:r>
              <a:rPr lang="en-US" altLang="ru-RU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]&gt;='0' &amp;&amp; </a:t>
            </a:r>
            <a:r>
              <a:rPr lang="en-US" altLang="ru-RU" sz="1800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ru-RU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]&lt;='9';i++)</a:t>
            </a:r>
            <a:endParaRPr lang="ru-RU" altLang="ru-RU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altLang="ru-RU" sz="18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n = 10*n + (s[</a:t>
            </a:r>
            <a:r>
              <a:rPr lang="en-US" altLang="ru-RU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]-'0');</a:t>
            </a:r>
          </a:p>
          <a:p>
            <a:pPr>
              <a:buNone/>
            </a:pP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altLang="ru-RU" sz="1800" dirty="0" err="1" smtClean="0">
                <a:latin typeface="Courier New" pitchFamily="49" charset="0"/>
                <a:cs typeface="Courier New" pitchFamily="49" charset="0"/>
              </a:rPr>
              <a:t>znak</a:t>
            </a: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*n;    </a:t>
            </a:r>
            <a:endParaRPr lang="ru-RU" altLang="ru-RU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altLang="ru-RU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tx1"/>
                </a:solidFill>
              </a:rPr>
              <a:t>char to </a:t>
            </a:r>
            <a:r>
              <a:rPr lang="en-US" sz="4000" dirty="0" err="1" smtClean="0">
                <a:solidFill>
                  <a:schemeClr val="tx1"/>
                </a:solidFill>
              </a:rPr>
              <a:t>int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ru-RU" sz="1600" dirty="0" err="1" smtClean="0">
                <a:latin typeface="Courier New" pitchFamily="49" charset="0"/>
                <a:cs typeface="Courier New" pitchFamily="49" charset="0"/>
              </a:rPr>
              <a:t>i_to_a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ru-RU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 n, char *s)</a:t>
            </a:r>
          </a:p>
          <a:p>
            <a:pPr>
              <a:buNone/>
            </a:pP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ru-RU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=0, </a:t>
            </a:r>
            <a:r>
              <a:rPr lang="en-US" altLang="ru-RU" sz="1600" dirty="0" err="1" smtClean="0">
                <a:latin typeface="Courier New" pitchFamily="49" charset="0"/>
                <a:cs typeface="Courier New" pitchFamily="49" charset="0"/>
              </a:rPr>
              <a:t>znak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 = n;</a:t>
            </a:r>
          </a:p>
          <a:p>
            <a:pPr>
              <a:buNone/>
            </a:pP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  if (( &lt; 0)</a:t>
            </a:r>
          </a:p>
          <a:p>
            <a:pPr>
              <a:buNone/>
            </a:pP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		n=-n;</a:t>
            </a:r>
          </a:p>
          <a:p>
            <a:pPr>
              <a:buNone/>
            </a:pP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  do</a:t>
            </a:r>
            <a:endParaRPr lang="ru-RU" alt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altLang="ru-RU" sz="1600" dirty="0" smtClean="0">
                <a:latin typeface="Courier New" pitchFamily="49" charset="0"/>
                <a:cs typeface="Courier New" pitchFamily="49" charset="0"/>
              </a:rPr>
              <a:t>  { </a:t>
            </a:r>
            <a:endParaRPr lang="en-US" alt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     s[</a:t>
            </a:r>
            <a:r>
              <a:rPr lang="en-US" altLang="ru-RU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++] = n%10 + '0'; </a:t>
            </a:r>
            <a:endParaRPr lang="ru-RU" alt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altLang="ru-RU" sz="1600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while((n /= 10) &gt; 0);    </a:t>
            </a:r>
            <a:endParaRPr lang="ru-RU" alt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altLang="ru-RU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altLang="ru-RU" sz="1600" dirty="0" err="1" smtClean="0">
                <a:latin typeface="Courier New" pitchFamily="49" charset="0"/>
                <a:cs typeface="Courier New" pitchFamily="49" charset="0"/>
              </a:rPr>
              <a:t>znak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 &lt; 0) </a:t>
            </a:r>
            <a:r>
              <a:rPr lang="en-US" altLang="ru-RU" sz="1600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ru-RU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++]='-';</a:t>
            </a:r>
          </a:p>
          <a:p>
            <a:pPr>
              <a:buNone/>
            </a:pP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ru-RU" sz="1600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ru-RU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]='\0';</a:t>
            </a:r>
          </a:p>
          <a:p>
            <a:pPr>
              <a:buNone/>
            </a:pP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  for(n=0; n&lt;= </a:t>
            </a:r>
            <a:r>
              <a:rPr lang="en-US" altLang="ru-RU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/2-1; n++)</a:t>
            </a:r>
          </a:p>
          <a:p>
            <a:pPr>
              <a:buNone/>
            </a:pP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  { </a:t>
            </a:r>
          </a:p>
          <a:p>
            <a:pPr>
              <a:buNone/>
            </a:pP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	   </a:t>
            </a:r>
            <a:r>
              <a:rPr lang="en-US" altLang="ru-RU" sz="1600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[n] += </a:t>
            </a:r>
            <a:r>
              <a:rPr lang="en-US" altLang="ru-RU" sz="1600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[i-1-n];</a:t>
            </a:r>
          </a:p>
          <a:p>
            <a:pPr>
              <a:buNone/>
            </a:pP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ru-RU" sz="1600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[i-1-n] = </a:t>
            </a:r>
            <a:r>
              <a:rPr lang="en-US" altLang="ru-RU" sz="1600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[n]-</a:t>
            </a:r>
            <a:r>
              <a:rPr lang="en-US" altLang="ru-RU" sz="1600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[i-1-n];</a:t>
            </a:r>
          </a:p>
          <a:p>
            <a:pPr>
              <a:buNone/>
            </a:pP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ru-RU" sz="1600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[n] -= </a:t>
            </a:r>
            <a:r>
              <a:rPr lang="en-US" altLang="ru-RU" sz="1600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[i-1-n];</a:t>
            </a:r>
          </a:p>
          <a:p>
            <a:pPr>
              <a:buNone/>
            </a:pP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 smtClean="0">
                <a:solidFill>
                  <a:schemeClr val="tx1"/>
                </a:solidFill>
              </a:rPr>
              <a:t>int</a:t>
            </a:r>
            <a:r>
              <a:rPr lang="en-US" sz="4000" dirty="0" smtClean="0">
                <a:solidFill>
                  <a:schemeClr val="tx1"/>
                </a:solidFill>
              </a:rPr>
              <a:t> to char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ru-RU" sz="14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altLang="ru-RU" sz="1400" dirty="0" err="1" smtClean="0">
                <a:latin typeface="Courier New" pitchFamily="49" charset="0"/>
                <a:cs typeface="Courier New" pitchFamily="49" charset="0"/>
              </a:rPr>
              <a:t>a_to_f</a:t>
            </a:r>
            <a:r>
              <a:rPr lang="en-US" altLang="ru-RU" sz="1400" dirty="0" smtClean="0">
                <a:latin typeface="Courier New" pitchFamily="49" charset="0"/>
                <a:cs typeface="Courier New" pitchFamily="49" charset="0"/>
              </a:rPr>
              <a:t>(char *s)</a:t>
            </a:r>
          </a:p>
          <a:p>
            <a:pPr>
              <a:buNone/>
            </a:pPr>
            <a:r>
              <a:rPr lang="en-US" altLang="ru-RU" sz="1400" dirty="0" smtClean="0">
                <a:latin typeface="Courier New" pitchFamily="49" charset="0"/>
                <a:cs typeface="Courier New" pitchFamily="49" charset="0"/>
              </a:rPr>
              <a:t>{ float n, res = 0.0;</a:t>
            </a:r>
          </a:p>
          <a:p>
            <a:pPr>
              <a:buNone/>
            </a:pPr>
            <a:r>
              <a:rPr lang="en-US" altLang="ru-RU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ru-RU" sz="1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ru-RU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400" dirty="0" smtClean="0">
                <a:latin typeface="Courier New" pitchFamily="49" charset="0"/>
                <a:cs typeface="Courier New" pitchFamily="49" charset="0"/>
              </a:rPr>
              <a:t>=0, </a:t>
            </a:r>
            <a:r>
              <a:rPr lang="en-US" altLang="ru-RU" sz="1400" dirty="0" err="1" smtClean="0">
                <a:latin typeface="Courier New" pitchFamily="49" charset="0"/>
                <a:cs typeface="Courier New" pitchFamily="49" charset="0"/>
              </a:rPr>
              <a:t>znak</a:t>
            </a:r>
            <a:r>
              <a:rPr lang="en-US" altLang="ru-RU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ru-RU" sz="1400" dirty="0" smtClean="0">
                <a:latin typeface="Courier New" pitchFamily="49" charset="0"/>
                <a:cs typeface="Courier New" pitchFamily="49" charset="0"/>
              </a:rPr>
              <a:t>  while(s[</a:t>
            </a:r>
            <a:r>
              <a:rPr lang="en-US" altLang="ru-RU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400" dirty="0" smtClean="0">
                <a:latin typeface="Courier New" pitchFamily="49" charset="0"/>
                <a:cs typeface="Courier New" pitchFamily="49" charset="0"/>
              </a:rPr>
              <a:t>++]==' ' &amp;&amp; s[</a:t>
            </a:r>
            <a:r>
              <a:rPr lang="en-US" altLang="ru-RU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400" dirty="0" smtClean="0">
                <a:latin typeface="Courier New" pitchFamily="49" charset="0"/>
                <a:cs typeface="Courier New" pitchFamily="49" charset="0"/>
              </a:rPr>
              <a:t>]!='\0');</a:t>
            </a:r>
          </a:p>
          <a:p>
            <a:pPr>
              <a:buNone/>
            </a:pPr>
            <a:r>
              <a:rPr lang="en-US" altLang="ru-RU" sz="1400" dirty="0" smtClean="0">
                <a:latin typeface="Courier New" pitchFamily="49" charset="0"/>
                <a:cs typeface="Courier New" pitchFamily="49" charset="0"/>
              </a:rPr>
              <a:t>  if (s[</a:t>
            </a:r>
            <a:r>
              <a:rPr lang="en-US" altLang="ru-RU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400" dirty="0" smtClean="0">
                <a:latin typeface="Courier New" pitchFamily="49" charset="0"/>
                <a:cs typeface="Courier New" pitchFamily="49" charset="0"/>
              </a:rPr>
              <a:t>]=='\0') return 0;     </a:t>
            </a:r>
            <a:endParaRPr lang="ru-RU" altLang="ru-RU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altLang="ru-RU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ru-RU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400" dirty="0" smtClean="0">
                <a:latin typeface="Courier New" pitchFamily="49" charset="0"/>
                <a:cs typeface="Courier New" pitchFamily="49" charset="0"/>
              </a:rPr>
              <a:t>--;</a:t>
            </a:r>
          </a:p>
          <a:p>
            <a:pPr>
              <a:buNone/>
            </a:pPr>
            <a:r>
              <a:rPr lang="en-US" altLang="ru-RU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ru-RU" sz="1400" dirty="0" err="1" smtClean="0">
                <a:latin typeface="Courier New" pitchFamily="49" charset="0"/>
                <a:cs typeface="Courier New" pitchFamily="49" charset="0"/>
              </a:rPr>
              <a:t>znak</a:t>
            </a:r>
            <a:r>
              <a:rPr lang="en-US" altLang="ru-RU" sz="1400" dirty="0" smtClean="0">
                <a:latin typeface="Courier New" pitchFamily="49" charset="0"/>
                <a:cs typeface="Courier New" pitchFamily="49" charset="0"/>
              </a:rPr>
              <a:t> = (s[</a:t>
            </a:r>
            <a:r>
              <a:rPr lang="en-US" altLang="ru-RU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400" dirty="0" smtClean="0">
                <a:latin typeface="Courier New" pitchFamily="49" charset="0"/>
                <a:cs typeface="Courier New" pitchFamily="49" charset="0"/>
              </a:rPr>
              <a:t>]=='-') ? -1 : 1;</a:t>
            </a:r>
          </a:p>
          <a:p>
            <a:pPr>
              <a:buNone/>
            </a:pPr>
            <a:r>
              <a:rPr lang="en-US" altLang="ru-RU" sz="1400" dirty="0" smtClean="0">
                <a:latin typeface="Courier New" pitchFamily="49" charset="0"/>
                <a:cs typeface="Courier New" pitchFamily="49" charset="0"/>
              </a:rPr>
              <a:t>  if (s[</a:t>
            </a:r>
            <a:r>
              <a:rPr lang="en-US" altLang="ru-RU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400" dirty="0" smtClean="0">
                <a:latin typeface="Courier New" pitchFamily="49" charset="0"/>
                <a:cs typeface="Courier New" pitchFamily="49" charset="0"/>
              </a:rPr>
              <a:t>]=='+' || s[</a:t>
            </a:r>
            <a:r>
              <a:rPr lang="en-US" altLang="ru-RU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400" dirty="0" smtClean="0">
                <a:latin typeface="Courier New" pitchFamily="49" charset="0"/>
                <a:cs typeface="Courier New" pitchFamily="49" charset="0"/>
              </a:rPr>
              <a:t>]=='-') </a:t>
            </a:r>
            <a:r>
              <a:rPr lang="ru-RU" altLang="ru-RU" sz="14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ru-RU" altLang="ru-RU" sz="14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altLang="ru-RU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4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en-US" altLang="ru-RU" sz="1400" dirty="0" smtClean="0">
                <a:latin typeface="Courier New" pitchFamily="49" charset="0"/>
                <a:cs typeface="Courier New" pitchFamily="49" charset="0"/>
              </a:rPr>
              <a:t>  for(n=0.0; (s[</a:t>
            </a:r>
            <a:r>
              <a:rPr lang="en-US" altLang="ru-RU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400" dirty="0" smtClean="0">
                <a:latin typeface="Courier New" pitchFamily="49" charset="0"/>
                <a:cs typeface="Courier New" pitchFamily="49" charset="0"/>
              </a:rPr>
              <a:t>]&gt;'0' &amp;&amp; s[</a:t>
            </a:r>
            <a:r>
              <a:rPr lang="en-US" altLang="ru-RU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400" dirty="0" smtClean="0">
                <a:latin typeface="Courier New" pitchFamily="49" charset="0"/>
                <a:cs typeface="Courier New" pitchFamily="49" charset="0"/>
              </a:rPr>
              <a:t>]&lt;='9') || s[</a:t>
            </a:r>
            <a:r>
              <a:rPr lang="en-US" altLang="ru-RU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400" dirty="0" smtClean="0">
                <a:latin typeface="Courier New" pitchFamily="49" charset="0"/>
                <a:cs typeface="Courier New" pitchFamily="49" charset="0"/>
              </a:rPr>
              <a:t>]=='.'; </a:t>
            </a:r>
            <a:r>
              <a:rPr lang="en-US" altLang="ru-RU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4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altLang="ru-RU" sz="1400" dirty="0" smtClean="0">
                <a:latin typeface="Courier New" pitchFamily="49" charset="0"/>
                <a:cs typeface="Courier New" pitchFamily="49" charset="0"/>
              </a:rPr>
              <a:t>  { if (s[</a:t>
            </a:r>
            <a:r>
              <a:rPr lang="en-US" altLang="ru-RU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400" dirty="0" smtClean="0">
                <a:latin typeface="Courier New" pitchFamily="49" charset="0"/>
                <a:cs typeface="Courier New" pitchFamily="49" charset="0"/>
              </a:rPr>
              <a:t>]!='.')</a:t>
            </a:r>
          </a:p>
          <a:p>
            <a:pPr>
              <a:buNone/>
            </a:pPr>
            <a:r>
              <a:rPr lang="en-US" altLang="ru-RU" sz="1400" dirty="0" smtClean="0">
                <a:latin typeface="Courier New" pitchFamily="49" charset="0"/>
                <a:cs typeface="Courier New" pitchFamily="49" charset="0"/>
              </a:rPr>
              <a:t>       n= 10.0*n + (s[</a:t>
            </a:r>
            <a:r>
              <a:rPr lang="en-US" altLang="ru-RU" sz="1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400" dirty="0" smtClean="0">
                <a:latin typeface="Courier New" pitchFamily="49" charset="0"/>
                <a:cs typeface="Courier New" pitchFamily="49" charset="0"/>
              </a:rPr>
              <a:t>]-'0');     </a:t>
            </a:r>
            <a:endParaRPr lang="ru-RU" altLang="ru-RU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altLang="ru-RU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ru-RU" sz="1400" dirty="0" smtClean="0">
                <a:latin typeface="Courier New" pitchFamily="49" charset="0"/>
                <a:cs typeface="Courier New" pitchFamily="49" charset="0"/>
              </a:rPr>
              <a:t>else res=1;                   </a:t>
            </a:r>
            <a:endParaRPr lang="ru-RU" altLang="ru-RU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altLang="ru-RU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ru-RU" sz="1400" dirty="0" smtClean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altLang="ru-RU" sz="1400" dirty="0" smtClean="0">
                <a:latin typeface="Courier New" pitchFamily="49" charset="0"/>
                <a:cs typeface="Courier New" pitchFamily="49" charset="0"/>
              </a:rPr>
              <a:t>res != 0) </a:t>
            </a:r>
            <a:r>
              <a:rPr lang="en-US" altLang="ru-RU" sz="1400" dirty="0" smtClean="0">
                <a:latin typeface="Courier New" pitchFamily="49" charset="0"/>
                <a:cs typeface="Courier New" pitchFamily="49" charset="0"/>
              </a:rPr>
              <a:t>res *= 10;              </a:t>
            </a:r>
            <a:endParaRPr lang="ru-RU" altLang="ru-RU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altLang="ru-RU" sz="14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ru-RU" altLang="ru-RU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ru-RU" sz="1400" dirty="0" smtClean="0">
                <a:latin typeface="Courier New" pitchFamily="49" charset="0"/>
                <a:cs typeface="Courier New" pitchFamily="49" charset="0"/>
              </a:rPr>
              <a:t>res /= 10;                        </a:t>
            </a:r>
          </a:p>
          <a:p>
            <a:pPr>
              <a:buNone/>
            </a:pPr>
            <a:r>
              <a:rPr lang="en-US" altLang="ru-RU" sz="1400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altLang="ru-RU" sz="1400" dirty="0" err="1" smtClean="0">
                <a:latin typeface="Courier New" pitchFamily="49" charset="0"/>
                <a:cs typeface="Courier New" pitchFamily="49" charset="0"/>
              </a:rPr>
              <a:t>znak</a:t>
            </a:r>
            <a:r>
              <a:rPr lang="en-US" altLang="ru-RU" sz="1400" dirty="0" smtClean="0">
                <a:latin typeface="Courier New" pitchFamily="49" charset="0"/>
                <a:cs typeface="Courier New" pitchFamily="49" charset="0"/>
              </a:rPr>
              <a:t>*n / res;              </a:t>
            </a:r>
            <a:endParaRPr lang="ru-RU" altLang="ru-RU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altLang="ru-RU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altLang="ru-RU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tx1"/>
                </a:solidFill>
              </a:rPr>
              <a:t>char to float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Строки сравниваются посимвольно до тех пор, пока не будут обнаружены несовпадающие символы или будет достигнут конец одной из строк</a:t>
            </a:r>
          </a:p>
          <a:p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Если достигнут конец одной из строк и одновременно достигнут конец другой строки, то строки считаются равными, иначе закончившаяся строка считается меньшей</a:t>
            </a:r>
          </a:p>
          <a:p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Если обнаружены несовпадающие символы, то меньшей считается строка, которой принадлежит меньший из символов</a:t>
            </a:r>
          </a:p>
          <a:p>
            <a:pPr marL="0" indent="0"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Правила сравнения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str_cmp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(char *s1,char *s2)</a:t>
            </a:r>
          </a:p>
          <a:p>
            <a:pPr>
              <a:buNone/>
            </a:pP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 = 0; </a:t>
            </a:r>
          </a:p>
          <a:p>
            <a:pPr>
              <a:buNone/>
            </a:pP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	while(s1[</a:t>
            </a: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] != '\0')</a:t>
            </a:r>
          </a:p>
          <a:p>
            <a:pPr>
              <a:buNone/>
            </a:pP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  	if (s1[</a:t>
            </a: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]-s2[</a:t>
            </a: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0) </a:t>
            </a:r>
          </a:p>
          <a:p>
            <a:pPr>
              <a:buNone/>
            </a:pP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			return s1[</a:t>
            </a: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]-s2[</a:t>
            </a: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++;                       </a:t>
            </a: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 	}</a:t>
            </a:r>
          </a:p>
          <a:p>
            <a:pPr>
              <a:buNone/>
            </a:pP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	if (s1[</a:t>
            </a: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] == ‘\0’)</a:t>
            </a:r>
          </a:p>
          <a:p>
            <a:pPr>
              <a:buNone/>
            </a:pP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		return -1;</a:t>
            </a:r>
            <a:endParaRPr lang="ru-RU" alt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return 0;                     </a:t>
            </a:r>
            <a:endParaRPr lang="ru-RU" alt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chemeClr val="tx1"/>
                </a:solidFill>
              </a:rPr>
              <a:t>C</a:t>
            </a:r>
            <a:r>
              <a:rPr lang="ru-RU" sz="4000" dirty="0" smtClean="0">
                <a:solidFill>
                  <a:schemeClr val="tx1"/>
                </a:solidFill>
              </a:rPr>
              <a:t>равнение строк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1" y="1600200"/>
            <a:ext cx="9144000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altLang="ru-RU" sz="1600" dirty="0" err="1" smtClean="0">
                <a:latin typeface="Courier New" pitchFamily="49" charset="0"/>
                <a:cs typeface="Courier New" pitchFamily="49" charset="0"/>
              </a:rPr>
              <a:t>str_cat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(char 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*s1, char *s2, </a:t>
            </a:r>
            <a:r>
              <a:rPr lang="en-US" altLang="ru-RU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 k)</a:t>
            </a:r>
          </a:p>
          <a:p>
            <a:pPr>
              <a:buNone/>
            </a:pP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{ char *s;</a:t>
            </a:r>
          </a:p>
          <a:p>
            <a:pPr>
              <a:buNone/>
            </a:pP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ru-RU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, len1 = </a:t>
            </a:r>
            <a:r>
              <a:rPr lang="en-US" altLang="ru-RU" sz="1600" dirty="0" err="1" smtClean="0">
                <a:latin typeface="Courier New" pitchFamily="49" charset="0"/>
                <a:cs typeface="Courier New" pitchFamily="49" charset="0"/>
              </a:rPr>
              <a:t>str_len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(s1), len2 = </a:t>
            </a:r>
            <a:r>
              <a:rPr lang="en-US" altLang="ru-RU" sz="1600" dirty="0" err="1" smtClean="0">
                <a:latin typeface="Courier New" pitchFamily="49" charset="0"/>
                <a:cs typeface="Courier New" pitchFamily="49" charset="0"/>
              </a:rPr>
              <a:t>str_len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(s2);</a:t>
            </a:r>
            <a:endParaRPr lang="ru-RU" alt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altLang="ru-RU" sz="1600" dirty="0" smtClean="0">
                <a:latin typeface="Courier New" pitchFamily="49" charset="0"/>
                <a:cs typeface="Courier New" pitchFamily="49" charset="0"/>
              </a:rPr>
              <a:t>		</a:t>
            </a:r>
            <a:endParaRPr lang="en-US" alt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  if (k</a:t>
            </a:r>
            <a:r>
              <a:rPr lang="ru-RU" alt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alt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len1) k=len1;</a:t>
            </a:r>
          </a:p>
          <a:p>
            <a:pPr>
              <a:buNone/>
            </a:pP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  if ((s=(char</a:t>
            </a:r>
            <a:r>
              <a:rPr lang="ru-RU" altLang="ru-RU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ru-RU" sz="16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altLang="ru-RU" sz="1600" dirty="0" err="1" smtClean="0">
                <a:latin typeface="Courier New" pitchFamily="49" charset="0"/>
                <a:cs typeface="Courier New" pitchFamily="49" charset="0"/>
              </a:rPr>
              <a:t>alloc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ru-RU" sz="16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ru-RU" sz="1600" smtClean="0">
                <a:latin typeface="Courier New" pitchFamily="49" charset="0"/>
                <a:cs typeface="Courier New" pitchFamily="49" charset="0"/>
              </a:rPr>
              <a:t>(char)*(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len1 + len2))) == NULL)</a:t>
            </a:r>
          </a:p>
          <a:p>
            <a:pPr>
              <a:buNone/>
            </a:pP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  	return s1;                  </a:t>
            </a:r>
            <a:endParaRPr lang="ru-RU" alt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altLang="ru-RU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altLang="ru-RU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altLang="ru-RU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&lt;k; </a:t>
            </a:r>
            <a:r>
              <a:rPr lang="en-US" altLang="ru-RU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++)</a:t>
            </a:r>
            <a:endParaRPr lang="ru-RU" alt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altLang="ru-RU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altLang="ru-RU" sz="1600" dirty="0" smtClean="0">
                <a:latin typeface="Courier New" pitchFamily="49" charset="0"/>
                <a:cs typeface="Courier New" pitchFamily="49" charset="0"/>
              </a:rPr>
              <a:t>*(</a:t>
            </a:r>
            <a:r>
              <a:rPr lang="en-US" altLang="ru-RU" sz="1600" dirty="0" err="1" smtClean="0">
                <a:latin typeface="Courier New" pitchFamily="49" charset="0"/>
                <a:cs typeface="Courier New" pitchFamily="49" charset="0"/>
              </a:rPr>
              <a:t>s+i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) = *(s1+i);</a:t>
            </a:r>
          </a:p>
          <a:p>
            <a:pPr>
              <a:buNone/>
            </a:pP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altLang="ru-RU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=0; *(s2+i)!='\0'; </a:t>
            </a:r>
            <a:r>
              <a:rPr lang="en-US" altLang="ru-RU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++)</a:t>
            </a:r>
            <a:endParaRPr lang="ru-RU" alt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altLang="ru-RU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altLang="ru-RU" sz="1600" dirty="0" smtClean="0">
                <a:latin typeface="Courier New" pitchFamily="49" charset="0"/>
                <a:cs typeface="Courier New" pitchFamily="49" charset="0"/>
              </a:rPr>
              <a:t>*(</a:t>
            </a:r>
            <a:r>
              <a:rPr lang="en-US" altLang="ru-RU" sz="1600" dirty="0" err="1" smtClean="0">
                <a:latin typeface="Courier New" pitchFamily="49" charset="0"/>
                <a:cs typeface="Courier New" pitchFamily="49" charset="0"/>
              </a:rPr>
              <a:t>s+k+i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) = *(s2+i);</a:t>
            </a:r>
          </a:p>
          <a:p>
            <a:pPr>
              <a:buNone/>
            </a:pP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  for (</a:t>
            </a:r>
            <a:r>
              <a:rPr lang="en-US" altLang="ru-RU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=0; *(s1+k+i)!='\0'; </a:t>
            </a:r>
            <a:r>
              <a:rPr lang="en-US" altLang="ru-RU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  	*(s+k+len2+i) = *(s1+k+i);</a:t>
            </a:r>
          </a:p>
          <a:p>
            <a:pPr>
              <a:buNone/>
            </a:pP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  *(ss+k+len2+i)='\0';</a:t>
            </a:r>
          </a:p>
          <a:p>
            <a:pPr>
              <a:buNone/>
            </a:pP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  s1=s;</a:t>
            </a:r>
          </a:p>
          <a:p>
            <a:pPr>
              <a:buNone/>
            </a:pPr>
            <a:r>
              <a:rPr lang="en-US" altLang="ru-RU" sz="1600" dirty="0" smtClean="0">
                <a:latin typeface="Courier New" pitchFamily="49" charset="0"/>
                <a:cs typeface="Courier New" pitchFamily="49" charset="0"/>
              </a:rPr>
              <a:t>  return s1;                     </a:t>
            </a:r>
            <a:endParaRPr lang="ru-RU" altLang="ru-RU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altLang="ru-RU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вставка строки </a:t>
            </a:r>
            <a:r>
              <a:rPr lang="en-US" sz="4000" dirty="0" smtClean="0">
                <a:solidFill>
                  <a:schemeClr val="tx1"/>
                </a:solidFill>
              </a:rPr>
              <a:t>s2 </a:t>
            </a:r>
            <a:r>
              <a:rPr lang="ru-RU" sz="4000" dirty="0" smtClean="0">
                <a:solidFill>
                  <a:schemeClr val="tx1"/>
                </a:solidFill>
              </a:rPr>
              <a:t>в </a:t>
            </a:r>
            <a:r>
              <a:rPr lang="en-US" sz="4000" dirty="0" smtClean="0">
                <a:solidFill>
                  <a:schemeClr val="tx1"/>
                </a:solidFill>
              </a:rPr>
              <a:t>s1 </a:t>
            </a:r>
            <a:r>
              <a:rPr lang="ru-RU" sz="4000" dirty="0" smtClean="0">
                <a:solidFill>
                  <a:schemeClr val="tx1"/>
                </a:solidFill>
              </a:rPr>
              <a:t>с</a:t>
            </a:r>
            <a:r>
              <a:rPr lang="en-US" sz="4000" dirty="0" smtClean="0">
                <a:solidFill>
                  <a:schemeClr val="tx1"/>
                </a:solidFill>
              </a:rPr>
              <a:t> k-</a:t>
            </a:r>
            <a:r>
              <a:rPr lang="ru-RU" sz="4000" dirty="0" smtClean="0">
                <a:solidFill>
                  <a:schemeClr val="tx1"/>
                </a:solidFill>
              </a:rPr>
              <a:t>ой позиции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ru-RU" sz="1800" dirty="0" smtClean="0"/>
              <a:t>Строка –массив символов, заканчивающийся символом с кодом, равным нулю (</a:t>
            </a:r>
            <a:r>
              <a:rPr lang="ru-RU" altLang="ru-RU" sz="1800" dirty="0" err="1" smtClean="0"/>
              <a:t>нуль-символом</a:t>
            </a:r>
            <a:r>
              <a:rPr lang="ru-RU" altLang="ru-RU" sz="1800" dirty="0" smtClean="0"/>
              <a:t> </a:t>
            </a:r>
            <a:r>
              <a:rPr lang="en-US" altLang="ru-RU" sz="1800" dirty="0" smtClean="0"/>
              <a:t>‘\0’</a:t>
            </a:r>
            <a:r>
              <a:rPr lang="ru-RU" altLang="ru-RU" sz="1800" dirty="0" smtClean="0"/>
              <a:t>)</a:t>
            </a:r>
          </a:p>
          <a:p>
            <a:pPr marL="0" indent="0">
              <a:buNone/>
            </a:pPr>
            <a:endParaRPr lang="ru-RU" altLang="ru-RU" sz="1800" dirty="0" smtClean="0"/>
          </a:p>
          <a:p>
            <a:r>
              <a:rPr lang="ru-RU" altLang="ru-RU" sz="1800" dirty="0" smtClean="0"/>
              <a:t>Статическое - Размер строки задается константным выражением целого типа</a:t>
            </a:r>
          </a:p>
          <a:p>
            <a:pPr>
              <a:buNone/>
            </a:pPr>
            <a:r>
              <a:rPr lang="en-US" altLang="ru-RU" sz="1800" b="1" i="1" dirty="0" smtClean="0"/>
              <a:t>char </a:t>
            </a:r>
            <a:r>
              <a:rPr lang="en-US" altLang="ru-RU" sz="1800" i="1" dirty="0" smtClean="0"/>
              <a:t>&lt;</a:t>
            </a:r>
            <a:r>
              <a:rPr lang="ru-RU" altLang="ru-RU" sz="1800" i="1" dirty="0" smtClean="0"/>
              <a:t>имя строки</a:t>
            </a:r>
            <a:r>
              <a:rPr lang="en-US" altLang="ru-RU" sz="1800" i="1" dirty="0" smtClean="0"/>
              <a:t>&gt; [&lt;</a:t>
            </a:r>
            <a:r>
              <a:rPr lang="ru-RU" altLang="ru-RU" sz="1800" i="1" dirty="0" smtClean="0"/>
              <a:t>размер строки</a:t>
            </a:r>
            <a:r>
              <a:rPr lang="en-US" altLang="ru-RU" sz="1800" i="1" dirty="0" smtClean="0"/>
              <a:t>&gt;] ;</a:t>
            </a:r>
          </a:p>
          <a:p>
            <a:pPr>
              <a:buNone/>
            </a:pPr>
            <a:r>
              <a:rPr lang="en-US" altLang="ru-RU" sz="1800" b="1" i="1" dirty="0" smtClean="0"/>
              <a:t>char </a:t>
            </a:r>
            <a:r>
              <a:rPr lang="en-US" altLang="ru-RU" sz="1800" i="1" dirty="0" smtClean="0"/>
              <a:t>&lt;</a:t>
            </a:r>
            <a:r>
              <a:rPr lang="ru-RU" altLang="ru-RU" sz="1800" i="1" dirty="0" smtClean="0"/>
              <a:t>имя строки</a:t>
            </a:r>
            <a:r>
              <a:rPr lang="en-US" altLang="ru-RU" sz="1800" i="1" dirty="0" smtClean="0"/>
              <a:t>&gt; [&lt;</a:t>
            </a:r>
            <a:r>
              <a:rPr lang="ru-RU" altLang="ru-RU" sz="1800" i="1" dirty="0" smtClean="0"/>
              <a:t>размер строки</a:t>
            </a:r>
            <a:r>
              <a:rPr lang="en-US" altLang="ru-RU" sz="1800" i="1" dirty="0" smtClean="0"/>
              <a:t>&gt;] </a:t>
            </a:r>
            <a:r>
              <a:rPr lang="ru-RU" altLang="ru-RU" sz="1800" i="1" dirty="0" smtClean="0"/>
              <a:t>=</a:t>
            </a:r>
            <a:r>
              <a:rPr lang="en-US" altLang="ru-RU" sz="1800" i="1" dirty="0" smtClean="0"/>
              <a:t>&lt;</a:t>
            </a:r>
            <a:r>
              <a:rPr lang="ru-RU" altLang="ru-RU" sz="1800" i="1" dirty="0" smtClean="0"/>
              <a:t>строковый литерал</a:t>
            </a:r>
            <a:r>
              <a:rPr lang="en-US" altLang="ru-RU" sz="1800" i="1" dirty="0" smtClean="0"/>
              <a:t>&gt;;</a:t>
            </a:r>
            <a:endParaRPr lang="ru-RU" altLang="ru-RU" sz="1600" i="1" dirty="0" smtClean="0"/>
          </a:p>
          <a:p>
            <a:pPr>
              <a:buNone/>
            </a:pPr>
            <a:endParaRPr lang="ru-RU" altLang="ru-RU" sz="1800" dirty="0" smtClean="0"/>
          </a:p>
          <a:p>
            <a:r>
              <a:rPr lang="ru-RU" altLang="ru-RU" sz="1800" dirty="0" smtClean="0"/>
              <a:t>Динамическое – используется указатель на массив символов</a:t>
            </a:r>
          </a:p>
          <a:p>
            <a:endParaRPr lang="ru-RU" altLang="ru-RU" sz="1800" dirty="0" smtClean="0"/>
          </a:p>
          <a:p>
            <a:pPr>
              <a:buFont typeface="Wingdings 2" pitchFamily="18" charset="2"/>
              <a:buNone/>
            </a:pPr>
            <a:r>
              <a:rPr lang="en-US" altLang="ru-RU" sz="2400" b="1" dirty="0" smtClean="0"/>
              <a:t>char* &lt;</a:t>
            </a:r>
            <a:r>
              <a:rPr lang="ru-RU" altLang="ru-RU" sz="2400" dirty="0" smtClean="0"/>
              <a:t>имя</a:t>
            </a:r>
            <a:r>
              <a:rPr lang="en-US" altLang="ru-RU" sz="2400" dirty="0" smtClean="0"/>
              <a:t> </a:t>
            </a:r>
            <a:r>
              <a:rPr lang="ru-RU" altLang="ru-RU" sz="2400" dirty="0" smtClean="0"/>
              <a:t>переменной</a:t>
            </a:r>
            <a:r>
              <a:rPr lang="en-US" altLang="ru-RU" sz="2400" dirty="0" smtClean="0"/>
              <a:t>&gt;;</a:t>
            </a:r>
            <a:r>
              <a:rPr lang="en-US" altLang="ru-RU" sz="2400" b="1" dirty="0" smtClean="0"/>
              <a:t> </a:t>
            </a:r>
          </a:p>
          <a:p>
            <a:pPr>
              <a:buNone/>
            </a:pPr>
            <a:r>
              <a:rPr lang="ru-RU" altLang="ru-RU" sz="1800" dirty="0" smtClean="0"/>
              <a:t>Важно! Для работы со строкой необходимо выделить хотя бы 1 байт памяти под указатель</a:t>
            </a:r>
          </a:p>
          <a:p>
            <a:pPr>
              <a:buFont typeface="Wingdings 2" pitchFamily="18" charset="2"/>
              <a:buNone/>
            </a:pPr>
            <a:r>
              <a:rPr lang="en-US" altLang="ru-RU" sz="1800" dirty="0" smtClean="0"/>
              <a:t>		</a:t>
            </a:r>
            <a:endParaRPr lang="ru-RU" altLang="ru-RU" sz="3200" dirty="0" smtClean="0"/>
          </a:p>
          <a:p>
            <a:pPr marL="0" indent="0">
              <a:buNone/>
            </a:pPr>
            <a:endParaRPr lang="ru-RU" altLang="ru-RU" sz="1800" dirty="0" smtClean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Понятие строки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464">
              <a:buFont typeface="Wingdings 2"/>
              <a:buChar char=""/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Строковый литерал – это последовательность символов, заключенная в кавычки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Строковый литерал может включать также и управляющие символы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83464">
              <a:buFont typeface="Wingdings 2"/>
              <a:buChar char=""/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83464" algn="ctr">
              <a:buNone/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«Сегодня контрольная»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83464" algn="ctr">
              <a:buNone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или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83464" algn="ctr">
              <a:buNone/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\t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Вы готовы?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»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83464" algn="ctr">
              <a:buNone/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83464">
              <a:buFont typeface="Wingdings 2"/>
              <a:buChar char=""/>
              <a:defRPr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Вторая строка содержит два управляющих символа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‘\t’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и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‘\n’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Понятие строки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Если строковая переменная инициализируется при объявлении, то ее размен можно не указывать – он устанавливается компилятором равным длине инициализирующего строкового литерала</a:t>
            </a:r>
            <a:endParaRPr lang="en-US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char a[ ]</a:t>
            </a: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 = «Строка текста»;</a:t>
            </a:r>
          </a:p>
          <a:p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Строки являются массивами, для них нет операции присваивания</a:t>
            </a:r>
          </a:p>
          <a:p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Кроме инициализации при объявлении, значение строковой переменной может быть задано путем ввода его с клавиатуры:</a:t>
            </a:r>
          </a:p>
          <a:p>
            <a:pPr>
              <a:buNone/>
            </a:pPr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с</a:t>
            </a: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har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= (char*)</a:t>
            </a: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(1,1);</a:t>
            </a:r>
          </a:p>
          <a:p>
            <a:pPr>
              <a:buNone/>
            </a:pP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(“%s”, </a:t>
            </a: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 ); //</a:t>
            </a:r>
            <a:r>
              <a:rPr lang="ru-RU" altLang="ru-RU" sz="2000" dirty="0" smtClean="0">
                <a:latin typeface="Courier New" pitchFamily="49" charset="0"/>
                <a:cs typeface="Courier New" pitchFamily="49" charset="0"/>
              </a:rPr>
              <a:t> считает до первого пробела!		</a:t>
            </a:r>
          </a:p>
          <a:p>
            <a:pPr>
              <a:buNone/>
            </a:pP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gets (</a:t>
            </a: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ru-RU" alt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US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Понятие строки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char* </a:t>
            </a:r>
            <a:r>
              <a:rPr lang="en-US" altLang="ru-RU" sz="1800" dirty="0" err="1" smtClean="0">
                <a:latin typeface="Courier New" pitchFamily="49" charset="0"/>
                <a:cs typeface="Courier New" pitchFamily="49" charset="0"/>
              </a:rPr>
              <a:t>get_str</a:t>
            </a: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(char *s, </a:t>
            </a:r>
            <a:r>
              <a:rPr lang="en-US" altLang="ru-RU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 k)</a:t>
            </a:r>
          </a:p>
          <a:p>
            <a:pPr>
              <a:buNone/>
            </a:pP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ru-RU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 c, </a:t>
            </a:r>
            <a:r>
              <a:rPr lang="en-US" altLang="ru-RU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>
              <a:buNone/>
            </a:pP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  while(--k &gt; 0 &amp;&amp; (c = </a:t>
            </a:r>
            <a:r>
              <a:rPr lang="en-US" altLang="ru-RU" sz="1800" dirty="0" err="1" smtClean="0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())!=EOF &amp;&amp; c != '\n')</a:t>
            </a:r>
          </a:p>
          <a:p>
            <a:pPr>
              <a:buNone/>
            </a:pP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  	s[</a:t>
            </a:r>
            <a:r>
              <a:rPr lang="en-US" altLang="ru-RU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++] = c;   //Enter or</a:t>
            </a:r>
            <a:r>
              <a:rPr lang="ru-RU" altLang="ru-RU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Ctrl + Z</a:t>
            </a:r>
          </a:p>
          <a:p>
            <a:pPr>
              <a:buNone/>
            </a:pP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  s[</a:t>
            </a:r>
            <a:r>
              <a:rPr lang="en-US" altLang="ru-RU" sz="1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] = '\0';</a:t>
            </a:r>
          </a:p>
          <a:p>
            <a:pPr>
              <a:buNone/>
            </a:pPr>
            <a:r>
              <a:rPr lang="en-US" altLang="ru-RU" sz="1800" dirty="0" smtClean="0">
                <a:latin typeface="Courier New" pitchFamily="49" charset="0"/>
                <a:cs typeface="Courier New" pitchFamily="49" charset="0"/>
              </a:rPr>
              <a:t>  return s;    </a:t>
            </a:r>
            <a:endParaRPr lang="ru-RU" altLang="ru-RU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altLang="ru-RU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Ввод строки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Обработку строк можно вести, используя возможности посимвольного доступа</a:t>
            </a:r>
          </a:p>
          <a:p>
            <a:pPr>
              <a:buNone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Функция для определения длины строки</a:t>
            </a:r>
          </a:p>
          <a:p>
            <a:pPr>
              <a:buNone/>
            </a:pPr>
            <a:endParaRPr lang="en-US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str_len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(char *s)</a:t>
            </a:r>
          </a:p>
          <a:p>
            <a:pPr>
              <a:buNone/>
            </a:pP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>
              <a:buNone/>
            </a:pP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	while (s[</a:t>
            </a: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]!=‘\0’)</a:t>
            </a:r>
          </a:p>
          <a:p>
            <a:pPr>
              <a:buNone/>
            </a:pP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Обработка строк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ru-RU" altLang="ru-RU" sz="2000" dirty="0" smtClean="0">
                <a:latin typeface="Times New Roman" pitchFamily="18" charset="0"/>
                <a:cs typeface="Times New Roman" pitchFamily="18" charset="0"/>
              </a:rPr>
              <a:t>Функция для копирования из одной строки символов в другую</a:t>
            </a:r>
          </a:p>
          <a:p>
            <a:pPr>
              <a:buNone/>
            </a:pPr>
            <a:endParaRPr lang="en-US" alt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str_copy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(char *s1,char **s2)</a:t>
            </a:r>
          </a:p>
          <a:p>
            <a:pPr>
              <a:buNone/>
            </a:pP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>
              <a:buNone/>
            </a:pP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 n = </a:t>
            </a: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str_len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(s1);</a:t>
            </a:r>
          </a:p>
          <a:p>
            <a:pPr>
              <a:buNone/>
            </a:pP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 *s2 = (char *)</a:t>
            </a: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(char))</a:t>
            </a:r>
          </a:p>
          <a:p>
            <a:pPr>
              <a:buNone/>
            </a:pP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	while (s1[</a:t>
            </a: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]!=‘\0’)</a:t>
            </a:r>
          </a:p>
          <a:p>
            <a:pPr>
              <a:buNone/>
            </a:pP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		*s2[</a:t>
            </a: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]=s1[</a:t>
            </a: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>
              <a:buNone/>
            </a:pP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altLang="ru-R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*s2[</a:t>
            </a:r>
            <a:r>
              <a:rPr lang="en-US" altLang="ru-RU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] = ‘\0’;</a:t>
            </a:r>
            <a:endParaRPr lang="en-US" altLang="ru-RU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altLang="ru-RU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Обработка строк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if_letter</a:t>
            </a:r>
            <a:r>
              <a:rPr lang="en-US" sz="2000" dirty="0" smtClean="0"/>
              <a:t>(char s)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{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    if((s &gt;= 'a' &amp;&amp; s &lt;= 'z') || (s &gt;= 'A' &amp;&amp; s &lt;= 'Z'))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        return 1;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    return 0;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}</a:t>
            </a:r>
            <a:endParaRPr lang="ru-RU" sz="2000" dirty="0" smtClean="0"/>
          </a:p>
          <a:p>
            <a:pPr>
              <a:buNone/>
            </a:pPr>
            <a:r>
              <a:rPr lang="en-US" sz="2000" dirty="0" smtClean="0"/>
              <a:t> </a:t>
            </a:r>
            <a:endParaRPr lang="ru-RU" sz="2000" dirty="0" smtClean="0"/>
          </a:p>
          <a:p>
            <a:pPr marL="0" indent="0"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Найти </a:t>
            </a:r>
            <a:r>
              <a:rPr lang="en-US" sz="4000" dirty="0" smtClean="0">
                <a:solidFill>
                  <a:schemeClr val="tx1"/>
                </a:solidFill>
              </a:rPr>
              <a:t>k-</a:t>
            </a:r>
            <a:r>
              <a:rPr lang="ru-RU" sz="4000" dirty="0" err="1" smtClean="0">
                <a:solidFill>
                  <a:schemeClr val="tx1"/>
                </a:solidFill>
              </a:rPr>
              <a:t>ое</a:t>
            </a:r>
            <a:r>
              <a:rPr lang="ru-RU" sz="4000" dirty="0" smtClean="0">
                <a:solidFill>
                  <a:schemeClr val="tx1"/>
                </a:solidFill>
              </a:rPr>
              <a:t> слово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 txBox="1">
            <a:spLocks/>
          </p:cNvSpPr>
          <p:nvPr/>
        </p:nvSpPr>
        <p:spPr>
          <a:xfrm>
            <a:off x="371475" y="1600200"/>
            <a:ext cx="8229599" cy="4873752"/>
          </a:xfrm>
          <a:prstGeom prst="rect">
            <a:avLst/>
          </a:prstGeom>
        </p:spPr>
        <p:txBody>
          <a:bodyPr/>
          <a:lstStyle>
            <a:lvl1pPr marL="154305" indent="-154305" algn="l" rtl="0" eaLnBrk="1" latinLnBrk="0" hangingPunct="1">
              <a:spcBef>
                <a:spcPts val="338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5430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11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8655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10287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77265" indent="-10287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131570" indent="-10287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285875" indent="-10287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788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440180" indent="-10287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788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find_k_word</a:t>
            </a:r>
            <a:r>
              <a:rPr lang="en-US" sz="1800" dirty="0" smtClean="0"/>
              <a:t>(char *s, </a:t>
            </a:r>
            <a:r>
              <a:rPr lang="en-US" sz="1800" dirty="0" err="1" smtClean="0"/>
              <a:t>int</a:t>
            </a:r>
            <a:r>
              <a:rPr lang="en-US" sz="1800" dirty="0" smtClean="0"/>
              <a:t> k)</a:t>
            </a:r>
            <a:endParaRPr lang="ru-RU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{</a:t>
            </a:r>
            <a:endParaRPr lang="ru-RU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= 0, n = </a:t>
            </a:r>
            <a:r>
              <a:rPr lang="en-US" sz="1800" dirty="0" err="1" smtClean="0"/>
              <a:t>str_len</a:t>
            </a:r>
            <a:r>
              <a:rPr lang="en-US" sz="1800" dirty="0" smtClean="0"/>
              <a:t>(s), </a:t>
            </a:r>
            <a:r>
              <a:rPr lang="en-US" sz="1800" dirty="0" err="1" smtClean="0"/>
              <a:t>cnt</a:t>
            </a:r>
            <a:r>
              <a:rPr lang="en-US" sz="1800" dirty="0" smtClean="0"/>
              <a:t> = 0;</a:t>
            </a:r>
            <a:endParaRPr lang="ru-RU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 </a:t>
            </a:r>
            <a:endParaRPr lang="ru-RU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    while(s[</a:t>
            </a:r>
            <a:r>
              <a:rPr lang="en-US" sz="1800" dirty="0" err="1" smtClean="0"/>
              <a:t>i</a:t>
            </a:r>
            <a:r>
              <a:rPr lang="en-US" sz="1800" dirty="0" smtClean="0"/>
              <a:t>] != '\0')</a:t>
            </a:r>
            <a:endParaRPr lang="ru-RU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    {</a:t>
            </a:r>
            <a:endParaRPr lang="ru-RU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        if(	(</a:t>
            </a:r>
            <a:r>
              <a:rPr lang="en-US" sz="1800" dirty="0" err="1" smtClean="0"/>
              <a:t>i</a:t>
            </a:r>
            <a:r>
              <a:rPr lang="en-US" sz="1800" dirty="0" smtClean="0"/>
              <a:t> == 0 &amp;&amp; </a:t>
            </a:r>
            <a:r>
              <a:rPr lang="en-US" sz="1800" dirty="0" err="1" smtClean="0"/>
              <a:t>if_letter</a:t>
            </a:r>
            <a:r>
              <a:rPr lang="en-US" sz="1800" dirty="0" smtClean="0"/>
              <a:t>(s[</a:t>
            </a:r>
            <a:r>
              <a:rPr lang="en-US" sz="1800" dirty="0" err="1" smtClean="0"/>
              <a:t>i</a:t>
            </a:r>
            <a:r>
              <a:rPr lang="en-US" sz="1800" dirty="0" smtClean="0"/>
              <a:t>]) == 1) 	|| </a:t>
            </a: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		(</a:t>
            </a:r>
            <a:r>
              <a:rPr lang="en-US" sz="1800" dirty="0" err="1" smtClean="0"/>
              <a:t>if_letter</a:t>
            </a:r>
            <a:r>
              <a:rPr lang="en-US" sz="1800" dirty="0" smtClean="0"/>
              <a:t>(s[i-1]) == 0 &amp;&amp; </a:t>
            </a:r>
            <a:r>
              <a:rPr lang="en-US" sz="1800" dirty="0" err="1" smtClean="0"/>
              <a:t>if_letter</a:t>
            </a:r>
            <a:r>
              <a:rPr lang="en-US" sz="1800" dirty="0" smtClean="0"/>
              <a:t>(s[</a:t>
            </a:r>
            <a:r>
              <a:rPr lang="en-US" sz="1800" dirty="0" err="1" smtClean="0"/>
              <a:t>i</a:t>
            </a:r>
            <a:r>
              <a:rPr lang="en-US" sz="1800" dirty="0" smtClean="0"/>
              <a:t>]) == 1)) </a:t>
            </a:r>
            <a:endParaRPr lang="ru-RU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            </a:t>
            </a:r>
            <a:r>
              <a:rPr lang="en-US" sz="1800" dirty="0" err="1" smtClean="0"/>
              <a:t>cnt</a:t>
            </a:r>
            <a:r>
              <a:rPr lang="en-US" sz="1800" dirty="0" smtClean="0"/>
              <a:t>++; </a:t>
            </a:r>
            <a:endParaRPr lang="ru-RU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       </a:t>
            </a:r>
            <a:endParaRPr lang="ru-RU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        if(</a:t>
            </a:r>
            <a:r>
              <a:rPr lang="en-US" sz="1800" dirty="0" err="1" smtClean="0"/>
              <a:t>cnt</a:t>
            </a:r>
            <a:r>
              <a:rPr lang="en-US" sz="1800" dirty="0" smtClean="0"/>
              <a:t>  ==  k)</a:t>
            </a:r>
            <a:endParaRPr lang="ru-RU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            return </a:t>
            </a:r>
            <a:r>
              <a:rPr lang="en-US" sz="1800" dirty="0" err="1" smtClean="0"/>
              <a:t>i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        </a:t>
            </a:r>
            <a:r>
              <a:rPr lang="ru-RU" sz="1800" dirty="0" err="1" smtClean="0"/>
              <a:t>i++</a:t>
            </a:r>
            <a:r>
              <a:rPr lang="ru-RU" sz="1800" dirty="0" smtClean="0"/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ru-RU" sz="1800" dirty="0" smtClean="0"/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ru-RU" sz="1800" dirty="0" smtClean="0"/>
              <a:t>    </a:t>
            </a:r>
            <a:r>
              <a:rPr lang="ru-RU" sz="1800" dirty="0" err="1" smtClean="0"/>
              <a:t>return</a:t>
            </a:r>
            <a:r>
              <a:rPr lang="ru-RU" sz="1800" dirty="0" smtClean="0"/>
              <a:t> -1;</a:t>
            </a:r>
          </a:p>
          <a:p>
            <a:pPr>
              <a:spcBef>
                <a:spcPts val="0"/>
              </a:spcBef>
              <a:buNone/>
            </a:pPr>
            <a:r>
              <a:rPr lang="ru-RU" sz="1800" dirty="0" smtClean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71475" y="274638"/>
            <a:ext cx="8229599" cy="1143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1688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solidFill>
                  <a:schemeClr val="tx1"/>
                </a:solidFill>
              </a:rPr>
              <a:t>Найти </a:t>
            </a:r>
            <a:r>
              <a:rPr lang="en-US" sz="4000" dirty="0" smtClean="0">
                <a:solidFill>
                  <a:schemeClr val="tx1"/>
                </a:solidFill>
              </a:rPr>
              <a:t>k-</a:t>
            </a:r>
            <a:r>
              <a:rPr lang="ru-RU" sz="4000" dirty="0" err="1" smtClean="0">
                <a:solidFill>
                  <a:schemeClr val="tx1"/>
                </a:solidFill>
              </a:rPr>
              <a:t>ое</a:t>
            </a:r>
            <a:r>
              <a:rPr lang="ru-RU" sz="4000" dirty="0" smtClean="0">
                <a:solidFill>
                  <a:schemeClr val="tx1"/>
                </a:solidFill>
              </a:rPr>
              <a:t> слово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ма1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D9924198-7531-463B-9B49-3909A86F00C9}" vid="{0F78871F-1C10-436B-A8F8-684D318A8F8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2372</TotalTime>
  <Words>514</Words>
  <Application>Microsoft Office PowerPoint</Application>
  <PresentationFormat>Экран (4:3)</PresentationFormat>
  <Paragraphs>190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Calibri</vt:lpstr>
      <vt:lpstr>Century Schoolbook</vt:lpstr>
      <vt:lpstr>Courier New</vt:lpstr>
      <vt:lpstr>Times New Roman</vt:lpstr>
      <vt:lpstr>Wingdings</vt:lpstr>
      <vt:lpstr>Wingdings 2</vt:lpstr>
      <vt:lpstr>Тема1</vt:lpstr>
      <vt:lpstr>Символьные строки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SanBuild &amp; 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</dc:title>
  <dc:creator>DP</dc:creator>
  <cp:lastModifiedBy>ltso2</cp:lastModifiedBy>
  <cp:revision>163</cp:revision>
  <dcterms:created xsi:type="dcterms:W3CDTF">2016-03-13T14:44:57Z</dcterms:created>
  <dcterms:modified xsi:type="dcterms:W3CDTF">2022-11-22T08:48:06Z</dcterms:modified>
</cp:coreProperties>
</file>