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56" r:id="rId2"/>
    <p:sldId id="298" r:id="rId3"/>
    <p:sldId id="319" r:id="rId4"/>
    <p:sldId id="334" r:id="rId5"/>
    <p:sldId id="300" r:id="rId6"/>
    <p:sldId id="345" r:id="rId7"/>
    <p:sldId id="305" r:id="rId8"/>
    <p:sldId id="335" r:id="rId9"/>
    <p:sldId id="299" r:id="rId10"/>
    <p:sldId id="346" r:id="rId11"/>
    <p:sldId id="320" r:id="rId12"/>
    <p:sldId id="336" r:id="rId13"/>
    <p:sldId id="308" r:id="rId14"/>
    <p:sldId id="309" r:id="rId15"/>
    <p:sldId id="321" r:id="rId16"/>
    <p:sldId id="337" r:id="rId17"/>
    <p:sldId id="347" r:id="rId18"/>
    <p:sldId id="338" r:id="rId19"/>
    <p:sldId id="351" r:id="rId20"/>
    <p:sldId id="340" r:id="rId21"/>
    <p:sldId id="349" r:id="rId22"/>
    <p:sldId id="341" r:id="rId23"/>
    <p:sldId id="350" r:id="rId24"/>
    <p:sldId id="353" r:id="rId25"/>
    <p:sldId id="344" r:id="rId26"/>
    <p:sldId id="352" r:id="rId27"/>
    <p:sldId id="33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4706" autoAdjust="0"/>
  </p:normalViewPr>
  <p:slideViewPr>
    <p:cSldViewPr>
      <p:cViewPr varScale="1">
        <p:scale>
          <a:sx n="69" d="100"/>
          <a:sy n="69" d="100"/>
        </p:scale>
        <p:origin x="-6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Связные списки.</a:t>
            </a:r>
            <a:b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Кольцо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1785926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3143248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4714884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714884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143248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Прямая со стрелкой 26"/>
          <p:cNvCxnSpPr>
            <a:stCxn id="2" idx="3"/>
            <a:endCxn id="6" idx="0"/>
          </p:cNvCxnSpPr>
          <p:nvPr/>
        </p:nvCxnSpPr>
        <p:spPr>
          <a:xfrm>
            <a:off x="5065880" y="2257413"/>
            <a:ext cx="1539010" cy="885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7" idx="1"/>
            <a:endCxn id="8" idx="3"/>
          </p:cNvCxnSpPr>
          <p:nvPr/>
        </p:nvCxnSpPr>
        <p:spPr>
          <a:xfrm rot="10800000">
            <a:off x="3779996" y="5186371"/>
            <a:ext cx="12920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8" idx="0"/>
            <a:endCxn id="9" idx="2"/>
          </p:cNvCxnSpPr>
          <p:nvPr/>
        </p:nvCxnSpPr>
        <p:spPr>
          <a:xfrm rot="16200000" flipV="1">
            <a:off x="2397188" y="4079082"/>
            <a:ext cx="62866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9" idx="0"/>
            <a:endCxn id="2" idx="1"/>
          </p:cNvCxnSpPr>
          <p:nvPr/>
        </p:nvCxnSpPr>
        <p:spPr>
          <a:xfrm rot="5400000" flipH="1" flipV="1">
            <a:off x="2538041" y="2109421"/>
            <a:ext cx="885835" cy="118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" idx="2"/>
            <a:endCxn id="7" idx="0"/>
          </p:cNvCxnSpPr>
          <p:nvPr/>
        </p:nvCxnSpPr>
        <p:spPr>
          <a:xfrm rot="5400000">
            <a:off x="5897650" y="4007644"/>
            <a:ext cx="62866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14744" y="18573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ru-RU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6000760" y="321468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ru-RU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5214942" y="47863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</a:t>
            </a:r>
            <a:endParaRPr lang="ru-RU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2428860" y="47863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ru-RU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1785918" y="321468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ru-RU" sz="2800" dirty="0"/>
          </a:p>
        </p:txBody>
      </p:sp>
      <p:cxnSp>
        <p:nvCxnSpPr>
          <p:cNvPr id="69" name="Прямая со стрелкой 68"/>
          <p:cNvCxnSpPr>
            <a:endCxn id="9" idx="0"/>
          </p:cNvCxnSpPr>
          <p:nvPr/>
        </p:nvCxnSpPr>
        <p:spPr>
          <a:xfrm rot="16200000" flipH="1">
            <a:off x="1445041" y="2198241"/>
            <a:ext cx="1285884" cy="60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28794" y="16430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endCxn id="2" idx="0"/>
          </p:cNvCxnSpPr>
          <p:nvPr/>
        </p:nvCxnSpPr>
        <p:spPr>
          <a:xfrm rot="16200000" flipH="1">
            <a:off x="3873933" y="1340985"/>
            <a:ext cx="642942" cy="24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14810" y="107154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9" idx="3"/>
            <a:endCxn id="6" idx="1"/>
          </p:cNvCxnSpPr>
          <p:nvPr/>
        </p:nvCxnSpPr>
        <p:spPr>
          <a:xfrm>
            <a:off x="3137054" y="3614735"/>
            <a:ext cx="27208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64" grpId="0"/>
      <p:bldP spid="65" grpId="0"/>
      <p:bldP spid="66" grpId="0"/>
      <p:bldP spid="67" grpId="0"/>
      <p:bldP spid="70" grpId="0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/>
              <a:t>void pop(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Ring** p)</a:t>
            </a:r>
          </a:p>
          <a:p>
            <a:pPr>
              <a:buNone/>
            </a:pPr>
            <a:r>
              <a:rPr lang="ru-RU" sz="2000" dirty="0" smtClean="0"/>
              <a:t>{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if (*p==NULL) {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(“EMPTY\n”); return;}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if (*p== (*p)-&gt;next)</a:t>
            </a:r>
          </a:p>
          <a:p>
            <a:pPr>
              <a:buNone/>
            </a:pPr>
            <a:r>
              <a:rPr lang="ru-RU" sz="2000" dirty="0" smtClean="0"/>
              <a:t>	{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free(*p);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*p = NULL;</a:t>
            </a:r>
          </a:p>
          <a:p>
            <a:pPr>
              <a:buNone/>
            </a:pPr>
            <a:r>
              <a:rPr lang="ru-RU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else</a:t>
            </a:r>
          </a:p>
          <a:p>
            <a:pPr>
              <a:buNone/>
            </a:pPr>
            <a:r>
              <a:rPr lang="ru-RU" sz="2000" dirty="0" smtClean="0"/>
              <a:t>	{</a:t>
            </a:r>
          </a:p>
          <a:p>
            <a:pPr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Ring* temp;</a:t>
            </a:r>
          </a:p>
          <a:p>
            <a:pPr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temp = (*p)-&gt;next;</a:t>
            </a:r>
          </a:p>
          <a:p>
            <a:pPr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(*p)-&gt;next = (*p)-&gt;next-&gt;next;</a:t>
            </a:r>
          </a:p>
          <a:p>
            <a:pPr>
              <a:buNone/>
            </a:pPr>
            <a:r>
              <a:rPr lang="ru-RU" sz="2000" dirty="0" smtClean="0"/>
              <a:t>		</a:t>
            </a:r>
            <a:r>
              <a:rPr lang="en-US" sz="2000" dirty="0" smtClean="0"/>
              <a:t>free( temp);</a:t>
            </a:r>
          </a:p>
          <a:p>
            <a:pPr>
              <a:buNone/>
            </a:pPr>
            <a:r>
              <a:rPr lang="ru-RU" sz="2000" dirty="0" smtClean="0"/>
              <a:t>	}</a:t>
            </a:r>
          </a:p>
          <a:p>
            <a:pPr>
              <a:buNone/>
            </a:pPr>
            <a:r>
              <a:rPr lang="ru-RU" sz="2000" dirty="0" smtClean="0"/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5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Ring*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Ring *p)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/>
              <a:t>if (p==NULL) </a:t>
            </a:r>
            <a:r>
              <a:rPr lang="en-US" sz="2000" dirty="0"/>
              <a:t>{</a:t>
            </a:r>
            <a:r>
              <a:rPr lang="en-US" sz="2000" dirty="0" err="1"/>
              <a:t>printf</a:t>
            </a:r>
            <a:r>
              <a:rPr lang="en-US" sz="2000" dirty="0"/>
              <a:t>(“EMPTY\n”); </a:t>
            </a:r>
            <a:r>
              <a:rPr lang="en-US" sz="2000" dirty="0" smtClean="0"/>
              <a:t>return p;}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p-&gt;next)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/>
              <a:t>free(p);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NULL;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Ring *temp;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temp=p-&gt;next;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p-&gt;next=p-&gt;next-&gt;next;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/>
              <a:t>free(temp);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p;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5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 = т. входа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Выполнять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Вывод на экран информационного поля временного указателя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Передвинуть временный указатель на следующий элемент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Пока у временный не равен т.входа</a:t>
            </a:r>
          </a:p>
          <a:p>
            <a:pPr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Просмотр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57158" y="1571612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/>
              <a:t>void print(Ring* p)</a:t>
            </a:r>
          </a:p>
          <a:p>
            <a:pPr>
              <a:buNone/>
            </a:pPr>
            <a:r>
              <a:rPr lang="ru-RU" sz="2000" dirty="0" smtClean="0"/>
              <a:t>{</a:t>
            </a:r>
          </a:p>
          <a:p>
            <a:pPr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Ring* temp = p;</a:t>
            </a:r>
          </a:p>
          <a:p>
            <a:pPr>
              <a:buNone/>
            </a:pPr>
            <a:r>
              <a:rPr lang="en-US" sz="2000" dirty="0" smtClean="0"/>
              <a:t>if (p == NULL) </a:t>
            </a:r>
            <a:r>
              <a:rPr lang="en-US" sz="2000" dirty="0" err="1"/>
              <a:t>printf</a:t>
            </a:r>
            <a:r>
              <a:rPr lang="en-US" sz="2000" dirty="0"/>
              <a:t>(“EMPTY\n”);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else</a:t>
            </a:r>
          </a:p>
          <a:p>
            <a:pPr>
              <a:buNone/>
            </a:pPr>
            <a:r>
              <a:rPr lang="en-US" sz="2000" dirty="0" smtClean="0"/>
              <a:t>do</a:t>
            </a:r>
          </a:p>
          <a:p>
            <a:pPr>
              <a:buNone/>
            </a:pPr>
            <a:r>
              <a:rPr lang="ru-RU" sz="2000" dirty="0" smtClean="0"/>
              <a:t>{</a:t>
            </a:r>
          </a:p>
          <a:p>
            <a:pPr>
              <a:buNone/>
            </a:pPr>
            <a:r>
              <a:rPr lang="en-US" sz="2000" dirty="0" err="1"/>
              <a:t>printf</a:t>
            </a:r>
            <a:r>
              <a:rPr lang="en-US" sz="2000" dirty="0" smtClean="0"/>
              <a:t>(“%3d”, temp-&gt;data);</a:t>
            </a:r>
          </a:p>
          <a:p>
            <a:pPr>
              <a:buNone/>
            </a:pPr>
            <a:r>
              <a:rPr lang="en-US" sz="2000" dirty="0" smtClean="0"/>
              <a:t> temp = temp-&gt;next;</a:t>
            </a:r>
          </a:p>
          <a:p>
            <a:pPr>
              <a:buNone/>
            </a:pPr>
            <a:r>
              <a:rPr lang="en-US" sz="2000" dirty="0" smtClean="0"/>
              <a:t>} while (temp != p);</a:t>
            </a:r>
          </a:p>
          <a:p>
            <a:pPr>
              <a:buNone/>
            </a:pPr>
            <a:r>
              <a:rPr lang="en-US" sz="2000" dirty="0" err="1"/>
              <a:t>printf</a:t>
            </a:r>
            <a:r>
              <a:rPr lang="en-US" sz="2000" dirty="0" smtClean="0"/>
              <a:t>(“\n</a:t>
            </a:r>
            <a:r>
              <a:rPr lang="en-US" sz="2000" dirty="0"/>
              <a:t>”);</a:t>
            </a:r>
            <a:r>
              <a:rPr lang="ru-RU" sz="2000" dirty="0" smtClean="0"/>
              <a:t>}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Просмотр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Ring {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Ring *next;</a:t>
            </a:r>
            <a:endParaRPr lang="ru-RU" sz="24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  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Ring *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prev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Кольцо двунаправленное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на следующий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предыдущий 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Проверить точку входа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входа=временный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указатель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указатель на следующий = т. Входа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указатель на предыдущий = т.входа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Иначе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адресное поле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временнного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следующий после т.входа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адресное поле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 временного = т.входа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т.входа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 -&gt;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на след. в т.входа = временный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/>
          <p:cNvGrpSpPr/>
          <p:nvPr/>
        </p:nvGrpSpPr>
        <p:grpSpPr>
          <a:xfrm>
            <a:off x="4214810" y="2143116"/>
            <a:ext cx="571504" cy="571504"/>
            <a:chOff x="4143372" y="1857364"/>
            <a:chExt cx="571504" cy="571504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4143372" y="1857364"/>
              <a:ext cx="57150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14810" y="185736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</a:t>
              </a:r>
              <a:endParaRPr lang="ru-RU" sz="2800" dirty="0"/>
            </a:p>
          </p:txBody>
        </p:sp>
      </p:grpSp>
      <p:cxnSp>
        <p:nvCxnSpPr>
          <p:cNvPr id="69" name="Прямая со стрелкой 68"/>
          <p:cNvCxnSpPr/>
          <p:nvPr/>
        </p:nvCxnSpPr>
        <p:spPr>
          <a:xfrm>
            <a:off x="2000232" y="2714620"/>
            <a:ext cx="110419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43108" y="235743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5286380" y="3214686"/>
            <a:ext cx="571504" cy="571504"/>
            <a:chOff x="6500826" y="3357562"/>
            <a:chExt cx="571504" cy="571504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6500826" y="3357562"/>
              <a:ext cx="57150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72264" y="335756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6</a:t>
              </a:r>
              <a:endParaRPr lang="ru-RU" sz="2800" dirty="0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3500430" y="4429132"/>
            <a:ext cx="571504" cy="571504"/>
            <a:chOff x="3143240" y="4786322"/>
            <a:chExt cx="571504" cy="571504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3143240" y="4786322"/>
              <a:ext cx="57150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14678" y="478632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ru-RU" sz="2800" dirty="0"/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3000364" y="3143248"/>
            <a:ext cx="571504" cy="571504"/>
            <a:chOff x="2857488" y="3143248"/>
            <a:chExt cx="571504" cy="571504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2857488" y="3143248"/>
              <a:ext cx="57150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28926" y="3143248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</a:t>
              </a:r>
              <a:endParaRPr lang="ru-RU" sz="2800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4857752" y="4429132"/>
            <a:ext cx="571504" cy="571504"/>
            <a:chOff x="6500826" y="3357562"/>
            <a:chExt cx="571504" cy="571504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6500826" y="3357562"/>
              <a:ext cx="57150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72264" y="335756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9</a:t>
              </a:r>
              <a:endParaRPr lang="ru-RU" sz="2800" dirty="0"/>
            </a:p>
          </p:txBody>
        </p:sp>
      </p:grpSp>
      <p:cxnSp>
        <p:nvCxnSpPr>
          <p:cNvPr id="46" name="Прямая со стрелкой 45"/>
          <p:cNvCxnSpPr/>
          <p:nvPr/>
        </p:nvCxnSpPr>
        <p:spPr>
          <a:xfrm>
            <a:off x="4929190" y="2357430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rot="10800000">
            <a:off x="4857752" y="2571744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rot="5400000">
            <a:off x="5250661" y="3964785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rot="5400000" flipH="1" flipV="1">
            <a:off x="5036347" y="3893347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rot="10800000">
            <a:off x="4143372" y="457200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4143372" y="485776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rot="16200000" flipV="1">
            <a:off x="3357554" y="4000504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rot="16200000" flipH="1">
            <a:off x="3071802" y="4000504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3428992" y="2500305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rot="10800000" flipV="1">
            <a:off x="3143240" y="2357429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Группа 71"/>
          <p:cNvGrpSpPr/>
          <p:nvPr/>
        </p:nvGrpSpPr>
        <p:grpSpPr>
          <a:xfrm>
            <a:off x="2357422" y="857232"/>
            <a:ext cx="571504" cy="571504"/>
            <a:chOff x="4143372" y="1857364"/>
            <a:chExt cx="571504" cy="571504"/>
          </a:xfrm>
        </p:grpSpPr>
        <p:sp>
          <p:nvSpPr>
            <p:cNvPr id="73" name="Прямоугольник 72"/>
            <p:cNvSpPr/>
            <p:nvPr/>
          </p:nvSpPr>
          <p:spPr>
            <a:xfrm>
              <a:off x="4143372" y="1857364"/>
              <a:ext cx="57150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14810" y="185736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ru-RU" sz="2800" dirty="0"/>
            </a:p>
          </p:txBody>
        </p:sp>
      </p:grpSp>
      <p:cxnSp>
        <p:nvCxnSpPr>
          <p:cNvPr id="76" name="Прямая со стрелкой 75"/>
          <p:cNvCxnSpPr/>
          <p:nvPr/>
        </p:nvCxnSpPr>
        <p:spPr>
          <a:xfrm rot="16200000" flipH="1">
            <a:off x="2178827" y="392885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3000364" y="100010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rot="10800000">
            <a:off x="1714480" y="114298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71736" y="28572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643306" y="78579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857224" y="100010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86" name="Прямая со стрелкой 85"/>
          <p:cNvCxnSpPr/>
          <p:nvPr/>
        </p:nvCxnSpPr>
        <p:spPr>
          <a:xfrm>
            <a:off x="3071802" y="1142984"/>
            <a:ext cx="135732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rot="16200000" flipH="1">
            <a:off x="2143108" y="2000240"/>
            <a:ext cx="135732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rot="10800000">
            <a:off x="3071802" y="1357298"/>
            <a:ext cx="107157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rot="16200000" flipV="1">
            <a:off x="2250265" y="2035959"/>
            <a:ext cx="150019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035 -0.06482 -0.1007 -0.12963 -0.11198 -0.18542 C -0.12327 -0.24121 -0.08108 -0.31042 -0.06788 -0.33473 " pathEditMode="relative" ptsTypes="aaA">
                                      <p:cBhvr>
                                        <p:cTn id="1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035 -0.06482 -0.1007 -0.12963 -0.11198 -0.18542 C -0.12327 -0.24121 -0.08108 -0.31042 -0.06788 -0.33473 " pathEditMode="relative" ptsTypes="aaA">
                                      <p:cBhvr>
                                        <p:cTn id="12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0" grpId="1"/>
      <p:bldP spid="81" grpId="0"/>
      <p:bldP spid="82" grpId="0"/>
      <p:bldP spid="82" grpId="1"/>
      <p:bldP spid="83" grpId="0"/>
      <p:bldP spid="8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57158" y="1357298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dirty="0" smtClean="0"/>
              <a:t>void push(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Ring** p, </a:t>
            </a:r>
            <a:r>
              <a:rPr lang="en-US" sz="1600" dirty="0" err="1" smtClean="0"/>
              <a:t>int</a:t>
            </a:r>
            <a:r>
              <a:rPr lang="en-US" sz="1600" dirty="0" smtClean="0"/>
              <a:t> x)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struct</a:t>
            </a:r>
            <a:r>
              <a:rPr lang="en-US" sz="1600" dirty="0" smtClean="0"/>
              <a:t> Ring*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temp = </a:t>
            </a:r>
            <a:r>
              <a:rPr lang="en-US" sz="1600" dirty="0"/>
              <a:t>(</a:t>
            </a:r>
            <a:r>
              <a:rPr lang="en-US" sz="1600" dirty="0" err="1"/>
              <a:t>struct</a:t>
            </a:r>
            <a:r>
              <a:rPr lang="en-US" sz="1600" dirty="0"/>
              <a:t> Ring *) </a:t>
            </a:r>
            <a:r>
              <a:rPr lang="en-US" sz="1600" dirty="0" err="1"/>
              <a:t>calloc</a:t>
            </a:r>
            <a:r>
              <a:rPr lang="en-US" sz="1600" dirty="0"/>
              <a:t> (1,sizeof(</a:t>
            </a:r>
            <a:r>
              <a:rPr lang="en-US" sz="1600" dirty="0" err="1"/>
              <a:t>struct</a:t>
            </a:r>
            <a:r>
              <a:rPr lang="en-US" sz="1600" dirty="0"/>
              <a:t> Ring); </a:t>
            </a: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temp-&gt;next = NULL;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temp-&gt;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 = NULL;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temp-&gt;data = x;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if (*p == NULL)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temp-&gt;next =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temp-&gt;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 =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*p =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temp-&gt;next = (*p)-&gt;next;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(*p)-&gt;next-&gt;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 =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(*p)-&gt;next =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temp-&gt;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 = *p;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*p =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/>
              <a:t>}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57158" y="1428736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dirty="0" smtClean="0"/>
              <a:t>Ring* push(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Ring* p, </a:t>
            </a:r>
            <a:r>
              <a:rPr lang="en-US" sz="1600" dirty="0" err="1" smtClean="0"/>
              <a:t>int</a:t>
            </a:r>
            <a:r>
              <a:rPr lang="en-US" sz="1600" dirty="0" smtClean="0"/>
              <a:t> x)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struct</a:t>
            </a:r>
            <a:r>
              <a:rPr lang="en-US" sz="1600" dirty="0" smtClean="0"/>
              <a:t> Ring*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temp = </a:t>
            </a:r>
            <a:r>
              <a:rPr lang="en-US" sz="1600" dirty="0"/>
              <a:t>(</a:t>
            </a:r>
            <a:r>
              <a:rPr lang="en-US" sz="1600" dirty="0" err="1"/>
              <a:t>struct</a:t>
            </a:r>
            <a:r>
              <a:rPr lang="en-US" sz="1600" dirty="0"/>
              <a:t> Ring *) </a:t>
            </a:r>
            <a:r>
              <a:rPr lang="en-US" sz="1600" dirty="0" err="1"/>
              <a:t>calloc</a:t>
            </a:r>
            <a:r>
              <a:rPr lang="en-US" sz="1600" dirty="0"/>
              <a:t> (1,sizeof(</a:t>
            </a:r>
            <a:r>
              <a:rPr lang="en-US" sz="1600" dirty="0" err="1"/>
              <a:t>struct</a:t>
            </a:r>
            <a:r>
              <a:rPr lang="en-US" sz="1600" dirty="0"/>
              <a:t> Ring</a:t>
            </a:r>
            <a:r>
              <a:rPr lang="en-US" sz="1600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temp-&gt;next = NULL;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temp-&gt;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 = NULL;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temp-&gt;data = x;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if (p == NULL)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temp-&gt;next =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temp-&gt;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 =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p =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temp-&gt;next = p-&gt;next;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p-&gt;next-&gt;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 =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p-&gt;next =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temp-&gt;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 = 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p =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return p;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/>
              <a:t>}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Кольцо( кольцевой список ) –линейный список, такой что его последний элемент указывает на первый элемент списка.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на кольцо - на последний элемент списка (точка входа в кольцо).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Бывает однонаправленное и двунаправленное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Кольцо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т.входа ==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т.входа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очистить т.входа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т.входа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= т.входа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т. Входа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 next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-&gt;next;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временный-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 -&gt;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т.входа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очистить временный</a:t>
            </a: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43"/>
          <p:cNvGrpSpPr/>
          <p:nvPr/>
        </p:nvGrpSpPr>
        <p:grpSpPr>
          <a:xfrm>
            <a:off x="4214810" y="2143116"/>
            <a:ext cx="571504" cy="571504"/>
            <a:chOff x="4143372" y="1857364"/>
            <a:chExt cx="571504" cy="571504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4143372" y="1857364"/>
              <a:ext cx="57150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14810" y="185736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</a:t>
              </a:r>
              <a:endParaRPr lang="ru-RU" sz="2800" dirty="0"/>
            </a:p>
          </p:txBody>
        </p:sp>
      </p:grpSp>
      <p:cxnSp>
        <p:nvCxnSpPr>
          <p:cNvPr id="69" name="Прямая со стрелкой 68"/>
          <p:cNvCxnSpPr/>
          <p:nvPr/>
        </p:nvCxnSpPr>
        <p:spPr>
          <a:xfrm rot="16200000" flipH="1">
            <a:off x="2159421" y="2055365"/>
            <a:ext cx="1285884" cy="60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14612" y="15716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grpSp>
        <p:nvGrpSpPr>
          <p:cNvPr id="3" name="Группа 36"/>
          <p:cNvGrpSpPr/>
          <p:nvPr/>
        </p:nvGrpSpPr>
        <p:grpSpPr>
          <a:xfrm>
            <a:off x="5286380" y="3214686"/>
            <a:ext cx="571504" cy="571504"/>
            <a:chOff x="6500826" y="3357562"/>
            <a:chExt cx="571504" cy="571504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6500826" y="3357562"/>
              <a:ext cx="57150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72264" y="335756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6</a:t>
              </a:r>
              <a:endParaRPr lang="ru-RU" sz="2800" dirty="0"/>
            </a:p>
          </p:txBody>
        </p:sp>
      </p:grpSp>
      <p:grpSp>
        <p:nvGrpSpPr>
          <p:cNvPr id="4" name="Группа 41"/>
          <p:cNvGrpSpPr/>
          <p:nvPr/>
        </p:nvGrpSpPr>
        <p:grpSpPr>
          <a:xfrm>
            <a:off x="3500430" y="4429132"/>
            <a:ext cx="571504" cy="571504"/>
            <a:chOff x="3143240" y="4786322"/>
            <a:chExt cx="571504" cy="571504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3143240" y="4786322"/>
              <a:ext cx="57150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14678" y="478632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ru-RU" sz="2800" dirty="0"/>
            </a:p>
          </p:txBody>
        </p:sp>
      </p:grpSp>
      <p:grpSp>
        <p:nvGrpSpPr>
          <p:cNvPr id="5" name="Группа 42"/>
          <p:cNvGrpSpPr/>
          <p:nvPr/>
        </p:nvGrpSpPr>
        <p:grpSpPr>
          <a:xfrm>
            <a:off x="3000364" y="3143248"/>
            <a:ext cx="571504" cy="571504"/>
            <a:chOff x="2857488" y="3143248"/>
            <a:chExt cx="571504" cy="571504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2857488" y="3143248"/>
              <a:ext cx="57150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28926" y="3143248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</a:t>
              </a:r>
              <a:endParaRPr lang="ru-RU" sz="2800" dirty="0"/>
            </a:p>
          </p:txBody>
        </p:sp>
      </p:grpSp>
      <p:grpSp>
        <p:nvGrpSpPr>
          <p:cNvPr id="6" name="Группа 37"/>
          <p:cNvGrpSpPr/>
          <p:nvPr/>
        </p:nvGrpSpPr>
        <p:grpSpPr>
          <a:xfrm>
            <a:off x="4857752" y="4429132"/>
            <a:ext cx="571504" cy="571504"/>
            <a:chOff x="6500826" y="3357562"/>
            <a:chExt cx="571504" cy="571504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6500826" y="3357562"/>
              <a:ext cx="57150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72264" y="335756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9</a:t>
              </a:r>
              <a:endParaRPr lang="ru-RU" sz="2800" dirty="0"/>
            </a:p>
          </p:txBody>
        </p:sp>
      </p:grpSp>
      <p:cxnSp>
        <p:nvCxnSpPr>
          <p:cNvPr id="46" name="Прямая со стрелкой 45"/>
          <p:cNvCxnSpPr/>
          <p:nvPr/>
        </p:nvCxnSpPr>
        <p:spPr>
          <a:xfrm>
            <a:off x="4929190" y="2357430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rot="10800000">
            <a:off x="4857752" y="2571744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rot="5400000">
            <a:off x="5250661" y="3964785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rot="5400000" flipH="1" flipV="1">
            <a:off x="5036347" y="3893347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rot="10800000">
            <a:off x="4143372" y="457200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4143372" y="485776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rot="16200000" flipV="1">
            <a:off x="3357554" y="4000504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rot="16200000" flipH="1">
            <a:off x="3071802" y="4000504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3428992" y="2500305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rot="10800000" flipV="1">
            <a:off x="3143240" y="2357429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63" idx="0"/>
          </p:cNvCxnSpPr>
          <p:nvPr/>
        </p:nvCxnSpPr>
        <p:spPr>
          <a:xfrm rot="16200000" flipH="1">
            <a:off x="3953880" y="1618227"/>
            <a:ext cx="714380" cy="335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86248" y="114298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ru-RU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714744" y="357187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10800000">
            <a:off x="3714744" y="342900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9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dirty="0" smtClean="0"/>
              <a:t>void pop(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Ring** p)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if (*p == NULL)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/>
              <a:t> </a:t>
            </a:r>
            <a:r>
              <a:rPr lang="en-US" sz="1600" dirty="0" err="1"/>
              <a:t>printf</a:t>
            </a:r>
            <a:r>
              <a:rPr lang="en-US" sz="1600" dirty="0"/>
              <a:t>(“EMPTY\n”); </a:t>
            </a: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return 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if (*p == (*p)-&gt;next)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free(*p);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		*p = NULL;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else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Ring*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temp = (*p)-&gt;next;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(*p)-&gt;next = temp-&gt;next;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temp-&gt;next-&gt;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 = *p;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free(temp);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/>
              <a:t>}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5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dirty="0" smtClean="0"/>
              <a:t>Ring* pop(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Ring* p)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if (p == NULL)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/>
              <a:t> </a:t>
            </a:r>
            <a:r>
              <a:rPr lang="en-US" sz="1600" dirty="0" err="1"/>
              <a:t>printf</a:t>
            </a:r>
            <a:r>
              <a:rPr lang="en-US" sz="1600" dirty="0"/>
              <a:t>(“EMPTY\n”); </a:t>
            </a:r>
            <a:r>
              <a:rPr lang="en-US" sz="1600" dirty="0" smtClean="0"/>
              <a:t>return NULL;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if (p == p-&gt;next)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free(p);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return NULL;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Ring* temp;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temp = p-&gt;next;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p-&gt;next = temp-&gt;next;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temp-&gt;next-&gt;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 = 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free( temp);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return p;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/>
              <a:t>}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5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 = т. входа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Выполнять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Вывод на экран информационного поля временного указателя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Передвинуть временный указатель на следующий элемент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Пока у временный не равен т.входа</a:t>
            </a:r>
          </a:p>
          <a:p>
            <a:pPr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Просмотр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print_next</a:t>
            </a:r>
            <a:r>
              <a:rPr lang="en-US" sz="2000" dirty="0" smtClean="0"/>
              <a:t>(Ring* p)</a:t>
            </a:r>
          </a:p>
          <a:p>
            <a:pPr>
              <a:buNone/>
            </a:pPr>
            <a:r>
              <a:rPr lang="ru-RU" sz="2000" dirty="0" smtClean="0"/>
              <a:t>{</a:t>
            </a:r>
          </a:p>
          <a:p>
            <a:pPr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Ring* temp = p;</a:t>
            </a:r>
          </a:p>
          <a:p>
            <a:pPr>
              <a:buNone/>
            </a:pPr>
            <a:r>
              <a:rPr lang="en-US" sz="2000" dirty="0" smtClean="0"/>
              <a:t>if (p == NULL) </a:t>
            </a:r>
            <a:r>
              <a:rPr lang="en-US" sz="2000" dirty="0" err="1"/>
              <a:t>printf</a:t>
            </a:r>
            <a:r>
              <a:rPr lang="en-US" sz="2000" dirty="0"/>
              <a:t>(“EMPTY\n”);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else</a:t>
            </a:r>
          </a:p>
          <a:p>
            <a:pPr>
              <a:buNone/>
            </a:pPr>
            <a:r>
              <a:rPr lang="en-US" sz="2000" dirty="0" smtClean="0"/>
              <a:t>		do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ru-RU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temp-&gt;data &lt;&lt; "   ";</a:t>
            </a:r>
          </a:p>
          <a:p>
            <a:pPr>
              <a:buNone/>
            </a:pPr>
            <a:r>
              <a:rPr lang="en-US" sz="2000" dirty="0" smtClean="0"/>
              <a:t>			temp = temp-&gt;next;</a:t>
            </a:r>
          </a:p>
          <a:p>
            <a:pPr>
              <a:buNone/>
            </a:pPr>
            <a:r>
              <a:rPr lang="en-US" sz="2000" dirty="0" smtClean="0"/>
              <a:t>		} while (temp != p);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}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Просмотр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print_prev</a:t>
            </a:r>
            <a:r>
              <a:rPr lang="en-US" sz="2000" dirty="0" smtClean="0"/>
              <a:t>(Ring* p)</a:t>
            </a:r>
          </a:p>
          <a:p>
            <a:pPr>
              <a:buNone/>
            </a:pPr>
            <a:r>
              <a:rPr lang="ru-RU" sz="2000" dirty="0" smtClean="0"/>
              <a:t>{</a:t>
            </a:r>
          </a:p>
          <a:p>
            <a:pPr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Ring* temp = p;</a:t>
            </a:r>
          </a:p>
          <a:p>
            <a:pPr>
              <a:buNone/>
            </a:pPr>
            <a:r>
              <a:rPr lang="en-US" sz="2000" dirty="0" smtClean="0"/>
              <a:t>if (p == NULL)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"EMPTY";</a:t>
            </a:r>
          </a:p>
          <a:p>
            <a:pPr>
              <a:buNone/>
            </a:pPr>
            <a:r>
              <a:rPr lang="en-US" sz="2000" dirty="0" smtClean="0"/>
              <a:t>else</a:t>
            </a:r>
          </a:p>
          <a:p>
            <a:pPr>
              <a:buNone/>
            </a:pPr>
            <a:r>
              <a:rPr lang="en-US" sz="2000" dirty="0" smtClean="0"/>
              <a:t>		do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ru-RU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/>
              <a:t>printf</a:t>
            </a:r>
            <a:r>
              <a:rPr lang="en-US" sz="2000" dirty="0"/>
              <a:t>(“%3d”, temp-&gt;data);</a:t>
            </a:r>
          </a:p>
          <a:p>
            <a:pPr>
              <a:buNone/>
            </a:pPr>
            <a:r>
              <a:rPr lang="en-US" sz="2000" dirty="0" smtClean="0"/>
              <a:t>			temp = temp-&gt;</a:t>
            </a:r>
            <a:r>
              <a:rPr lang="en-US" sz="2000" dirty="0" err="1" smtClean="0"/>
              <a:t>prev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	} while (temp != p);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}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Просмотр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Игроки стали в круг. Первый начинает считалку из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слов. На ком считалка остановится – тот выбывает из круга. Тот кто был перед ним начинает эту же считалку заново. Та к продолжается до тех пор,  пока не останется один игрок – победитель. Вывести на экран победителя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smtClean="0">
                <a:solidFill>
                  <a:schemeClr val="tx1"/>
                </a:solidFill>
              </a:rPr>
              <a:t>Пример 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Однонапрвленное</a:t>
            </a:r>
            <a:endParaRPr lang="ru-RU" sz="20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Ring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Ring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*next;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Двунаправленное</a:t>
            </a:r>
            <a:endParaRPr lang="en-US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днонапрвленная</a:t>
            </a:r>
            <a:endParaRPr lang="ru-RU" sz="20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Ring {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Ring *next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struct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Ring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prev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000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 marL="0" indent="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Кольцо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6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кольцо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1785926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3143248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4714884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714884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143248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Прямая со стрелкой 26"/>
          <p:cNvCxnSpPr>
            <a:stCxn id="2" idx="3"/>
            <a:endCxn id="6" idx="0"/>
          </p:cNvCxnSpPr>
          <p:nvPr/>
        </p:nvCxnSpPr>
        <p:spPr>
          <a:xfrm>
            <a:off x="5065880" y="2257413"/>
            <a:ext cx="1539010" cy="885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7" idx="1"/>
            <a:endCxn id="8" idx="3"/>
          </p:cNvCxnSpPr>
          <p:nvPr/>
        </p:nvCxnSpPr>
        <p:spPr>
          <a:xfrm rot="10800000">
            <a:off x="3779996" y="5186371"/>
            <a:ext cx="12920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8" idx="0"/>
            <a:endCxn id="9" idx="2"/>
          </p:cNvCxnSpPr>
          <p:nvPr/>
        </p:nvCxnSpPr>
        <p:spPr>
          <a:xfrm rot="16200000" flipV="1">
            <a:off x="2397188" y="4079082"/>
            <a:ext cx="62866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9" idx="0"/>
            <a:endCxn id="2" idx="1"/>
          </p:cNvCxnSpPr>
          <p:nvPr/>
        </p:nvCxnSpPr>
        <p:spPr>
          <a:xfrm rot="5400000" flipH="1" flipV="1">
            <a:off x="2538041" y="2109421"/>
            <a:ext cx="885835" cy="118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" idx="2"/>
            <a:endCxn id="7" idx="0"/>
          </p:cNvCxnSpPr>
          <p:nvPr/>
        </p:nvCxnSpPr>
        <p:spPr>
          <a:xfrm rot="5400000">
            <a:off x="5897650" y="4007644"/>
            <a:ext cx="62866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14744" y="18573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ru-RU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6000760" y="321468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ru-RU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5214942" y="47863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</a:t>
            </a:r>
            <a:endParaRPr lang="ru-RU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2428860" y="47863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ru-RU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1785918" y="321468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ru-RU" sz="2800" dirty="0"/>
          </a:p>
        </p:txBody>
      </p:sp>
      <p:cxnSp>
        <p:nvCxnSpPr>
          <p:cNvPr id="69" name="Прямая со стрелкой 68"/>
          <p:cNvCxnSpPr>
            <a:endCxn id="9" idx="0"/>
          </p:cNvCxnSpPr>
          <p:nvPr/>
        </p:nvCxnSpPr>
        <p:spPr>
          <a:xfrm rot="16200000" flipH="1">
            <a:off x="1445041" y="2198241"/>
            <a:ext cx="1285884" cy="60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28794" y="16430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на следующий 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Проверить точку входа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входа=временный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указатель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указатель на следующий = т. входа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Иначе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адресное поле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временнного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следующий после т.входа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на след. в т.входа = временный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1128" y="2771778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7144" y="4129100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1326" y="5700736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244" y="5700736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2302" y="4129100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Прямая со стрелкой 26"/>
          <p:cNvCxnSpPr>
            <a:stCxn id="2" idx="3"/>
            <a:endCxn id="6" idx="0"/>
          </p:cNvCxnSpPr>
          <p:nvPr/>
        </p:nvCxnSpPr>
        <p:spPr>
          <a:xfrm>
            <a:off x="6715140" y="3243265"/>
            <a:ext cx="1539010" cy="885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7" idx="1"/>
            <a:endCxn id="8" idx="3"/>
          </p:cNvCxnSpPr>
          <p:nvPr/>
        </p:nvCxnSpPr>
        <p:spPr>
          <a:xfrm rot="10800000">
            <a:off x="5429256" y="6172223"/>
            <a:ext cx="12920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8" idx="0"/>
            <a:endCxn id="9" idx="2"/>
          </p:cNvCxnSpPr>
          <p:nvPr/>
        </p:nvCxnSpPr>
        <p:spPr>
          <a:xfrm rot="16200000" flipV="1">
            <a:off x="4046448" y="5064934"/>
            <a:ext cx="62866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9" idx="0"/>
            <a:endCxn id="2" idx="1"/>
          </p:cNvCxnSpPr>
          <p:nvPr/>
        </p:nvCxnSpPr>
        <p:spPr>
          <a:xfrm rot="5400000" flipH="1" flipV="1">
            <a:off x="4187301" y="3095273"/>
            <a:ext cx="885835" cy="118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" idx="2"/>
            <a:endCxn id="7" idx="0"/>
          </p:cNvCxnSpPr>
          <p:nvPr/>
        </p:nvCxnSpPr>
        <p:spPr>
          <a:xfrm rot="5400000">
            <a:off x="7546910" y="4993496"/>
            <a:ext cx="62866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64004" y="28432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ru-RU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7650020" y="420053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ru-RU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6864202" y="57721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</a:t>
            </a:r>
            <a:endParaRPr lang="ru-RU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4078120" y="577217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ru-RU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3435178" y="420053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ru-RU" sz="2800" dirty="0"/>
          </a:p>
        </p:txBody>
      </p:sp>
      <p:cxnSp>
        <p:nvCxnSpPr>
          <p:cNvPr id="69" name="Прямая со стрелкой 68"/>
          <p:cNvCxnSpPr/>
          <p:nvPr/>
        </p:nvCxnSpPr>
        <p:spPr>
          <a:xfrm>
            <a:off x="2928926" y="3643314"/>
            <a:ext cx="110419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28926" y="3143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5112" y="1214422"/>
            <a:ext cx="1494012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3077988" y="128586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1</a:t>
            </a:r>
            <a:endParaRPr lang="ru-RU" sz="2800" dirty="0"/>
          </a:p>
        </p:txBody>
      </p:sp>
      <p:cxnSp>
        <p:nvCxnSpPr>
          <p:cNvPr id="23" name="Прямая со стрелкой 22"/>
          <p:cNvCxnSpPr>
            <a:endCxn id="20" idx="0"/>
          </p:cNvCxnSpPr>
          <p:nvPr/>
        </p:nvCxnSpPr>
        <p:spPr>
          <a:xfrm rot="16200000" flipH="1">
            <a:off x="3415772" y="948076"/>
            <a:ext cx="428628" cy="104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4744" y="57148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4143372" y="164305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2066" y="142873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0" idx="3"/>
          </p:cNvCxnSpPr>
          <p:nvPr/>
        </p:nvCxnSpPr>
        <p:spPr>
          <a:xfrm>
            <a:off x="4429124" y="1685909"/>
            <a:ext cx="1143008" cy="102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9" idx="0"/>
            <a:endCxn id="20" idx="2"/>
          </p:cNvCxnSpPr>
          <p:nvPr/>
        </p:nvCxnSpPr>
        <p:spPr>
          <a:xfrm rot="16200000" flipV="1">
            <a:off x="2874861" y="2964653"/>
            <a:ext cx="19717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458 -0.18102 -0.02917 -0.36203 -0.03594 -0.43472 " pathEditMode="relative" ptsTypes="aA">
                                      <p:cBhvr>
                                        <p:cTn id="10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458 -0.18102 -0.02917 -0.36203 -0.03594 -0.43472 " pathEditMode="relative" ptsTypes="aA">
                                      <p:cBhvr>
                                        <p:cTn id="10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70" grpId="0"/>
      <p:bldP spid="70" grpId="1"/>
      <p:bldP spid="21" grpId="0"/>
      <p:bldP spid="24" grpId="0"/>
      <p:bldP spid="28" grpId="0"/>
      <p:bldP spid="2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 smtClean="0"/>
              <a:t>void push(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Ring** p, </a:t>
            </a:r>
            <a:r>
              <a:rPr lang="en-US" sz="1800" dirty="0" err="1" smtClean="0"/>
              <a:t>int</a:t>
            </a:r>
            <a:r>
              <a:rPr lang="en-US" sz="1800" dirty="0" smtClean="0"/>
              <a:t> x) {</a:t>
            </a:r>
          </a:p>
          <a:p>
            <a:pPr>
              <a:buNone/>
            </a:pPr>
            <a:r>
              <a:rPr lang="en-US" sz="1800" dirty="0" err="1" smtClean="0"/>
              <a:t>struct</a:t>
            </a:r>
            <a:r>
              <a:rPr lang="en-US" sz="1800" dirty="0" smtClean="0"/>
              <a:t> Ring* temp;</a:t>
            </a:r>
          </a:p>
          <a:p>
            <a:pPr>
              <a:buNone/>
            </a:pPr>
            <a:r>
              <a:rPr lang="en-US" sz="1800" dirty="0" smtClean="0"/>
              <a:t>temp =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Ring *) </a:t>
            </a:r>
            <a:r>
              <a:rPr lang="en-US" sz="1800" dirty="0" err="1" smtClean="0"/>
              <a:t>calloc</a:t>
            </a:r>
            <a:r>
              <a:rPr lang="en-US" sz="1800" dirty="0" smtClean="0"/>
              <a:t> (1,sizeof(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Ring);</a:t>
            </a:r>
          </a:p>
          <a:p>
            <a:pPr>
              <a:buNone/>
            </a:pPr>
            <a:r>
              <a:rPr lang="en-US" sz="1800" dirty="0" smtClean="0"/>
              <a:t>temp-&gt;next = NULL;</a:t>
            </a:r>
          </a:p>
          <a:p>
            <a:pPr>
              <a:buNone/>
            </a:pPr>
            <a:r>
              <a:rPr lang="en-US" sz="1800" dirty="0" smtClean="0"/>
              <a:t>temp-&gt;data = x;</a:t>
            </a:r>
          </a:p>
          <a:p>
            <a:pPr>
              <a:buNone/>
            </a:pPr>
            <a:r>
              <a:rPr lang="en-US" sz="1800" dirty="0" smtClean="0"/>
              <a:t>if (*p == NULL)</a:t>
            </a:r>
          </a:p>
          <a:p>
            <a:pPr>
              <a:buNone/>
            </a:pPr>
            <a:r>
              <a:rPr lang="ru-RU" sz="1800" dirty="0" smtClean="0"/>
              <a:t>	{</a:t>
            </a:r>
          </a:p>
          <a:p>
            <a:pPr>
              <a:buNone/>
            </a:pPr>
            <a:r>
              <a:rPr lang="ru-RU" sz="1800" dirty="0" smtClean="0"/>
              <a:t>		</a:t>
            </a:r>
            <a:r>
              <a:rPr lang="en-US" sz="1800" dirty="0" smtClean="0"/>
              <a:t>temp-&gt;next = temp;</a:t>
            </a:r>
          </a:p>
          <a:p>
            <a:pPr>
              <a:buNone/>
            </a:pPr>
            <a:r>
              <a:rPr lang="ru-RU" sz="1800" dirty="0" smtClean="0"/>
              <a:t>		</a:t>
            </a:r>
            <a:r>
              <a:rPr lang="en-US" sz="1800" dirty="0" smtClean="0"/>
              <a:t>*p = temp;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}</a:t>
            </a:r>
          </a:p>
          <a:p>
            <a:pPr>
              <a:buNone/>
            </a:pPr>
            <a:r>
              <a:rPr lang="en-US" sz="1800" dirty="0" smtClean="0"/>
              <a:t>else</a:t>
            </a:r>
          </a:p>
          <a:p>
            <a:pPr>
              <a:buNone/>
            </a:pPr>
            <a:r>
              <a:rPr lang="ru-RU" sz="1800" dirty="0" smtClean="0"/>
              <a:t>	{</a:t>
            </a:r>
          </a:p>
          <a:p>
            <a:pPr>
              <a:buNone/>
            </a:pPr>
            <a:r>
              <a:rPr lang="ru-RU" sz="1800" dirty="0" smtClean="0"/>
              <a:t>		</a:t>
            </a:r>
            <a:r>
              <a:rPr lang="en-US" sz="1800" dirty="0" smtClean="0"/>
              <a:t>temp-&gt;next = (*p)-&gt;next;</a:t>
            </a:r>
          </a:p>
          <a:p>
            <a:pPr>
              <a:buNone/>
            </a:pPr>
            <a:r>
              <a:rPr lang="ru-RU" sz="1800" dirty="0" smtClean="0"/>
              <a:t>		</a:t>
            </a:r>
            <a:r>
              <a:rPr lang="en-US" sz="1800" dirty="0" smtClean="0"/>
              <a:t>(*p)-&gt;next = temp;</a:t>
            </a:r>
          </a:p>
          <a:p>
            <a:pPr>
              <a:buNone/>
            </a:pPr>
            <a:r>
              <a:rPr lang="ru-RU" sz="1800" dirty="0" smtClean="0"/>
              <a:t>	}</a:t>
            </a:r>
          </a:p>
          <a:p>
            <a:pPr>
              <a:buNone/>
            </a:pPr>
            <a:r>
              <a:rPr lang="ru-RU" sz="1800" dirty="0" smtClean="0"/>
              <a:t>}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Ring* push(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Ring *p,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/>
              <a:t>(</a:t>
            </a:r>
            <a:r>
              <a:rPr lang="en-US" sz="1800" dirty="0" err="1"/>
              <a:t>struct</a:t>
            </a:r>
            <a:r>
              <a:rPr lang="en-US" sz="1800" dirty="0"/>
              <a:t> Ring *) </a:t>
            </a:r>
            <a:r>
              <a:rPr lang="en-US" sz="1800" dirty="0" err="1"/>
              <a:t>calloc</a:t>
            </a:r>
            <a:r>
              <a:rPr lang="en-US" sz="1800" dirty="0"/>
              <a:t> (1,sizeof(</a:t>
            </a:r>
            <a:r>
              <a:rPr lang="en-US" sz="1800" dirty="0" err="1"/>
              <a:t>struct</a:t>
            </a:r>
            <a:r>
              <a:rPr lang="en-US" sz="1800" dirty="0"/>
              <a:t> Ring</a:t>
            </a:r>
            <a:r>
              <a:rPr lang="en-US" sz="1800" dirty="0" smtClean="0"/>
              <a:t>);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temp-&gt;next=temp;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temp-&gt;next=p-&gt;next;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p-&gt;next = temp;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p;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т.входа ==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т.входа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очистить т.входа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т.входа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= т.входа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т. Входа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 next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т.входа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-&gt;next-&gt;next;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очистить временный</a:t>
            </a: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2197</TotalTime>
  <Words>540</Words>
  <Application>Microsoft Office PowerPoint</Application>
  <PresentationFormat>Экран (4:3)</PresentationFormat>
  <Paragraphs>332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Тема1</vt:lpstr>
      <vt:lpstr>Связные списки. Кольцо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</vt:vector>
  </TitlesOfParts>
  <Company>SanBuild &amp; 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userx</cp:lastModifiedBy>
  <cp:revision>232</cp:revision>
  <dcterms:created xsi:type="dcterms:W3CDTF">2016-03-13T14:44:57Z</dcterms:created>
  <dcterms:modified xsi:type="dcterms:W3CDTF">2021-04-15T08:11:25Z</dcterms:modified>
</cp:coreProperties>
</file>