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4"/>
  </p:notesMasterIdLst>
  <p:sldIdLst>
    <p:sldId id="325" r:id="rId2"/>
    <p:sldId id="750" r:id="rId3"/>
    <p:sldId id="758" r:id="rId4"/>
    <p:sldId id="752" r:id="rId5"/>
    <p:sldId id="751" r:id="rId6"/>
    <p:sldId id="756" r:id="rId7"/>
    <p:sldId id="757" r:id="rId8"/>
    <p:sldId id="759" r:id="rId9"/>
    <p:sldId id="760" r:id="rId10"/>
    <p:sldId id="761" r:id="rId11"/>
    <p:sldId id="762" r:id="rId12"/>
    <p:sldId id="763" r:id="rId13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37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BAF4C-4BA0-4D7A-B77D-1E6B29465023}" type="datetimeFigureOut">
              <a:rPr lang="ru-RU" smtClean="0"/>
              <a:pPr/>
              <a:t>15.02.2019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0BDAD-C8F5-4BC7-B9DA-9F8E8F551FB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350" b="1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726D89B-419E-43C7-8F6C-851D0885AF20}" type="datetimeFigureOut">
              <a:rPr lang="ru-RU" smtClean="0"/>
              <a:pPr/>
              <a:t>15.02.2019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42897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pPr/>
              <a:t>15.02.2019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2735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pPr/>
              <a:t>15.02.2019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2292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726D89B-419E-43C7-8F6C-851D0885AF20}" type="datetimeFigureOut">
              <a:rPr lang="ru-RU" smtClean="0"/>
              <a:pPr/>
              <a:t>15.02.2019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3832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225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350" b="1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726D89B-419E-43C7-8F6C-851D0885AF20}" type="datetimeFigureOut">
              <a:rPr lang="ru-RU" smtClean="0"/>
              <a:pPr/>
              <a:t>15.02.2019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06023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pPr/>
              <a:t>15.02.2019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98205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pPr/>
              <a:t>15.02.2019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338887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26D89B-419E-43C7-8F6C-851D0885AF20}" type="datetimeFigureOut">
              <a:rPr lang="ru-RU" smtClean="0"/>
              <a:pPr/>
              <a:t>15.02.2019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0970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pPr/>
              <a:t>15.02.2019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5919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15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300"/>
              </a:spcBef>
              <a:spcAft>
                <a:spcPts val="750"/>
              </a:spcAft>
              <a:buNone/>
              <a:defRPr sz="9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726D89B-419E-43C7-8F6C-851D0885AF20}" type="datetimeFigureOut">
              <a:rPr lang="ru-RU" smtClean="0"/>
              <a:pPr/>
              <a:t>15.02.2019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76966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15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24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75"/>
              </a:spcBef>
              <a:spcAft>
                <a:spcPts val="300"/>
              </a:spcAft>
              <a:buFontTx/>
              <a:buNone/>
              <a:defRPr sz="90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26D89B-419E-43C7-8F6C-851D0885AF20}" type="datetimeFigureOut">
              <a:rPr lang="ru-RU" smtClean="0"/>
              <a:pPr/>
              <a:t>15.02.2019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26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fld id="{B726D89B-419E-43C7-8F6C-851D0885AF20}" type="datetimeFigureOut">
              <a:rPr lang="ru-RU" smtClean="0"/>
              <a:pPr/>
              <a:t>15.02.2019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7363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latinLnBrk="0" hangingPunct="1">
        <a:spcBef>
          <a:spcPct val="0"/>
        </a:spcBef>
        <a:buNone/>
        <a:defRPr kumimoji="0" sz="225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ts val="450"/>
        </a:spcBef>
        <a:buClr>
          <a:schemeClr val="accent1"/>
        </a:buClr>
        <a:buSzPct val="7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50876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714500" indent="-13716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05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192024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1600200"/>
            <a:ext cx="6172200" cy="1420772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Бинарные файлы</a:t>
            </a:r>
            <a:endParaRPr lang="ru-RU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18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ru-RU" sz="4000" b="1" dirty="0" smtClean="0"/>
              <a:t>f</a:t>
            </a:r>
            <a:r>
              <a:rPr lang="ru-RU" altLang="ru-RU" sz="4000" b="1" dirty="0" err="1" smtClean="0"/>
              <a:t>getpos</a:t>
            </a:r>
            <a:r>
              <a:rPr lang="ru-RU" altLang="ru-RU" sz="4000" b="1" dirty="0" smtClean="0"/>
              <a:t>(), </a:t>
            </a:r>
            <a:r>
              <a:rPr lang="ru-RU" altLang="ru-RU" sz="4000" b="1" dirty="0" err="1" smtClean="0"/>
              <a:t>f</a:t>
            </a:r>
            <a:r>
              <a:rPr lang="en-US" altLang="ru-RU" sz="4000" b="1" dirty="0" smtClean="0"/>
              <a:t>s</a:t>
            </a:r>
            <a:r>
              <a:rPr lang="ru-RU" altLang="ru-RU" sz="4000" b="1" dirty="0" err="1" smtClean="0"/>
              <a:t>etpos</a:t>
            </a:r>
            <a:r>
              <a:rPr lang="en-US" altLang="ru-RU" sz="4000" b="1" dirty="0" smtClean="0"/>
              <a:t>()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altLang="ru-RU" sz="2000" dirty="0" smtClean="0"/>
              <a:t>Чтение текущей позиции в </a:t>
            </a:r>
            <a:r>
              <a:rPr lang="ru-RU" altLang="ru-RU" sz="2000" dirty="0" smtClean="0"/>
              <a:t>файле</a:t>
            </a:r>
            <a:endParaRPr lang="ru-RU" altLang="ru-RU" sz="2000" dirty="0" smtClean="0"/>
          </a:p>
          <a:p>
            <a:pPr>
              <a:lnSpc>
                <a:spcPct val="90000"/>
              </a:lnSpc>
            </a:pPr>
            <a:r>
              <a:rPr lang="ru-RU" altLang="ru-RU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 smtClean="0">
                <a:latin typeface="Courier New" pitchFamily="49" charset="0"/>
                <a:cs typeface="Courier New" pitchFamily="49" charset="0"/>
              </a:rPr>
              <a:t>fgetpos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(FILE *</a:t>
            </a:r>
            <a:r>
              <a:rPr lang="ru-RU" altLang="ru-RU" sz="2000" i="1" dirty="0" err="1" smtClean="0">
                <a:latin typeface="Courier New" pitchFamily="49" charset="0"/>
                <a:cs typeface="Courier New" pitchFamily="49" charset="0"/>
              </a:rPr>
              <a:t>stream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000" dirty="0" err="1" smtClean="0">
                <a:latin typeface="Courier New" pitchFamily="49" charset="0"/>
                <a:cs typeface="Courier New" pitchFamily="49" charset="0"/>
              </a:rPr>
              <a:t>fpos_t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ru-RU" altLang="ru-RU" sz="2000" i="1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ru-RU" altLang="ru-RU" sz="2000" dirty="0" smtClean="0"/>
          </a:p>
          <a:p>
            <a:pPr>
              <a:lnSpc>
                <a:spcPct val="90000"/>
              </a:lnSpc>
            </a:pPr>
            <a:r>
              <a:rPr lang="ru-RU" altLang="ru-RU" sz="2000" dirty="0" smtClean="0"/>
              <a:t>Установка текущей позиции в </a:t>
            </a:r>
            <a:r>
              <a:rPr lang="ru-RU" altLang="ru-RU" sz="2000" dirty="0" smtClean="0"/>
              <a:t>файле</a:t>
            </a:r>
            <a:endParaRPr lang="ru-RU" altLang="ru-RU" sz="2000" dirty="0" smtClean="0"/>
          </a:p>
          <a:p>
            <a:pPr>
              <a:lnSpc>
                <a:spcPct val="90000"/>
              </a:lnSpc>
            </a:pPr>
            <a:r>
              <a:rPr lang="ru-RU" altLang="ru-RU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 smtClean="0">
                <a:latin typeface="Courier New" pitchFamily="49" charset="0"/>
                <a:cs typeface="Courier New" pitchFamily="49" charset="0"/>
              </a:rPr>
              <a:t>fsetpos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(FILE *</a:t>
            </a:r>
            <a:r>
              <a:rPr lang="ru-RU" altLang="ru-RU" sz="2000" i="1" dirty="0" err="1" smtClean="0">
                <a:latin typeface="Courier New" pitchFamily="49" charset="0"/>
                <a:cs typeface="Courier New" pitchFamily="49" charset="0"/>
              </a:rPr>
              <a:t>stream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0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 smtClean="0">
                <a:latin typeface="Courier New" pitchFamily="49" charset="0"/>
                <a:cs typeface="Courier New" pitchFamily="49" charset="0"/>
              </a:rPr>
              <a:t>fpos_t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ru-RU" altLang="ru-RU" sz="2000" i="1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ru-RU" altLang="ru-RU" sz="2000" dirty="0" smtClean="0"/>
          </a:p>
          <a:p>
            <a:pPr>
              <a:lnSpc>
                <a:spcPct val="90000"/>
              </a:lnSpc>
            </a:pPr>
            <a:r>
              <a:rPr lang="ru-RU" altLang="ru-RU" sz="2000" dirty="0" smtClean="0"/>
              <a:t>Функции возвращают:</a:t>
            </a:r>
          </a:p>
          <a:p>
            <a:pPr>
              <a:lnSpc>
                <a:spcPct val="90000"/>
              </a:lnSpc>
            </a:pPr>
            <a:r>
              <a:rPr lang="ru-RU" altLang="ru-RU" sz="2000" dirty="0" smtClean="0"/>
              <a:t>0 – все успешно,</a:t>
            </a:r>
          </a:p>
          <a:p>
            <a:pPr>
              <a:lnSpc>
                <a:spcPct val="90000"/>
              </a:lnSpc>
            </a:pPr>
            <a:r>
              <a:rPr lang="ru-RU" altLang="ru-RU" sz="2000" dirty="0" smtClean="0"/>
              <a:t>!0 – произошла ошибка.</a:t>
            </a:r>
            <a:endParaRPr lang="ru-RU" sz="2000" dirty="0" smtClean="0"/>
          </a:p>
          <a:p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ru-RU" sz="4000" b="1" dirty="0" smtClean="0">
                <a:latin typeface="+mj-lt"/>
                <a:ea typeface="+mj-ea"/>
                <a:cs typeface="+mj-cs"/>
              </a:rPr>
              <a:t>Пример 1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145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Дан    бинарный    файл,    содержащий вещественные числа. Найти максимум и минимум, поменять их в файле местами.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ru-RU" sz="4000" b="1" dirty="0" smtClean="0">
                <a:latin typeface="+mj-lt"/>
                <a:ea typeface="+mj-ea"/>
                <a:cs typeface="+mj-cs"/>
              </a:rPr>
              <a:t>Пример 2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Дан бинарный файл, содержащий записи со следующими полями:</a:t>
            </a:r>
          </a:p>
          <a:p>
            <a:pPr algn="just">
              <a:lnSpc>
                <a:spcPct val="90000"/>
              </a:lnSpc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ФИО студента (строка 30 символов),</a:t>
            </a:r>
          </a:p>
          <a:p>
            <a:pPr algn="just">
              <a:lnSpc>
                <a:spcPct val="90000"/>
              </a:lnSpc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Курс (целое число)</a:t>
            </a:r>
          </a:p>
          <a:p>
            <a:pPr algn="just">
              <a:lnSpc>
                <a:spcPct val="90000"/>
              </a:lnSpc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Средний балл (вещественное число).</a:t>
            </a:r>
          </a:p>
          <a:p>
            <a:pPr algn="just">
              <a:lnSpc>
                <a:spcPct val="90000"/>
              </a:lnSpc>
            </a:pP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Переписать файл, упорядочив записи по курсу,  а  внутри  курса –  по фамилии.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Бинарные файлы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ru-RU" sz="2000" dirty="0" smtClean="0"/>
              <a:t>Бинарные (двоичные) файлы представляют собой последовательность данных, структура которых определяется </a:t>
            </a:r>
            <a:r>
              <a:rPr lang="ru-RU" sz="2000" dirty="0" err="1" smtClean="0"/>
              <a:t>програмно</a:t>
            </a:r>
            <a:r>
              <a:rPr lang="ru-RU" sz="2000" dirty="0" smtClean="0"/>
              <a:t>. </a:t>
            </a:r>
            <a:endParaRPr lang="ru-RU" sz="2000" dirty="0" smtClean="0"/>
          </a:p>
          <a:p>
            <a:pPr algn="just">
              <a:spcBef>
                <a:spcPts val="0"/>
              </a:spcBef>
              <a:buNone/>
            </a:pPr>
            <a:endParaRPr lang="ru-RU" sz="2000" dirty="0" smtClean="0"/>
          </a:p>
          <a:p>
            <a:pPr algn="just">
              <a:spcBef>
                <a:spcPts val="0"/>
              </a:spcBef>
              <a:buNone/>
            </a:pPr>
            <a:r>
              <a:rPr lang="ru-RU" sz="2000" dirty="0" smtClean="0"/>
              <a:t>Если в файле отсутствует разбиение информации на </a:t>
            </a:r>
            <a:r>
              <a:rPr lang="ru-RU" sz="2000" dirty="0" smtClean="0"/>
              <a:t>строки- он бинарный</a:t>
            </a:r>
          </a:p>
          <a:p>
            <a:pPr algn="just">
              <a:spcBef>
                <a:spcPts val="0"/>
              </a:spcBef>
              <a:buNone/>
            </a:pPr>
            <a:endParaRPr lang="ru-RU" sz="2000" dirty="0" smtClean="0"/>
          </a:p>
          <a:p>
            <a:pPr algn="just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Режимы доступа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- открыть двоичный файл для чтения;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wb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 создать двоичный файл для записи;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аb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- дополнить двоичный файл;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r+b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- открыть двоичный файл для чтения и записи;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w+b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- создать двоичный файл для чтения и записи;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а+b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 дополнить двоичный файл с предоставлением возможности чтения и записи;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 smtClean="0">
                <a:latin typeface="+mj-lt"/>
                <a:ea typeface="+mj-ea"/>
                <a:cs typeface="+mj-cs"/>
              </a:rPr>
              <a:t>Запись – чтение 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06289"/>
            <a:ext cx="789432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функции посимвольного ввода-вывода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функции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ввода-вывода по блокам</a:t>
            </a:r>
          </a:p>
          <a:p>
            <a:pPr algn="ctr"/>
            <a:endParaRPr lang="ru-RU" sz="2000" dirty="0" smtClean="0">
              <a:latin typeface="Times New Roman" pitchFamily="18" charset="0"/>
            </a:endParaRPr>
          </a:p>
          <a:p>
            <a:pPr algn="just">
              <a:buFont typeface="Wingdings 2" pitchFamily="18" charset="2"/>
              <a:buNone/>
            </a:pPr>
            <a:endParaRPr lang="ru-RU" sz="2000" dirty="0" smtClean="0">
              <a:latin typeface="Times New Roman" pitchFamily="18" charset="0"/>
            </a:endParaRP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dirty="0" err="1" smtClean="0">
                <a:latin typeface="+mj-lt"/>
                <a:ea typeface="+mj-ea"/>
                <a:cs typeface="+mj-cs"/>
              </a:rPr>
              <a:t>fread</a:t>
            </a:r>
            <a:r>
              <a:rPr lang="ru-RU" sz="4000" dirty="0" smtClean="0">
                <a:latin typeface="+mj-lt"/>
                <a:ea typeface="+mj-ea"/>
                <a:cs typeface="+mj-cs"/>
              </a:rPr>
              <a:t>()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Функция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fread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 ) предназначена для чтения блоков данных из потока. 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Функция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 предназначена для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записи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блоков данных 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потока. </a:t>
            </a:r>
          </a:p>
          <a:p>
            <a:pPr algn="just">
              <a:buFont typeface="Wingdings 2" pitchFamily="18" charset="2"/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Прототип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>
              <a:buFont typeface="Wingdings 2" pitchFamily="18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unsigned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fread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(void *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buf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size,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n, FILE *stream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unsigned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(void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buf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size,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n, FILE *stream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 2" pitchFamily="18" charset="2"/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buf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– массив для чтения/записи информации,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– размер считываемого блока в байтах,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– количество блоков по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байт, считываемых (записываемых) за один раз,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stream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 указатель на файл.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 2" pitchFamily="18" charset="2"/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Общее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число прочитанных байтов равно произведению n*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 2" pitchFamily="18" charset="2"/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 успешном завершении функция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fread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возвращает число прочитанных элементов данных, при ошибке - 0. </a:t>
            </a:r>
          </a:p>
          <a:p>
            <a:pPr algn="just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000" dirty="0" err="1" smtClean="0">
                <a:latin typeface="+mj-lt"/>
                <a:ea typeface="+mj-ea"/>
                <a:cs typeface="+mj-cs"/>
              </a:rPr>
              <a:t>fseek</a:t>
            </a:r>
            <a:r>
              <a:rPr lang="ru-RU" sz="4000" dirty="0" smtClean="0">
                <a:latin typeface="+mj-lt"/>
                <a:ea typeface="+mj-ea"/>
                <a:cs typeface="+mj-cs"/>
              </a:rPr>
              <a:t>()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 2" pitchFamily="18" charset="2"/>
              <a:buNone/>
            </a:pPr>
            <a:r>
              <a:rPr lang="ru-RU" dirty="0" smtClean="0">
                <a:latin typeface="Times New Roman" pitchFamily="18" charset="0"/>
              </a:rPr>
              <a:t>Функция </a:t>
            </a:r>
            <a:r>
              <a:rPr lang="ru-RU" dirty="0" err="1" smtClean="0">
                <a:latin typeface="Times New Roman" pitchFamily="18" charset="0"/>
              </a:rPr>
              <a:t>fseek</a:t>
            </a:r>
            <a:r>
              <a:rPr lang="ru-RU" dirty="0" smtClean="0">
                <a:latin typeface="Times New Roman" pitchFamily="18" charset="0"/>
              </a:rPr>
              <a:t>( ) позволяет выполнять чтение и запись с произвольным доступом</a:t>
            </a:r>
            <a:r>
              <a:rPr lang="ru-RU" dirty="0" smtClean="0">
                <a:latin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</a:endParaRPr>
          </a:p>
          <a:p>
            <a:pPr algn="just">
              <a:buFont typeface="Wingdings 2" pitchFamily="18" charset="2"/>
              <a:buNone/>
            </a:pPr>
            <a:endParaRPr lang="ru-RU" dirty="0" smtClean="0">
              <a:latin typeface="Times New Roman" pitchFamily="18" charset="0"/>
            </a:endParaRPr>
          </a:p>
          <a:p>
            <a:pPr algn="just">
              <a:buFont typeface="Wingdings 2" pitchFamily="18" charset="2"/>
              <a:buNone/>
            </a:pPr>
            <a:r>
              <a:rPr lang="ru-RU" dirty="0" smtClean="0">
                <a:latin typeface="Times New Roman" pitchFamily="18" charset="0"/>
              </a:rPr>
              <a:t>Прототип: </a:t>
            </a:r>
            <a:r>
              <a:rPr lang="en-US" dirty="0" err="1" smtClean="0">
                <a:latin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fseek</a:t>
            </a:r>
            <a:r>
              <a:rPr lang="en-US" dirty="0" smtClean="0">
                <a:latin typeface="Times New Roman" pitchFamily="18" charset="0"/>
              </a:rPr>
              <a:t>(FILE *</a:t>
            </a:r>
            <a:r>
              <a:rPr lang="en-US" dirty="0" err="1" smtClean="0">
                <a:latin typeface="Times New Roman" pitchFamily="18" charset="0"/>
              </a:rPr>
              <a:t>fp</a:t>
            </a:r>
            <a:r>
              <a:rPr lang="en-US" dirty="0" smtClean="0">
                <a:latin typeface="Times New Roman" pitchFamily="18" charset="0"/>
              </a:rPr>
              <a:t>, long count, </a:t>
            </a:r>
            <a:r>
              <a:rPr lang="en-US" dirty="0" err="1" smtClean="0">
                <a:latin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</a:rPr>
              <a:t> access); </a:t>
            </a:r>
            <a:endParaRPr lang="en-US" dirty="0" smtClean="0">
              <a:latin typeface="Times New Roman" pitchFamily="18" charset="0"/>
            </a:endParaRPr>
          </a:p>
          <a:p>
            <a:pPr algn="just">
              <a:buFont typeface="Wingdings 2" pitchFamily="18" charset="2"/>
              <a:buNone/>
            </a:pPr>
            <a:endParaRPr lang="ru-RU" dirty="0" smtClean="0">
              <a:latin typeface="Times New Roman" pitchFamily="18" charset="0"/>
            </a:endParaRPr>
          </a:p>
          <a:p>
            <a:pPr algn="just">
              <a:buFont typeface="Wingdings 2" pitchFamily="18" charset="2"/>
              <a:buNone/>
            </a:pPr>
            <a:r>
              <a:rPr lang="ru-RU" dirty="0" err="1" smtClean="0">
                <a:latin typeface="Times New Roman" pitchFamily="18" charset="0"/>
              </a:rPr>
              <a:t>fp</a:t>
            </a:r>
            <a:r>
              <a:rPr lang="ru-RU" dirty="0" smtClean="0">
                <a:latin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</a:rPr>
              <a:t>- указатель на файл, </a:t>
            </a:r>
            <a:endParaRPr lang="en-US" dirty="0" smtClean="0">
              <a:latin typeface="Times New Roman" pitchFamily="18" charset="0"/>
            </a:endParaRPr>
          </a:p>
          <a:p>
            <a:pPr algn="just">
              <a:buFont typeface="Wingdings 2" pitchFamily="18" charset="2"/>
              <a:buNone/>
            </a:pPr>
            <a:r>
              <a:rPr lang="ru-RU" dirty="0" err="1" smtClean="0">
                <a:latin typeface="Times New Roman" pitchFamily="18" charset="0"/>
              </a:rPr>
              <a:t>count</a:t>
            </a:r>
            <a:r>
              <a:rPr lang="ru-RU" dirty="0" smtClean="0">
                <a:latin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</a:rPr>
              <a:t>- номер байта относительно заданной начальной позиции, </a:t>
            </a:r>
            <a:endParaRPr lang="en-US" dirty="0" smtClean="0">
              <a:latin typeface="Times New Roman" pitchFamily="18" charset="0"/>
            </a:endParaRPr>
          </a:p>
          <a:p>
            <a:pPr algn="just">
              <a:buFont typeface="Wingdings 2" pitchFamily="18" charset="2"/>
              <a:buNone/>
            </a:pPr>
            <a:r>
              <a:rPr lang="ru-RU" dirty="0" err="1" smtClean="0">
                <a:latin typeface="Times New Roman" pitchFamily="18" charset="0"/>
              </a:rPr>
              <a:t>access</a:t>
            </a:r>
            <a:r>
              <a:rPr lang="ru-RU" dirty="0" smtClean="0">
                <a:latin typeface="Times New Roman" pitchFamily="18" charset="0"/>
              </a:rPr>
              <a:t> – начальная позиция. </a:t>
            </a:r>
          </a:p>
          <a:p>
            <a:pPr algn="just">
              <a:buFont typeface="Wingdings 2" pitchFamily="18" charset="2"/>
              <a:buNone/>
            </a:pPr>
            <a:endParaRPr lang="ru-RU" dirty="0" smtClean="0">
              <a:latin typeface="Times New Roman" pitchFamily="18" charset="0"/>
            </a:endParaRPr>
          </a:p>
          <a:p>
            <a:pPr algn="just">
              <a:buFont typeface="Wingdings 2" pitchFamily="18" charset="2"/>
              <a:buNone/>
            </a:pPr>
            <a:r>
              <a:rPr lang="ru-RU" dirty="0" smtClean="0">
                <a:latin typeface="Times New Roman" pitchFamily="18" charset="0"/>
              </a:rPr>
              <a:t>Переменная </a:t>
            </a:r>
            <a:r>
              <a:rPr lang="ru-RU" dirty="0" err="1" smtClean="0">
                <a:latin typeface="Times New Roman" pitchFamily="18" charset="0"/>
              </a:rPr>
              <a:t>access</a:t>
            </a:r>
            <a:r>
              <a:rPr lang="ru-RU" dirty="0" smtClean="0">
                <a:latin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</a:rPr>
              <a:t>может быть:</a:t>
            </a:r>
            <a:endParaRPr lang="ru-RU" dirty="0" smtClean="0">
              <a:latin typeface="Times New Roman" pitchFamily="18" charset="0"/>
            </a:endParaRPr>
          </a:p>
          <a:p>
            <a:pPr lvl="1">
              <a:buNone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0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SEEK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– отчёт будет производиться от начала файла,</a:t>
            </a:r>
          </a:p>
          <a:p>
            <a:pPr lvl="1">
              <a:buNone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SEEK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– относительно текущего положения курсора,</a:t>
            </a:r>
          </a:p>
          <a:p>
            <a:pPr lvl="1">
              <a:buNone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SEEK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– относительно конца файла.</a:t>
            </a:r>
          </a:p>
          <a:p>
            <a:pPr algn="just">
              <a:buFont typeface="Wingdings 2" pitchFamily="18" charset="2"/>
              <a:buNone/>
            </a:pPr>
            <a:endParaRPr lang="ru-RU" dirty="0" smtClean="0">
              <a:latin typeface="Times New Roman" pitchFamily="18" charset="0"/>
            </a:endParaRPr>
          </a:p>
          <a:p>
            <a:pPr algn="just">
              <a:buFont typeface="Wingdings 2" pitchFamily="18" charset="2"/>
              <a:buNone/>
            </a:pPr>
            <a:r>
              <a:rPr lang="ru-RU" dirty="0" smtClean="0">
                <a:latin typeface="Times New Roman" pitchFamily="18" charset="0"/>
              </a:rPr>
              <a:t>При </a:t>
            </a:r>
            <a:r>
              <a:rPr lang="ru-RU" dirty="0" smtClean="0">
                <a:latin typeface="Times New Roman" pitchFamily="18" charset="0"/>
              </a:rPr>
              <a:t>успешном завершении возвращается ноль, при ошибке - ненулевое значение </a:t>
            </a:r>
            <a:endParaRPr lang="ru-RU" dirty="0" smtClean="0">
              <a:latin typeface="Times New Roman" pitchFamily="18" charset="0"/>
            </a:endParaRPr>
          </a:p>
          <a:p>
            <a:pPr algn="just">
              <a:buFont typeface="Wingdings 2" pitchFamily="18" charset="2"/>
              <a:buNone/>
            </a:pPr>
            <a:endParaRPr lang="ru-RU" dirty="0" smtClean="0">
              <a:latin typeface="Times New Roman" pitchFamily="18" charset="0"/>
            </a:endParaRPr>
          </a:p>
          <a:p>
            <a:pPr algn="just">
              <a:buFont typeface="Wingdings 2" pitchFamily="18" charset="2"/>
              <a:buNone/>
            </a:pPr>
            <a:r>
              <a:rPr lang="ru-RU" dirty="0" smtClean="0">
                <a:latin typeface="Times New Roman" pitchFamily="18" charset="0"/>
              </a:rPr>
              <a:t>Вызов </a:t>
            </a:r>
            <a:r>
              <a:rPr lang="ru-RU" dirty="0" err="1" smtClean="0">
                <a:latin typeface="Times New Roman" pitchFamily="18" charset="0"/>
              </a:rPr>
              <a:t>fseek</a:t>
            </a:r>
            <a:r>
              <a:rPr lang="ru-RU" dirty="0" smtClean="0">
                <a:latin typeface="Times New Roman" pitchFamily="18" charset="0"/>
              </a:rPr>
              <a:t>(</a:t>
            </a:r>
            <a:r>
              <a:rPr lang="ru-RU" dirty="0" err="1" smtClean="0">
                <a:latin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</a:rPr>
              <a:t>p</a:t>
            </a:r>
            <a:r>
              <a:rPr lang="ru-RU" dirty="0" smtClean="0">
                <a:latin typeface="Times New Roman" pitchFamily="18" charset="0"/>
              </a:rPr>
              <a:t>,0,0</a:t>
            </a:r>
            <a:r>
              <a:rPr lang="ru-RU" dirty="0" smtClean="0">
                <a:latin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</a:rPr>
              <a:t>означает, что мы идем в файл, на который ссылается указатель </a:t>
            </a:r>
            <a:r>
              <a:rPr lang="ru-RU" dirty="0" err="1" smtClean="0">
                <a:latin typeface="Times New Roman" pitchFamily="18" charset="0"/>
              </a:rPr>
              <a:t>fp</a:t>
            </a:r>
            <a:r>
              <a:rPr lang="ru-RU" dirty="0" smtClean="0">
                <a:latin typeface="Times New Roman" pitchFamily="18" charset="0"/>
              </a:rPr>
              <a:t>, и находим байт, отстоящий на 0 байт от начала, т.е. первый байт. </a:t>
            </a: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dirty="0" err="1" smtClean="0">
                <a:latin typeface="+mj-lt"/>
                <a:ea typeface="+mj-ea"/>
                <a:cs typeface="+mj-cs"/>
              </a:rPr>
              <a:t>fseek</a:t>
            </a:r>
            <a:r>
              <a:rPr lang="ru-RU" sz="4000" dirty="0" smtClean="0">
                <a:latin typeface="+mj-lt"/>
                <a:ea typeface="+mj-ea"/>
                <a:cs typeface="+mj-cs"/>
              </a:rPr>
              <a:t>().Пример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Вывод всего содержимого файла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FILE 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input.bin”,"rb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"))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== 0) 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Нельзя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открыть%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s\n", "input.txt");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set++, 0) == 0) 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dirty="0" err="1" smtClean="0">
                <a:latin typeface="+mj-lt"/>
                <a:ea typeface="+mj-ea"/>
                <a:cs typeface="+mj-cs"/>
              </a:rPr>
              <a:t>fseek</a:t>
            </a:r>
            <a:r>
              <a:rPr lang="ru-RU" sz="4000" dirty="0" smtClean="0">
                <a:latin typeface="+mj-lt"/>
                <a:ea typeface="+mj-ea"/>
                <a:cs typeface="+mj-cs"/>
              </a:rPr>
              <a:t>().Пример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читать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первого файла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3 блока по 5 байт 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записать эти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блоки 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другой файл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обратном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порядке</a:t>
            </a:r>
          </a:p>
          <a:p>
            <a:endParaRPr lang="ru-RU" sz="2000" dirty="0" smtClean="0"/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FILE *in, *out;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char *A = (char *)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(5,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(char));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("input.bin",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");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out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("output.bin",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(in, 10, SEEK_SET);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(A, 5, 1, in);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(A, 5, 1, out);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(in, -10, SEEK_CUR);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(A, 5, 1, in);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(A, 5, 1, out);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(in, -10, SEEK_CUR);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(A, 5, 1, in);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(A, 5, 1, out);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(in);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(out);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dirty="0" err="1" smtClean="0">
                <a:latin typeface="+mj-lt"/>
                <a:ea typeface="+mj-ea"/>
                <a:cs typeface="+mj-cs"/>
              </a:rPr>
              <a:t>f</a:t>
            </a:r>
            <a:r>
              <a:rPr lang="en-US" sz="4000" dirty="0" err="1" smtClean="0">
                <a:latin typeface="+mj-lt"/>
                <a:ea typeface="+mj-ea"/>
                <a:cs typeface="+mj-cs"/>
              </a:rPr>
              <a:t>tell</a:t>
            </a:r>
            <a:r>
              <a:rPr lang="en-US" sz="4000" dirty="0" smtClean="0">
                <a:latin typeface="+mj-lt"/>
                <a:ea typeface="+mj-ea"/>
                <a:cs typeface="+mj-cs"/>
              </a:rPr>
              <a:t>()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Иногда нужно определить текущее положение в файле. Для этого используют функцию </a:t>
            </a:r>
            <a:r>
              <a:rPr lang="en-US" sz="2000" dirty="0" err="1" smtClean="0"/>
              <a:t>ftell</a:t>
            </a:r>
            <a:r>
              <a:rPr lang="en-US" sz="2000" dirty="0" smtClean="0"/>
              <a:t>()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Прототип: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long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ftell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ru-RU" sz="2000" dirty="0" smtClean="0"/>
          </a:p>
          <a:p>
            <a:r>
              <a:rPr lang="ru-RU" sz="2000" dirty="0" smtClean="0"/>
              <a:t>Функция возвращает значение указателя на текущую позицию в файле или –1 в случае ошибки</a:t>
            </a:r>
          </a:p>
          <a:p>
            <a:endParaRPr lang="ru-RU" sz="2000" dirty="0" smtClean="0"/>
          </a:p>
          <a:p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2214</TotalTime>
  <Words>643</Words>
  <Application>Microsoft Office PowerPoint</Application>
  <PresentationFormat>Экран (4:3)</PresentationFormat>
  <Paragraphs>116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Эркер</vt:lpstr>
      <vt:lpstr>Бинарные файлы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501а</dc:creator>
  <cp:lastModifiedBy>Alya</cp:lastModifiedBy>
  <cp:revision>222</cp:revision>
  <dcterms:created xsi:type="dcterms:W3CDTF">2018-09-03T06:38:48Z</dcterms:created>
  <dcterms:modified xsi:type="dcterms:W3CDTF">2019-02-15T03:30:14Z</dcterms:modified>
</cp:coreProperties>
</file>