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98" r:id="rId3"/>
    <p:sldId id="299" r:id="rId4"/>
    <p:sldId id="300" r:id="rId5"/>
    <p:sldId id="302" r:id="rId6"/>
    <p:sldId id="301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60"/>
  </p:normalViewPr>
  <p:slideViewPr>
    <p:cSldViewPr>
      <p:cViewPr varScale="1">
        <p:scale>
          <a:sx n="57" d="100"/>
          <a:sy n="57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solidFill>
                <a:srgbClr val="000000"/>
              </a:solidFill>
              <a:latin typeface="TimesNewRoman;Times New Roman" charset="0"/>
              <a:cs typeface="msmincho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 (пример)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714488"/>
            <a:ext cx="81439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ru-RU" sz="2800" b="1" dirty="0" smtClean="0"/>
              <a:t>когда у удаляемого элемента два потомка, для сохранения </a:t>
            </a:r>
            <a:r>
              <a:rPr lang="ru-RU" sz="2800" b="1" smtClean="0"/>
              <a:t>структуры </a:t>
            </a:r>
            <a:r>
              <a:rPr lang="ru-RU" sz="2800" b="1" smtClean="0"/>
              <a:t>дерева </a:t>
            </a:r>
            <a:r>
              <a:rPr lang="ru-RU" sz="2800" b="1" dirty="0" smtClean="0"/>
              <a:t>на место этого элемента необходимо записать или самый правый элемент левого поддерева, или самый левый элемент правого поддерева.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Дерево – нелинейный список</a:t>
            </a:r>
          </a:p>
          <a:p>
            <a:pPr marL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417490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spcAft>
                <a:spcPts val="1425"/>
              </a:spcAft>
              <a:buNone/>
              <a:tabLst>
                <a:tab pos="3200400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  <a:tab pos="9937750" algn="l"/>
                <a:tab pos="10387013" algn="l"/>
                <a:tab pos="10836275" algn="l"/>
                <a:tab pos="11285538" algn="l"/>
                <a:tab pos="11734800" algn="l"/>
                <a:tab pos="121840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Граф – это совокупность двух конечных множеств: множества точек и множества линий, попарно соединяющих некоторые из этих точек. </a:t>
            </a:r>
            <a:endParaRPr lang="ru-RU" sz="2400" dirty="0" smtClean="0">
              <a:solidFill>
                <a:srgbClr val="000000"/>
              </a:solidFill>
              <a:latin typeface="TimesNewRoman;Times New Roman" charset="0"/>
              <a:cs typeface="msmincho" charset="0"/>
            </a:endParaRPr>
          </a:p>
          <a:p>
            <a:pPr>
              <a:lnSpc>
                <a:spcPct val="98000"/>
              </a:lnSpc>
              <a:spcAft>
                <a:spcPts val="1425"/>
              </a:spcAft>
              <a:buNone/>
              <a:tabLst>
                <a:tab pos="3200400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  <a:tab pos="9937750" algn="l"/>
                <a:tab pos="10387013" algn="l"/>
                <a:tab pos="10836275" algn="l"/>
                <a:tab pos="11285538" algn="l"/>
                <a:tab pos="11734800" algn="l"/>
                <a:tab pos="121840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Множество </a:t>
            </a: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точек называется вершинами (узлами) графа. </a:t>
            </a:r>
            <a:endParaRPr lang="ru-RU" sz="2400" dirty="0" smtClean="0">
              <a:solidFill>
                <a:srgbClr val="000000"/>
              </a:solidFill>
              <a:latin typeface="TimesNewRoman;Times New Roman" charset="0"/>
              <a:cs typeface="msmincho" charset="0"/>
            </a:endParaRPr>
          </a:p>
          <a:p>
            <a:pPr>
              <a:lnSpc>
                <a:spcPct val="98000"/>
              </a:lnSpc>
              <a:spcAft>
                <a:spcPts val="1425"/>
              </a:spcAft>
              <a:buNone/>
              <a:tabLst>
                <a:tab pos="3200400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  <a:tab pos="9937750" algn="l"/>
                <a:tab pos="10387013" algn="l"/>
                <a:tab pos="10836275" algn="l"/>
                <a:tab pos="11285538" algn="l"/>
                <a:tab pos="11734800" algn="l"/>
                <a:tab pos="121840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Множество </a:t>
            </a: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линий, соединяющих вершины графа, называются ребрами (дугами) графа.</a:t>
            </a:r>
          </a:p>
          <a:p>
            <a:pPr marL="0" algn="just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spcAft>
                <a:spcPts val="1425"/>
              </a:spcAft>
              <a:buNone/>
              <a:tabLst>
                <a:tab pos="3200400" algn="l"/>
                <a:tab pos="3648075" algn="l"/>
                <a:tab pos="4097338" algn="l"/>
                <a:tab pos="4546600" algn="l"/>
                <a:tab pos="4995863" algn="l"/>
                <a:tab pos="5445125" algn="l"/>
                <a:tab pos="5894388" algn="l"/>
                <a:tab pos="6343650" algn="l"/>
                <a:tab pos="6792913" algn="l"/>
                <a:tab pos="7242175" algn="l"/>
                <a:tab pos="7691438" algn="l"/>
                <a:tab pos="8140700" algn="l"/>
                <a:tab pos="8589963" algn="l"/>
                <a:tab pos="9039225" algn="l"/>
                <a:tab pos="9488488" algn="l"/>
                <a:tab pos="9937750" algn="l"/>
                <a:tab pos="10387013" algn="l"/>
                <a:tab pos="10836275" algn="l"/>
                <a:tab pos="11285538" algn="l"/>
                <a:tab pos="11734800" algn="l"/>
                <a:tab pos="12184063" algn="l"/>
              </a:tabLst>
            </a:pPr>
            <a:r>
              <a:rPr lang="ru-RU" sz="2400" b="1" dirty="0" smtClean="0"/>
              <a:t>Деревом</a:t>
            </a:r>
            <a:r>
              <a:rPr lang="ru-RU" sz="2400" dirty="0" smtClean="0"/>
              <a:t> называют конечный связный граф с выделенной вершиной (</a:t>
            </a:r>
            <a:r>
              <a:rPr lang="ru-RU" sz="2400" b="1" dirty="0" smtClean="0"/>
              <a:t>корнем</a:t>
            </a:r>
            <a:r>
              <a:rPr lang="ru-RU" sz="2400" dirty="0" smtClean="0"/>
              <a:t>), не имеющий циклов.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643182"/>
            <a:ext cx="5940425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Бинарное (двоичное) дерево – это дерево, в котором каждая вершина имеет не более двух потомков.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Вершина (узел) дерева – это каждый элемент дерева.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Ветви дерева – это направленные дуги, которыми соединены вершины дерева.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Высота (глубина) дерева – это количество уровней, на которых располагаются его вершины.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Корень дерева – это начальный узел дерева, ему соответствует нулевой уровень</a:t>
            </a:r>
            <a:r>
              <a:rPr lang="ru-RU" sz="2400" dirty="0" smtClean="0">
                <a:latin typeface="Times New Roman" pitchFamily="16" charset="0"/>
              </a:rPr>
              <a:t>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Листья дерева – это вершины, в которые входит одна ветвь и не выходит ни одной ветви.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400" dirty="0">
              <a:latin typeface="Times New Roman" pitchFamily="16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Поддерево – это часть древообразной структуры данных, которая может быть представлена в виде отдельного дерева</a:t>
            </a:r>
            <a:r>
              <a:rPr lang="ru-RU" sz="2400" dirty="0" smtClean="0">
                <a:latin typeface="Times New Roman" pitchFamily="16" charset="0"/>
              </a:rPr>
              <a:t>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Полное бинарное дерево – это дерево, которое содержит только полностью заполненные уровни.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latin typeface="Times New Roman" pitchFamily="16" charset="0"/>
              </a:rPr>
              <a:t>Потомки – это все вершины, в которые входят ветви, исходящие из одной общей вершины.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400" dirty="0">
              <a:latin typeface="Times New Roman" pitchFamily="16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Основными операциями, осуществляемыми с бинарными деревьями, являются: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создание бинарного дерева;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печать бинарного дерева;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обход бинарного дерева;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вставка элемента в бинарное дерево;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удаление элемента из бинарного дерева;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проверка пустоты бинарного дерева;</a:t>
            </a:r>
          </a:p>
          <a:p>
            <a:pPr>
              <a:lnSpc>
                <a:spcPct val="98000"/>
              </a:lnSpc>
              <a:spcAft>
                <a:spcPts val="575"/>
              </a:spcAft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NewRoman;Times New Roman" charset="0"/>
                <a:cs typeface="msmincho" charset="0"/>
              </a:rPr>
              <a:t>    удаление бинарного дерева</a:t>
            </a:r>
            <a:endParaRPr lang="ru-RU" sz="2400" dirty="0">
              <a:solidFill>
                <a:srgbClr val="000000"/>
              </a:solidFill>
              <a:latin typeface="TimesNewRoman;Times New Roman" charset="0"/>
              <a:cs typeface="msmincho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tree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tree *left;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tree *right;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tree *node=NULL</a:t>
            </a:r>
            <a:endParaRPr lang="ru-RU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Дерево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8662" y="3714752"/>
            <a:ext cx="6537325" cy="2867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solidFill>
                <a:srgbClr val="000000"/>
              </a:solidFill>
              <a:latin typeface="TimesNewRoman;Times New Roman" charset="0"/>
              <a:cs typeface="msmincho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(пример1)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714488"/>
            <a:ext cx="814393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Если добавляемый элемент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больше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чем корневой,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то последовательно перемещаемся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правую часть. 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добавляемый элемент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меньше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чем корневой,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последовательно перемещаемся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левую сторону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1507</TotalTime>
  <Words>326</Words>
  <Application>Microsoft Office PowerPoint</Application>
  <PresentationFormat>Экран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Деревья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105</cp:revision>
  <dcterms:created xsi:type="dcterms:W3CDTF">2016-03-13T14:44:57Z</dcterms:created>
  <dcterms:modified xsi:type="dcterms:W3CDTF">2019-04-24T01:39:35Z</dcterms:modified>
</cp:coreProperties>
</file>