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325" r:id="rId2"/>
    <p:sldId id="392" r:id="rId3"/>
    <p:sldId id="394" r:id="rId4"/>
    <p:sldId id="327" r:id="rId5"/>
    <p:sldId id="328" r:id="rId6"/>
    <p:sldId id="404" r:id="rId7"/>
    <p:sldId id="396" r:id="rId8"/>
    <p:sldId id="407" r:id="rId9"/>
    <p:sldId id="397" r:id="rId10"/>
    <p:sldId id="400" r:id="rId11"/>
    <p:sldId id="403" r:id="rId12"/>
    <p:sldId id="406" r:id="rId13"/>
    <p:sldId id="408" r:id="rId14"/>
    <p:sldId id="405" r:id="rId15"/>
    <p:sldId id="409" r:id="rId16"/>
    <p:sldId id="411" r:id="rId17"/>
    <p:sldId id="417" r:id="rId18"/>
    <p:sldId id="343" r:id="rId19"/>
    <p:sldId id="413" r:id="rId20"/>
    <p:sldId id="414" r:id="rId21"/>
    <p:sldId id="346" r:id="rId22"/>
    <p:sldId id="415" r:id="rId23"/>
    <p:sldId id="419" r:id="rId24"/>
    <p:sldId id="420" r:id="rId25"/>
    <p:sldId id="393" r:id="rId26"/>
    <p:sldId id="416" r:id="rId27"/>
    <p:sldId id="421" r:id="rId28"/>
    <p:sldId id="423" r:id="rId29"/>
    <p:sldId id="424" r:id="rId30"/>
    <p:sldId id="425" r:id="rId31"/>
    <p:sldId id="426" r:id="rId32"/>
    <p:sldId id="418" r:id="rId33"/>
    <p:sldId id="427" r:id="rId34"/>
    <p:sldId id="428" r:id="rId35"/>
    <p:sldId id="429" r:id="rId36"/>
    <p:sldId id="430" r:id="rId37"/>
    <p:sldId id="431" r:id="rId38"/>
    <p:sldId id="432" r:id="rId39"/>
    <p:sldId id="433" r:id="rId40"/>
    <p:sldId id="422" r:id="rId41"/>
    <p:sldId id="434" r:id="rId42"/>
    <p:sldId id="435" r:id="rId43"/>
    <p:sldId id="436" r:id="rId44"/>
    <p:sldId id="437" r:id="rId45"/>
  </p:sldIdLst>
  <p:sldSz cx="9144000" cy="6858000" type="screen4x3"/>
  <p:notesSz cx="9144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0016" autoAdjust="0"/>
    <p:restoredTop sz="94660"/>
  </p:normalViewPr>
  <p:slideViewPr>
    <p:cSldViewPr snapToGrid="0">
      <p:cViewPr varScale="1">
        <p:scale>
          <a:sx n="63" d="100"/>
          <a:sy n="63" d="100"/>
        </p:scale>
        <p:origin x="-112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350" b="1">
                <a:solidFill>
                  <a:schemeClr val="tx2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726D89B-419E-43C7-8F6C-851D0885AF20}" type="datetimeFigureOut">
              <a:rPr lang="ru-RU" smtClean="0"/>
              <a:pPr/>
              <a:t>14.02.2019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D15D08C-F8AC-4312-A0C7-95B461D773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3428972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D89B-419E-43C7-8F6C-851D0885AF20}" type="datetimeFigureOut">
              <a:rPr lang="ru-RU" smtClean="0"/>
              <a:pPr/>
              <a:t>14.02.2019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D08C-F8AC-4312-A0C7-95B461D773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2735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D89B-419E-43C7-8F6C-851D0885AF20}" type="datetimeFigureOut">
              <a:rPr lang="ru-RU" smtClean="0"/>
              <a:pPr/>
              <a:t>14.02.2019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D08C-F8AC-4312-A0C7-95B461D773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22923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726D89B-419E-43C7-8F6C-851D0885AF20}" type="datetimeFigureOut">
              <a:rPr lang="ru-RU" smtClean="0"/>
              <a:pPr/>
              <a:t>14.02.2019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D15D08C-F8AC-4312-A0C7-95B461D773A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38329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225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350" b="1">
                <a:solidFill>
                  <a:schemeClr val="tx2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726D89B-419E-43C7-8F6C-851D0885AF20}" type="datetimeFigureOut">
              <a:rPr lang="ru-RU" smtClean="0"/>
              <a:pPr/>
              <a:t>14.02.2019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D15D08C-F8AC-4312-A0C7-95B461D773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06023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D89B-419E-43C7-8F6C-851D0885AF20}" type="datetimeFigureOut">
              <a:rPr lang="ru-RU" smtClean="0"/>
              <a:pPr/>
              <a:t>14.02.2019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D08C-F8AC-4312-A0C7-95B461D773A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3982055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D89B-419E-43C7-8F6C-851D0885AF20}" type="datetimeFigureOut">
              <a:rPr lang="ru-RU" smtClean="0"/>
              <a:pPr/>
              <a:t>14.02.2019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D08C-F8AC-4312-A0C7-95B461D773A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15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15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xmlns="" val="3388871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726D89B-419E-43C7-8F6C-851D0885AF20}" type="datetimeFigureOut">
              <a:rPr lang="ru-RU" smtClean="0"/>
              <a:pPr/>
              <a:t>14.02.2019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D15D08C-F8AC-4312-A0C7-95B461D773A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09704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D89B-419E-43C7-8F6C-851D0885AF20}" type="datetimeFigureOut">
              <a:rPr lang="ru-RU" smtClean="0"/>
              <a:pPr/>
              <a:t>14.02.2019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D08C-F8AC-4312-A0C7-95B461D773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59194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15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300"/>
              </a:spcBef>
              <a:spcAft>
                <a:spcPts val="750"/>
              </a:spcAft>
              <a:buNone/>
              <a:defRPr sz="90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18" name="Объект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726D89B-419E-43C7-8F6C-851D0885AF20}" type="datetimeFigureOut">
              <a:rPr lang="ru-RU" smtClean="0"/>
              <a:pPr/>
              <a:t>14.02.2019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D15D08C-F8AC-4312-A0C7-95B461D773A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769668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15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24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75"/>
              </a:spcBef>
              <a:spcAft>
                <a:spcPts val="300"/>
              </a:spcAft>
              <a:buFontTx/>
              <a:buNone/>
              <a:defRPr sz="900"/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726D89B-419E-43C7-8F6C-851D0885AF20}" type="datetimeFigureOut">
              <a:rPr lang="ru-RU" smtClean="0"/>
              <a:pPr/>
              <a:t>14.02.2019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D15D08C-F8AC-4312-A0C7-95B461D773A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7126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900">
                <a:solidFill>
                  <a:schemeClr val="tx2"/>
                </a:solidFill>
              </a:defRPr>
            </a:lvl1pPr>
          </a:lstStyle>
          <a:p>
            <a:fld id="{B726D89B-419E-43C7-8F6C-851D0885AF20}" type="datetimeFigureOut">
              <a:rPr lang="ru-RU" smtClean="0"/>
              <a:pPr/>
              <a:t>14.02.2019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9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050" b="1">
                <a:solidFill>
                  <a:srgbClr val="FFFFFF"/>
                </a:solidFill>
              </a:defRPr>
            </a:lvl1pPr>
          </a:lstStyle>
          <a:p>
            <a:fld id="{9D15D08C-F8AC-4312-A0C7-95B461D773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7363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rtl="0" eaLnBrk="1" latinLnBrk="0" hangingPunct="1">
        <a:spcBef>
          <a:spcPct val="0"/>
        </a:spcBef>
        <a:buNone/>
        <a:defRPr kumimoji="0" sz="225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05740" indent="-205740" algn="l" rtl="0" eaLnBrk="1" latinLnBrk="0" hangingPunct="1">
        <a:spcBef>
          <a:spcPts val="450"/>
        </a:spcBef>
        <a:buClr>
          <a:schemeClr val="accent1"/>
        </a:buClr>
        <a:buSzPct val="7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20574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3716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303020" indent="-13716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508760" indent="-13716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05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1714500" indent="-13716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05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1920240" indent="-13716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86000" y="1600200"/>
            <a:ext cx="6172200" cy="1420772"/>
          </a:xfrm>
        </p:spPr>
        <p:txBody>
          <a:bodyPr>
            <a:noAutofit/>
          </a:bodyPr>
          <a:lstStyle/>
          <a:p>
            <a:r>
              <a:rPr lang="ru-RU" sz="4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Составные типы данных</a:t>
            </a:r>
            <a:endParaRPr lang="ru-RU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183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ru-RU" sz="4000" dirty="0" smtClean="0"/>
              <a:t>Доступ к полю структуры</a:t>
            </a:r>
            <a:endParaRPr lang="ru-RU" sz="4000" cap="small" dirty="0">
              <a:solidFill>
                <a:schemeClr val="tx2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39240"/>
            <a:ext cx="7894320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Обращение к полям структуры осуществляется в следующем виде: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ru-RU" sz="24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400" b="1" dirty="0" err="1" smtClean="0">
                <a:latin typeface="Courier New" pitchFamily="49" charset="0"/>
                <a:cs typeface="Courier New" pitchFamily="49" charset="0"/>
              </a:rPr>
              <a:t>имя_переменной.имя_поля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sz="2400" b="1" dirty="0" err="1" smtClean="0">
                <a:latin typeface="Courier New" pitchFamily="49" charset="0"/>
                <a:cs typeface="Courier New" pitchFamily="49" charset="0"/>
              </a:rPr>
              <a:t>имя_переменной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ru-RU" sz="2400" b="1" dirty="0" err="1" smtClean="0">
                <a:latin typeface="Courier New" pitchFamily="49" charset="0"/>
                <a:cs typeface="Courier New" pitchFamily="49" charset="0"/>
              </a:rPr>
              <a:t>имя_поля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ru-RU" sz="24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ru-RU" sz="24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Сначала указывается  имя переменной  структуры,  а затем,   через модификатор доступа,  имя  поля.  </a:t>
            </a:r>
          </a:p>
          <a:p>
            <a:pPr algn="just"/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noProof="0" dirty="0" smtClean="0">
                <a:latin typeface="+mj-lt"/>
                <a:ea typeface="+mj-ea"/>
                <a:cs typeface="+mj-cs"/>
              </a:rPr>
              <a:t>Структуры. Пример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39240"/>
            <a:ext cx="789432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Point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double x,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y;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a,b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>
              <a:lnSpc>
                <a:spcPct val="90000"/>
              </a:lnSpc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a.x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=5.2;		//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(“%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d”,&amp;a.x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just">
              <a:lnSpc>
                <a:spcPct val="90000"/>
              </a:lnSpc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a.y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=1.0;		//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(“%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d”,&amp;a.y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just">
              <a:lnSpc>
                <a:spcPct val="90000"/>
              </a:lnSpc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ct val="90000"/>
              </a:lnSpc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b.x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=0;			//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(“%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d”,&amp;b.x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just">
              <a:lnSpc>
                <a:spcPct val="90000"/>
              </a:lnSpc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b.y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=1.0;		//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(“%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d”,&amp;b.y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just">
              <a:lnSpc>
                <a:spcPct val="90000"/>
              </a:lnSpc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ct val="90000"/>
              </a:lnSpc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double r=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(a.x-b.x,2)+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a.y-b.y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algn="just">
              <a:lnSpc>
                <a:spcPct val="90000"/>
              </a:lnSpc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ct val="90000"/>
              </a:lnSpc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return 0; </a:t>
            </a:r>
          </a:p>
          <a:p>
            <a:pPr algn="just">
              <a:lnSpc>
                <a:spcPct val="90000"/>
              </a:lnSpc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ru-RU" sz="4000" dirty="0" smtClean="0"/>
              <a:t>Массив структур</a:t>
            </a:r>
            <a:endParaRPr lang="ru-RU" sz="4000" cap="small" dirty="0">
              <a:solidFill>
                <a:schemeClr val="tx2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39240"/>
            <a:ext cx="7894320" cy="5669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Описание массива структур аналогично описанию любого другого массива:</a:t>
            </a:r>
          </a:p>
          <a:p>
            <a:r>
              <a:rPr lang="en-US" sz="2400" b="1" dirty="0" err="1" smtClean="0"/>
              <a:t>struct</a:t>
            </a:r>
            <a:r>
              <a:rPr lang="en-US" sz="2400" i="1" dirty="0" smtClean="0"/>
              <a:t> </a:t>
            </a:r>
            <a:r>
              <a:rPr lang="en-US" sz="2400" dirty="0" smtClean="0"/>
              <a:t>book </a:t>
            </a:r>
            <a:endParaRPr lang="ru-RU" sz="2400" dirty="0" smtClean="0"/>
          </a:p>
          <a:p>
            <a:r>
              <a:rPr lang="en-US" sz="2400" b="1" dirty="0" smtClean="0"/>
              <a:t>{ </a:t>
            </a:r>
          </a:p>
          <a:p>
            <a:r>
              <a:rPr lang="ru-RU" sz="2400" i="1" dirty="0" smtClean="0"/>
              <a:t>	</a:t>
            </a:r>
            <a:r>
              <a:rPr lang="en-US" sz="2400" b="1" dirty="0" smtClean="0"/>
              <a:t>char</a:t>
            </a:r>
            <a:r>
              <a:rPr lang="en-US" sz="2400" i="1" dirty="0" smtClean="0"/>
              <a:t> </a:t>
            </a:r>
            <a:r>
              <a:rPr lang="en-US" sz="2400" dirty="0" smtClean="0"/>
              <a:t>title[30]</a:t>
            </a:r>
            <a:r>
              <a:rPr lang="en-US" sz="2400" i="1" dirty="0" smtClean="0"/>
              <a:t>;</a:t>
            </a:r>
          </a:p>
          <a:p>
            <a:r>
              <a:rPr lang="ru-RU" sz="2400" i="1" dirty="0" smtClean="0"/>
              <a:t>	</a:t>
            </a:r>
            <a:r>
              <a:rPr lang="en-US" sz="2400" b="1" dirty="0" err="1" smtClean="0"/>
              <a:t>int</a:t>
            </a:r>
            <a:r>
              <a:rPr lang="en-US" sz="2400" b="1" i="1" dirty="0" smtClean="0"/>
              <a:t> </a:t>
            </a:r>
            <a:r>
              <a:rPr lang="ru-RU" sz="2400" b="1" i="1" dirty="0" smtClean="0"/>
              <a:t>   </a:t>
            </a:r>
            <a:r>
              <a:rPr lang="en-US" sz="2400" dirty="0" smtClean="0"/>
              <a:t>year;</a:t>
            </a:r>
          </a:p>
          <a:p>
            <a:r>
              <a:rPr lang="ru-RU" sz="2400" i="1" dirty="0" smtClean="0"/>
              <a:t>	</a:t>
            </a:r>
            <a:r>
              <a:rPr lang="en-US" sz="2400" b="1" dirty="0" err="1" smtClean="0"/>
              <a:t>int</a:t>
            </a:r>
            <a:r>
              <a:rPr lang="en-US" sz="2400" b="1" i="1" dirty="0" smtClean="0"/>
              <a:t> </a:t>
            </a:r>
            <a:r>
              <a:rPr lang="ru-RU" sz="2400" b="1" i="1" dirty="0" smtClean="0"/>
              <a:t>   </a:t>
            </a:r>
            <a:r>
              <a:rPr lang="en-US" sz="2400" dirty="0" smtClean="0"/>
              <a:t>page;</a:t>
            </a:r>
            <a:endParaRPr lang="ru-RU" sz="2400" dirty="0" smtClean="0"/>
          </a:p>
          <a:p>
            <a:r>
              <a:rPr lang="ru-RU" sz="2400" i="1" dirty="0" smtClean="0"/>
              <a:t>	</a:t>
            </a:r>
            <a:r>
              <a:rPr lang="en-US" sz="2400" b="1" dirty="0" smtClean="0"/>
              <a:t>float</a:t>
            </a:r>
            <a:r>
              <a:rPr lang="en-US" sz="2400" b="1" i="1" dirty="0" smtClean="0"/>
              <a:t> </a:t>
            </a:r>
            <a:r>
              <a:rPr lang="en-US" sz="2400" dirty="0" smtClean="0"/>
              <a:t>price;</a:t>
            </a:r>
            <a:endParaRPr lang="ru-RU" sz="2400" dirty="0" smtClean="0"/>
          </a:p>
          <a:p>
            <a:r>
              <a:rPr lang="ru-RU" sz="2400" i="1" dirty="0" smtClean="0"/>
              <a:t> </a:t>
            </a:r>
            <a:r>
              <a:rPr lang="ru-RU" sz="2400" b="1" dirty="0" smtClean="0"/>
              <a:t>}</a:t>
            </a:r>
            <a:r>
              <a:rPr lang="ru-RU" sz="2400" dirty="0" smtClean="0"/>
              <a:t>;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sz="2400" b="1" dirty="0" err="1" smtClean="0"/>
              <a:t>struct</a:t>
            </a:r>
            <a:r>
              <a:rPr lang="en-US" sz="2400" dirty="0" smtClean="0"/>
              <a:t> book catalog</a:t>
            </a:r>
            <a:r>
              <a:rPr lang="ru-RU" sz="2400" dirty="0" smtClean="0"/>
              <a:t>[10];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endParaRPr lang="en-US" sz="2400" dirty="0" smtClean="0">
              <a:solidFill>
                <a:srgbClr val="3333FF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Каждый элемент массива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catalog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представляет собой структуру типа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book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endParaRPr lang="en-US" sz="2400" dirty="0" smtClean="0"/>
          </a:p>
          <a:p>
            <a:pPr algn="just"/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ru-RU" sz="4000" dirty="0" smtClean="0"/>
              <a:t>Массив структур</a:t>
            </a:r>
            <a:endParaRPr lang="ru-RU" sz="4000" cap="small" dirty="0">
              <a:solidFill>
                <a:schemeClr val="tx2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39240"/>
            <a:ext cx="7894320" cy="35271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ru-RU" sz="2400" dirty="0" smtClean="0"/>
              <a:t>Для доступа к элементу массива используется индекс, который присоединяется к имени массива: </a:t>
            </a:r>
            <a:endParaRPr lang="en-US" sz="2400" dirty="0" smtClean="0"/>
          </a:p>
          <a:p>
            <a:pPr algn="just">
              <a:lnSpc>
                <a:spcPct val="120000"/>
              </a:lnSpc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catalog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[2].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title</a:t>
            </a:r>
          </a:p>
          <a:p>
            <a:pPr algn="just">
              <a:lnSpc>
                <a:spcPct val="120000"/>
              </a:lnSpc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catalog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[4].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price</a:t>
            </a:r>
          </a:p>
          <a:p>
            <a:pPr algn="just">
              <a:lnSpc>
                <a:spcPct val="120000"/>
              </a:lnSpc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catalog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[2].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title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[5]       //6 элемент символьного массива в 3-й структуре 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endParaRPr lang="en-US" sz="2400" dirty="0" smtClean="0"/>
          </a:p>
          <a:p>
            <a:pPr algn="just"/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dirty="0" smtClean="0">
                <a:latin typeface="+mj-lt"/>
                <a:ea typeface="+mj-ea"/>
                <a:cs typeface="+mj-cs"/>
              </a:rPr>
              <a:t>Указатель на </a:t>
            </a:r>
            <a:r>
              <a:rPr lang="ru-RU" sz="4000" noProof="0" dirty="0" smtClean="0">
                <a:latin typeface="+mj-lt"/>
                <a:ea typeface="+mj-ea"/>
                <a:cs typeface="+mj-cs"/>
              </a:rPr>
              <a:t>структуру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39240"/>
            <a:ext cx="78943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 smtClean="0"/>
          </a:p>
          <a:p>
            <a:pPr algn="just"/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87680" y="1539240"/>
            <a:ext cx="7894320" cy="4635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dirty="0" smtClean="0"/>
              <a:t>Описание указателя на структуру аналогично описанию любого другого указателя:</a:t>
            </a:r>
          </a:p>
          <a:p>
            <a:r>
              <a:rPr lang="en-US" sz="2400" b="1" dirty="0" err="1" smtClean="0"/>
              <a:t>struct</a:t>
            </a:r>
            <a:r>
              <a:rPr lang="en-US" sz="2400" i="1" dirty="0" smtClean="0"/>
              <a:t> </a:t>
            </a:r>
            <a:r>
              <a:rPr lang="en-US" sz="2400" dirty="0" smtClean="0"/>
              <a:t>book </a:t>
            </a:r>
            <a:endParaRPr lang="ru-RU" sz="2400" dirty="0" smtClean="0"/>
          </a:p>
          <a:p>
            <a:r>
              <a:rPr lang="en-US" sz="2400" b="1" dirty="0" smtClean="0"/>
              <a:t>{ </a:t>
            </a:r>
          </a:p>
          <a:p>
            <a:r>
              <a:rPr lang="ru-RU" sz="2400" i="1" dirty="0" smtClean="0"/>
              <a:t>	</a:t>
            </a:r>
            <a:r>
              <a:rPr lang="en-US" sz="2400" b="1" dirty="0" smtClean="0"/>
              <a:t>char</a:t>
            </a:r>
            <a:r>
              <a:rPr lang="en-US" sz="2400" i="1" dirty="0" smtClean="0"/>
              <a:t> </a:t>
            </a:r>
            <a:r>
              <a:rPr lang="en-US" sz="2400" dirty="0" smtClean="0"/>
              <a:t>title[30]</a:t>
            </a:r>
            <a:r>
              <a:rPr lang="en-US" sz="2400" i="1" dirty="0" smtClean="0"/>
              <a:t>;</a:t>
            </a:r>
          </a:p>
          <a:p>
            <a:r>
              <a:rPr lang="ru-RU" sz="2400" i="1" dirty="0" smtClean="0"/>
              <a:t>	</a:t>
            </a:r>
            <a:r>
              <a:rPr lang="en-US" sz="2400" b="1" dirty="0" err="1" smtClean="0"/>
              <a:t>int</a:t>
            </a:r>
            <a:r>
              <a:rPr lang="en-US" sz="2400" b="1" i="1" dirty="0" smtClean="0"/>
              <a:t> </a:t>
            </a:r>
            <a:r>
              <a:rPr lang="ru-RU" sz="2400" b="1" i="1" dirty="0" smtClean="0"/>
              <a:t>   </a:t>
            </a:r>
            <a:r>
              <a:rPr lang="en-US" sz="2400" dirty="0" smtClean="0"/>
              <a:t>year;</a:t>
            </a:r>
          </a:p>
          <a:p>
            <a:r>
              <a:rPr lang="ru-RU" sz="2400" i="1" dirty="0" smtClean="0"/>
              <a:t>	</a:t>
            </a:r>
            <a:r>
              <a:rPr lang="en-US" sz="2400" b="1" dirty="0" err="1" smtClean="0"/>
              <a:t>int</a:t>
            </a:r>
            <a:r>
              <a:rPr lang="en-US" sz="2400" b="1" i="1" dirty="0" smtClean="0"/>
              <a:t> </a:t>
            </a:r>
            <a:r>
              <a:rPr lang="ru-RU" sz="2400" b="1" i="1" dirty="0" smtClean="0"/>
              <a:t>   </a:t>
            </a:r>
            <a:r>
              <a:rPr lang="en-US" sz="2400" dirty="0" smtClean="0"/>
              <a:t>page;</a:t>
            </a:r>
            <a:endParaRPr lang="ru-RU" sz="2400" dirty="0" smtClean="0"/>
          </a:p>
          <a:p>
            <a:r>
              <a:rPr lang="ru-RU" sz="2400" i="1" dirty="0" smtClean="0"/>
              <a:t>	</a:t>
            </a:r>
            <a:r>
              <a:rPr lang="en-US" sz="2400" b="1" dirty="0" smtClean="0"/>
              <a:t>float</a:t>
            </a:r>
            <a:r>
              <a:rPr lang="en-US" sz="2400" b="1" i="1" dirty="0" smtClean="0"/>
              <a:t> </a:t>
            </a:r>
            <a:r>
              <a:rPr lang="en-US" sz="2400" dirty="0" smtClean="0"/>
              <a:t>price;</a:t>
            </a:r>
            <a:endParaRPr lang="ru-RU" sz="2400" dirty="0" smtClean="0"/>
          </a:p>
          <a:p>
            <a:r>
              <a:rPr lang="ru-RU" sz="2400" i="1" dirty="0" smtClean="0"/>
              <a:t> </a:t>
            </a:r>
            <a:r>
              <a:rPr lang="ru-RU" sz="2400" b="1" dirty="0" smtClean="0"/>
              <a:t>}</a:t>
            </a:r>
            <a:r>
              <a:rPr lang="ru-RU" sz="2400" dirty="0" smtClean="0"/>
              <a:t>;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sz="2400" b="1" dirty="0" err="1" smtClean="0"/>
              <a:t>struct</a:t>
            </a:r>
            <a:r>
              <a:rPr lang="en-US" sz="2400" dirty="0" smtClean="0"/>
              <a:t> book </a:t>
            </a:r>
            <a:r>
              <a:rPr lang="ru-RU" sz="2400" dirty="0" smtClean="0"/>
              <a:t>*</a:t>
            </a:r>
            <a:r>
              <a:rPr lang="en-US" sz="2400" dirty="0" smtClean="0"/>
              <a:t>library</a:t>
            </a:r>
            <a:r>
              <a:rPr lang="ru-RU" sz="2400" dirty="0" smtClean="0"/>
              <a:t>;</a:t>
            </a:r>
          </a:p>
          <a:p>
            <a:pPr>
              <a:buFont typeface="Wingdings" pitchFamily="2" charset="2"/>
              <a:buNone/>
            </a:pPr>
            <a:endParaRPr lang="ru-RU" sz="2400" dirty="0" smtClean="0"/>
          </a:p>
          <a:p>
            <a:pPr algn="just"/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ru-RU" sz="4000" dirty="0" smtClean="0"/>
              <a:t>Указатель на структуру</a:t>
            </a:r>
            <a:endParaRPr lang="ru-RU" sz="4000" cap="small" dirty="0">
              <a:solidFill>
                <a:schemeClr val="tx2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39240"/>
            <a:ext cx="7894320" cy="6777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Для определения размера переменной структурного типа в байтах используется оператор определения типа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sizeof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buFont typeface="Wingdings" pitchFamily="2" charset="2"/>
              <a:buNone/>
            </a:pPr>
            <a:endParaRPr lang="en-US" sz="2400" b="1" dirty="0" smtClean="0"/>
          </a:p>
          <a:p>
            <a:pPr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unsigned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size =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book);    //size == 46</a:t>
            </a:r>
            <a:endParaRPr lang="ru-RU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endParaRPr lang="ru-RU" sz="2400" dirty="0" smtClean="0"/>
          </a:p>
          <a:p>
            <a:pPr>
              <a:buFont typeface="Wingdings" pitchFamily="2" charset="2"/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Выделение памяти</a:t>
            </a:r>
          </a:p>
          <a:p>
            <a:pPr>
              <a:buFont typeface="Wingdings" pitchFamily="2" charset="2"/>
              <a:buNone/>
            </a:pPr>
            <a:endParaRPr lang="ru-RU" sz="2400" dirty="0" smtClean="0"/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library=(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book *)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(10,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book));</a:t>
            </a:r>
          </a:p>
          <a:p>
            <a:pPr>
              <a:buFont typeface="Wingdings" pitchFamily="2" charset="2"/>
              <a:buNone/>
            </a:pPr>
            <a:endParaRPr lang="en-US" sz="2400" dirty="0" smtClean="0"/>
          </a:p>
          <a:p>
            <a:pPr>
              <a:buFont typeface="Wingdings" pitchFamily="2" charset="2"/>
              <a:buNone/>
            </a:pPr>
            <a:endParaRPr lang="en-US" sz="2400" dirty="0" smtClean="0"/>
          </a:p>
          <a:p>
            <a:pPr>
              <a:buFont typeface="Wingdings" pitchFamily="2" charset="2"/>
              <a:buNone/>
            </a:pPr>
            <a:endParaRPr lang="en-US" sz="2400" dirty="0" smtClean="0"/>
          </a:p>
          <a:p>
            <a:pPr>
              <a:buFont typeface="Wingdings" pitchFamily="2" charset="2"/>
              <a:buNone/>
            </a:pPr>
            <a:endParaRPr lang="ru-RU" sz="2400" dirty="0" smtClean="0"/>
          </a:p>
          <a:p>
            <a:pPr>
              <a:buFont typeface="Wingdings" pitchFamily="2" charset="2"/>
              <a:buNone/>
            </a:pPr>
            <a:endParaRPr lang="ru-RU" sz="2400" dirty="0" smtClean="0"/>
          </a:p>
          <a:p>
            <a:pPr>
              <a:lnSpc>
                <a:spcPct val="110000"/>
              </a:lnSpc>
            </a:pPr>
            <a:endParaRPr lang="ru-RU" sz="2400" dirty="0" smtClean="0">
              <a:solidFill>
                <a:srgbClr val="3333FF"/>
              </a:solidFill>
            </a:endParaRPr>
          </a:p>
          <a:p>
            <a:pPr>
              <a:buFont typeface="Wingdings" pitchFamily="2" charset="2"/>
              <a:buNone/>
            </a:pPr>
            <a:endParaRPr lang="ru-RU" sz="2400" dirty="0" smtClean="0"/>
          </a:p>
          <a:p>
            <a:pPr algn="just"/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dirty="0" smtClean="0">
                <a:latin typeface="+mj-lt"/>
                <a:ea typeface="+mj-ea"/>
                <a:cs typeface="+mj-cs"/>
              </a:rPr>
              <a:t>Указатель на </a:t>
            </a:r>
            <a:r>
              <a:rPr lang="ru-RU" sz="4000" noProof="0" dirty="0" smtClean="0">
                <a:latin typeface="+mj-lt"/>
                <a:ea typeface="+mj-ea"/>
                <a:cs typeface="+mj-cs"/>
              </a:rPr>
              <a:t>структуру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39240"/>
            <a:ext cx="78943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 smtClean="0"/>
          </a:p>
          <a:p>
            <a:pPr algn="just"/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87680" y="1539240"/>
            <a:ext cx="8427720" cy="5813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2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book{ 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200" i="1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title</a:t>
            </a:r>
            <a:r>
              <a:rPr lang="en-US" sz="2200" i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200" i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year;</a:t>
            </a:r>
          </a:p>
          <a:p>
            <a:r>
              <a:rPr lang="en-US" sz="2200" i="1" dirty="0" smtClean="0">
                <a:latin typeface="Courier New" pitchFamily="49" charset="0"/>
                <a:cs typeface="Courier New" pitchFamily="49" charset="0"/>
              </a:rPr>
              <a:t>…</a:t>
            </a:r>
            <a:r>
              <a:rPr lang="ru-RU" sz="22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2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ru-RU" sz="22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book </a:t>
            </a:r>
            <a:r>
              <a:rPr lang="ru-RU" sz="22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library</a:t>
            </a:r>
            <a:r>
              <a:rPr lang="ru-RU" sz="22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library=(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book *)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(10,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book));</a:t>
            </a:r>
          </a:p>
          <a:p>
            <a:pPr>
              <a:lnSpc>
                <a:spcPct val="110000"/>
              </a:lnSpc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&lt;10;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110000"/>
              </a:lnSpc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library[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]&gt;library=(char*)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(1,sizeof(char);</a:t>
            </a:r>
          </a:p>
          <a:p>
            <a:pPr>
              <a:lnSpc>
                <a:spcPct val="110000"/>
              </a:lnSpc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endParaRPr lang="ru-RU" sz="2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endParaRPr lang="ru-RU" sz="2200" dirty="0" smtClean="0">
              <a:latin typeface="Courier New" pitchFamily="49" charset="0"/>
              <a:cs typeface="Courier New" pitchFamily="49" charset="0"/>
            </a:endParaRPr>
          </a:p>
          <a:p>
            <a:pPr algn="just"/>
            <a:endParaRPr lang="ru-RU" sz="22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dirty="0" smtClean="0">
                <a:latin typeface="+mj-lt"/>
                <a:ea typeface="+mj-ea"/>
                <a:cs typeface="+mj-cs"/>
              </a:rPr>
              <a:t>Пример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39240"/>
            <a:ext cx="78943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 smtClean="0"/>
          </a:p>
          <a:p>
            <a:pPr algn="just"/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87680" y="1539240"/>
            <a:ext cx="8427720" cy="2788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Структура «Человек»: фамилия, имя, отчество; домашний адрес; номер телефона; возраст.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Создать массив структур. Функции ввода, вывода, поиска, редактирования.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None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ru-RU" sz="4000" dirty="0" smtClean="0"/>
              <a:t>Объединение</a:t>
            </a:r>
            <a:endParaRPr lang="ru-RU" sz="4000" cap="small" dirty="0">
              <a:solidFill>
                <a:schemeClr val="tx2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39240"/>
            <a:ext cx="7894320" cy="4856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ru-RU" sz="2400" b="1" dirty="0" smtClean="0"/>
              <a:t>Объединение</a:t>
            </a:r>
            <a:r>
              <a:rPr lang="ru-RU" sz="2400" dirty="0" smtClean="0"/>
              <a:t> –</a:t>
            </a:r>
            <a:r>
              <a:rPr lang="en-US" sz="2400" dirty="0" smtClean="0"/>
              <a:t> </a:t>
            </a:r>
            <a:r>
              <a:rPr lang="ru-RU" sz="2400" dirty="0" smtClean="0"/>
              <a:t>это сложный тип данных представляющий собой множество элементов различного типа, хранящихся  по  одному  адресу. Каждый элемент в объединении имеет свое имя и называется </a:t>
            </a:r>
            <a:r>
              <a:rPr lang="ru-RU" sz="2400" b="1" dirty="0" smtClean="0"/>
              <a:t>полем</a:t>
            </a:r>
            <a:r>
              <a:rPr lang="ru-RU" sz="2400" dirty="0" smtClean="0"/>
              <a:t>.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ru-RU" sz="2400" dirty="0" smtClean="0"/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ru-RU" sz="2400" dirty="0" smtClean="0"/>
              <a:t>Элементы в объединении располагаются на одном и том  же пространстве памяти, перекрывая друг друга.      Размер объединения определяется размером самого большого по размеру элемента. </a:t>
            </a:r>
            <a:endParaRPr lang="en-US" sz="2400" dirty="0" smtClean="0"/>
          </a:p>
          <a:p>
            <a:pPr algn="just">
              <a:lnSpc>
                <a:spcPct val="90000"/>
              </a:lnSpc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Одновременно в памяти может находиться значение и быть «активным» только один элемент объединения. 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ru-RU" sz="2400" dirty="0" smtClean="0"/>
          </a:p>
          <a:p>
            <a:pPr algn="just"/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528504" y="24960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ru-RU" sz="4000" dirty="0" smtClean="0">
                <a:latin typeface="+mj-lt"/>
                <a:ea typeface="+mj-ea"/>
                <a:cs typeface="+mj-cs"/>
              </a:rPr>
              <a:t>Объединение</a:t>
            </a:r>
            <a:endParaRPr lang="ru-RU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39240"/>
            <a:ext cx="78943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Объединение в общем виде записывается</a:t>
            </a:r>
            <a:r>
              <a:rPr lang="ru-RU" sz="2400" dirty="0" smtClean="0"/>
              <a:t>:</a:t>
            </a:r>
          </a:p>
          <a:p>
            <a:r>
              <a:rPr lang="ru-RU" sz="2400" b="1" dirty="0" err="1" smtClean="0">
                <a:latin typeface="Courier New" pitchFamily="49" charset="0"/>
                <a:cs typeface="Courier New" pitchFamily="49" charset="0"/>
              </a:rPr>
              <a:t>union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err="1" smtClean="0">
                <a:latin typeface="Courier New" pitchFamily="49" charset="0"/>
                <a:cs typeface="Courier New" pitchFamily="49" charset="0"/>
              </a:rPr>
              <a:t>ind_un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тип1        идентификатор1;</a:t>
            </a:r>
          </a:p>
          <a:p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тип 2        идентификатор2;</a:t>
            </a:r>
            <a:endParaRPr lang="ru-RU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...............................</a:t>
            </a:r>
            <a:endParaRPr lang="ru-RU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тип n       идентификатор n;</a:t>
            </a:r>
          </a:p>
          <a:p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где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ind_un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- определяемый новый тип; </a:t>
            </a:r>
          </a:p>
          <a:p>
            <a:pPr algn="just"/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noProof="0" dirty="0" smtClean="0">
                <a:latin typeface="+mj-lt"/>
                <a:ea typeface="+mj-ea"/>
                <a:cs typeface="+mj-cs"/>
              </a:rPr>
              <a:t>Составные типы данных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39240"/>
            <a:ext cx="789432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 составным типам данных  можно  отнести:  </a:t>
            </a:r>
          </a:p>
          <a:p>
            <a:pPr algn="just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перечисление; </a:t>
            </a:r>
          </a:p>
          <a:p>
            <a:pPr algn="just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структуру;  </a:t>
            </a:r>
          </a:p>
          <a:p>
            <a:pPr algn="just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поля бит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algn="just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объединение.  </a:t>
            </a:r>
          </a:p>
          <a:p>
            <a:pPr algn="just"/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Общим для этих типов является то,  что  они  встраиваются  в  программу пользователя только на этапе компиляции. </a:t>
            </a:r>
          </a:p>
          <a:p>
            <a:pPr algn="just"/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Составные типы можно рассматривать  как  механизм расширения стандартных типов данных.  </a:t>
            </a:r>
          </a:p>
          <a:p>
            <a:pPr algn="just"/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528504" y="24960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ru-RU" sz="4000" dirty="0" smtClean="0">
                <a:latin typeface="+mj-lt"/>
                <a:ea typeface="+mj-ea"/>
                <a:cs typeface="+mj-cs"/>
              </a:rPr>
              <a:t>Объединение</a:t>
            </a:r>
            <a:endParaRPr lang="ru-RU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39240"/>
            <a:ext cx="789432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Работа оператора объявления типа ‘’объединение’’ состоит в том, что компилятору поставляется информация о том, что для хранения переменных будет выделена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одна и та же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область памяти.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 этом случае для переменной типа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union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выделяется места в памяти ровно столько, сколько необходимо для размещения в памяти элементу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union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имеющему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наибольший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размер в байтах.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При этом необходимо помнить, что транслятор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не знает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какой член используется в данный момент, и поэтому контроль типа невозможен.</a:t>
            </a: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Одновременно в памяти может находиться значение и быть «активным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» только один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элемент объединения. </a:t>
            </a:r>
          </a:p>
          <a:p>
            <a:pPr algn="just"/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21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ru-RU" sz="4000" dirty="0" smtClean="0"/>
              <a:t>Объединение</a:t>
            </a:r>
            <a:endParaRPr lang="ru-RU" sz="4000" cap="small" dirty="0">
              <a:solidFill>
                <a:schemeClr val="tx2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39240"/>
            <a:ext cx="78943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Обращение  к  полям   объединения   имеет   тот   же синтаксис,  что  и  обращение  к  полям  структуры. 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Определение    размера   памяти,   занимаемого значением типа объединение, осуществляется оператором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sizeof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xmlns="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22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ru-RU" sz="4000" dirty="0" smtClean="0"/>
              <a:t>Объединение</a:t>
            </a:r>
            <a:r>
              <a:rPr lang="en-US" sz="4000" dirty="0" smtClean="0"/>
              <a:t>. </a:t>
            </a:r>
            <a:r>
              <a:rPr lang="ru-RU" sz="4000" dirty="0" smtClean="0"/>
              <a:t>Пример</a:t>
            </a:r>
            <a:endParaRPr lang="ru-RU" sz="4000" cap="small" dirty="0">
              <a:solidFill>
                <a:schemeClr val="tx2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39240"/>
            <a:ext cx="789432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Написать программу для работы с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бд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товары </a:t>
            </a:r>
          </a:p>
        </p:txBody>
      </p:sp>
    </p:spTree>
    <p:extLst>
      <p:ext uri="{BB962C8B-B14F-4D97-AF65-F5344CB8AC3E}">
        <p14:creationId xmlns:p14="http://schemas.microsoft.com/office/powerpoint/2010/main" xmlns="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23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ru-RU" sz="4000" dirty="0" smtClean="0"/>
              <a:t>Объединение</a:t>
            </a:r>
            <a:r>
              <a:rPr lang="en-US" sz="4000" dirty="0" smtClean="0"/>
              <a:t>. </a:t>
            </a:r>
            <a:r>
              <a:rPr lang="ru-RU" sz="4000" dirty="0" smtClean="0"/>
              <a:t>Пример</a:t>
            </a:r>
            <a:r>
              <a:rPr lang="en-US" sz="4000" dirty="0" smtClean="0"/>
              <a:t> 2</a:t>
            </a:r>
            <a:endParaRPr lang="ru-RU" sz="4000" cap="small" dirty="0">
              <a:solidFill>
                <a:schemeClr val="tx2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39240"/>
            <a:ext cx="789432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В структуре храниться имя фигуры, в ней (в структуре) объединение, в котором хранятся параметры фигуры (радиус окружности, длины прямоугольника). Для введенного типа фигуры рассчитать площадь.</a:t>
            </a:r>
          </a:p>
          <a:p>
            <a:r>
              <a:rPr lang="ru-RU" sz="2400" dirty="0" smtClean="0"/>
              <a:t> </a:t>
            </a:r>
          </a:p>
          <a:p>
            <a:r>
              <a:rPr lang="ru-RU" sz="2400" dirty="0" smtClean="0"/>
              <a:t>Исходными данными являются тип фигуры (окружность или прямоугольник) и параметры фигуры(радиус, длинна и ширина). Необходимо организовать работу с объединением для уменьшения объема выделяемой памяти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xmlns="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24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ru-RU" sz="4000" dirty="0" smtClean="0"/>
              <a:t>Объединение</a:t>
            </a:r>
            <a:r>
              <a:rPr lang="en-US" sz="4000" dirty="0" smtClean="0"/>
              <a:t>. </a:t>
            </a:r>
            <a:r>
              <a:rPr lang="ru-RU" sz="4000" dirty="0" smtClean="0"/>
              <a:t>Пример</a:t>
            </a:r>
            <a:r>
              <a:rPr lang="en-US" sz="4000" dirty="0" smtClean="0"/>
              <a:t> 2</a:t>
            </a:r>
            <a:endParaRPr lang="ru-RU" sz="4000" cap="small" dirty="0">
              <a:solidFill>
                <a:schemeClr val="tx2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39240"/>
            <a:ext cx="78943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Написать  программу для нахождения площади прямоугольной фигуры по 2 точкам с координатами (x1,y1) и (x2,y2).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xmlns="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25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noProof="0" dirty="0" smtClean="0">
                <a:latin typeface="+mj-lt"/>
                <a:ea typeface="+mj-ea"/>
                <a:cs typeface="+mj-cs"/>
              </a:rPr>
              <a:t>Перечисление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39240"/>
            <a:ext cx="78943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Перечислимый тип определяет упорядоченное множество значений путём перечисления идентификаторов, взятых в скобки и отделяемых друг от друга запятой.  </a:t>
            </a:r>
          </a:p>
          <a:p>
            <a:pPr algn="just"/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Этот тип можно рассматривать как способ задания  мнемонических констант, а так же получения дополнительной возможности контроля изменения значения вводимой переменной. </a:t>
            </a:r>
          </a:p>
          <a:p>
            <a:pPr algn="just"/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26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noProof="0" dirty="0" smtClean="0">
                <a:latin typeface="+mj-lt"/>
                <a:ea typeface="+mj-ea"/>
                <a:cs typeface="+mj-cs"/>
              </a:rPr>
              <a:t>Перечисление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39240"/>
            <a:ext cx="789432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Его определение имеет две формы:</a:t>
            </a:r>
          </a:p>
          <a:p>
            <a:endParaRPr lang="ru-RU" sz="2400" dirty="0" smtClean="0"/>
          </a:p>
          <a:p>
            <a:r>
              <a:rPr lang="ru-RU" sz="2400" b="1" dirty="0" err="1" smtClean="0"/>
              <a:t>enum</a:t>
            </a:r>
            <a:r>
              <a:rPr lang="ru-RU" sz="2400" b="1" dirty="0" smtClean="0"/>
              <a:t>{список идентификаторов };</a:t>
            </a:r>
          </a:p>
          <a:p>
            <a:endParaRPr lang="ru-RU" sz="2400" b="1" dirty="0" smtClean="0"/>
          </a:p>
          <a:p>
            <a:r>
              <a:rPr lang="ru-RU" sz="2400" b="1" dirty="0" err="1" smtClean="0"/>
              <a:t>enum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enum_ind</a:t>
            </a:r>
            <a:r>
              <a:rPr lang="ru-RU" sz="2400" b="1" dirty="0" smtClean="0"/>
              <a:t> {список идентификаторов }; </a:t>
            </a:r>
            <a:endParaRPr lang="ru-RU" sz="2400" dirty="0" smtClean="0"/>
          </a:p>
          <a:p>
            <a:r>
              <a:rPr lang="ru-RU" sz="2400" b="1" dirty="0" smtClean="0"/>
              <a:t> </a:t>
            </a:r>
            <a:endParaRPr lang="ru-RU" sz="2400" dirty="0" smtClean="0"/>
          </a:p>
          <a:p>
            <a:r>
              <a:rPr lang="ru-RU" sz="2400" dirty="0" smtClean="0"/>
              <a:t>где </a:t>
            </a:r>
            <a:r>
              <a:rPr lang="ru-RU" sz="2400" dirty="0" err="1" smtClean="0"/>
              <a:t>enum</a:t>
            </a:r>
            <a:r>
              <a:rPr lang="ru-RU" sz="2400" dirty="0" smtClean="0"/>
              <a:t> -  зарезервированное слово,  используемое для объявления перечислимого типа;   </a:t>
            </a:r>
          </a:p>
          <a:p>
            <a:r>
              <a:rPr lang="ru-RU" sz="2400" dirty="0" smtClean="0"/>
              <a:t> </a:t>
            </a:r>
            <a:r>
              <a:rPr lang="ru-RU" sz="2400" dirty="0" err="1" smtClean="0"/>
              <a:t>enum_ind</a:t>
            </a:r>
            <a:r>
              <a:rPr lang="ru-RU" sz="2400" dirty="0" smtClean="0"/>
              <a:t> - идентификатор, определяемого пользователем  «перечислимого» типа; </a:t>
            </a:r>
          </a:p>
          <a:p>
            <a:r>
              <a:rPr lang="ru-RU" sz="2400" dirty="0" smtClean="0"/>
              <a:t>« список идентификаторов» - список идентификаторов,  разделённых символом  запятая.</a:t>
            </a:r>
          </a:p>
          <a:p>
            <a:pPr algn="just"/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27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noProof="0" dirty="0" smtClean="0">
                <a:latin typeface="+mj-lt"/>
                <a:ea typeface="+mj-ea"/>
                <a:cs typeface="+mj-cs"/>
              </a:rPr>
              <a:t>Перечисление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39240"/>
            <a:ext cx="789432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/>
              <a:t>Значения идентификаторов из списка идентификаторов могут задаваться либо по умолчанию, либо путём явной инициализации: </a:t>
            </a:r>
            <a:endParaRPr lang="en-US" sz="2400" dirty="0" smtClean="0"/>
          </a:p>
          <a:p>
            <a:pPr algn="just">
              <a:buFont typeface="Arial" pitchFamily="34" charset="0"/>
              <a:buChar char="•"/>
            </a:pPr>
            <a:r>
              <a:rPr lang="ru-RU" sz="2400" dirty="0" smtClean="0"/>
              <a:t>по </a:t>
            </a:r>
            <a:r>
              <a:rPr lang="ru-RU" sz="2400" dirty="0" smtClean="0"/>
              <a:t>умолчанию - первому идентификатору присваивается значение ноль, а каждому последующему на единицу больше; </a:t>
            </a:r>
          </a:p>
          <a:p>
            <a:pPr algn="just">
              <a:buFont typeface="Arial" pitchFamily="34" charset="0"/>
              <a:buChar char="•"/>
            </a:pPr>
            <a:r>
              <a:rPr lang="ru-RU" sz="2400" dirty="0" smtClean="0"/>
              <a:t>путём явной инициализации может быть определены значения любых идентификаторов, а каждые последующие, относительно заданных, будут на единицу больше.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a,b,c,d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};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//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a=0,b=1,c=2,d=3</a:t>
            </a:r>
            <a:endParaRPr lang="ru-RU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a,b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=5,c,d=10}; 	//a=0,b=5,c=6,d=10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xmlns="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28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noProof="0" dirty="0" smtClean="0">
                <a:latin typeface="+mj-lt"/>
                <a:ea typeface="+mj-ea"/>
                <a:cs typeface="+mj-cs"/>
              </a:rPr>
              <a:t>Перечисление. Пример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39240"/>
            <a:ext cx="7894320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WEEK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MONDAY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 1, 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TUESDAY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WEDNESDAY,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THURSDAY,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FRIDAY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SATURDAY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SUNDAY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endParaRPr lang="ru-RU" sz="2400" dirty="0" smtClean="0"/>
          </a:p>
          <a:p>
            <a:pPr>
              <a:buFont typeface="Wingdings" pitchFamily="2" charset="2"/>
              <a:buNone/>
            </a:pPr>
            <a:endParaRPr lang="en-US" sz="2400" dirty="0" smtClean="0"/>
          </a:p>
          <a:p>
            <a:pPr>
              <a:buFont typeface="Wingdings" pitchFamily="2" charset="2"/>
              <a:buNone/>
            </a:pPr>
            <a:endParaRPr lang="en-US" sz="2400" dirty="0" smtClean="0"/>
          </a:p>
          <a:p>
            <a:pPr>
              <a:buFont typeface="Wingdings" pitchFamily="2" charset="2"/>
              <a:buNone/>
            </a:pPr>
            <a:endParaRPr lang="ru-RU" sz="2400" dirty="0" smtClean="0"/>
          </a:p>
          <a:p>
            <a:pPr>
              <a:buFont typeface="Wingdings" pitchFamily="2" charset="2"/>
              <a:buNone/>
            </a:pPr>
            <a:endParaRPr lang="ru-RU" sz="2400" dirty="0" smtClean="0"/>
          </a:p>
          <a:p>
            <a:pPr>
              <a:buFont typeface="Wingdings" pitchFamily="2" charset="2"/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xmlns="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29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noProof="0" dirty="0" smtClean="0">
                <a:latin typeface="+mj-lt"/>
                <a:ea typeface="+mj-ea"/>
                <a:cs typeface="+mj-cs"/>
              </a:rPr>
              <a:t>Перечисление. Пример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39240"/>
            <a:ext cx="789432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(“Введите номер дня недели:”);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WEEK day;</a:t>
            </a:r>
          </a:p>
          <a:p>
            <a:pPr>
              <a:lnSpc>
                <a:spcPct val="80000"/>
              </a:lnSpc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d”,&amp;day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switch(day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case MONDAY:    {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Понедельник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\n”); break;}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case TUESDAY:   {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Вторник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\n”); break;}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case WEDNESDAY: {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Среда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\n”); break;}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case THURSDAY:  {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Четверг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\n”); break;}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case FRIDAY:    {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Пятница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\n”); break;}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case SATURDAY:  {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Суббота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\n”); break;}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case SUNDAY:    {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Воскресенье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\n”); break;}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Font typeface="Wingdings" pitchFamily="2" charset="2"/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endParaRPr lang="ru-RU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noProof="0" dirty="0" smtClean="0">
                <a:latin typeface="+mj-lt"/>
                <a:ea typeface="+mj-ea"/>
                <a:cs typeface="+mj-cs"/>
              </a:rPr>
              <a:t>Структуры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39240"/>
            <a:ext cx="78943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Структура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  –  это   сложный  тип  данных представляющий  собой  упорядоченное  в памяти  множество  элементов  различного типа.  </a:t>
            </a:r>
          </a:p>
          <a:p>
            <a:pPr algn="just"/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Поле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– элемент  в структуре(должен иметь свое имя) 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Элементы в структуре располагаются последовательно. </a:t>
            </a:r>
          </a:p>
          <a:p>
            <a:pPr algn="just"/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Размер   структуры определяется суммой размеров всех полей.</a:t>
            </a:r>
          </a:p>
        </p:txBody>
      </p:sp>
    </p:spTree>
    <p:extLst>
      <p:ext uri="{BB962C8B-B14F-4D97-AF65-F5344CB8AC3E}">
        <p14:creationId xmlns:p14="http://schemas.microsoft.com/office/powerpoint/2010/main" xmlns="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30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noProof="0" dirty="0" smtClean="0">
                <a:latin typeface="+mj-lt"/>
                <a:ea typeface="+mj-ea"/>
                <a:cs typeface="+mj-cs"/>
              </a:rPr>
              <a:t>Перечисление. Пример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39240"/>
            <a:ext cx="78943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(“Введите номер дня недели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:”);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WEEK day;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d”,&amp;day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switch(day){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case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1: 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Понедельник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\n”); break;}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case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2: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Вторник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\n”); break;}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case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Среда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\n”); break;}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case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4: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Четверг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\n”); break;}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case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5: 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Пятница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\n”); break;}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case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6: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Суббота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\n”); break;}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case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7: 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Воскресенье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\n”); break;}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Font typeface="Wingdings" pitchFamily="2" charset="2"/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endParaRPr lang="ru-RU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31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noProof="0" dirty="0" smtClean="0">
                <a:latin typeface="+mj-lt"/>
                <a:ea typeface="+mj-ea"/>
                <a:cs typeface="+mj-cs"/>
              </a:rPr>
              <a:t>Перечисление. Пример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39240"/>
            <a:ext cx="789432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   FALSE,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   TRUE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a;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if (a==TRUE) …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if (a==1)…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endParaRPr lang="ru-RU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32</a:t>
            </a:fld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39240"/>
            <a:ext cx="789432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Поле бит – особый тип структуры, определяющий какую длину имеет каждый ее </a:t>
            </a:r>
            <a:r>
              <a:rPr lang="ru-RU" sz="2400" dirty="0" smtClean="0"/>
              <a:t>элемент.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ru-RU" sz="2400" dirty="0" smtClean="0"/>
              <a:t>Поле </a:t>
            </a:r>
            <a:r>
              <a:rPr lang="ru-RU" sz="2400" dirty="0" smtClean="0"/>
              <a:t>представляет собой последовательность соседних двоичных разрядов (бит) внутри одного целого значения. </a:t>
            </a:r>
            <a:endParaRPr lang="en-US" sz="2400" dirty="0" smtClean="0"/>
          </a:p>
          <a:p>
            <a:r>
              <a:rPr lang="ru-RU" sz="2400" dirty="0" smtClean="0"/>
              <a:t>Каждое </a:t>
            </a:r>
            <a:r>
              <a:rPr lang="ru-RU" sz="2400" dirty="0" smtClean="0"/>
              <a:t>поле может иметь тип </a:t>
            </a:r>
            <a:r>
              <a:rPr lang="ru-RU" sz="2400" dirty="0" err="1" smtClean="0"/>
              <a:t>unsigned</a:t>
            </a:r>
            <a:r>
              <a:rPr lang="ru-RU" sz="2400" dirty="0" smtClean="0"/>
              <a:t> </a:t>
            </a:r>
            <a:r>
              <a:rPr lang="ru-RU" sz="2400" dirty="0" err="1" smtClean="0"/>
              <a:t>int</a:t>
            </a:r>
            <a:r>
              <a:rPr lang="ru-RU" sz="2400" dirty="0" smtClean="0"/>
              <a:t> или </a:t>
            </a:r>
            <a:r>
              <a:rPr lang="ru-RU" sz="2400" dirty="0" err="1" smtClean="0"/>
              <a:t>signed</a:t>
            </a:r>
            <a:r>
              <a:rPr lang="ru-RU" sz="2400" dirty="0" smtClean="0"/>
              <a:t> </a:t>
            </a:r>
            <a:r>
              <a:rPr lang="ru-RU" sz="2400" dirty="0" err="1" smtClean="0"/>
              <a:t>int</a:t>
            </a:r>
            <a:r>
              <a:rPr lang="ru-RU" sz="2400" dirty="0" smtClean="0"/>
              <a:t> и размещается в машинном слове целиком, а вся группа полей может выходить за пределы машинного слова. </a:t>
            </a:r>
            <a:endParaRPr lang="en-US" sz="2400" dirty="0" smtClean="0"/>
          </a:p>
          <a:p>
            <a:endParaRPr lang="ru-RU" sz="2400" dirty="0" smtClean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noProof="0" dirty="0" smtClean="0">
                <a:latin typeface="+mj-lt"/>
                <a:ea typeface="+mj-ea"/>
                <a:cs typeface="+mj-cs"/>
              </a:rPr>
              <a:t>Поля бит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33</a:t>
            </a:fld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39240"/>
            <a:ext cx="7894320" cy="1745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имя </a:t>
            </a: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стуктуры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{ 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тип 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имя 1: длина;</a:t>
            </a:r>
          </a:p>
          <a:p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. . .</a:t>
            </a:r>
          </a:p>
          <a:p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тип 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имя n : длина;</a:t>
            </a:r>
          </a:p>
          <a:p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ru-RU" sz="2400" dirty="0" smtClean="0"/>
              <a:t> </a:t>
            </a:r>
          </a:p>
          <a:p>
            <a:endParaRPr lang="ru-RU" sz="2400" dirty="0" smtClean="0"/>
          </a:p>
          <a:p>
            <a:r>
              <a:rPr lang="ru-RU" sz="2400" dirty="0" err="1" smtClean="0"/>
              <a:t>struct</a:t>
            </a:r>
            <a:r>
              <a:rPr lang="ru-RU" sz="2400" dirty="0" smtClean="0"/>
              <a:t> </a:t>
            </a:r>
            <a:r>
              <a:rPr lang="ru-RU" sz="2400" dirty="0" err="1" smtClean="0"/>
              <a:t>pole</a:t>
            </a:r>
            <a:endParaRPr lang="ru-RU" sz="2400" dirty="0" smtClean="0"/>
          </a:p>
          <a:p>
            <a:r>
              <a:rPr lang="ru-RU" sz="2400" dirty="0" smtClean="0"/>
              <a:t>{ </a:t>
            </a:r>
            <a:r>
              <a:rPr lang="ru-RU" sz="2400" dirty="0" err="1" smtClean="0"/>
              <a:t>int</a:t>
            </a:r>
            <a:r>
              <a:rPr lang="ru-RU" sz="2400" dirty="0" smtClean="0"/>
              <a:t> p1:1;</a:t>
            </a:r>
          </a:p>
          <a:p>
            <a:r>
              <a:rPr lang="en-US" sz="2400" dirty="0" smtClean="0"/>
              <a:t>  unsigned p2:2;</a:t>
            </a:r>
            <a:endParaRPr lang="ru-RU" sz="2400" dirty="0" smtClean="0"/>
          </a:p>
          <a:p>
            <a:r>
              <a:rPr lang="en-US" sz="2400" dirty="0" smtClean="0"/>
              <a:t>  int:6;</a:t>
            </a:r>
            <a:endParaRPr lang="ru-RU" sz="2400" dirty="0" smtClean="0"/>
          </a:p>
          <a:p>
            <a:r>
              <a:rPr lang="en-US" sz="2400" dirty="0" smtClean="0"/>
              <a:t>  </a:t>
            </a:r>
            <a:r>
              <a:rPr lang="en-US" sz="2400" dirty="0" err="1" smtClean="0"/>
              <a:t>int</a:t>
            </a:r>
            <a:r>
              <a:rPr lang="en-US" sz="2400" dirty="0" smtClean="0"/>
              <a:t> p3:4</a:t>
            </a:r>
            <a:endParaRPr lang="ru-RU" sz="2400" dirty="0" smtClean="0"/>
          </a:p>
          <a:p>
            <a:r>
              <a:rPr lang="ru-RU" sz="2400" dirty="0" smtClean="0"/>
              <a:t>} </a:t>
            </a:r>
            <a:r>
              <a:rPr lang="ru-RU" sz="2400" dirty="0" err="1" smtClean="0"/>
              <a:t>pl</a:t>
            </a:r>
            <a:r>
              <a:rPr lang="ru-RU" sz="2400" dirty="0" smtClean="0"/>
              <a:t>;</a:t>
            </a:r>
          </a:p>
          <a:p>
            <a:r>
              <a:rPr lang="ru-RU" sz="2400" dirty="0" smtClean="0"/>
              <a:t> </a:t>
            </a:r>
          </a:p>
          <a:p>
            <a:r>
              <a:rPr lang="ru-RU" sz="2400" dirty="0" smtClean="0"/>
              <a:t>Объявление такого вида обеспечивает размещение </a:t>
            </a:r>
            <a:r>
              <a:rPr lang="ru-RU" sz="2400" dirty="0" err="1" smtClean="0"/>
              <a:t>стуктуры</a:t>
            </a:r>
            <a:r>
              <a:rPr lang="ru-RU" sz="2400" dirty="0" smtClean="0"/>
              <a:t> (полей бит) в памяти следующим образом. В полях типа </a:t>
            </a:r>
            <a:r>
              <a:rPr lang="ru-RU" sz="2400" dirty="0" err="1" smtClean="0"/>
              <a:t>signed</a:t>
            </a:r>
            <a:r>
              <a:rPr lang="ru-RU" sz="2400" dirty="0" smtClean="0"/>
              <a:t> крайний левый бит является знаковым. Таким образом, поле </a:t>
            </a:r>
            <a:r>
              <a:rPr lang="ru-RU" sz="2400" dirty="0" err="1" smtClean="0"/>
              <a:t>signed</a:t>
            </a:r>
            <a:r>
              <a:rPr lang="ru-RU" sz="2400" dirty="0" smtClean="0"/>
              <a:t> </a:t>
            </a:r>
            <a:r>
              <a:rPr lang="ru-RU" sz="2400" dirty="0" err="1" smtClean="0"/>
              <a:t>int</a:t>
            </a:r>
            <a:r>
              <a:rPr lang="ru-RU" sz="2400" dirty="0" smtClean="0"/>
              <a:t> p:1 может быть использовано для хранения значений -1 и 0, так как любое не нулевое значение поля </a:t>
            </a:r>
            <a:r>
              <a:rPr lang="ru-RU" sz="2400" dirty="0" err="1" smtClean="0"/>
              <a:t>p</a:t>
            </a:r>
            <a:r>
              <a:rPr lang="ru-RU" sz="2400" dirty="0" smtClean="0"/>
              <a:t> будет интерпретироваться как -1. Поле </a:t>
            </a:r>
            <a:r>
              <a:rPr lang="ru-RU" sz="2400" dirty="0" err="1" smtClean="0"/>
              <a:t>signed</a:t>
            </a:r>
            <a:r>
              <a:rPr lang="ru-RU" sz="2400" dirty="0" smtClean="0"/>
              <a:t> </a:t>
            </a:r>
            <a:r>
              <a:rPr lang="ru-RU" sz="2400" dirty="0" err="1" smtClean="0"/>
              <a:t>int</a:t>
            </a:r>
            <a:r>
              <a:rPr lang="ru-RU" sz="2400" dirty="0" smtClean="0"/>
              <a:t> p:2, в отличие от </a:t>
            </a:r>
            <a:r>
              <a:rPr lang="ru-RU" sz="2400" dirty="0" err="1" smtClean="0"/>
              <a:t>int</a:t>
            </a:r>
            <a:r>
              <a:rPr lang="ru-RU" sz="2400" dirty="0" smtClean="0"/>
              <a:t> p:1, может принимать три значения -1,0,1. В объявлении структуры имеется еще два поля (int:6; </a:t>
            </a:r>
            <a:r>
              <a:rPr lang="ru-RU" sz="2400" dirty="0" err="1" smtClean="0"/>
              <a:t>int</a:t>
            </a:r>
            <a:r>
              <a:rPr lang="ru-RU" sz="2400" dirty="0" smtClean="0"/>
              <a:t> p3:4). Первое указывает, что структура содержит 6 неиспользуемых бит, второе предназначено для чисел в диапазоне от –7 до 7.</a:t>
            </a:r>
          </a:p>
          <a:p>
            <a:r>
              <a:rPr lang="ru-RU" sz="2400" dirty="0" smtClean="0"/>
              <a:t> </a:t>
            </a:r>
          </a:p>
          <a:p>
            <a:r>
              <a:rPr lang="ru-RU" sz="2400" dirty="0" smtClean="0"/>
              <a:t>В </a:t>
            </a:r>
            <a:r>
              <a:rPr lang="ru-RU" sz="2400" dirty="0" err="1" smtClean="0"/>
              <a:t>Borland</a:t>
            </a:r>
            <a:r>
              <a:rPr lang="ru-RU" sz="2400" dirty="0" smtClean="0"/>
              <a:t> С самый левый бит является знаковым. Поля могут не иметь имени; с помощью безымянного поля (задаваемого только двоеточием и шириной) организуется пропуск требуемого количества разрядов. Ширина равная нулю, используется тогда когда необходимо выйти на границу следующего слова.</a:t>
            </a:r>
          </a:p>
          <a:p>
            <a:r>
              <a:rPr lang="ru-RU" sz="2400" dirty="0" smtClean="0"/>
              <a:t> </a:t>
            </a:r>
          </a:p>
          <a:p>
            <a:r>
              <a:rPr lang="ru-RU" sz="2400" dirty="0" smtClean="0"/>
              <a:t>Все особенности, связанные с использованием полей, например: может ли поле байт перейти границу слова, зависят от аппаратной реализации.</a:t>
            </a:r>
          </a:p>
          <a:p>
            <a:r>
              <a:rPr lang="ru-RU" sz="2400" dirty="0" smtClean="0"/>
              <a:t>При определенном удобстве работа с полями может повлечь некоторые трудности. Они связаны, например, с тем, что на одних машинах поля размещаются слева направо, на других - справа налево. Это в свою очередь влечет некоторые трудности при перенесении программ. Поля не могут быть массивами и не имеют адресов и, следовательно, операция &amp; к ним не применима.</a:t>
            </a:r>
          </a:p>
          <a:p>
            <a:r>
              <a:rPr lang="ru-RU" sz="2400" dirty="0" smtClean="0"/>
              <a:t> 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noProof="0" dirty="0" smtClean="0">
                <a:latin typeface="+mj-lt"/>
                <a:ea typeface="+mj-ea"/>
                <a:cs typeface="+mj-cs"/>
              </a:rPr>
              <a:t>Поля бит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34</a:t>
            </a:fld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39240"/>
            <a:ext cx="78943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 smtClean="0"/>
              <a:t>struct</a:t>
            </a:r>
            <a:r>
              <a:rPr lang="ru-RU" sz="2400" dirty="0" smtClean="0"/>
              <a:t> </a:t>
            </a:r>
            <a:r>
              <a:rPr lang="ru-RU" sz="2400" dirty="0" err="1" smtClean="0"/>
              <a:t>pole</a:t>
            </a:r>
            <a:endParaRPr lang="ru-RU" sz="2400" dirty="0" smtClean="0"/>
          </a:p>
          <a:p>
            <a:r>
              <a:rPr lang="ru-RU" sz="2400" dirty="0" smtClean="0"/>
              <a:t>{ </a:t>
            </a:r>
            <a:endParaRPr lang="ru-RU" sz="2400" dirty="0" smtClean="0"/>
          </a:p>
          <a:p>
            <a:r>
              <a:rPr lang="ru-RU" sz="2400" dirty="0" smtClean="0"/>
              <a:t> </a:t>
            </a:r>
            <a:r>
              <a:rPr lang="ru-RU" sz="2400" dirty="0" smtClean="0"/>
              <a:t> </a:t>
            </a:r>
            <a:r>
              <a:rPr lang="en-US" sz="2400" dirty="0" smtClean="0"/>
              <a:t>signed p:1;</a:t>
            </a:r>
            <a:endParaRPr lang="ru-RU" sz="2400" dirty="0" smtClean="0"/>
          </a:p>
          <a:p>
            <a:r>
              <a:rPr lang="ru-RU" sz="2400" dirty="0" smtClean="0"/>
              <a:t> </a:t>
            </a:r>
            <a:r>
              <a:rPr lang="ru-RU" sz="2400" dirty="0" smtClean="0"/>
              <a:t> </a:t>
            </a:r>
            <a:r>
              <a:rPr lang="ru-RU" sz="2400" dirty="0" err="1" smtClean="0"/>
              <a:t>int</a:t>
            </a:r>
            <a:r>
              <a:rPr lang="ru-RU" sz="2400" dirty="0" smtClean="0"/>
              <a:t> </a:t>
            </a:r>
            <a:r>
              <a:rPr lang="ru-RU" sz="2400" dirty="0" smtClean="0"/>
              <a:t>p1:1;</a:t>
            </a:r>
          </a:p>
          <a:p>
            <a:r>
              <a:rPr lang="en-US" sz="2400" dirty="0" smtClean="0"/>
              <a:t>  unsigned p2:2;</a:t>
            </a:r>
            <a:endParaRPr lang="ru-RU" sz="2400" dirty="0" smtClean="0"/>
          </a:p>
          <a:p>
            <a:r>
              <a:rPr lang="en-US" sz="2400" dirty="0" smtClean="0"/>
              <a:t>  int:6;</a:t>
            </a:r>
            <a:endParaRPr lang="ru-RU" sz="2400" dirty="0" smtClean="0"/>
          </a:p>
          <a:p>
            <a:r>
              <a:rPr lang="en-US" sz="2400" dirty="0" smtClean="0"/>
              <a:t>  </a:t>
            </a:r>
            <a:r>
              <a:rPr lang="en-US" sz="2400" dirty="0" err="1" smtClean="0"/>
              <a:t>int</a:t>
            </a:r>
            <a:r>
              <a:rPr lang="en-US" sz="2400" dirty="0" smtClean="0"/>
              <a:t> p3:4</a:t>
            </a:r>
            <a:endParaRPr lang="ru-RU" sz="2400" dirty="0" smtClean="0"/>
          </a:p>
          <a:p>
            <a:r>
              <a:rPr lang="ru-RU" sz="2400" dirty="0" smtClean="0"/>
              <a:t>} </a:t>
            </a:r>
            <a:r>
              <a:rPr lang="ru-RU" sz="2400" dirty="0" err="1" smtClean="0"/>
              <a:t>pl</a:t>
            </a:r>
            <a:r>
              <a:rPr lang="ru-RU" sz="2400" dirty="0" smtClean="0"/>
              <a:t>;</a:t>
            </a:r>
          </a:p>
          <a:p>
            <a:r>
              <a:rPr lang="ru-RU" sz="2400" dirty="0" smtClean="0"/>
              <a:t> </a:t>
            </a:r>
          </a:p>
          <a:p>
            <a:endParaRPr lang="ru-RU" sz="2400" dirty="0" smtClean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noProof="0" dirty="0" smtClean="0">
                <a:latin typeface="+mj-lt"/>
                <a:ea typeface="+mj-ea"/>
                <a:cs typeface="+mj-cs"/>
              </a:rPr>
              <a:t>Поля бит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35</a:t>
            </a:fld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39240"/>
            <a:ext cx="789432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 smtClean="0"/>
              <a:t>signed</a:t>
            </a:r>
            <a:r>
              <a:rPr lang="ru-RU" sz="2400" dirty="0" smtClean="0"/>
              <a:t> </a:t>
            </a:r>
            <a:r>
              <a:rPr lang="en-US" sz="2400" dirty="0" smtClean="0"/>
              <a:t> - </a:t>
            </a:r>
            <a:r>
              <a:rPr lang="ru-RU" sz="2400" dirty="0" smtClean="0"/>
              <a:t>крайний </a:t>
            </a:r>
            <a:r>
              <a:rPr lang="ru-RU" sz="2400" dirty="0" smtClean="0"/>
              <a:t>левый бит является знаковым. </a:t>
            </a:r>
            <a:r>
              <a:rPr lang="ru-RU" sz="2400" dirty="0" err="1" smtClean="0"/>
              <a:t>signed</a:t>
            </a:r>
            <a:r>
              <a:rPr lang="ru-RU" sz="2400" dirty="0" smtClean="0"/>
              <a:t> </a:t>
            </a:r>
            <a:r>
              <a:rPr lang="ru-RU" sz="2400" dirty="0" err="1" smtClean="0"/>
              <a:t>int</a:t>
            </a:r>
            <a:r>
              <a:rPr lang="ru-RU" sz="2400" dirty="0" smtClean="0"/>
              <a:t> p:1 </a:t>
            </a:r>
            <a:r>
              <a:rPr lang="en-US" sz="2400" dirty="0" smtClean="0"/>
              <a:t> </a:t>
            </a:r>
            <a:r>
              <a:rPr lang="ru-RU" sz="2400" dirty="0" smtClean="0"/>
              <a:t>может быть -1 </a:t>
            </a:r>
            <a:r>
              <a:rPr lang="ru-RU" sz="2400" dirty="0" smtClean="0"/>
              <a:t>и 0, </a:t>
            </a:r>
            <a:r>
              <a:rPr lang="ru-RU" sz="2400" dirty="0" smtClean="0"/>
              <a:t>любое </a:t>
            </a:r>
            <a:r>
              <a:rPr lang="ru-RU" sz="2400" dirty="0" smtClean="0"/>
              <a:t>не нулевое значение </a:t>
            </a:r>
            <a:r>
              <a:rPr lang="ru-RU" sz="2400" dirty="0" smtClean="0"/>
              <a:t>-1</a:t>
            </a:r>
            <a:r>
              <a:rPr lang="ru-RU" sz="2400" dirty="0" smtClean="0"/>
              <a:t>. </a:t>
            </a:r>
            <a:endParaRPr lang="ru-RU" sz="2400" dirty="0" smtClean="0"/>
          </a:p>
          <a:p>
            <a:endParaRPr lang="ru-RU" sz="2400" dirty="0" smtClean="0"/>
          </a:p>
          <a:p>
            <a:r>
              <a:rPr lang="ru-RU" sz="2400" dirty="0" err="1" smtClean="0"/>
              <a:t>signed</a:t>
            </a:r>
            <a:r>
              <a:rPr lang="ru-RU" sz="2400" dirty="0" smtClean="0"/>
              <a:t> </a:t>
            </a:r>
            <a:r>
              <a:rPr lang="ru-RU" sz="2400" dirty="0" err="1" smtClean="0"/>
              <a:t>int</a:t>
            </a:r>
            <a:r>
              <a:rPr lang="ru-RU" sz="2400" dirty="0" smtClean="0"/>
              <a:t> p:2, в отличие от </a:t>
            </a:r>
            <a:r>
              <a:rPr lang="ru-RU" sz="2400" dirty="0" err="1" smtClean="0"/>
              <a:t>int</a:t>
            </a:r>
            <a:r>
              <a:rPr lang="ru-RU" sz="2400" dirty="0" smtClean="0"/>
              <a:t> p:1, может принимать три значения -1,0,1. </a:t>
            </a:r>
            <a:endParaRPr lang="ru-RU" sz="2400" dirty="0" smtClean="0"/>
          </a:p>
          <a:p>
            <a:endParaRPr lang="ru-RU" sz="2400" dirty="0" smtClean="0"/>
          </a:p>
          <a:p>
            <a:r>
              <a:rPr lang="ru-RU" sz="2400" dirty="0" smtClean="0"/>
              <a:t>int:6</a:t>
            </a:r>
            <a:r>
              <a:rPr lang="ru-RU" sz="2400" dirty="0" smtClean="0"/>
              <a:t>; </a:t>
            </a:r>
            <a:r>
              <a:rPr lang="ru-RU" sz="2400" dirty="0" smtClean="0"/>
              <a:t> структура </a:t>
            </a:r>
            <a:r>
              <a:rPr lang="ru-RU" sz="2400" dirty="0" smtClean="0"/>
              <a:t>содержит 6 неиспользуемых бит, </a:t>
            </a:r>
            <a:endParaRPr lang="ru-RU" sz="2400" dirty="0" smtClean="0"/>
          </a:p>
          <a:p>
            <a:r>
              <a:rPr lang="ru-RU" sz="2400" dirty="0" err="1" smtClean="0"/>
              <a:t>int</a:t>
            </a:r>
            <a:r>
              <a:rPr lang="ru-RU" sz="2400" dirty="0" smtClean="0"/>
              <a:t> p3:4 для чисел </a:t>
            </a:r>
            <a:r>
              <a:rPr lang="ru-RU" sz="2400" dirty="0" smtClean="0"/>
              <a:t>в диапазоне от –7 до 7.</a:t>
            </a:r>
          </a:p>
          <a:p>
            <a:r>
              <a:rPr lang="ru-RU" sz="2400" dirty="0" smtClean="0"/>
              <a:t> </a:t>
            </a:r>
          </a:p>
          <a:p>
            <a:endParaRPr lang="ru-RU" sz="2400" dirty="0" smtClean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noProof="0" dirty="0" smtClean="0">
                <a:latin typeface="+mj-lt"/>
                <a:ea typeface="+mj-ea"/>
                <a:cs typeface="+mj-cs"/>
              </a:rPr>
              <a:t>Поля бит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36</a:t>
            </a:fld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39240"/>
            <a:ext cx="789432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int</a:t>
            </a:r>
            <a:r>
              <a:rPr lang="en-US" sz="2400" dirty="0" smtClean="0"/>
              <a:t> main()</a:t>
            </a:r>
          </a:p>
          <a:p>
            <a:r>
              <a:rPr lang="ru-RU" sz="2400" dirty="0" smtClean="0"/>
              <a:t>{</a:t>
            </a:r>
          </a:p>
          <a:p>
            <a:r>
              <a:rPr lang="en-US" sz="2400" dirty="0" smtClean="0"/>
              <a:t>pole A, B;</a:t>
            </a:r>
          </a:p>
          <a:p>
            <a:r>
              <a:rPr lang="en-US" sz="2400" dirty="0" err="1" smtClean="0"/>
              <a:t>A.p</a:t>
            </a:r>
            <a:r>
              <a:rPr lang="en-US" sz="2400" dirty="0" smtClean="0"/>
              <a:t> = 5;</a:t>
            </a:r>
          </a:p>
          <a:p>
            <a:r>
              <a:rPr lang="en-US" sz="2400" dirty="0" smtClean="0"/>
              <a:t>A.p1 = 5;</a:t>
            </a:r>
          </a:p>
          <a:p>
            <a:r>
              <a:rPr lang="en-US" sz="2400" dirty="0" smtClean="0"/>
              <a:t>A.p2 = 5;</a:t>
            </a:r>
          </a:p>
          <a:p>
            <a:r>
              <a:rPr lang="en-US" sz="2400" dirty="0" smtClean="0"/>
              <a:t>A.p3 = 5</a:t>
            </a:r>
            <a:r>
              <a:rPr lang="en-US" sz="2400" dirty="0" smtClean="0"/>
              <a:t>;</a:t>
            </a:r>
            <a:endParaRPr lang="ru-RU" sz="2400" dirty="0" smtClean="0"/>
          </a:p>
          <a:p>
            <a:endParaRPr lang="en-US" sz="2400" dirty="0" smtClean="0"/>
          </a:p>
          <a:p>
            <a:r>
              <a:rPr lang="en-US" sz="2400" dirty="0" err="1" smtClean="0"/>
              <a:t>printf</a:t>
            </a:r>
            <a:r>
              <a:rPr lang="en-US" sz="2400" dirty="0" smtClean="0"/>
              <a:t>("%d\n", </a:t>
            </a:r>
            <a:r>
              <a:rPr lang="en-US" sz="2400" dirty="0" err="1" smtClean="0"/>
              <a:t>A.p</a:t>
            </a:r>
            <a:r>
              <a:rPr lang="en-US" sz="2400" dirty="0" smtClean="0"/>
              <a:t>);</a:t>
            </a:r>
          </a:p>
          <a:p>
            <a:r>
              <a:rPr lang="en-US" sz="2400" dirty="0" err="1" smtClean="0"/>
              <a:t>printf</a:t>
            </a:r>
            <a:r>
              <a:rPr lang="en-US" sz="2400" dirty="0" smtClean="0"/>
              <a:t>("%d\n", A.p1);</a:t>
            </a:r>
          </a:p>
          <a:p>
            <a:r>
              <a:rPr lang="en-US" sz="2400" dirty="0" err="1" smtClean="0"/>
              <a:t>printf</a:t>
            </a:r>
            <a:r>
              <a:rPr lang="en-US" sz="2400" dirty="0" smtClean="0"/>
              <a:t>("%d\n", A.p2);</a:t>
            </a:r>
          </a:p>
          <a:p>
            <a:r>
              <a:rPr lang="en-US" sz="2400" dirty="0" err="1" smtClean="0"/>
              <a:t>printf</a:t>
            </a:r>
            <a:r>
              <a:rPr lang="en-US" sz="2400" dirty="0" smtClean="0"/>
              <a:t>("%d\n", A.p3);</a:t>
            </a:r>
          </a:p>
          <a:p>
            <a:endParaRPr lang="ru-RU" sz="2400" dirty="0" smtClean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noProof="0" dirty="0" smtClean="0">
                <a:latin typeface="+mj-lt"/>
                <a:ea typeface="+mj-ea"/>
                <a:cs typeface="+mj-cs"/>
              </a:rPr>
              <a:t>Поля бит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37</a:t>
            </a:fld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noProof="0" dirty="0" smtClean="0">
                <a:latin typeface="+mj-lt"/>
                <a:ea typeface="+mj-ea"/>
                <a:cs typeface="+mj-cs"/>
              </a:rPr>
              <a:t>Поля бит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84960"/>
            <a:ext cx="7976560" cy="2636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38</a:t>
            </a:fld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39240"/>
            <a:ext cx="789432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B.p1 = 2;</a:t>
            </a:r>
          </a:p>
          <a:p>
            <a:r>
              <a:rPr lang="en-US" sz="2400" dirty="0" smtClean="0"/>
              <a:t>B.p3 = 2</a:t>
            </a:r>
            <a:r>
              <a:rPr lang="en-US" sz="2400" dirty="0" smtClean="0"/>
              <a:t>;</a:t>
            </a:r>
            <a:endParaRPr lang="ru-RU" sz="2400" dirty="0" smtClean="0"/>
          </a:p>
          <a:p>
            <a:endParaRPr lang="ru-RU" sz="2400" dirty="0" smtClean="0"/>
          </a:p>
          <a:p>
            <a:r>
              <a:rPr lang="en-US" sz="2400" dirty="0" err="1" smtClean="0"/>
              <a:t>printf</a:t>
            </a:r>
            <a:r>
              <a:rPr lang="en-US" sz="2400" dirty="0" smtClean="0"/>
              <a:t>("%d\n", B.p1);</a:t>
            </a:r>
          </a:p>
          <a:p>
            <a:r>
              <a:rPr lang="en-US" sz="2400" dirty="0" err="1" smtClean="0"/>
              <a:t>printf</a:t>
            </a:r>
            <a:r>
              <a:rPr lang="en-US" sz="2400" dirty="0" smtClean="0"/>
              <a:t>("%d\n", B.p3);</a:t>
            </a:r>
          </a:p>
          <a:p>
            <a:endParaRPr lang="ru-RU" sz="2400" dirty="0" smtClean="0"/>
          </a:p>
          <a:p>
            <a:r>
              <a:rPr lang="en-US" sz="2400" dirty="0" err="1" smtClean="0"/>
              <a:t>printf</a:t>
            </a:r>
            <a:r>
              <a:rPr lang="en-US" sz="2400" dirty="0" smtClean="0"/>
              <a:t>("\n");</a:t>
            </a:r>
          </a:p>
          <a:p>
            <a:endParaRPr lang="ru-RU" sz="2400" dirty="0" smtClean="0"/>
          </a:p>
          <a:p>
            <a:r>
              <a:rPr lang="en-US" sz="2400" dirty="0" err="1" smtClean="0"/>
              <a:t>printf</a:t>
            </a:r>
            <a:r>
              <a:rPr lang="en-US" sz="2400" dirty="0" smtClean="0"/>
              <a:t>("%d\n", A.p3 + B.p3);</a:t>
            </a:r>
          </a:p>
          <a:p>
            <a:r>
              <a:rPr lang="en-US" sz="2400" dirty="0" err="1" smtClean="0"/>
              <a:t>printf</a:t>
            </a:r>
            <a:r>
              <a:rPr lang="en-US" sz="2400" dirty="0" smtClean="0"/>
              <a:t>("%d\n", A.p3 + B.p1);</a:t>
            </a:r>
            <a:endParaRPr lang="ru-RU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return 0;</a:t>
            </a:r>
          </a:p>
          <a:p>
            <a:r>
              <a:rPr lang="ru-RU" sz="2400" dirty="0" smtClean="0"/>
              <a:t>}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noProof="0" dirty="0" smtClean="0">
                <a:latin typeface="+mj-lt"/>
                <a:ea typeface="+mj-ea"/>
                <a:cs typeface="+mj-cs"/>
              </a:rPr>
              <a:t>Поля бит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39</a:t>
            </a:fld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noProof="0" dirty="0" smtClean="0">
                <a:latin typeface="+mj-lt"/>
                <a:ea typeface="+mj-ea"/>
                <a:cs typeface="+mj-cs"/>
              </a:rPr>
              <a:t>Поля бит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3868" y="1532573"/>
            <a:ext cx="7947628" cy="271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ru-RU" sz="4000" dirty="0" smtClean="0"/>
              <a:t>Структуры</a:t>
            </a:r>
            <a:endParaRPr lang="ru-RU" sz="4000" cap="small" dirty="0">
              <a:solidFill>
                <a:schemeClr val="tx2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39240"/>
            <a:ext cx="789432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имя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структуры</a:t>
            </a:r>
          </a:p>
          <a:p>
            <a:pPr algn="just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тип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имя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ru-RU" sz="2400" b="1" dirty="0" err="1" smtClean="0">
                <a:latin typeface="Courier New" pitchFamily="49" charset="0"/>
                <a:cs typeface="Courier New" pitchFamily="49" charset="0"/>
              </a:rPr>
              <a:t>поля_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1;</a:t>
            </a:r>
            <a:endParaRPr lang="ru-RU" sz="2400" b="1" dirty="0" smtClean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тип 2 имя_поля_2;</a:t>
            </a:r>
          </a:p>
          <a:p>
            <a:pPr algn="just"/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………</a:t>
            </a:r>
          </a:p>
          <a:p>
            <a:pPr algn="just"/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тип n  </a:t>
            </a:r>
            <a:r>
              <a:rPr lang="ru-RU" sz="2400" b="1" dirty="0" err="1" smtClean="0">
                <a:latin typeface="Courier New" pitchFamily="49" charset="0"/>
                <a:cs typeface="Courier New" pitchFamily="49" charset="0"/>
              </a:rPr>
              <a:t>имя_поля_n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/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ru-RU" sz="2400" dirty="0" smtClean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ru-RU" sz="2400" dirty="0" smtClean="0"/>
              <a:t> </a:t>
            </a:r>
          </a:p>
          <a:p>
            <a:pPr algn="just"/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имя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структуры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- имя структуры шаблона</a:t>
            </a:r>
          </a:p>
          <a:p>
            <a:pPr algn="just"/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тип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1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..., 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тип n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- любые предопределённые типы ;</a:t>
            </a:r>
          </a:p>
          <a:p>
            <a:pPr algn="just"/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имя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ru-RU" sz="2400" b="1" dirty="0" err="1" smtClean="0">
                <a:latin typeface="Courier New" pitchFamily="49" charset="0"/>
                <a:cs typeface="Courier New" pitchFamily="49" charset="0"/>
              </a:rPr>
              <a:t>поля_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... , 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имя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ru-RU" sz="2400" b="1" dirty="0" err="1" smtClean="0">
                <a:latin typeface="Courier New" pitchFamily="49" charset="0"/>
                <a:cs typeface="Courier New" pitchFamily="49" charset="0"/>
              </a:rPr>
              <a:t>поля_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- идентификаторы полей, удовлетворяющие правилам задания идентификаторов. </a:t>
            </a:r>
          </a:p>
        </p:txBody>
      </p:sp>
    </p:spTree>
    <p:extLst>
      <p:ext uri="{BB962C8B-B14F-4D97-AF65-F5344CB8AC3E}">
        <p14:creationId xmlns:p14="http://schemas.microsoft.com/office/powerpoint/2010/main" xmlns="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40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1200" cap="small" spc="0" normalizeH="0" baseline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Поля</a:t>
            </a:r>
            <a:r>
              <a:rPr kumimoji="0" lang="ru-RU" sz="4000" b="0" i="0" u="none" strike="noStrike" kern="1200" cap="small" spc="0" normalizeH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бит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39240"/>
            <a:ext cx="78943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ru-RU" sz="2400" dirty="0" smtClean="0"/>
              <a:t>Битовые поля применяются для экономного хранения данных малого диапазона, а также для работы с данными, в которых отдельные биты имеют самостоятельное значение. </a:t>
            </a:r>
          </a:p>
          <a:p>
            <a:pPr algn="just">
              <a:lnSpc>
                <a:spcPct val="90000"/>
              </a:lnSpc>
            </a:pPr>
            <a:endParaRPr lang="en-US" sz="2400" dirty="0" smtClean="0"/>
          </a:p>
          <a:p>
            <a:pPr algn="just">
              <a:lnSpc>
                <a:spcPct val="90000"/>
              </a:lnSpc>
            </a:pPr>
            <a:r>
              <a:rPr lang="ru-RU" sz="2400" dirty="0" smtClean="0"/>
              <a:t>Битовое поле может быть объявлено только как элемент структуры.</a:t>
            </a:r>
          </a:p>
          <a:p>
            <a:pPr algn="just">
              <a:lnSpc>
                <a:spcPct val="90000"/>
              </a:lnSpc>
            </a:pPr>
            <a:endParaRPr lang="en-US" sz="2400" dirty="0" smtClean="0"/>
          </a:p>
          <a:p>
            <a:pPr algn="just">
              <a:lnSpc>
                <a:spcPct val="90000"/>
              </a:lnSpc>
            </a:pPr>
            <a:r>
              <a:rPr lang="ru-RU" sz="2400" dirty="0" smtClean="0"/>
              <a:t>Цепочка битов не должна превышать машинного слова</a:t>
            </a:r>
            <a:r>
              <a:rPr lang="ru-RU" sz="2400" dirty="0" smtClean="0"/>
              <a:t>.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41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1200" cap="small" spc="0" normalizeH="0" baseline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Поля</a:t>
            </a:r>
            <a:r>
              <a:rPr kumimoji="0" lang="ru-RU" sz="4000" b="0" i="0" u="none" strike="noStrike" kern="1200" cap="small" spc="0" normalizeH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бит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39240"/>
            <a:ext cx="789432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union CODE</a:t>
            </a:r>
          </a:p>
          <a:p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unsigned char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BYTE</a:t>
            </a:r>
          </a:p>
          <a:p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unsigned b1 : 1;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unsigned b2 : 1;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unsigned b3 : 1;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unsigned b4 : 1;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unsigned b5 : 1;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unsigned b6 : 1;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unsigned b7 : 1;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unsigned b8 : 1;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 byte;</a:t>
            </a:r>
          </a:p>
          <a:p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xmlns="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42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1200" cap="small" spc="0" normalizeH="0" baseline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Поля</a:t>
            </a:r>
            <a:r>
              <a:rPr kumimoji="0" lang="ru-RU" sz="4000" b="0" i="0" u="none" strike="noStrike" kern="1200" cap="small" spc="0" normalizeH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бит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39240"/>
            <a:ext cx="789432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void bin(unsigned char c)</a:t>
            </a:r>
          </a:p>
          <a:p>
            <a:r>
              <a:rPr lang="ru-RU" sz="2000" dirty="0" smtClean="0"/>
              <a:t>{</a:t>
            </a:r>
          </a:p>
          <a:p>
            <a:r>
              <a:rPr lang="en-US" sz="2000" dirty="0" smtClean="0"/>
              <a:t>union CODE </a:t>
            </a:r>
            <a:r>
              <a:rPr lang="en-US" sz="2000" dirty="0" err="1" smtClean="0"/>
              <a:t>code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code.ch = c;</a:t>
            </a:r>
          </a:p>
          <a:p>
            <a:r>
              <a:rPr lang="en-US" sz="2000" dirty="0" err="1" smtClean="0"/>
              <a:t>printf</a:t>
            </a:r>
            <a:r>
              <a:rPr lang="en-US" sz="2000" dirty="0" smtClean="0"/>
              <a:t>("Bit numbers: 8 7 6 5 4 3 2 1 \n");</a:t>
            </a:r>
          </a:p>
          <a:p>
            <a:r>
              <a:rPr lang="en-US" sz="2000" dirty="0" err="1" smtClean="0"/>
              <a:t>printf</a:t>
            </a:r>
            <a:r>
              <a:rPr lang="en-US" sz="2000" dirty="0" smtClean="0"/>
              <a:t>("Bit values:  %d %d %d %d %d %d %d %d    ",</a:t>
            </a:r>
          </a:p>
          <a:p>
            <a:r>
              <a:rPr lang="en-US" sz="2000" dirty="0" smtClean="0"/>
              <a:t>code.byte.b8,</a:t>
            </a:r>
          </a:p>
          <a:p>
            <a:r>
              <a:rPr lang="en-US" sz="2000" dirty="0" smtClean="0"/>
              <a:t>code.byte.b7,</a:t>
            </a:r>
          </a:p>
          <a:p>
            <a:r>
              <a:rPr lang="en-US" sz="2000" dirty="0" smtClean="0"/>
              <a:t>code.byte.b6,</a:t>
            </a:r>
          </a:p>
          <a:p>
            <a:r>
              <a:rPr lang="en-US" sz="2000" dirty="0" smtClean="0"/>
              <a:t>code.byte.b5,</a:t>
            </a:r>
          </a:p>
          <a:p>
            <a:r>
              <a:rPr lang="en-US" sz="2000" dirty="0" smtClean="0"/>
              <a:t>code.byte.b4,</a:t>
            </a:r>
          </a:p>
          <a:p>
            <a:r>
              <a:rPr lang="en-US" sz="2000" dirty="0" smtClean="0"/>
              <a:t>code.byte.b3,</a:t>
            </a:r>
          </a:p>
          <a:p>
            <a:r>
              <a:rPr lang="en-US" sz="2000" dirty="0" smtClean="0"/>
              <a:t>code.byte.b2,</a:t>
            </a:r>
          </a:p>
          <a:p>
            <a:r>
              <a:rPr lang="en-US" sz="2000" dirty="0" smtClean="0"/>
              <a:t>code.byte.b1);</a:t>
            </a:r>
          </a:p>
          <a:p>
            <a:endParaRPr lang="ru-RU" sz="2000" dirty="0" smtClean="0"/>
          </a:p>
          <a:p>
            <a:r>
              <a:rPr lang="ru-RU" sz="2000" dirty="0" smtClean="0"/>
              <a:t>}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43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1200" cap="small" spc="0" normalizeH="0" baseline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Поля</a:t>
            </a:r>
            <a:r>
              <a:rPr kumimoji="0" lang="ru-RU" sz="4000" b="0" i="0" u="none" strike="noStrike" kern="1200" cap="small" spc="0" normalizeH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бит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39240"/>
            <a:ext cx="78943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/>
              <a:t>int</a:t>
            </a:r>
            <a:r>
              <a:rPr lang="en-US" sz="2000" dirty="0" smtClean="0"/>
              <a:t> main()</a:t>
            </a:r>
          </a:p>
          <a:p>
            <a:r>
              <a:rPr lang="ru-RU" sz="2000" dirty="0" smtClean="0"/>
              <a:t>{</a:t>
            </a:r>
          </a:p>
          <a:p>
            <a:r>
              <a:rPr lang="en-US" sz="2000" dirty="0" smtClean="0"/>
              <a:t>bin(-12);</a:t>
            </a:r>
          </a:p>
          <a:p>
            <a:r>
              <a:rPr lang="en-US" sz="2000" dirty="0" smtClean="0"/>
              <a:t>bin(12);</a:t>
            </a:r>
          </a:p>
          <a:p>
            <a:endParaRPr lang="ru-RU" sz="2000" dirty="0" smtClean="0"/>
          </a:p>
          <a:p>
            <a:endParaRPr lang="ru-RU" sz="2000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6268" y="3007043"/>
            <a:ext cx="7445692" cy="3633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44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1200" cap="small" spc="0" normalizeH="0" baseline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Поля</a:t>
            </a:r>
            <a:r>
              <a:rPr kumimoji="0" lang="ru-RU" sz="4000" b="0" i="0" u="none" strike="noStrike" kern="1200" cap="small" spc="0" normalizeH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бит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39240"/>
            <a:ext cx="789432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/>
              <a:t>printf</a:t>
            </a:r>
            <a:r>
              <a:rPr lang="en-US" sz="2000" dirty="0" smtClean="0"/>
              <a:t>("\n");</a:t>
            </a:r>
          </a:p>
          <a:p>
            <a:r>
              <a:rPr lang="en-US" sz="2000" dirty="0" err="1" smtClean="0"/>
              <a:t>int</a:t>
            </a:r>
            <a:r>
              <a:rPr lang="en-US" sz="2000" dirty="0" smtClean="0"/>
              <a:t> a = 4;</a:t>
            </a:r>
          </a:p>
          <a:p>
            <a:r>
              <a:rPr lang="en-US" sz="2000" dirty="0" err="1" smtClean="0"/>
              <a:t>int</a:t>
            </a:r>
            <a:r>
              <a:rPr lang="en-US" sz="2000" dirty="0" smtClean="0"/>
              <a:t> b = 12;</a:t>
            </a:r>
          </a:p>
          <a:p>
            <a:r>
              <a:rPr lang="en-US" sz="2000" dirty="0" smtClean="0"/>
              <a:t>bin(a + b);</a:t>
            </a:r>
          </a:p>
          <a:p>
            <a:r>
              <a:rPr lang="en-US" sz="2000" dirty="0" smtClean="0"/>
              <a:t>return 0;</a:t>
            </a:r>
          </a:p>
          <a:p>
            <a:r>
              <a:rPr lang="ru-RU" sz="2000" dirty="0" smtClean="0"/>
              <a:t>}</a:t>
            </a:r>
          </a:p>
          <a:p>
            <a:endParaRPr lang="ru-RU" sz="2000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7208" y="3548063"/>
            <a:ext cx="7346632" cy="3067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ru-RU" sz="4000" dirty="0" smtClean="0"/>
              <a:t>Структуры</a:t>
            </a:r>
            <a:endParaRPr lang="ru-RU" sz="4000" cap="small" dirty="0">
              <a:solidFill>
                <a:schemeClr val="tx2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39240"/>
            <a:ext cx="7894320" cy="356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Описание структуры представляет собой задание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нового типа  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имя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структуры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и не приводит к выделению памяти, а лишь даёт  информацию компилятору о типах  и количестве полей. </a:t>
            </a:r>
          </a:p>
          <a:p>
            <a:pPr algn="just"/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Имена полей в структуре должны различаться. </a:t>
            </a:r>
          </a:p>
          <a:p>
            <a:pPr algn="just">
              <a:lnSpc>
                <a:spcPct val="110000"/>
              </a:lnSpc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Имена элементов разных структур могут совпадать. </a:t>
            </a:r>
          </a:p>
          <a:p>
            <a:pPr algn="just">
              <a:lnSpc>
                <a:spcPct val="110000"/>
              </a:lnSpc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Элементом структуры может быть другая структура.	</a:t>
            </a:r>
          </a:p>
        </p:txBody>
      </p:sp>
    </p:spTree>
    <p:extLst>
      <p:ext uri="{BB962C8B-B14F-4D97-AF65-F5344CB8AC3E}">
        <p14:creationId xmlns:p14="http://schemas.microsoft.com/office/powerpoint/2010/main" xmlns="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ru-RU" sz="4000" dirty="0" smtClean="0"/>
              <a:t>Структуры</a:t>
            </a:r>
            <a:endParaRPr lang="ru-RU" sz="4000" cap="small" dirty="0">
              <a:solidFill>
                <a:schemeClr val="tx2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39240"/>
            <a:ext cx="789432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Описание структурной переменной состоит из задания типа и имени структурной переменной.</a:t>
            </a:r>
          </a:p>
          <a:p>
            <a:endParaRPr lang="ru-RU" sz="2400" dirty="0" smtClean="0"/>
          </a:p>
          <a:p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имя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структуры имя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переменной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2400" dirty="0" smtClean="0"/>
          </a:p>
          <a:p>
            <a:endParaRPr lang="ru-RU" sz="2400" dirty="0" smtClean="0"/>
          </a:p>
          <a:p>
            <a:endParaRPr lang="ru-RU" sz="2400" dirty="0" smtClean="0"/>
          </a:p>
          <a:p>
            <a:endParaRPr lang="ru-RU" sz="2400" dirty="0" smtClean="0"/>
          </a:p>
          <a:p>
            <a:r>
              <a:rPr lang="ru-RU" sz="2400" dirty="0" smtClean="0"/>
              <a:t>	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noProof="0" dirty="0" smtClean="0">
                <a:latin typeface="+mj-lt"/>
                <a:ea typeface="+mj-ea"/>
                <a:cs typeface="+mj-cs"/>
              </a:rPr>
              <a:t>Структуры. Пример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39240"/>
            <a:ext cx="789432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Структура, содержащая информацию о точке в двумерном пространстве (координаты):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en-US" sz="2400" b="1" dirty="0" smtClean="0"/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 err="1" smtClean="0"/>
              <a:t>struct</a:t>
            </a:r>
            <a:r>
              <a:rPr lang="en-US" sz="2400" dirty="0" smtClean="0"/>
              <a:t> Point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/>
              <a:t>{</a:t>
            </a:r>
            <a:endParaRPr lang="ru-RU" sz="2400" dirty="0" smtClean="0"/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ru-RU" sz="2400" b="1" dirty="0" smtClean="0"/>
              <a:t>  </a:t>
            </a:r>
            <a:r>
              <a:rPr lang="en-US" sz="2400" b="1" dirty="0" smtClean="0"/>
              <a:t>double</a:t>
            </a:r>
            <a:r>
              <a:rPr lang="en-US" sz="2400" dirty="0" smtClean="0"/>
              <a:t> x,</a:t>
            </a:r>
            <a:r>
              <a:rPr lang="ru-RU" sz="2400" dirty="0" smtClean="0"/>
              <a:t> </a:t>
            </a:r>
            <a:r>
              <a:rPr lang="en-US" sz="2400" dirty="0" smtClean="0"/>
              <a:t>y;</a:t>
            </a:r>
            <a:endParaRPr lang="ru-RU" sz="2400" dirty="0" smtClean="0"/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/>
              <a:t>};</a:t>
            </a:r>
            <a:endParaRPr lang="ru-RU" sz="2400" dirty="0" smtClean="0"/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Структура, содержащая информацию об окружности (координаты центра и радиус):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en-US" sz="2400" b="1" dirty="0" smtClean="0"/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 err="1" smtClean="0"/>
              <a:t>struct</a:t>
            </a:r>
            <a:r>
              <a:rPr lang="en-US" sz="2400" dirty="0" smtClean="0"/>
              <a:t> Circle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ru-RU" sz="2400" b="1" dirty="0" smtClean="0"/>
              <a:t>{</a:t>
            </a:r>
            <a:endParaRPr lang="ru-RU" sz="2400" dirty="0" smtClean="0"/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ru-RU" sz="2400" dirty="0" smtClean="0"/>
              <a:t>  </a:t>
            </a:r>
            <a:r>
              <a:rPr lang="en-US" sz="2400" b="1" dirty="0" smtClean="0"/>
              <a:t>double</a:t>
            </a:r>
            <a:r>
              <a:rPr lang="en-US" sz="2400" dirty="0" smtClean="0"/>
              <a:t> x, y, radius;</a:t>
            </a:r>
            <a:endParaRPr lang="en-US" sz="2400" b="1" dirty="0" smtClean="0"/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 smtClean="0"/>
              <a:t>}</a:t>
            </a:r>
            <a:r>
              <a:rPr lang="en-US" sz="2400" dirty="0" smtClean="0"/>
              <a:t>;</a:t>
            </a:r>
            <a:r>
              <a:rPr lang="ru-RU" sz="2400" dirty="0" smtClean="0"/>
              <a:t> 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noProof="0" dirty="0" smtClean="0">
                <a:latin typeface="+mj-lt"/>
                <a:ea typeface="+mj-ea"/>
                <a:cs typeface="+mj-cs"/>
              </a:rPr>
              <a:t>Структура в структуре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39240"/>
            <a:ext cx="78943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Элементом структуры может быть другая структура.</a:t>
            </a:r>
          </a:p>
          <a:p>
            <a:pPr algn="just">
              <a:buFont typeface="Wingdings" pitchFamily="2" charset="2"/>
              <a:buNone/>
            </a:pPr>
            <a:r>
              <a:rPr lang="en-US" sz="24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Шаблон для вложенной структуры </a:t>
            </a:r>
            <a:r>
              <a:rPr lang="ru-RU" sz="2400" i="1" u="sng" dirty="0" smtClean="0">
                <a:latin typeface="Times New Roman" pitchFamily="18" charset="0"/>
                <a:cs typeface="Times New Roman" pitchFamily="18" charset="0"/>
              </a:rPr>
              <a:t>должен располагаться перед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определением фактической структурной переменной в рамках другой структуры.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None/>
            </a:pPr>
            <a:r>
              <a:rPr lang="en-US" sz="24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ru-RU" sz="4000" dirty="0" smtClean="0"/>
              <a:t>Структура в структуре. Пример</a:t>
            </a:r>
            <a:endParaRPr lang="ru-RU" sz="4000" cap="small" dirty="0">
              <a:solidFill>
                <a:schemeClr val="tx2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39240"/>
            <a:ext cx="789432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Структура, содержащая информацию о студенте (фамилия, имя, отчество, номер зачетной книжки, средний балл):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endParaRPr lang="en-US" sz="2000" b="1" dirty="0" smtClean="0"/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Student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surname[15], name[15], patronymic[15];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unsigned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number;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rate;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endParaRPr lang="ru-RU" sz="2000" dirty="0" smtClean="0"/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Структура,   содержащая    информацию  о  группе  студентов (название группы, количество студентов, список студентов (максимально 30)):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endParaRPr lang="en-US" sz="2000" b="1" dirty="0" smtClean="0"/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Group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name[10];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unsigned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number;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Student list[30];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algn="just"/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2096</TotalTime>
  <Words>1733</Words>
  <Application>Microsoft Office PowerPoint</Application>
  <PresentationFormat>Экран (4:3)</PresentationFormat>
  <Paragraphs>448</Paragraphs>
  <Slides>44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45" baseType="lpstr">
      <vt:lpstr>Эркер</vt:lpstr>
      <vt:lpstr>Составные типы данных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  <vt:lpstr>Слайд 31</vt:lpstr>
      <vt:lpstr>Слайд 32</vt:lpstr>
      <vt:lpstr>Слайд 33</vt:lpstr>
      <vt:lpstr>Слайд 34</vt:lpstr>
      <vt:lpstr>Слайд 35</vt:lpstr>
      <vt:lpstr>Слайд 36</vt:lpstr>
      <vt:lpstr>Слайд 37</vt:lpstr>
      <vt:lpstr>Слайд 38</vt:lpstr>
      <vt:lpstr>Слайд 39</vt:lpstr>
      <vt:lpstr>Слайд 40</vt:lpstr>
      <vt:lpstr>Слайд 41</vt:lpstr>
      <vt:lpstr>Слайд 42</vt:lpstr>
      <vt:lpstr>Слайд 43</vt:lpstr>
      <vt:lpstr>Слайд 44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501а</dc:creator>
  <cp:lastModifiedBy>Alya</cp:lastModifiedBy>
  <cp:revision>141</cp:revision>
  <dcterms:created xsi:type="dcterms:W3CDTF">2018-09-03T06:38:48Z</dcterms:created>
  <dcterms:modified xsi:type="dcterms:W3CDTF">2019-02-15T02:48:49Z</dcterms:modified>
</cp:coreProperties>
</file>