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325" r:id="rId2"/>
    <p:sldId id="666" r:id="rId3"/>
    <p:sldId id="667" r:id="rId4"/>
    <p:sldId id="668" r:id="rId5"/>
    <p:sldId id="392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77" r:id="rId15"/>
    <p:sldId id="678" r:id="rId16"/>
    <p:sldId id="679" r:id="rId17"/>
    <p:sldId id="680" r:id="rId18"/>
    <p:sldId id="681" r:id="rId19"/>
    <p:sldId id="682" r:id="rId20"/>
    <p:sldId id="683" r:id="rId21"/>
    <p:sldId id="684" r:id="rId22"/>
    <p:sldId id="685" r:id="rId23"/>
    <p:sldId id="686" r:id="rId24"/>
    <p:sldId id="687" r:id="rId25"/>
    <p:sldId id="688" r:id="rId26"/>
    <p:sldId id="689" r:id="rId27"/>
    <p:sldId id="691" r:id="rId28"/>
    <p:sldId id="690" r:id="rId29"/>
    <p:sldId id="692" r:id="rId30"/>
    <p:sldId id="693" r:id="rId31"/>
    <p:sldId id="694" r:id="rId32"/>
    <p:sldId id="695" r:id="rId33"/>
    <p:sldId id="697" r:id="rId34"/>
    <p:sldId id="696" r:id="rId35"/>
    <p:sldId id="698" r:id="rId36"/>
    <p:sldId id="699" r:id="rId37"/>
    <p:sldId id="700" r:id="rId38"/>
    <p:sldId id="701" r:id="rId39"/>
    <p:sldId id="703" r:id="rId40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AF4C-4BA0-4D7A-B77D-1E6B29465023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0BDAD-C8F5-4BC7-B9DA-9F8E8F551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4289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73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29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83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0602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98205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33888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097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9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7696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B726D89B-419E-43C7-8F6C-851D0885AF20}" type="datetimeFigureOut">
              <a:rPr lang="ru-RU" smtClean="0"/>
              <a:pPr/>
              <a:t>14.03.2020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736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00200"/>
            <a:ext cx="6172200" cy="1420772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Файлы</a:t>
            </a:r>
            <a:endParaRPr lang="ru-RU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1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Особенности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90000" algn="just">
              <a:spcBef>
                <a:spcPct val="15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имя файла упоминается только в функции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обращение к файлу идет через файловую переменную</a:t>
            </a:r>
          </a:p>
          <a:p>
            <a:pPr marL="0" lvl="1" indent="90000" algn="just">
              <a:spcBef>
                <a:spcPct val="15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файл, который открывается на чтение,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должен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существовать</a:t>
            </a:r>
          </a:p>
          <a:p>
            <a:pPr marL="0" lvl="1" indent="90000" algn="just">
              <a:spcBef>
                <a:spcPct val="15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файл, который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открывается на запись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существует, старое содержимое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уничтожается</a:t>
            </a:r>
          </a:p>
          <a:p>
            <a:pPr marL="0" lvl="1" indent="90000" algn="just">
              <a:spcBef>
                <a:spcPct val="15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данные записываются в файл в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текстовом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виде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если не включен режим записи в двоичном виде</a:t>
            </a:r>
          </a:p>
          <a:p>
            <a:pPr marL="0" lvl="1" indent="90000" algn="just">
              <a:spcBef>
                <a:spcPct val="15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завершении программы все файлы закрываются автоматически</a:t>
            </a:r>
          </a:p>
          <a:p>
            <a:pPr marL="0" lvl="1" indent="90000" algn="just">
              <a:spcBef>
                <a:spcPct val="15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закрытия файла файловую переменную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можно использовать еще раз для работы с другим файлом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 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*in,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*out;</a:t>
            </a:r>
          </a:p>
          <a:p>
            <a:pPr algn="just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("file1","r");</a:t>
            </a:r>
          </a:p>
          <a:p>
            <a:pPr algn="just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("file2","w");</a:t>
            </a:r>
          </a:p>
          <a:p>
            <a:pPr algn="just">
              <a:buNone/>
            </a:pPr>
            <a:endParaRPr lang="en-US" sz="2000" b="1" dirty="0" smtClean="0"/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Рекомендуется использовать следующий способ открытия файла:</a:t>
            </a:r>
            <a:endParaRPr lang="en-US" sz="2000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 </a:t>
            </a:r>
          </a:p>
          <a:p>
            <a:pPr algn="just"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((in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("file1.txt", "r")) == NULL)</a:t>
            </a:r>
          </a:p>
          <a:p>
            <a:pPr algn="just"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               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"Открыть файл не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удалось\n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(1);    </a:t>
            </a:r>
          </a:p>
          <a:p>
            <a:pPr algn="just"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</a:t>
            </a:r>
            <a:r>
              <a:rPr lang="en-US" sz="4000" noProof="0" dirty="0" smtClean="0">
                <a:latin typeface="+mj-lt"/>
                <a:ea typeface="+mj-ea"/>
                <a:cs typeface="+mj-cs"/>
              </a:rPr>
              <a:t>close()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5318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окончания работы с файлом он должен быть закрыт.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Закрытие файла (текстового или бинарного) выполняется  функцией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(): 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этом разрывается связь указателя на файл 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внешним набором данных. Освободившийся указатель можно использовать для другого файла. При успешном завершении операции функция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возвращает значение нуль. Любое другое значение свидетельствует об ошибке.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(in);</a:t>
            </a:r>
          </a:p>
          <a:p>
            <a:pPr algn="just"/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closeall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закрывает все файлы, открытые в программе, при успешной работе возвращает число закрытых потоков, при неуспешной -  EOF.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feof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каждой операции ввода/вывода происходит перемещение указателя текущей позиции в файле, в какой-то момент указатель достигает конца файла. Структура типа 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имеет поле – индикатор конца файла.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 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проверяет состояние индикатора конца файла и возвращает значение 0, если конец файла не был достигнут, или значение, отличное от нуля, если был достигнут конец файла. Функция имеет единственный аргумент – указатель на поток типа 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 (! 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))…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проверяет, что конец файла еще не достигнут.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freopen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требуется изменить режим доступа к открытому в настоящий момент файлу, то его необходимо сначала закрыть, а затем вновь открыть с другими правами доступа. Для этого используется функция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FILE*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freopen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ID_файла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*режим, FILE *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указатель_файла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Данная функция сначала закрывает файл, заданный в третьем параметре (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указатель файла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), как это выполняет функция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а затем выполняет действия, аналогичные функции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используя указанные первый и второй параметры (открывает файл с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_файла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правами доступа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режим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fflush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заданный файл открыт для вывода, то содержимое буфера, записывается в него. Если файл открыт для ввода, то функция </a:t>
            </a:r>
            <a:r>
              <a:rPr lang="ru-RU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fflush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очищает содержимое буфера. После вызова функции файл остается открытым.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Прототип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flush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(FILE *</a:t>
            </a:r>
            <a:r>
              <a:rPr lang="ru-RU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fflush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возвращает 0, если буфер успешно обновлен. Это же значение возвращается, когда файл открыт только для чтения. В случае возникновения ошибки возвращается значение EOF 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1).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Буферы автоматически обновляются, когда они полны, когда файл закрывается или произошло нормальное окончание работы программы без закрытия файла. 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fflush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Например, способ освобождения от нежелательных символов во входном потоке: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("Введите возраст");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   /*получение возраста*/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("Введите размер обуви:");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shoesize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ferror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</a:rPr>
              <a:t>ferror</a:t>
            </a:r>
            <a:r>
              <a:rPr lang="ru-RU" sz="2000" dirty="0" smtClean="0">
                <a:latin typeface="Times New Roman" pitchFamily="18" charset="0"/>
              </a:rPr>
              <a:t>( ) позволяет проверить правильность выполнения последней операции при работе с файлами. </a:t>
            </a:r>
          </a:p>
          <a:p>
            <a:pPr>
              <a:buFont typeface="Wingdings 2" pitchFamily="18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000" dirty="0" err="1" smtClean="0">
                <a:latin typeface="Times New Roman" pitchFamily="18" charset="0"/>
              </a:rPr>
              <a:t>int</a:t>
            </a: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</a:rPr>
              <a:t>ferror</a:t>
            </a:r>
            <a:r>
              <a:rPr lang="ru-RU" sz="2000" dirty="0" smtClean="0">
                <a:latin typeface="Times New Roman" pitchFamily="18" charset="0"/>
              </a:rPr>
              <a:t>(FILE *</a:t>
            </a:r>
            <a:r>
              <a:rPr lang="ru-RU" sz="2000" dirty="0" err="1" smtClean="0">
                <a:latin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</a:rPr>
              <a:t>); </a:t>
            </a:r>
          </a:p>
          <a:p>
            <a:pPr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В случае ошибки возвращается ненулевое значение, в противном случае возвращается ноль. 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remove()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</a:rPr>
              <a:t>remove</a:t>
            </a:r>
            <a:r>
              <a:rPr lang="ru-RU" sz="2000" dirty="0" smtClean="0">
                <a:latin typeface="Times New Roman" pitchFamily="18" charset="0"/>
              </a:rPr>
              <a:t>( ) удаляет файл.</a:t>
            </a:r>
            <a:endParaRPr lang="en-US" sz="2000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remove(const char *</a:t>
            </a: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file_name</a:t>
            </a:r>
            <a:r>
              <a:rPr lang="en-US" sz="2000" dirty="0" smtClean="0">
                <a:latin typeface="Times New Roman" pitchFamily="18" charset="0"/>
              </a:rPr>
              <a:t>); </a:t>
            </a:r>
          </a:p>
          <a:p>
            <a:pPr algn="just">
              <a:buFont typeface="Wingdings 2" pitchFamily="18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sz="2000" dirty="0" err="1" smtClean="0">
                <a:latin typeface="Times New Roman" pitchFamily="18" charset="0"/>
              </a:rPr>
              <a:t>file_name</a:t>
            </a:r>
            <a:r>
              <a:rPr lang="ru-RU" sz="2000" dirty="0" smtClean="0">
                <a:latin typeface="Times New Roman" pitchFamily="18" charset="0"/>
              </a:rPr>
              <a:t> - указатель на строку со спецификацией файла. </a:t>
            </a: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При успешном завершении возвращается ноль, в противном случае возвращается ненулевое значение. 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rewind()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</a:rPr>
              <a:t>rewind</a:t>
            </a:r>
            <a:r>
              <a:rPr lang="ru-RU" sz="2000" dirty="0" smtClean="0">
                <a:latin typeface="Times New Roman" pitchFamily="18" charset="0"/>
              </a:rPr>
              <a:t>( ) устанавливает указатель текущей позиции в начало файла.</a:t>
            </a:r>
          </a:p>
          <a:p>
            <a:pPr algn="just">
              <a:buFont typeface="Wingdings 2" pitchFamily="18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ru-RU" sz="2000" dirty="0" err="1" smtClean="0">
                <a:latin typeface="Times New Roman" pitchFamily="18" charset="0"/>
              </a:rPr>
              <a:t>void</a:t>
            </a: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</a:rPr>
              <a:t>rewind</a:t>
            </a:r>
            <a:r>
              <a:rPr lang="ru-RU" sz="2000" dirty="0" smtClean="0">
                <a:latin typeface="Times New Roman" pitchFamily="18" charset="0"/>
              </a:rPr>
              <a:t>(FILE *</a:t>
            </a:r>
            <a:r>
              <a:rPr lang="ru-RU" sz="2000" dirty="0" err="1" smtClean="0">
                <a:latin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</a:rPr>
              <a:t>); </a:t>
            </a: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Файл - способ хранения информации на физическом устройстве. Файл представляется потоком байтов.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Файлы предназначены только для хранения информации, а обработка этой информации осуществляется  программами. </a:t>
            </a:r>
          </a:p>
          <a:p>
            <a:pPr marL="0" indent="90000" algn="just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Файл, не содержащий ни одного элемента, называется пустым. </a:t>
            </a:r>
          </a:p>
          <a:p>
            <a:pPr marL="0" indent="90000" algn="just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Создается файл путем добавления новых записей в конец первоначально пустого файла. </a:t>
            </a:r>
          </a:p>
          <a:p>
            <a:pPr marL="0" indent="90000" algn="just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Длина файла, т.е. количество элементов, не задается при определении файла. </a:t>
            </a:r>
          </a:p>
          <a:p>
            <a:pPr marL="0" indent="90000" algn="just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языке Си отсутствуют операторы для работы с файлами. Все необходимые действия выполняются с помощью функций, включенных в стандартную библиотеку ввода-вывода языка Си (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stdio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standart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input output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Они позволяют работать с различными устройствами, такими, как диски, принтер, коммуникационные каналы и т.д.</a:t>
            </a:r>
          </a:p>
          <a:p>
            <a:pPr marL="0" indent="0">
              <a:buNone/>
            </a:pPr>
            <a:endParaRPr lang="ru-RU" alt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Файл. Определение.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Запись – чтение 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функции посимвольного ввода-вывода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функции построчного ввода-вывода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функции ввода-вывода по блокам</a:t>
            </a:r>
          </a:p>
          <a:p>
            <a:pPr algn="ctr"/>
            <a:endParaRPr lang="ru-RU" sz="2000" dirty="0" smtClean="0">
              <a:latin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err="1" smtClean="0">
                <a:latin typeface="+mj-lt"/>
                <a:ea typeface="+mj-ea"/>
                <a:cs typeface="+mj-cs"/>
              </a:rPr>
              <a:t>fprintf</a:t>
            </a:r>
            <a:r>
              <a:rPr lang="en-US" sz="4000" noProof="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выполняет те же действия, что и 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), но работает с файлом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Прототип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(FILE 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...); </a:t>
            </a: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качестве первого параметра задается указатель на переменную файлового типа. </a:t>
            </a: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Возвращаемое значение равно количеству реально выведенных символов. Если при выводе возникла ошибка, возвращается отрицательное число. </a:t>
            </a:r>
          </a:p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</a:p>
          <a:p>
            <a:pPr algn="just">
              <a:buFont typeface="Wingdings 2" pitchFamily="18" charset="2"/>
              <a:buNone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, "%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", а); 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err="1" smtClean="0">
                <a:latin typeface="+mj-lt"/>
                <a:ea typeface="+mj-ea"/>
                <a:cs typeface="+mj-cs"/>
              </a:rPr>
              <a:t>fscanf</a:t>
            </a:r>
            <a:r>
              <a:rPr lang="en-US" sz="4000" noProof="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выполняет те же действия, что и 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(), но работает с файлом.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качестве первого параметра задается указатель на переменную файлового типа.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Прототип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(FILE *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,...)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Возвращает количество считанных параметров.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попытке считывания конца файла возвращается значение EOF.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"%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", &amp;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>
              <a:buFont typeface="Wingdings 2" pitchFamily="18" charset="2"/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 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in, *out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=fopen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input.txt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"); /* считывание */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,"%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out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=fopen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output.txt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"); /*дополнение*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,"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d.\n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); 		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0;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Доступ к данным файла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Доступ к данным в файле последовательный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открытии файла курсор устанавливается в начало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чтение выполняется с той позиции, где стоит курсор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чтения курсор сдвигается на первый непрочитанный символ</a:t>
            </a: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fputc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putc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записывает символ в файл.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Прототип: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fputc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FILE 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указатель на файл, возвращенный функцией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(),  с - символ.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успешном завершении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putc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возвращает записанный символ, в противном случае возвращается константа EOF.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; ....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putc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fgetc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Функция 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ru-RU" sz="2000" dirty="0" err="1" smtClean="0">
                <a:latin typeface="Times New Roman" pitchFamily="18" charset="0"/>
              </a:rPr>
              <a:t>getc</a:t>
            </a:r>
            <a:r>
              <a:rPr lang="ru-RU" sz="2000" dirty="0" smtClean="0">
                <a:latin typeface="Times New Roman" pitchFamily="18" charset="0"/>
              </a:rPr>
              <a:t>( ) читает символ из файла.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Прототип: </a:t>
            </a:r>
            <a:r>
              <a:rPr lang="ru-RU" sz="2000" dirty="0" err="1" smtClean="0">
                <a:latin typeface="Times New Roman" pitchFamily="18" charset="0"/>
              </a:rPr>
              <a:t>int</a:t>
            </a: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ru-RU" sz="2000" dirty="0" err="1" smtClean="0">
                <a:latin typeface="Times New Roman" pitchFamily="18" charset="0"/>
              </a:rPr>
              <a:t>getc</a:t>
            </a:r>
            <a:r>
              <a:rPr lang="ru-RU" sz="2000" dirty="0" smtClean="0">
                <a:latin typeface="Times New Roman" pitchFamily="18" charset="0"/>
              </a:rPr>
              <a:t>(FILE *</a:t>
            </a:r>
            <a:r>
              <a:rPr lang="ru-RU" sz="2000" dirty="0" err="1" smtClean="0">
                <a:latin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</a:rPr>
              <a:t>);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    </a:t>
            </a:r>
            <a:r>
              <a:rPr lang="ru-RU" sz="2000" dirty="0" err="1" smtClean="0">
                <a:latin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000" dirty="0" err="1" smtClean="0">
                <a:latin typeface="Times New Roman" pitchFamily="18" charset="0"/>
              </a:rPr>
              <a:t>fopen</a:t>
            </a:r>
            <a:r>
              <a:rPr lang="ru-RU" sz="2000" dirty="0" smtClean="0">
                <a:latin typeface="Times New Roman" pitchFamily="18" charset="0"/>
              </a:rPr>
              <a:t>( ).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Эта функция возвращает прочитанный символ. </a:t>
            </a:r>
            <a:endParaRPr lang="en-US" sz="20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Соответствующее значение имеет тип </a:t>
            </a:r>
            <a:r>
              <a:rPr lang="ru-RU" sz="2000" dirty="0" err="1" smtClean="0">
                <a:latin typeface="Times New Roman" pitchFamily="18" charset="0"/>
              </a:rPr>
              <a:t>int</a:t>
            </a:r>
            <a:r>
              <a:rPr lang="ru-RU" sz="2000" dirty="0" smtClean="0">
                <a:latin typeface="Times New Roman" pitchFamily="18" charset="0"/>
              </a:rPr>
              <a:t>, но старший байт</a:t>
            </a:r>
            <a:endParaRPr lang="en-US" sz="20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равен нулю.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Если достигнут конец файла, то 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ru-RU" sz="2000" dirty="0" err="1" smtClean="0">
                <a:latin typeface="Times New Roman" pitchFamily="18" charset="0"/>
              </a:rPr>
              <a:t>getc</a:t>
            </a:r>
            <a:r>
              <a:rPr lang="ru-RU" sz="2000" dirty="0" smtClean="0">
                <a:latin typeface="Times New Roman" pitchFamily="18" charset="0"/>
              </a:rPr>
              <a:t>( ) возвращает значение ЕОF. </a:t>
            </a:r>
          </a:p>
          <a:p>
            <a:pPr>
              <a:buFont typeface="Wingdings 2" pitchFamily="18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ch</a:t>
            </a:r>
            <a:r>
              <a:rPr lang="ru-RU" sz="2000" b="1" dirty="0" smtClean="0">
                <a:latin typeface="Courier New" pitchFamily="49" charset="0"/>
              </a:rPr>
              <a:t>;</a:t>
            </a:r>
            <a:r>
              <a:rPr lang="en-US" sz="2000" b="1" dirty="0" smtClean="0">
                <a:latin typeface="Courier New" pitchFamily="49" charset="0"/>
              </a:rPr>
              <a:t> ...</a:t>
            </a:r>
          </a:p>
          <a:p>
            <a:pPr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ch=</a:t>
            </a:r>
            <a:r>
              <a:rPr lang="en-US" sz="2000" b="1" dirty="0" smtClean="0">
                <a:latin typeface="Courier New" pitchFamily="49" charset="0"/>
              </a:rPr>
              <a:t>f</a:t>
            </a:r>
            <a:r>
              <a:rPr lang="ru-RU" sz="2000" b="1" dirty="0" err="1" smtClean="0">
                <a:latin typeface="Courier New" pitchFamily="49" charset="0"/>
              </a:rPr>
              <a:t>getc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f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читает символ из файла, на который указывает 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ru-RU" sz="2000" dirty="0" err="1" smtClean="0">
                <a:latin typeface="Times New Roman" pitchFamily="18" charset="0"/>
              </a:rPr>
              <a:t>i</a:t>
            </a:r>
            <a:r>
              <a:rPr lang="ru-RU" sz="2400" dirty="0" smtClean="0">
                <a:latin typeface="Times New Roman" pitchFamily="18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feof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определяет конец файла при чтении двоичных данных.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Прототип: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(FILE *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указатель на файл, возвращенный функцией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).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достижении конца файла возвращается ненулевое значение, в противном случае возвращается 0.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while (!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(f))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(f, “%d”, &amp;x);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Коварство функции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в конце последовательности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стоит пробел, то конец файла еще не достигнут,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 очередное число прочитать невозможно.</a:t>
            </a:r>
          </a:p>
          <a:p>
            <a:pPr algn="just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fputs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fputs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записывает строку символов в файл.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Она отличается от функции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puts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только тем, что в качестве второго параметра должен быть записан указатель на переменную файлового типа. Символ конца строки ('0') не записывается.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Прототип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fputs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FILE 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Например: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fputs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Ехаmple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успешном выполнении 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fputs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() возвращает неотрицательное значение (последний записанный символ), а при неудачном — значение EOF.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отличии от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puts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fputs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не добавляет в конец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строки символ перехода на новую строку. </a:t>
            </a:r>
          </a:p>
          <a:p>
            <a:pPr algn="just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fgets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fgets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читает строку символов из файла.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Она отличается от функции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gets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 ) тем, что имеет три параметра, третий - указатель на переменную файлового типа.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Прототип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fgets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 *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Строка считывается целиком, если ее длина не превышает указанного числа символов, в противном случае функция считывает только заданное число символов.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...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fgets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возвращает указатель на строку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при успешном завершении и константу NULL в случае ошибки либо достижения конца файла. </a:t>
            </a:r>
          </a:p>
          <a:p>
            <a:pPr algn="just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392195"/>
            <a:ext cx="8229599" cy="5081757"/>
          </a:xfrm>
          <a:prstGeom prst="rect">
            <a:avLst/>
          </a:prstGeom>
        </p:spPr>
        <p:txBody>
          <a:bodyPr numCol="1"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None/>
            </a:pPr>
            <a:r>
              <a:rPr lang="ru-RU" sz="1800" b="1" i="1" dirty="0" smtClean="0"/>
              <a:t>Текстовые файлы</a:t>
            </a:r>
            <a:r>
              <a:rPr lang="ru-RU" sz="1800" dirty="0" smtClean="0"/>
              <a:t> представляют собой последовательность ASCII символов и могут быть просмотрены и отредактированы с помощью любого текстового редактора. Эта последовательность символов разбивается на строки символов, при этом каждая строка заканчивается двумя кодами «перевод строки», «возврат каретки»:  13 и 10 (0</a:t>
            </a:r>
            <a:r>
              <a:rPr lang="en-US" sz="1800" dirty="0" err="1" smtClean="0"/>
              <a:t>xD</a:t>
            </a:r>
            <a:r>
              <a:rPr lang="ru-RU" sz="1800" dirty="0" smtClean="0"/>
              <a:t> и 0</a:t>
            </a:r>
            <a:r>
              <a:rPr lang="en-US" sz="1800" dirty="0" err="1" smtClean="0"/>
              <a:t>xA</a:t>
            </a:r>
            <a:r>
              <a:rPr lang="ru-RU" sz="1800" dirty="0" smtClean="0"/>
              <a:t>).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 smtClean="0"/>
              <a:t>При обнаружении в текстовом файле символа с кодом 26 (0x26), т.е. признака конца файла, чтение файла в текстовом режиме заканчивается, хотя файл может иметь продолжение.</a:t>
            </a:r>
          </a:p>
          <a:p>
            <a:pPr algn="just">
              <a:spcBef>
                <a:spcPts val="0"/>
              </a:spcBef>
              <a:buNone/>
            </a:pPr>
            <a:endParaRPr lang="ru-RU" sz="1800" b="1" i="1" dirty="0" smtClean="0"/>
          </a:p>
          <a:p>
            <a:pPr algn="just">
              <a:spcBef>
                <a:spcPts val="0"/>
              </a:spcBef>
              <a:buNone/>
            </a:pPr>
            <a:r>
              <a:rPr lang="ru-RU" sz="1800" b="1" i="1" dirty="0" smtClean="0"/>
              <a:t>Бинарные (двоичные) файлы</a:t>
            </a:r>
            <a:r>
              <a:rPr lang="ru-RU" sz="1800" dirty="0" smtClean="0"/>
              <a:t> представляют собой последовательность данных, структура которых определяется </a:t>
            </a:r>
            <a:r>
              <a:rPr lang="ru-RU" sz="1800" dirty="0" err="1" smtClean="0"/>
              <a:t>програмно</a:t>
            </a:r>
            <a:r>
              <a:rPr lang="ru-RU" sz="1800" dirty="0" smtClean="0"/>
              <a:t>.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 smtClean="0"/>
              <a:t>В языке </a:t>
            </a:r>
            <a:r>
              <a:rPr lang="ru-RU" sz="1800" b="1" dirty="0" smtClean="0"/>
              <a:t>Си</a:t>
            </a:r>
            <a:r>
              <a:rPr lang="ru-RU" sz="1800" dirty="0" smtClean="0"/>
              <a:t> не предусмотрены никакие заранее определенные структуры файлов. Все файлы рассматриваются компилятором как последовательность (поток байт) информации.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Виды файлов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Считать файл построчно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</a:rPr>
              <a:t>и вывести содержимое на экран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/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 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FILE *f1;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(char*)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(1,1);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f1=fopen("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input.txt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255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,f1) != NULL)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puts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0;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algn="just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Текст из файла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input.txt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выводится на экран. Если файл не найден, на экран выводится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ообщение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”File not found”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 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main(void)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 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unsigned char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 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 input.txt ","r"))!=NULL)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 (!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c",ch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е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not found!");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 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Записать в файл буквы, вводимые с клавиатуры.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Ввод продолжается до нажатия клавиши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F6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или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CTRL/z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ввод символа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EOF 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конца файла):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include 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FILE *out;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out=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out.txt","w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while ((c=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 ) )!=EOF)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c,out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(out);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 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программе создается массив, состоящий из четырех целых чисел.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Вывести массив в файл: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include 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main()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n=4;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array[4]={4,44,446,4466};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FILE *out;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out=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output.txt","w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(out,"%6d",array[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(out);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 0;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Имеется файл данных, содержащий целые числа, разделенные пробелами. Количество чисел в файле неизвестно. Требуется найти среднее арифметическое значение этих чисел.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 &lt;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()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S=0, count=0, 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numb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 ((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in=fopen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txt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"))!=NULL)</a:t>
            </a:r>
          </a:p>
          <a:p>
            <a:pPr lvl="1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 (!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,"%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numb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S+=numb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count++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", 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numb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av=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)S/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Average=%f\n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aver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nФайл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 не найден!");</a:t>
            </a:r>
          </a:p>
          <a:p>
            <a:pPr>
              <a:buNone/>
            </a:pPr>
            <a:r>
              <a:rPr lang="ru-RU" sz="1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 0;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Функции для работы с файлами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fileno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определяет и возвращает значение дескриптора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т.е. число, определяющее номер файла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filelength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возвращает длину файла, имеющего дескриптор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, в байтах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chsize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выполняет изменение размера файла, имеющего номер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признак конца файла устанавливается после байта с номером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fgetpos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определяет значение текущей позиции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файла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char * old, char *new)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переименованиие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файла, при успехе функция возвращает 0, при неуспехе - -1. 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Функции для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Unix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499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языке Си имеется также система низкоуровневого ввода/вывода без буферизации и форматирования данных, соответствующая стандарту системы UNIX.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Прототипы составляющих ее функций находятся в файле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 - открыть файл;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 - закрыть файл;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 - читать данные;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 - записать данные;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lseek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 - поиск определенного байта в файле;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unlink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 ) - уничтожить файл.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Здесь используются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дискрипторы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файлов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fp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</a:t>
            </a:r>
            <a:r>
              <a:rPr lang="ru-RU" sz="4000" noProof="0" dirty="0" err="1" smtClean="0">
                <a:latin typeface="+mj-lt"/>
                <a:ea typeface="+mj-ea"/>
                <a:cs typeface="+mj-cs"/>
              </a:rPr>
              <a:t>ример</a:t>
            </a:r>
            <a:r>
              <a:rPr lang="ru-RU" sz="4000" noProof="0" dirty="0" smtClean="0">
                <a:latin typeface="+mj-lt"/>
                <a:ea typeface="+mj-ea"/>
                <a:cs typeface="+mj-cs"/>
              </a:rPr>
              <a:t> 1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первой строке в файле записана размерность целочисленной матрицы. Далее – сама матрица. Считать матрицу в память и вывести ее на экран. Данные записаны в файле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</a:t>
            </a:r>
            <a:r>
              <a:rPr lang="ru-RU" sz="4000" noProof="0" dirty="0" err="1" smtClean="0">
                <a:latin typeface="+mj-lt"/>
                <a:ea typeface="+mj-ea"/>
                <a:cs typeface="+mj-cs"/>
              </a:rPr>
              <a:t>ример</a:t>
            </a:r>
            <a:r>
              <a:rPr lang="ru-RU" sz="4000" noProof="0" dirty="0" smtClean="0">
                <a:latin typeface="+mj-lt"/>
                <a:ea typeface="+mj-ea"/>
                <a:cs typeface="+mj-cs"/>
              </a:rPr>
              <a:t> 2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solidFill>
                  <a:srgbClr val="000000"/>
                </a:solidFill>
              </a:rPr>
              <a:t>В текстовом файле записано произвольное количество чисел. Считать данные из файла в массив и вывести на экран.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</a:t>
            </a:r>
            <a:r>
              <a:rPr lang="ru-RU" sz="4000" noProof="0" dirty="0" err="1" smtClean="0">
                <a:latin typeface="+mj-lt"/>
                <a:ea typeface="+mj-ea"/>
                <a:cs typeface="+mj-cs"/>
              </a:rPr>
              <a:t>ример</a:t>
            </a:r>
            <a:r>
              <a:rPr lang="ru-RU" sz="4000" noProof="0" dirty="0" smtClean="0">
                <a:latin typeface="+mj-lt"/>
                <a:ea typeface="+mj-ea"/>
                <a:cs typeface="+mj-cs"/>
              </a:rPr>
              <a:t> 3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06289"/>
            <a:ext cx="7894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solidFill>
                  <a:srgbClr val="000000"/>
                </a:solidFill>
              </a:rPr>
              <a:t>Создайте текстовый файл, содержащий гласные буквы каждой нечетной строки исходного файла и цифры каждой четной строки файла исходного файла.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*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FILE - имя типа, описанное в стандартном заголовочном файле </a:t>
            </a:r>
            <a:r>
              <a:rPr lang="en-US" sz="2400" dirty="0" smtClean="0">
                <a:latin typeface="Times New Roman" pitchFamily="18" charset="0"/>
              </a:rPr>
              <a:t>&lt;</a:t>
            </a:r>
            <a:r>
              <a:rPr lang="ru-RU" sz="2400" dirty="0" err="1" smtClean="0">
                <a:latin typeface="Times New Roman" pitchFamily="18" charset="0"/>
              </a:rPr>
              <a:t>stdio.h</a:t>
            </a:r>
            <a:r>
              <a:rPr lang="en-US" sz="2400" dirty="0" smtClean="0">
                <a:latin typeface="Times New Roman" pitchFamily="18" charset="0"/>
              </a:rPr>
              <a:t>&gt;</a:t>
            </a:r>
            <a:r>
              <a:rPr lang="ru-RU" sz="24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err="1" smtClean="0">
                <a:latin typeface="Times New Roman" pitchFamily="18" charset="0"/>
              </a:rPr>
              <a:t>fp</a:t>
            </a:r>
            <a:r>
              <a:rPr lang="ru-RU" sz="2400" dirty="0" smtClean="0">
                <a:latin typeface="Times New Roman" pitchFamily="18" charset="0"/>
              </a:rPr>
              <a:t> - указатель на файл.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Файлы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Правила работы с файлами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Последовательность работы с файлами:</a:t>
            </a:r>
          </a:p>
          <a:p>
            <a:pPr marL="342900" indent="-3429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90000" algn="just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указатель на файл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90000" algn="just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связать указатель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файлом </a:t>
            </a:r>
          </a:p>
          <a:p>
            <a:pPr indent="90000" algn="just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открыть файл</a:t>
            </a:r>
          </a:p>
          <a:p>
            <a:pPr marL="0" lvl="1" indent="90000" algn="just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 с файлом</a:t>
            </a:r>
          </a:p>
          <a:p>
            <a:pPr marL="0" lvl="1" indent="90000" algn="just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закрыть файл </a:t>
            </a:r>
          </a:p>
          <a:p>
            <a:pPr marL="0" lvl="1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</a:t>
            </a:r>
            <a:r>
              <a:rPr lang="en-US" sz="4000" noProof="0" dirty="0" smtClean="0">
                <a:latin typeface="+mj-lt"/>
                <a:ea typeface="+mj-ea"/>
                <a:cs typeface="+mj-cs"/>
              </a:rPr>
              <a:t>open()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1"/>
            <a:ext cx="7894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Прежде чем читать или записывать информацию в файл, он должен быть открыт функцией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тем самым связан с потоком ввода-вывода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Функция открытия потока возвращает указатель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структуру типа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при успешном открытии потока, или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противном случае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заданы 3 предопределенных потока :</a:t>
            </a: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90000" algn="just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(стандартный поток ввода),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90000" algn="just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stdout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(стандартный поток вывода),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90000" algn="just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stderr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(стандартный поток ошибок) 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 данных через 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stdout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stderr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по умолчанию осуществляется на консоль. Ввод данных через 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умолчанию осуществляется через клавиатуру. 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Предопределенные потоки всегда открыты.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+mj-lt"/>
                <a:ea typeface="+mj-ea"/>
                <a:cs typeface="+mj-cs"/>
              </a:rPr>
              <a:t>f</a:t>
            </a:r>
            <a:r>
              <a:rPr lang="en-US" sz="4000" noProof="0" dirty="0" smtClean="0">
                <a:latin typeface="+mj-lt"/>
                <a:ea typeface="+mj-ea"/>
                <a:cs typeface="+mj-cs"/>
              </a:rPr>
              <a:t>open()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открытии  файла  указатель  на файл связывается с конкретным файлом на диске : </a:t>
            </a: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(const char *filename, const char *mode);</a:t>
            </a:r>
            <a:endParaRPr lang="ru-RU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(" путь/имя файла", "режим доступа");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Имя/путь файла имеет вид: </a:t>
            </a:r>
          </a:p>
          <a:p>
            <a:pPr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"c:\\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"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 для файла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диске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"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для файла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рабочем каталоге программы</a:t>
            </a: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"режим доступа"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определяет режим открытия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файла.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Режимы доступа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открыть существующий файл для чтения;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новый файл для записи (если файл с указанным именем существует, то он будет переписан);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а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дополнить файл (открыть существующий файл для записи информации, начиная с конца файла, или создать файл, если он не существует);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r+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открыть существующий файл для чтения и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w+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создать новый файл для чтения и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a+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дополнить или создать файл с возможностью чтения и записи;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Режимы доступа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открыть двоичный файл для чтения;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создать двоичный файл для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аb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дополнить двоичный файл;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r+b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открыть двоичный файл для чтения и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w+b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создать двоичный файл для чтения и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а+b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дополнить двоичный файл с предоставлением возможности чтения и записи;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открыть текстовой файл для чтения;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создать текстовый файл для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дополнить текстовый файл;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r+t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открыть текстовой файл для чтения и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w+t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создать текстовый файл для чтения и записи;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a+t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дополнить текстовый файл с предоставлением возможности записи и чтения.</a:t>
            </a: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r+t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2247</TotalTime>
  <Words>1743</Words>
  <Application>Microsoft Office PowerPoint</Application>
  <PresentationFormat>Экран (4:3)</PresentationFormat>
  <Paragraphs>407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Эркер</vt:lpstr>
      <vt:lpstr>Файлы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501а</dc:creator>
  <cp:lastModifiedBy>userx</cp:lastModifiedBy>
  <cp:revision>203</cp:revision>
  <dcterms:created xsi:type="dcterms:W3CDTF">2018-09-03T06:38:48Z</dcterms:created>
  <dcterms:modified xsi:type="dcterms:W3CDTF">2020-03-14T09:51:43Z</dcterms:modified>
</cp:coreProperties>
</file>