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313" r:id="rId3"/>
    <p:sldId id="320" r:id="rId4"/>
    <p:sldId id="317" r:id="rId5"/>
    <p:sldId id="322" r:id="rId6"/>
    <p:sldId id="321" r:id="rId7"/>
    <p:sldId id="319" r:id="rId8"/>
    <p:sldId id="323" r:id="rId9"/>
    <p:sldId id="324" r:id="rId10"/>
    <p:sldId id="325" r:id="rId11"/>
    <p:sldId id="32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>
      <p:cViewPr>
        <p:scale>
          <a:sx n="70" d="100"/>
          <a:sy n="70" d="100"/>
        </p:scale>
        <p:origin x="-1392" y="-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списке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355976" y="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7" y="88973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429124" y="117549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</a:t>
            </a:r>
            <a:endParaRPr lang="ru-RU" sz="28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06084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4427984" y="2276872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</a:t>
            </a:r>
            <a:endParaRPr lang="ru-RU" sz="28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7" y="442022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4429124" y="470598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8</a:t>
            </a:r>
            <a:endParaRPr lang="ru-RU" sz="2800" dirty="0"/>
          </a:p>
        </p:txBody>
      </p:sp>
      <p:cxnSp>
        <p:nvCxnSpPr>
          <p:cNvPr id="54" name="Прямая со стрелкой 53"/>
          <p:cNvCxnSpPr>
            <a:endCxn id="20" idx="0"/>
          </p:cNvCxnSpPr>
          <p:nvPr/>
        </p:nvCxnSpPr>
        <p:spPr>
          <a:xfrm>
            <a:off x="4716016" y="404664"/>
            <a:ext cx="36860" cy="48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712464" y="651863"/>
            <a:ext cx="571504" cy="55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33265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4211960" y="558924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7" y="3227643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427984" y="342900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</a:t>
            </a:r>
            <a:endParaRPr lang="ru-RU" sz="2800" dirty="0"/>
          </a:p>
        </p:txBody>
      </p:sp>
      <p:sp>
        <p:nvSpPr>
          <p:cNvPr id="82" name="Полилиния 81"/>
          <p:cNvSpPr/>
          <p:nvPr/>
        </p:nvSpPr>
        <p:spPr>
          <a:xfrm>
            <a:off x="4788024" y="1195212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олилиния 89"/>
          <p:cNvSpPr/>
          <p:nvPr/>
        </p:nvSpPr>
        <p:spPr>
          <a:xfrm>
            <a:off x="4788024" y="4723604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>
            <a:off x="4788024" y="2348880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>
            <a:off x="4788024" y="3571476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827584" y="98072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5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8" name="Стрелка вправо 27"/>
          <p:cNvSpPr/>
          <p:nvPr/>
        </p:nvSpPr>
        <p:spPr>
          <a:xfrm>
            <a:off x="3635896" y="1700808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3635896" y="2852936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>
            <a:off x="3635896" y="407707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1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2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6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7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-0.00035 0.20671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0.00365 0.183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9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3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04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18311 L 0.00781 0.3439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8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20671 L 3.61111E-6 0.3439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5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26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31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  <p:bldP spid="22" grpId="1"/>
      <p:bldP spid="27" grpId="0"/>
      <p:bldP spid="27" grpId="1"/>
      <p:bldP spid="27" grpId="2"/>
      <p:bldP spid="33" grpId="0"/>
      <p:bldP spid="33" grpId="1"/>
      <p:bldP spid="45" grpId="0"/>
      <p:bldP spid="45" grpId="1"/>
      <p:bldP spid="45" grpId="2"/>
      <p:bldP spid="79" grpId="0"/>
      <p:bldP spid="37" grpId="0"/>
      <p:bldP spid="37" grpId="1"/>
      <p:bldP spid="37" grpId="2"/>
      <p:bldP spid="82" grpId="0" animBg="1"/>
      <p:bldP spid="90" grpId="0" animBg="1"/>
      <p:bldP spid="92" grpId="0" animBg="1"/>
      <p:bldP spid="93" grpId="0" animBg="1"/>
      <p:bldP spid="23" grpId="0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412776"/>
            <a:ext cx="89644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LIST*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search_place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LIST* head,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LIST* temp = head;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while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(temp != NULL)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(temp-&gt;data &lt; x &amp;&amp; (temp-&gt;next-&gt;data &gt;= x || temp-&gt;next == NULL))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temp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temp-&gt;next;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NULL;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smtClean="0">
                <a:solidFill>
                  <a:schemeClr val="tx1"/>
                </a:solidFill>
              </a:rPr>
              <a:t>Поиск места для добавления/удаления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1)Простой поиск</a:t>
            </a:r>
          </a:p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2)Подсчет значений по условию</a:t>
            </a:r>
          </a:p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3)Поиск места для добавления элемента</a:t>
            </a:r>
          </a:p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Задача поиска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12776"/>
            <a:ext cx="8748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Ставим </a:t>
            </a:r>
            <a:r>
              <a:rPr lang="ru-RU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временнный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указатель на голову списка.</a:t>
            </a: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временный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не равен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endParaRPr lang="ru-RU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проверяем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на равенство с искомым значением </a:t>
            </a:r>
            <a:endParaRPr lang="ru-RU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если равно – возвращаем временный указатель </a:t>
            </a:r>
            <a:endParaRPr lang="ru-RU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перемещаем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указатель на следующий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элемент</a:t>
            </a:r>
            <a:endParaRPr lang="ru-RU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Выводим сообщение «Искомого значения нет»</a:t>
            </a: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Простой поиск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5976" y="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7" y="88973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429124" y="117549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</a:t>
            </a:r>
            <a:endParaRPr lang="ru-RU" sz="28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06084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4427984" y="2276872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</a:t>
            </a:r>
            <a:endParaRPr lang="ru-RU" sz="28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7" y="442022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4429124" y="470598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</a:t>
            </a:r>
            <a:endParaRPr lang="ru-RU" sz="2800" dirty="0"/>
          </a:p>
        </p:txBody>
      </p:sp>
      <p:cxnSp>
        <p:nvCxnSpPr>
          <p:cNvPr id="54" name="Прямая со стрелкой 53"/>
          <p:cNvCxnSpPr>
            <a:endCxn id="20" idx="0"/>
          </p:cNvCxnSpPr>
          <p:nvPr/>
        </p:nvCxnSpPr>
        <p:spPr>
          <a:xfrm>
            <a:off x="4716016" y="404664"/>
            <a:ext cx="36860" cy="48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712464" y="651863"/>
            <a:ext cx="571504" cy="55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33265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4211960" y="558924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907704" y="404664"/>
            <a:ext cx="504056" cy="79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2</a:t>
            </a:r>
            <a:endParaRPr lang="ru-RU" sz="4400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7" y="3227643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427984" y="342900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82" name="Полилиния 81"/>
          <p:cNvSpPr/>
          <p:nvPr/>
        </p:nvSpPr>
        <p:spPr>
          <a:xfrm>
            <a:off x="4788024" y="1195212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олилиния 89"/>
          <p:cNvSpPr/>
          <p:nvPr/>
        </p:nvSpPr>
        <p:spPr>
          <a:xfrm>
            <a:off x="4788024" y="4723604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>
            <a:off x="4788024" y="2348880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>
            <a:off x="4788024" y="3571476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6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7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3.61111E-6 0.1856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2.22222E-6 0.1935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4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85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8565 L -0.00035 0.3641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9351 L -0.00416 0.3613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2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03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  <p:bldP spid="22" grpId="1"/>
      <p:bldP spid="27" grpId="0"/>
      <p:bldP spid="27" grpId="1"/>
      <p:bldP spid="33" grpId="0"/>
      <p:bldP spid="45" grpId="0"/>
      <p:bldP spid="45" grpId="1"/>
      <p:bldP spid="45" grpId="2"/>
      <p:bldP spid="79" grpId="0"/>
      <p:bldP spid="32" grpId="0"/>
      <p:bldP spid="37" grpId="0"/>
      <p:bldP spid="37" grpId="1"/>
      <p:bldP spid="82" grpId="0" animBg="1"/>
      <p:bldP spid="82" grpId="1" animBg="1"/>
      <p:bldP spid="90" grpId="0" animBg="1"/>
      <p:bldP spid="92" grpId="0" animBg="1"/>
      <p:bldP spid="92" grpId="1" animBg="1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484784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void search(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LIST* head, </a:t>
            </a:r>
            <a:r>
              <a:rPr lang="en-US" sz="1600" dirty="0" err="1" smtClean="0"/>
              <a:t>int</a:t>
            </a:r>
            <a:r>
              <a:rPr lang="en-US" sz="1600" dirty="0" smtClean="0"/>
              <a:t> x)</a:t>
            </a:r>
          </a:p>
          <a:p>
            <a:r>
              <a:rPr lang="ru-RU" sz="1600" dirty="0" smtClean="0"/>
              <a:t>{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LIST* n = head;</a:t>
            </a:r>
          </a:p>
          <a:p>
            <a:r>
              <a:rPr lang="en-US" sz="1600" dirty="0" smtClean="0"/>
              <a:t>while (n != NULL)</a:t>
            </a:r>
          </a:p>
          <a:p>
            <a:r>
              <a:rPr lang="ru-RU" sz="1600" dirty="0" smtClean="0"/>
              <a:t>{</a:t>
            </a:r>
          </a:p>
          <a:p>
            <a:r>
              <a:rPr lang="ru-RU" sz="1600" dirty="0" smtClean="0"/>
              <a:t>	</a:t>
            </a:r>
            <a:r>
              <a:rPr lang="en-US" sz="1600" dirty="0" smtClean="0"/>
              <a:t>if </a:t>
            </a:r>
            <a:r>
              <a:rPr lang="en-US" sz="1600" dirty="0" smtClean="0"/>
              <a:t>(n-&gt;data == x)</a:t>
            </a:r>
          </a:p>
          <a:p>
            <a:r>
              <a:rPr lang="ru-RU" sz="1600" dirty="0" smtClean="0"/>
              <a:t>	{</a:t>
            </a:r>
            <a:endParaRPr lang="ru-RU" sz="1600" dirty="0" smtClean="0"/>
          </a:p>
          <a:p>
            <a:r>
              <a:rPr lang="ru-RU" sz="1600" dirty="0" smtClean="0"/>
              <a:t>		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 smtClean="0"/>
              <a:t>&lt;&lt; " </a:t>
            </a:r>
            <a:r>
              <a:rPr lang="ru-RU" sz="1600" dirty="0" smtClean="0"/>
              <a:t>Число в списке</a:t>
            </a:r>
            <a:r>
              <a:rPr lang="en-US" sz="1600" dirty="0" smtClean="0"/>
              <a:t> " </a:t>
            </a:r>
            <a:r>
              <a:rPr lang="en-US" sz="1600" dirty="0" smtClean="0"/>
              <a:t>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	return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</a:t>
            </a:r>
            <a:r>
              <a:rPr lang="ru-RU" sz="1600" dirty="0" smtClean="0"/>
              <a:t>}</a:t>
            </a:r>
            <a:endParaRPr lang="ru-RU" sz="1600" dirty="0" smtClean="0"/>
          </a:p>
          <a:p>
            <a:r>
              <a:rPr lang="en-US" sz="1600" dirty="0" smtClean="0"/>
              <a:t>	n </a:t>
            </a:r>
            <a:r>
              <a:rPr lang="en-US" sz="1600" dirty="0" smtClean="0"/>
              <a:t>= n-&gt;next;</a:t>
            </a:r>
          </a:p>
          <a:p>
            <a:r>
              <a:rPr lang="ru-RU" sz="1600" dirty="0" smtClean="0"/>
              <a:t>}</a:t>
            </a:r>
          </a:p>
          <a:p>
            <a:endParaRPr lang="ru-RU" sz="1600" dirty="0" smtClean="0"/>
          </a:p>
          <a:p>
            <a:r>
              <a:rPr lang="en-US" sz="1600" dirty="0" err="1" smtClean="0"/>
              <a:t>cout</a:t>
            </a:r>
            <a:r>
              <a:rPr lang="en-US" sz="1600" dirty="0" smtClean="0"/>
              <a:t> &lt;&lt; " </a:t>
            </a:r>
            <a:r>
              <a:rPr lang="ru-RU" sz="1600" dirty="0" smtClean="0"/>
              <a:t>Число не в списке</a:t>
            </a:r>
            <a:r>
              <a:rPr lang="en-US" sz="1600" dirty="0" smtClean="0"/>
              <a:t> "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ru-RU" sz="1600" dirty="0" smtClean="0"/>
              <a:t>}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Простой поиск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12776"/>
            <a:ext cx="8748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Ставим </a:t>
            </a:r>
            <a:r>
              <a:rPr lang="ru-RU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временнный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указатель на голову списка.</a:t>
            </a: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временный не равен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 </a:t>
            </a:r>
            <a:r>
              <a:rPr lang="ru-RU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выплняем</a:t>
            </a:r>
            <a:endParaRPr lang="ru-RU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проверяем истинность условия для информационного поля. </a:t>
            </a: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Увеличиваем счетчик если условие истинно. </a:t>
            </a: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Перемещаем указатель на следующий элемент.</a:t>
            </a: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Возвращаем значение счетчика</a:t>
            </a:r>
            <a:endParaRPr lang="ru-RU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Поиск по условию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5976" y="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7" y="88973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429124" y="117549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</a:t>
            </a:r>
            <a:endParaRPr lang="ru-RU" sz="28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06084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4427984" y="2276872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</a:t>
            </a:r>
            <a:endParaRPr lang="ru-RU" sz="28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7" y="442022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4429124" y="470598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</a:t>
            </a:r>
            <a:endParaRPr lang="ru-RU" sz="2800" dirty="0"/>
          </a:p>
        </p:txBody>
      </p:sp>
      <p:cxnSp>
        <p:nvCxnSpPr>
          <p:cNvPr id="54" name="Прямая со стрелкой 53"/>
          <p:cNvCxnSpPr>
            <a:endCxn id="20" idx="0"/>
          </p:cNvCxnSpPr>
          <p:nvPr/>
        </p:nvCxnSpPr>
        <p:spPr>
          <a:xfrm>
            <a:off x="4716016" y="404664"/>
            <a:ext cx="36860" cy="48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712464" y="651863"/>
            <a:ext cx="571504" cy="55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33265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4211960" y="558924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7" y="3227643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427984" y="342900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82" name="Полилиния 81"/>
          <p:cNvSpPr/>
          <p:nvPr/>
        </p:nvSpPr>
        <p:spPr>
          <a:xfrm>
            <a:off x="4788024" y="1195212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олилиния 89"/>
          <p:cNvSpPr/>
          <p:nvPr/>
        </p:nvSpPr>
        <p:spPr>
          <a:xfrm>
            <a:off x="4788024" y="4723604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>
            <a:off x="4788024" y="2348880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>
            <a:off x="4788024" y="3571476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1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2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3.61111E-6 0.1856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2.22222E-6 0.1935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8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8565 L -0.00035 0.36412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9351 L -0.00416 0.3613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7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98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36412 L -0.00035 0.55301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36134 L -0.00416 0.5504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5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16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55301 L -0.00035 0.6789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55047 L -0.00416 0.6870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  <p:bldP spid="22" grpId="1"/>
      <p:bldP spid="27" grpId="0"/>
      <p:bldP spid="27" grpId="1"/>
      <p:bldP spid="33" grpId="0"/>
      <p:bldP spid="33" grpId="1"/>
      <p:bldP spid="45" grpId="0"/>
      <p:bldP spid="45" grpId="1"/>
      <p:bldP spid="45" grpId="2"/>
      <p:bldP spid="45" grpId="3"/>
      <p:bldP spid="45" grpId="4"/>
      <p:bldP spid="79" grpId="0"/>
      <p:bldP spid="37" grpId="0"/>
      <p:bldP spid="37" grpId="1"/>
      <p:bldP spid="82" grpId="0" animBg="1"/>
      <p:bldP spid="82" grpId="1" animBg="1"/>
      <p:bldP spid="90" grpId="0" animBg="1"/>
      <p:bldP spid="90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412776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search_odd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LIST* head)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LIST* n = head;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 != NULL)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	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(n-&gt;data %2==1)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n-&gt;next;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Поиск по условию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12776"/>
            <a:ext cx="8748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Ставим </a:t>
            </a:r>
            <a:r>
              <a:rPr lang="ru-RU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временнный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указатель на голову списка.</a:t>
            </a: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 временный не равен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 </a:t>
            </a:r>
            <a:r>
              <a:rPr lang="ru-RU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выплняем</a:t>
            </a:r>
            <a:endParaRPr lang="ru-RU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проверяем истинность условия для поиска места вставки/удаления. </a:t>
            </a: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если истинно – возвращаем указатель</a:t>
            </a:r>
          </a:p>
          <a:p>
            <a:pPr indent="457200" algn="just" fontAlgn="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Перемещаем указатель на следующий элемент.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Поиск </a:t>
            </a:r>
            <a:r>
              <a:rPr lang="ru-RU" sz="4000" dirty="0" smtClean="0">
                <a:solidFill>
                  <a:schemeClr val="tx1"/>
                </a:solidFill>
              </a:rPr>
              <a:t>места для добавления/удаления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2632</TotalTime>
  <Words>215</Words>
  <Application>Microsoft Office PowerPoint</Application>
  <PresentationFormat>Экран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Тема1</vt:lpstr>
      <vt:lpstr>Поиск в списке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Alya</cp:lastModifiedBy>
  <cp:revision>180</cp:revision>
  <dcterms:created xsi:type="dcterms:W3CDTF">2016-03-13T14:44:57Z</dcterms:created>
  <dcterms:modified xsi:type="dcterms:W3CDTF">2020-06-04T20:48:27Z</dcterms:modified>
</cp:coreProperties>
</file>