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8" r:id="rId18"/>
    <p:sldId id="276" r:id="rId19"/>
    <p:sldId id="277" r:id="rId20"/>
    <p:sldId id="274" r:id="rId21"/>
    <p:sldId id="271" r:id="rId22"/>
    <p:sldId id="272" r:id="rId23"/>
    <p:sldId id="27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wSm1lNYTNYJllgfGcNOvvpd+F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1C010-874F-49D1-8016-45B661F52BBF}">
  <a:tblStyle styleId="{31E1C010-874F-49D1-8016-45B661F52BB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>
        <p:guide orient="horz" pos="2156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14ca8426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214ca84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4ca8426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214ca8426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116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840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136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0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65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14ca8426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214ca8426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14ca8426b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214ca8426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140" y="4149089"/>
            <a:ext cx="515937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algun Gothic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TEAM 3조</a:t>
            </a:r>
            <a:endParaRPr sz="24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 sz="20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이동진, 최남열, 김진아, 김민선</a:t>
            </a:r>
            <a:endParaRPr sz="20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0" y="1579880"/>
            <a:ext cx="12192000" cy="21907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39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82880" y="1803400"/>
            <a:ext cx="2629535" cy="3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아이티윌교육센터</a:t>
            </a:r>
            <a:endParaRPr sz="16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5" y="6348730"/>
            <a:ext cx="1482725" cy="38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10859135" y="-40640"/>
            <a:ext cx="88519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475" y="6381115"/>
            <a:ext cx="1180465" cy="37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5160010" y="2367280"/>
            <a:ext cx="6768465" cy="60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월화수목 </a:t>
            </a:r>
            <a:r>
              <a:rPr lang="ko-KR" sz="4000" b="1" i="0" u="none" strike="noStrike" cap="none">
                <a:solidFill>
                  <a:srgbClr val="C49DD6"/>
                </a:solidFill>
                <a:latin typeface="Arial"/>
                <a:ea typeface="Arial"/>
                <a:cs typeface="Arial"/>
                <a:sym typeface="Arial"/>
              </a:rPr>
              <a:t>꽃요일</a:t>
            </a:r>
            <a:endParaRPr sz="4000" b="1" i="0" u="none" strike="noStrike" cap="none">
              <a:solidFill>
                <a:srgbClr val="C49D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0" y="-1905"/>
            <a:ext cx="12192000" cy="338455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K-Digital </a:t>
            </a:r>
            <a:r>
              <a:rPr lang="ko-KR"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16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09855" y="1700530"/>
            <a:ext cx="11971655" cy="1944370"/>
          </a:xfrm>
          <a:prstGeom prst="rect">
            <a:avLst/>
          </a:prstGeom>
          <a:noFill/>
          <a:ln w="15875" cap="flat" cmpd="sng">
            <a:solidFill>
              <a:srgbClr val="939597">
                <a:alpha val="69803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164590" y="313055"/>
            <a:ext cx="280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r>
              <a:rPr lang="ko-KR" sz="2000" b="1">
                <a:solidFill>
                  <a:schemeClr val="accent3"/>
                </a:solidFill>
              </a:rPr>
              <a:t>MVC 패턴 활용</a:t>
            </a:r>
            <a:endParaRPr sz="1700">
              <a:solidFill>
                <a:schemeClr val="accent3"/>
              </a:solidFill>
            </a:endParaRPr>
          </a:p>
        </p:txBody>
      </p:sp>
      <p:cxnSp>
        <p:nvCxnSpPr>
          <p:cNvPr id="176" name="Google Shape;176;p11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230" y="1007745"/>
            <a:ext cx="2610485" cy="275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 l="5850" r="2749"/>
          <a:stretch/>
        </p:blipFill>
        <p:spPr>
          <a:xfrm>
            <a:off x="5801360" y="3429000"/>
            <a:ext cx="2702560" cy="275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945" y="1265555"/>
            <a:ext cx="2905760" cy="4982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65540" y="889635"/>
            <a:ext cx="2449195" cy="54971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3749675" y="5879465"/>
            <a:ext cx="11811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4849495" y="5357495"/>
            <a:ext cx="88709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6760845" y="2773045"/>
            <a:ext cx="7696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828280" y="962025"/>
            <a:ext cx="93091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227330" y="22479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2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3" name="Google Shape;193;p12"/>
          <p:cNvSpPr txBox="1"/>
          <p:nvPr/>
        </p:nvSpPr>
        <p:spPr>
          <a:xfrm>
            <a:off x="645795" y="3157220"/>
            <a:ext cx="200533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index.jsp 실행       </a:t>
            </a:r>
            <a:r>
              <a:rPr lang="ko-KR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7345" y="1356360"/>
            <a:ext cx="8757285" cy="456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2661920" y="3253740"/>
            <a:ext cx="506095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3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l="3170" r="870"/>
          <a:stretch/>
        </p:blipFill>
        <p:spPr>
          <a:xfrm>
            <a:off x="1416047" y="1565647"/>
            <a:ext cx="9161074" cy="48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/>
        </p:nvSpPr>
        <p:spPr>
          <a:xfrm>
            <a:off x="1416040" y="1011545"/>
            <a:ext cx="200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로그인 시       </a:t>
            </a:r>
            <a:r>
              <a:rPr lang="ko-KR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14ca8426b_0_1"/>
          <p:cNvSpPr/>
          <p:nvPr/>
        </p:nvSpPr>
        <p:spPr>
          <a:xfrm>
            <a:off x="227330" y="191770"/>
            <a:ext cx="11737200" cy="64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214ca8426b_0_1"/>
          <p:cNvSpPr txBox="1"/>
          <p:nvPr/>
        </p:nvSpPr>
        <p:spPr>
          <a:xfrm>
            <a:off x="255905" y="198120"/>
            <a:ext cx="116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214ca8426b_0_1"/>
          <p:cNvSpPr txBox="1"/>
          <p:nvPr/>
        </p:nvSpPr>
        <p:spPr>
          <a:xfrm>
            <a:off x="1164590" y="313055"/>
            <a:ext cx="28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2214ca8426b_0_1"/>
          <p:cNvCxnSpPr/>
          <p:nvPr/>
        </p:nvCxnSpPr>
        <p:spPr>
          <a:xfrm>
            <a:off x="4151630" y="790575"/>
            <a:ext cx="7736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4" name="Google Shape;214;g2214ca8426b_0_1"/>
          <p:cNvSpPr txBox="1"/>
          <p:nvPr/>
        </p:nvSpPr>
        <p:spPr>
          <a:xfrm>
            <a:off x="1416050" y="859150"/>
            <a:ext cx="3195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/>
              <a:t>카테고리 클릭시 이동화면 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/>
              <a:t>예) 꽃바구니</a:t>
            </a: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ko-KR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2214ca8426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764" y="1674850"/>
            <a:ext cx="6026475" cy="45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14ca8426b_0_11"/>
          <p:cNvSpPr/>
          <p:nvPr/>
        </p:nvSpPr>
        <p:spPr>
          <a:xfrm>
            <a:off x="227330" y="191770"/>
            <a:ext cx="11737200" cy="64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214ca8426b_0_11"/>
          <p:cNvSpPr txBox="1"/>
          <p:nvPr/>
        </p:nvSpPr>
        <p:spPr>
          <a:xfrm>
            <a:off x="255905" y="198120"/>
            <a:ext cx="116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214ca8426b_0_11"/>
          <p:cNvSpPr txBox="1"/>
          <p:nvPr/>
        </p:nvSpPr>
        <p:spPr>
          <a:xfrm>
            <a:off x="1164590" y="313055"/>
            <a:ext cx="28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g2214ca8426b_0_11"/>
          <p:cNvCxnSpPr/>
          <p:nvPr/>
        </p:nvCxnSpPr>
        <p:spPr>
          <a:xfrm>
            <a:off x="4151630" y="790575"/>
            <a:ext cx="7736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4" name="Google Shape;224;g2214ca8426b_0_11"/>
          <p:cNvSpPr txBox="1"/>
          <p:nvPr/>
        </p:nvSpPr>
        <p:spPr>
          <a:xfrm>
            <a:off x="1416050" y="859150"/>
            <a:ext cx="319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/>
              <a:t>상세 페이지 화면</a:t>
            </a: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ko-KR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2214ca8426b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500" y="1413250"/>
            <a:ext cx="6118999" cy="4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4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" name="Google Shape;235;p14"/>
          <p:cNvSpPr txBox="1"/>
          <p:nvPr/>
        </p:nvSpPr>
        <p:spPr>
          <a:xfrm>
            <a:off x="1416050" y="859150"/>
            <a:ext cx="31959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/>
              <a:t>장바구니 화면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9EF27B-739B-3587-8E9F-6409FEAA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52" y="1589036"/>
            <a:ext cx="7736205" cy="49559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  <a:r>
              <a:rPr kumimoji="0" lang="ko-KR" altLang="en-US" sz="4000" b="1" i="0" u="none" strike="noStrike" kern="0" cap="none" spc="0" normalizeH="0" baseline="0" noProof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4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" name="Google Shape;235;p14"/>
          <p:cNvSpPr txBox="1"/>
          <p:nvPr/>
        </p:nvSpPr>
        <p:spPr>
          <a:xfrm>
            <a:off x="1416050" y="859150"/>
            <a:ext cx="31959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ko-KR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 화면 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ko-KR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주문내역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FF3F2-DE14-DD70-6B82-0EA21BBF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90" y="1281627"/>
            <a:ext cx="8000666" cy="51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  <a:r>
              <a:rPr kumimoji="0" lang="ko-KR" altLang="en-US" sz="4000" b="1" i="0" u="none" strike="noStrike" kern="0" cap="none" spc="0" normalizeH="0" baseline="0" noProof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4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" name="Google Shape;235;p14"/>
          <p:cNvSpPr txBox="1"/>
          <p:nvPr/>
        </p:nvSpPr>
        <p:spPr>
          <a:xfrm>
            <a:off x="1416050" y="859150"/>
            <a:ext cx="31959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lang="ko-KR" altLang="en-US" sz="1700" dirty="0">
                <a:ea typeface="Arial"/>
              </a:rPr>
              <a:t>마이페이지</a:t>
            </a:r>
            <a:r>
              <a:rPr lang="en-US" altLang="ko-KR" sz="1700" dirty="0"/>
              <a:t> : </a:t>
            </a:r>
            <a:r>
              <a:rPr lang="ko-KR" altLang="en-US" sz="1700" dirty="0"/>
              <a:t>리뷰작성 화면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BE358-D9F5-6E30-7655-20CA42D2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72" y="1281627"/>
            <a:ext cx="9716655" cy="44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  <a:r>
              <a:rPr kumimoji="0" lang="ko-KR" altLang="en-US" sz="4000" b="1" i="0" u="none" strike="noStrike" kern="0" cap="none" spc="0" normalizeH="0" baseline="0" noProof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4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" name="Google Shape;235;p14"/>
          <p:cNvSpPr txBox="1"/>
          <p:nvPr/>
        </p:nvSpPr>
        <p:spPr>
          <a:xfrm>
            <a:off x="1416049" y="859150"/>
            <a:ext cx="3747077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lang="ko-KR" altLang="en-US" sz="1700" dirty="0">
                <a:ea typeface="Arial"/>
              </a:rPr>
              <a:t>마이페이지 화면 </a:t>
            </a:r>
            <a:r>
              <a:rPr lang="en-US" altLang="ko-KR" sz="1700" dirty="0">
                <a:ea typeface="Arial"/>
              </a:rPr>
              <a:t>: </a:t>
            </a:r>
            <a:r>
              <a:rPr lang="ko-KR" altLang="en-US" sz="1700" dirty="0">
                <a:ea typeface="Arial"/>
              </a:rPr>
              <a:t>회원정보수정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4C1CFF-3072-1BBC-E718-C7B05356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27" y="1389381"/>
            <a:ext cx="8774545" cy="49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227330" y="127116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리뷱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  <a:r>
              <a:rPr kumimoji="0" lang="ko-KR" altLang="en-US" sz="4000" b="1" i="0" u="none" strike="noStrike" kern="0" cap="none" spc="0" normalizeH="0" baseline="0" noProof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4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5" name="Google Shape;235;p14"/>
          <p:cNvSpPr txBox="1"/>
          <p:nvPr/>
        </p:nvSpPr>
        <p:spPr>
          <a:xfrm>
            <a:off x="1416050" y="859150"/>
            <a:ext cx="3195900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ko-KR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 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ko-KR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리뷰관리 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4B823-6A55-B2F9-A628-2A764AD5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3" y="1213053"/>
            <a:ext cx="10464800" cy="46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9803"/>
          </a:srgbClr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65" y="0"/>
            <a:ext cx="39624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 txBox="1"/>
          <p:nvPr/>
        </p:nvSpPr>
        <p:spPr>
          <a:xfrm>
            <a:off x="6296660" y="1485900"/>
            <a:ext cx="3672840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01. 프로젝트 개요</a:t>
            </a:r>
            <a:endParaRPr sz="2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6296660" y="2287270"/>
            <a:ext cx="4969510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02. 프로젝트 팀 구성 및 역할</a:t>
            </a:r>
            <a:endParaRPr sz="2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6296660" y="3088005"/>
            <a:ext cx="5293360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03. 프로젝트 수행 절차 및 방법</a:t>
            </a:r>
            <a:endParaRPr sz="2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6296660" y="3889375"/>
            <a:ext cx="447992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sz="2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296660" y="4690110"/>
            <a:ext cx="394906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05. 자체 평가 의견</a:t>
            </a:r>
            <a:endParaRPr sz="28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0" y="0"/>
            <a:ext cx="5231765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4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04</a:t>
            </a:r>
            <a:r>
              <a:rPr kumimoji="0" lang="ko-KR" altLang="en-US" sz="4000" b="1" i="0" u="none" strike="noStrike" kern="0" cap="none" spc="0" normalizeH="0" baseline="0" noProof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1164590" y="313055"/>
            <a:ext cx="28035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4"/>
          <p:cNvCxnSpPr/>
          <p:nvPr/>
        </p:nvCxnSpPr>
        <p:spPr>
          <a:xfrm>
            <a:off x="4151630" y="790575"/>
            <a:ext cx="77362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358" y="1704702"/>
            <a:ext cx="8311277" cy="420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1416050" y="859150"/>
            <a:ext cx="319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ko-KR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관리자 로그인 화면 </a:t>
            </a:r>
            <a:r>
              <a:rPr kumimoji="0" lang="en-US" altLang="ko-KR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ko-KR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주문내역</a:t>
            </a:r>
            <a:r>
              <a:rPr kumimoji="0" lang="ko-KR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kumimoji="0" lang="ko-KR" altLang="en-US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ko-KR" alt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</a:t>
            </a:r>
            <a:endParaRPr kumimoji="0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29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14ca8426b_0_22"/>
          <p:cNvSpPr/>
          <p:nvPr/>
        </p:nvSpPr>
        <p:spPr>
          <a:xfrm>
            <a:off x="227330" y="191770"/>
            <a:ext cx="11737200" cy="64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214ca8426b_0_22"/>
          <p:cNvSpPr txBox="1"/>
          <p:nvPr/>
        </p:nvSpPr>
        <p:spPr>
          <a:xfrm>
            <a:off x="255905" y="198120"/>
            <a:ext cx="116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214ca8426b_0_22"/>
          <p:cNvSpPr txBox="1"/>
          <p:nvPr/>
        </p:nvSpPr>
        <p:spPr>
          <a:xfrm>
            <a:off x="1164590" y="313055"/>
            <a:ext cx="28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2214ca8426b_0_22"/>
          <p:cNvCxnSpPr/>
          <p:nvPr/>
        </p:nvCxnSpPr>
        <p:spPr>
          <a:xfrm>
            <a:off x="4151630" y="790575"/>
            <a:ext cx="7736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4" name="Google Shape;244;g2214ca8426b_0_22"/>
          <p:cNvSpPr txBox="1"/>
          <p:nvPr/>
        </p:nvSpPr>
        <p:spPr>
          <a:xfrm>
            <a:off x="1416050" y="859150"/>
            <a:ext cx="319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/>
              <a:t>관리자 로그인 화면 : 매장관리</a:t>
            </a: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ko-KR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2214ca8426b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675" y="1597400"/>
            <a:ext cx="8828302" cy="41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>
            <a:off x="227330" y="191770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5"/>
          <p:cNvCxnSpPr/>
          <p:nvPr/>
        </p:nvCxnSpPr>
        <p:spPr>
          <a:xfrm>
            <a:off x="3683635" y="790575"/>
            <a:ext cx="82042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2" name="Google Shape;252;p15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1164590" y="313055"/>
            <a:ext cx="21939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1098550" y="1336975"/>
            <a:ext cx="1085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 ○ 이동진 : 팀원분들이 늦게 까지 남아서 열심히 하시는 모습을 보니 더 노력해야겠다는 마음이 생겼습니다.</a:t>
            </a:r>
            <a:endParaRPr sz="16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		  프로젝트 관련하여 1차때도 들었던 생각이지만 시간이 참 아쉽다는 생각이 들었습니다.</a:t>
            </a:r>
            <a:endParaRPr sz="1600">
              <a:solidFill>
                <a:srgbClr val="3A3838"/>
              </a:solidFill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1033225" y="2408550"/>
            <a:ext cx="1085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 ○ 최남열 : 기능수정, 오류해결에 시간이 많이 들어가서 초기 계획에 더욱 신경 써야 되겠다는 생각이 들었습니다.  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1098550" y="3559175"/>
            <a:ext cx="1085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 ○ 김진아 : 1차 프로젝트와는 다르게 웹화면까지 구성해 눈에 보이는 결과가 있으니 이전보다 성취감이 컸습니다.</a:t>
            </a:r>
            <a:endParaRPr sz="16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		  다만 3주라는 시간이 생각보다 길지 않아서 시간분배를 잘 했더라면 좋았을걸 하는 아쉬움이 듭니다.</a:t>
            </a:r>
            <a:endParaRPr sz="1600">
              <a:solidFill>
                <a:srgbClr val="3A3838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098550" y="4639300"/>
            <a:ext cx="1085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 ○ 김민선 : 자바 코드 뿐만아니라 css와 html 코드도 추가로 확인해야해서 어려움을 겪었지만,  다른 팀원분들의 도움</a:t>
            </a:r>
            <a:endParaRPr sz="1600">
              <a:solidFill>
                <a:srgbClr val="3A3838"/>
              </a:solidFill>
            </a:endParaRPr>
          </a:p>
          <a:p>
            <a:pPr marL="4572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  덕분에 해결할 수 있었고 다음 프로젝트에는 여러 예외사항에 신경써야겠다는 생각을   했습니다.</a:t>
            </a:r>
            <a:endParaRPr sz="16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6" scaled="0"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14ca8426b_0_32"/>
          <p:cNvSpPr/>
          <p:nvPr/>
        </p:nvSpPr>
        <p:spPr>
          <a:xfrm>
            <a:off x="227330" y="191770"/>
            <a:ext cx="11737200" cy="64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214ca8426b_0_32"/>
          <p:cNvSpPr txBox="1"/>
          <p:nvPr/>
        </p:nvSpPr>
        <p:spPr>
          <a:xfrm>
            <a:off x="255905" y="198120"/>
            <a:ext cx="116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214ca8426b_0_32"/>
          <p:cNvSpPr txBox="1"/>
          <p:nvPr/>
        </p:nvSpPr>
        <p:spPr>
          <a:xfrm>
            <a:off x="3564450" y="3083950"/>
            <a:ext cx="491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01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-"/>
            </a:pPr>
            <a:r>
              <a:rPr lang="ko-KR" sz="1600">
                <a:solidFill>
                  <a:srgbClr val="3A3838"/>
                </a:solidFill>
              </a:rPr>
              <a:t>모두 고생 많으셨습니다.   -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65082" y="224465"/>
            <a:ext cx="11738100" cy="6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255905" y="198120"/>
            <a:ext cx="1628775" cy="70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01-1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"/>
          <p:cNvCxnSpPr/>
          <p:nvPr/>
        </p:nvCxnSpPr>
        <p:spPr>
          <a:xfrm>
            <a:off x="3935730" y="790575"/>
            <a:ext cx="795210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" name="Google Shape;50;p3"/>
          <p:cNvSpPr txBox="1"/>
          <p:nvPr/>
        </p:nvSpPr>
        <p:spPr>
          <a:xfrm>
            <a:off x="1726565" y="330200"/>
            <a:ext cx="210883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156335" y="1189355"/>
            <a:ext cx="6036310" cy="1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-"/>
            </a:pPr>
            <a:r>
              <a:rPr lang="ko-KR" sz="20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프로젝트 주제 및 선정 배경(기획의도 등)</a:t>
            </a: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234440" y="2345055"/>
            <a:ext cx="6892290" cy="3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○    프로젝트 주제 : 플라워 샵 홈페이지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4440" y="3301365"/>
            <a:ext cx="9399270" cy="3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○    선정 배경 : 첫 웹페이지 프로젝트인 만큼 복잡하지 않고 카테고리가 많지 않은 아이템을 선정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1234450" y="4269759"/>
            <a:ext cx="10125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○    기획 의도 : 배달, 픽업 가능한 웹페이지를 구현하며 관리자 페이지를 같이 구현하여 제품과 매출 정보를 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</a:rPr>
              <a:t> </a:t>
            </a: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확인한다.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227330" y="224790"/>
            <a:ext cx="11737975" cy="6409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4"/>
          <p:cNvCxnSpPr/>
          <p:nvPr/>
        </p:nvCxnSpPr>
        <p:spPr>
          <a:xfrm>
            <a:off x="3935729" y="790575"/>
            <a:ext cx="7952740" cy="63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1" name="Google Shape;61;p4"/>
          <p:cNvSpPr/>
          <p:nvPr/>
        </p:nvSpPr>
        <p:spPr>
          <a:xfrm>
            <a:off x="1165225" y="1192530"/>
            <a:ext cx="8292465" cy="1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-"/>
            </a:pPr>
            <a:r>
              <a:rPr lang="ko-KR" sz="20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프로젝트 개요(프로젝트 구현 내용, 컨셉, 훈련내용과의 관련성 등)</a:t>
            </a: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255905" y="198120"/>
            <a:ext cx="1628775" cy="70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01-2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1726565" y="330200"/>
            <a:ext cx="210883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234440" y="2345055"/>
            <a:ext cx="8888730" cy="3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○    프로젝트 구현 내용 : 배달, 픽업 가능하며 관리자페이지가 포함된 플라워 샵 홈페이지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234440" y="3301365"/>
            <a:ext cx="9399270" cy="33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○    컨셉 : 많지 않은 기능을 최대한 목표에  가깝게 구현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234450" y="4269750"/>
            <a:ext cx="105156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○    훈련내용과의 관련성 : 훈련동안 배운 언어,기술 이용 및 기본적인 웹페이지 제작 방법을 활용하여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 			   직접 웹페이지를 제작해 봄으로써 훈련내용 복습 효과와 웹페이지 제작 방법 다소 체득 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192405" y="224790"/>
            <a:ext cx="11737975" cy="6409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5"/>
          <p:cNvCxnSpPr/>
          <p:nvPr/>
        </p:nvCxnSpPr>
        <p:spPr>
          <a:xfrm>
            <a:off x="3935729" y="790575"/>
            <a:ext cx="7952740" cy="63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3" name="Google Shape;73;p5"/>
          <p:cNvSpPr/>
          <p:nvPr/>
        </p:nvSpPr>
        <p:spPr>
          <a:xfrm>
            <a:off x="1165225" y="1197610"/>
            <a:ext cx="8543290" cy="1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-"/>
            </a:pPr>
            <a:r>
              <a:rPr lang="ko-KR" sz="20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활용 장비 및 재료(개발 환경 등)</a:t>
            </a: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255905" y="198120"/>
            <a:ext cx="1628775" cy="70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01-3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1726565" y="330200"/>
            <a:ext cx="210883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568450" y="2061844"/>
            <a:ext cx="8543290" cy="181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HTML5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CSS3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JavaScript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Bootstrap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568450" y="3975100"/>
            <a:ext cx="8543290" cy="181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Char char="-"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Java : 17.0.3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Apache Tomcat : 9.0.73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ORACLE : 11.2.0.2.0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		○ MyBatis : 3.5.13</a:t>
            </a: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261619" y="198755"/>
            <a:ext cx="11737975" cy="6409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6"/>
          <p:cNvCxnSpPr/>
          <p:nvPr/>
        </p:nvCxnSpPr>
        <p:spPr>
          <a:xfrm>
            <a:off x="3935729" y="790575"/>
            <a:ext cx="7952740" cy="63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4" name="Google Shape;84;p6"/>
          <p:cNvSpPr/>
          <p:nvPr/>
        </p:nvSpPr>
        <p:spPr>
          <a:xfrm>
            <a:off x="1165225" y="1156335"/>
            <a:ext cx="5040630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Char char="-"/>
            </a:pPr>
            <a:r>
              <a:rPr lang="ko-KR" sz="2000" b="0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프로젝트 구조</a:t>
            </a: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255905" y="198120"/>
            <a:ext cx="1628775" cy="70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01-4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1726565" y="330200"/>
            <a:ext cx="210883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6"/>
          <p:cNvGrpSpPr/>
          <p:nvPr/>
        </p:nvGrpSpPr>
        <p:grpSpPr>
          <a:xfrm>
            <a:off x="940399" y="1342050"/>
            <a:ext cx="10268789" cy="4531715"/>
            <a:chOff x="940399" y="1342050"/>
            <a:chExt cx="10268789" cy="4531715"/>
          </a:xfrm>
        </p:grpSpPr>
        <p:sp>
          <p:nvSpPr>
            <p:cNvPr id="88" name="Google Shape;88;p6"/>
            <p:cNvSpPr/>
            <p:nvPr/>
          </p:nvSpPr>
          <p:spPr>
            <a:xfrm>
              <a:off x="4630790" y="1741993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project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322666" y="2133495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src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014633" y="2542914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flower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913514" y="1342050"/>
              <a:ext cx="1155600" cy="289500"/>
            </a:xfrm>
            <a:prstGeom prst="rect">
              <a:avLst/>
            </a:prstGeom>
            <a:solidFill>
              <a:srgbClr val="C9DAF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com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40399" y="3544607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admin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654863" y="3954020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controller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4" name="Google Shape;94;p6"/>
            <p:cNvCxnSpPr>
              <a:stCxn id="88" idx="1"/>
              <a:endCxn id="91" idx="2"/>
            </p:cNvCxnSpPr>
            <p:nvPr/>
          </p:nvCxnSpPr>
          <p:spPr>
            <a:xfrm rot="10800000">
              <a:off x="4491290" y="1631443"/>
              <a:ext cx="139500" cy="255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>
              <a:stCxn id="89" idx="1"/>
              <a:endCxn id="88" idx="2"/>
            </p:cNvCxnSpPr>
            <p:nvPr/>
          </p:nvCxnSpPr>
          <p:spPr>
            <a:xfrm rot="10800000">
              <a:off x="5208666" y="2031345"/>
              <a:ext cx="114000" cy="246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6"/>
            <p:cNvCxnSpPr>
              <a:stCxn id="90" idx="1"/>
              <a:endCxn id="89" idx="2"/>
            </p:cNvCxnSpPr>
            <p:nvPr/>
          </p:nvCxnSpPr>
          <p:spPr>
            <a:xfrm rot="10800000">
              <a:off x="5900333" y="2423064"/>
              <a:ext cx="114300" cy="26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6"/>
            <p:cNvCxnSpPr>
              <a:stCxn id="93" idx="1"/>
              <a:endCxn id="92" idx="2"/>
            </p:cNvCxnSpPr>
            <p:nvPr/>
          </p:nvCxnSpPr>
          <p:spPr>
            <a:xfrm rot="10800000">
              <a:off x="1518063" y="3834170"/>
              <a:ext cx="136800" cy="26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6"/>
            <p:cNvSpPr/>
            <p:nvPr/>
          </p:nvSpPr>
          <p:spPr>
            <a:xfrm>
              <a:off x="1654863" y="436344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654863" y="4772870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paging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654863" y="518229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vo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1" name="Google Shape;101;p6"/>
            <p:cNvCxnSpPr>
              <a:stCxn id="98" idx="1"/>
              <a:endCxn id="92" idx="2"/>
            </p:cNvCxnSpPr>
            <p:nvPr/>
          </p:nvCxnSpPr>
          <p:spPr>
            <a:xfrm rot="10800000">
              <a:off x="1518063" y="3834095"/>
              <a:ext cx="136800" cy="674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6"/>
            <p:cNvCxnSpPr>
              <a:stCxn id="99" idx="1"/>
              <a:endCxn id="92" idx="2"/>
            </p:cNvCxnSpPr>
            <p:nvPr/>
          </p:nvCxnSpPr>
          <p:spPr>
            <a:xfrm rot="10800000">
              <a:off x="1518063" y="3834020"/>
              <a:ext cx="136800" cy="1083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6"/>
            <p:cNvCxnSpPr>
              <a:stCxn id="100" idx="1"/>
              <a:endCxn id="92" idx="2"/>
            </p:cNvCxnSpPr>
            <p:nvPr/>
          </p:nvCxnSpPr>
          <p:spPr>
            <a:xfrm rot="10800000">
              <a:off x="1518063" y="3834245"/>
              <a:ext cx="136800" cy="1492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6"/>
            <p:cNvSpPr/>
            <p:nvPr/>
          </p:nvSpPr>
          <p:spPr>
            <a:xfrm>
              <a:off x="3033799" y="3544607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common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3748263" y="3962792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mybatis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6" name="Google Shape;106;p6"/>
            <p:cNvCxnSpPr>
              <a:stCxn id="105" idx="1"/>
              <a:endCxn id="104" idx="2"/>
            </p:cNvCxnSpPr>
            <p:nvPr/>
          </p:nvCxnSpPr>
          <p:spPr>
            <a:xfrm rot="10800000">
              <a:off x="3611463" y="3834242"/>
              <a:ext cx="136800" cy="273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6"/>
            <p:cNvSpPr/>
            <p:nvPr/>
          </p:nvSpPr>
          <p:spPr>
            <a:xfrm>
              <a:off x="5066774" y="3527057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detail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5781238" y="3954017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common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9" name="Google Shape;109;p6"/>
            <p:cNvCxnSpPr>
              <a:stCxn id="92" idx="0"/>
              <a:endCxn id="90" idx="2"/>
            </p:cNvCxnSpPr>
            <p:nvPr/>
          </p:nvCxnSpPr>
          <p:spPr>
            <a:xfrm rot="-5400000">
              <a:off x="3699199" y="651407"/>
              <a:ext cx="712200" cy="5074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6"/>
            <p:cNvCxnSpPr>
              <a:stCxn id="104" idx="0"/>
              <a:endCxn id="90" idx="2"/>
            </p:cNvCxnSpPr>
            <p:nvPr/>
          </p:nvCxnSpPr>
          <p:spPr>
            <a:xfrm rot="-5400000">
              <a:off x="4745899" y="1698107"/>
              <a:ext cx="712200" cy="2980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" name="Google Shape;111;p6"/>
            <p:cNvSpPr/>
            <p:nvPr/>
          </p:nvSpPr>
          <p:spPr>
            <a:xfrm>
              <a:off x="5781238" y="435971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controller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5781238" y="4772867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dao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781238" y="517856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mybatis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781238" y="558426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vo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5" name="Google Shape;115;p6"/>
            <p:cNvCxnSpPr>
              <a:stCxn id="108" idx="1"/>
              <a:endCxn id="107" idx="2"/>
            </p:cNvCxnSpPr>
            <p:nvPr/>
          </p:nvCxnSpPr>
          <p:spPr>
            <a:xfrm rot="10800000">
              <a:off x="5644438" y="3816467"/>
              <a:ext cx="136800" cy="282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6"/>
            <p:cNvCxnSpPr>
              <a:stCxn id="111" idx="1"/>
              <a:endCxn id="107" idx="2"/>
            </p:cNvCxnSpPr>
            <p:nvPr/>
          </p:nvCxnSpPr>
          <p:spPr>
            <a:xfrm rot="10800000">
              <a:off x="5644438" y="3816565"/>
              <a:ext cx="136800" cy="687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6"/>
            <p:cNvCxnSpPr>
              <a:stCxn id="112" idx="1"/>
              <a:endCxn id="107" idx="2"/>
            </p:cNvCxnSpPr>
            <p:nvPr/>
          </p:nvCxnSpPr>
          <p:spPr>
            <a:xfrm rot="10800000">
              <a:off x="5644438" y="3816617"/>
              <a:ext cx="136800" cy="1101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6"/>
            <p:cNvCxnSpPr>
              <a:stCxn id="113" idx="1"/>
              <a:endCxn id="107" idx="2"/>
            </p:cNvCxnSpPr>
            <p:nvPr/>
          </p:nvCxnSpPr>
          <p:spPr>
            <a:xfrm rot="10800000">
              <a:off x="5644438" y="3816415"/>
              <a:ext cx="136800" cy="1506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6"/>
            <p:cNvCxnSpPr>
              <a:stCxn id="114" idx="1"/>
              <a:endCxn id="107" idx="2"/>
            </p:cNvCxnSpPr>
            <p:nvPr/>
          </p:nvCxnSpPr>
          <p:spPr>
            <a:xfrm rot="10800000">
              <a:off x="5644438" y="3816515"/>
              <a:ext cx="136800" cy="1912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6"/>
            <p:cNvCxnSpPr>
              <a:stCxn id="107" idx="0"/>
              <a:endCxn id="90" idx="2"/>
            </p:cNvCxnSpPr>
            <p:nvPr/>
          </p:nvCxnSpPr>
          <p:spPr>
            <a:xfrm rot="-5400000">
              <a:off x="5771324" y="2705807"/>
              <a:ext cx="694500" cy="9480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121;p6"/>
            <p:cNvSpPr/>
            <p:nvPr/>
          </p:nvSpPr>
          <p:spPr>
            <a:xfrm>
              <a:off x="7236299" y="3527057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main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950763" y="3954017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950763" y="435971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950763" y="4772867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vo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950763" y="517856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common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6" name="Google Shape;126;p6"/>
            <p:cNvCxnSpPr>
              <a:stCxn id="122" idx="1"/>
              <a:endCxn id="121" idx="2"/>
            </p:cNvCxnSpPr>
            <p:nvPr/>
          </p:nvCxnSpPr>
          <p:spPr>
            <a:xfrm rot="10800000">
              <a:off x="7813963" y="3816467"/>
              <a:ext cx="136800" cy="282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6"/>
            <p:cNvCxnSpPr>
              <a:stCxn id="123" idx="1"/>
              <a:endCxn id="121" idx="2"/>
            </p:cNvCxnSpPr>
            <p:nvPr/>
          </p:nvCxnSpPr>
          <p:spPr>
            <a:xfrm rot="10800000">
              <a:off x="7813963" y="3816565"/>
              <a:ext cx="136800" cy="687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6"/>
            <p:cNvCxnSpPr>
              <a:stCxn id="124" idx="1"/>
              <a:endCxn id="121" idx="2"/>
            </p:cNvCxnSpPr>
            <p:nvPr/>
          </p:nvCxnSpPr>
          <p:spPr>
            <a:xfrm rot="10800000">
              <a:off x="7813963" y="3816617"/>
              <a:ext cx="136800" cy="1101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6"/>
            <p:cNvCxnSpPr>
              <a:stCxn id="125" idx="1"/>
              <a:endCxn id="121" idx="2"/>
            </p:cNvCxnSpPr>
            <p:nvPr/>
          </p:nvCxnSpPr>
          <p:spPr>
            <a:xfrm rot="10800000">
              <a:off x="7813963" y="3816415"/>
              <a:ext cx="136800" cy="1506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6"/>
            <p:cNvCxnSpPr>
              <a:stCxn id="121" idx="0"/>
              <a:endCxn id="90" idx="2"/>
            </p:cNvCxnSpPr>
            <p:nvPr/>
          </p:nvCxnSpPr>
          <p:spPr>
            <a:xfrm rot="5400000" flipH="1">
              <a:off x="6856049" y="2569007"/>
              <a:ext cx="694500" cy="12216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6"/>
            <p:cNvSpPr/>
            <p:nvPr/>
          </p:nvSpPr>
          <p:spPr>
            <a:xfrm>
              <a:off x="9339124" y="3527057"/>
              <a:ext cx="1155600" cy="2895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Malgun Gothic"/>
                  <a:ea typeface="Malgun Gothic"/>
                  <a:cs typeface="Malgun Gothic"/>
                  <a:sym typeface="Malgun Gothic"/>
                </a:rPr>
                <a:t>member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0053588" y="3954017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common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0053588" y="435971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0053588" y="4772867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0053588" y="5178565"/>
              <a:ext cx="1155600" cy="289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vo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6" name="Google Shape;136;p6"/>
            <p:cNvCxnSpPr>
              <a:stCxn id="132" idx="1"/>
              <a:endCxn id="131" idx="2"/>
            </p:cNvCxnSpPr>
            <p:nvPr/>
          </p:nvCxnSpPr>
          <p:spPr>
            <a:xfrm rot="10800000">
              <a:off x="9916788" y="3816467"/>
              <a:ext cx="136800" cy="282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>
              <a:stCxn id="133" idx="1"/>
              <a:endCxn id="131" idx="2"/>
            </p:cNvCxnSpPr>
            <p:nvPr/>
          </p:nvCxnSpPr>
          <p:spPr>
            <a:xfrm rot="10800000">
              <a:off x="9916788" y="3816565"/>
              <a:ext cx="136800" cy="687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>
              <a:stCxn id="134" idx="1"/>
              <a:endCxn id="131" idx="2"/>
            </p:cNvCxnSpPr>
            <p:nvPr/>
          </p:nvCxnSpPr>
          <p:spPr>
            <a:xfrm rot="10800000">
              <a:off x="9916788" y="3816617"/>
              <a:ext cx="136800" cy="1101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6"/>
            <p:cNvCxnSpPr>
              <a:stCxn id="135" idx="1"/>
              <a:endCxn id="131" idx="2"/>
            </p:cNvCxnSpPr>
            <p:nvPr/>
          </p:nvCxnSpPr>
          <p:spPr>
            <a:xfrm rot="10800000">
              <a:off x="9916788" y="3816415"/>
              <a:ext cx="136800" cy="1506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6"/>
            <p:cNvCxnSpPr>
              <a:stCxn id="131" idx="0"/>
              <a:endCxn id="90" idx="2"/>
            </p:cNvCxnSpPr>
            <p:nvPr/>
          </p:nvCxnSpPr>
          <p:spPr>
            <a:xfrm rot="5400000" flipH="1">
              <a:off x="7907374" y="1517507"/>
              <a:ext cx="694500" cy="33246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219075" y="200025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5375910" y="790575"/>
            <a:ext cx="651192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9" name="Google Shape;149;p7"/>
          <p:cNvSpPr txBox="1"/>
          <p:nvPr/>
        </p:nvSpPr>
        <p:spPr>
          <a:xfrm>
            <a:off x="1164590" y="313055"/>
            <a:ext cx="36036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7"/>
          <p:cNvGraphicFramePr/>
          <p:nvPr/>
        </p:nvGraphicFramePr>
        <p:xfrm>
          <a:off x="1266190" y="1270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{31E1C010-874F-49D1-8016-45B661F52BBF}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45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훈련생</a:t>
                      </a:r>
                      <a:endParaRPr sz="19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sz="19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900"/>
                        <a:buFont typeface="Arial"/>
                        <a:buNone/>
                      </a:pPr>
                      <a:r>
                        <a:rPr lang="ko-KR" sz="19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담당</a:t>
                      </a:r>
                      <a:r>
                        <a:rPr lang="ko-KR" sz="19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업무</a:t>
                      </a:r>
                      <a:endParaRPr sz="19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85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이동진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팀장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1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7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7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페이지, 코드 취합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5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최남열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1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7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7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 관련 페이지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5225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김진아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7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1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7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7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75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김민선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0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700"/>
                        <a:buFont typeface="Arial"/>
                        <a:buNone/>
                      </a:pPr>
                      <a:r>
                        <a:rPr lang="ko-KR" sz="1700" b="1" i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7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7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페이지</a:t>
                      </a:r>
                      <a:endParaRPr sz="17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7E6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219075" y="200025"/>
            <a:ext cx="11737340" cy="64084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1066800" y="1173773"/>
          <a:ext cx="10157075" cy="5205025"/>
        </p:xfrm>
        <a:graphic>
          <a:graphicData uri="http://schemas.openxmlformats.org/drawingml/2006/table">
            <a:tbl>
              <a:tblPr firstRow="1" bandRow="1">
                <a:noFill/>
                <a:tableStyleId>{31E1C010-874F-49D1-8016-45B661F52BBF}</a:tableStyleId>
              </a:tblPr>
              <a:tblGrid>
                <a:gridCol w="1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사전 기획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4/18(화)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19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기획 및 주제 선정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기획안 작성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아이디어 선정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분석단계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4/18(화) ~ 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20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기능요구사항 정의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 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 데이터 정의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벤치마킹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설계단계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4/19(수) ~ 4/2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 데이터 설계(ERD작성)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화면디자인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 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팀별 중간보고 실시</a:t>
                      </a:r>
                      <a:endParaRPr sz="15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구현단계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4/21(금) ~ 5/3(수)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UI구현 및 서비스 구현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팀별 중간보고 실시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5/2(화) ~ 5/3(수)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 </a:t>
                      </a:r>
                      <a:r>
                        <a:rPr lang="ko-KR" sz="1500" b="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및 구현완료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오류 수정 및 최적화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총 개발기간</a:t>
                      </a:r>
                      <a:endParaRPr sz="1500" b="1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4925" marR="84925" marT="42475" marB="42475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4/18(화) ~ 5/4(목)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>
                          <a:solidFill>
                            <a:srgbClr val="3A3838"/>
                          </a:solidFill>
                        </a:rPr>
                        <a:t>     </a:t>
                      </a: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(총 3주)</a:t>
                      </a:r>
                      <a:endParaRPr sz="150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b="0" u="none" strike="noStrike" cap="non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425" marR="3925" marT="3925" marB="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7" name="Google Shape;157;p8"/>
          <p:cNvSpPr txBox="1"/>
          <p:nvPr/>
        </p:nvSpPr>
        <p:spPr>
          <a:xfrm>
            <a:off x="255905" y="198120"/>
            <a:ext cx="116014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1164590" y="313055"/>
            <a:ext cx="3908425" cy="4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8"/>
          <p:cNvCxnSpPr/>
          <p:nvPr/>
        </p:nvCxnSpPr>
        <p:spPr>
          <a:xfrm>
            <a:off x="5641975" y="790575"/>
            <a:ext cx="6007735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227330" y="191770"/>
            <a:ext cx="11737975" cy="64090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55905" y="198120"/>
            <a:ext cx="1160780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164590" y="313055"/>
            <a:ext cx="280416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sz="2400" b="1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ERD 화면</a:t>
            </a:r>
            <a:endParaRPr sz="2000" b="1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0"/>
          <p:cNvCxnSpPr/>
          <p:nvPr/>
        </p:nvCxnSpPr>
        <p:spPr>
          <a:xfrm rot="10800000" flipH="1">
            <a:off x="4151630" y="790575"/>
            <a:ext cx="7736839" cy="63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68" name="Google Shape;168;p10" descr="/temp/image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775" y="1039495"/>
            <a:ext cx="9239250" cy="547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671</Words>
  <Application>Microsoft Office PowerPoint</Application>
  <PresentationFormat>와이드스크린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최 남열</cp:lastModifiedBy>
  <cp:revision>2</cp:revision>
  <dcterms:modified xsi:type="dcterms:W3CDTF">2023-07-27T09:50:28Z</dcterms:modified>
</cp:coreProperties>
</file>