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ermanent Marker"/>
      <p:regular r:id="rId19"/>
    </p:embeddedFont>
    <p:embeddedFont>
      <p:font typeface="Bree Serif"/>
      <p:regular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reeSerif-regular.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ermanentMark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ile_hosting_servic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0416342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0416342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c0416342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c0416342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Dropbox is a </a:t>
            </a:r>
            <a:r>
              <a:rPr lang="en" sz="1050">
                <a:highlight>
                  <a:srgbClr val="FFFFFF"/>
                </a:highlight>
                <a:uFill>
                  <a:noFill/>
                </a:uFill>
                <a:hlinkClick r:id="rId2"/>
              </a:rPr>
              <a:t>file hosting service</a:t>
            </a:r>
            <a:r>
              <a:rPr lang="en" sz="1050">
                <a:highlight>
                  <a:srgbClr val="FFFFFF"/>
                </a:highlight>
              </a:rPr>
              <a:t>  founded in 2007 by Arash Ferdowsi and Drew Houston. Some of the services that Dropbox specializes in are cloud storage, file synchronization, and personal cloud and client software.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c0416342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0416342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Currently Dropbox has more than half a billion registered users so for the company’s Traffic team this means millions of HTTP requests and terabits of traffic. To support all the requests and traffic, Dropbox has developed a network called Edge that consists of 20 PoPs around the world. The process of selecting a location for PoPs is human guided but algorithm assisted. The most important part of the Edge network is Global Server Load Balancing (GSLB). Essentially , it is responsible for loadbalancing users across PoPs. Users are sent to the PoP closest to them, unless it is over capacity or under maintenance. The reason why GSLB is so important is  because if it sends users to the suboptimal PoPs, then it makes the Edge network useless and even harms performance.</a:t>
            </a:r>
            <a:endParaRPr>
              <a:highlight>
                <a:srgbClr val="FFFFFF"/>
              </a:highlight>
            </a:endParaRPr>
          </a:p>
          <a:p>
            <a:pPr indent="0" lvl="0" marL="0" rtl="0" algn="l">
              <a:spcBef>
                <a:spcPts val="0"/>
              </a:spcBef>
              <a:spcAft>
                <a:spcPts val="0"/>
              </a:spcAft>
              <a:buNone/>
            </a:pPr>
            <a:r>
              <a:t/>
            </a:r>
            <a:endParaRPr>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c0416342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c0416342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041634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041634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ab80dd2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b80dd2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0416342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0416342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Technology improvements for enhancing Dropbox sync performance </a:t>
            </a:r>
            <a:endParaRPr>
              <a:solidFill>
                <a:srgbClr val="FF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0416342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0416342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DROPBOX SYNCING</a:t>
            </a:r>
            <a:endParaRPr sz="4400"/>
          </a:p>
        </p:txBody>
      </p:sp>
      <p:sp>
        <p:nvSpPr>
          <p:cNvPr id="65" name="Google Shape;65;p13"/>
          <p:cNvSpPr txBox="1"/>
          <p:nvPr>
            <p:ph idx="1" type="subTitle"/>
          </p:nvPr>
        </p:nvSpPr>
        <p:spPr>
          <a:xfrm>
            <a:off x="311700" y="1822225"/>
            <a:ext cx="46329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Bree Serif"/>
                <a:ea typeface="Bree Serif"/>
                <a:cs typeface="Bree Serif"/>
                <a:sym typeface="Bree Serif"/>
              </a:rPr>
              <a:t>Nanlin Zeng, Omar Popal, Alex Greco</a:t>
            </a:r>
            <a:endParaRPr sz="2000">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sz="2000">
              <a:solidFill>
                <a:srgbClr val="000000"/>
              </a:solidFill>
              <a:latin typeface="Bree Serif"/>
              <a:ea typeface="Bree Serif"/>
              <a:cs typeface="Bree Serif"/>
              <a:sym typeface="Bree Serif"/>
            </a:endParaRPr>
          </a:p>
        </p:txBody>
      </p:sp>
      <p:pic>
        <p:nvPicPr>
          <p:cNvPr id="66" name="Google Shape;66;p13"/>
          <p:cNvPicPr preferRelativeResize="0"/>
          <p:nvPr/>
        </p:nvPicPr>
        <p:blipFill>
          <a:blip r:embed="rId3">
            <a:alphaModFix/>
          </a:blip>
          <a:stretch>
            <a:fillRect/>
          </a:stretch>
        </p:blipFill>
        <p:spPr>
          <a:xfrm>
            <a:off x="7944875" y="0"/>
            <a:ext cx="1199125" cy="119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464850" y="409225"/>
            <a:ext cx="5334900" cy="78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000000"/>
                </a:solidFill>
                <a:latin typeface="Trebuchet MS"/>
                <a:ea typeface="Trebuchet MS"/>
                <a:cs typeface="Trebuchet MS"/>
                <a:sym typeface="Trebuchet MS"/>
              </a:rPr>
              <a:t>Agenda </a:t>
            </a:r>
            <a:endParaRPr b="1" sz="3600">
              <a:solidFill>
                <a:srgbClr val="000000"/>
              </a:solidFill>
              <a:latin typeface="Trebuchet MS"/>
              <a:ea typeface="Trebuchet MS"/>
              <a:cs typeface="Trebuchet MS"/>
              <a:sym typeface="Trebuchet MS"/>
            </a:endParaRPr>
          </a:p>
        </p:txBody>
      </p:sp>
      <p:sp>
        <p:nvSpPr>
          <p:cNvPr id="72" name="Google Shape;72;p14"/>
          <p:cNvSpPr txBox="1"/>
          <p:nvPr>
            <p:ph idx="1" type="body"/>
          </p:nvPr>
        </p:nvSpPr>
        <p:spPr>
          <a:xfrm>
            <a:off x="464850" y="1382825"/>
            <a:ext cx="5334900" cy="31971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0000"/>
              </a:buClr>
              <a:buSzPts val="2200"/>
              <a:buFont typeface="Trebuchet MS"/>
              <a:buChar char="➢"/>
            </a:pPr>
            <a:r>
              <a:rPr b="1" lang="en" sz="2200">
                <a:solidFill>
                  <a:srgbClr val="000000"/>
                </a:solidFill>
                <a:latin typeface="Trebuchet MS"/>
                <a:ea typeface="Trebuchet MS"/>
                <a:cs typeface="Trebuchet MS"/>
                <a:sym typeface="Trebuchet MS"/>
              </a:rPr>
              <a:t>Dropbox Background</a:t>
            </a:r>
            <a:endParaRPr b="1" sz="2200">
              <a:solidFill>
                <a:srgbClr val="000000"/>
              </a:solidFill>
              <a:latin typeface="Trebuchet MS"/>
              <a:ea typeface="Trebuchet MS"/>
              <a:cs typeface="Trebuchet MS"/>
              <a:sym typeface="Trebuchet MS"/>
            </a:endParaRPr>
          </a:p>
          <a:p>
            <a:pPr indent="-368300" lvl="0" marL="457200" rtl="0" algn="l">
              <a:lnSpc>
                <a:spcPct val="150000"/>
              </a:lnSpc>
              <a:spcBef>
                <a:spcPts val="1200"/>
              </a:spcBef>
              <a:spcAft>
                <a:spcPts val="0"/>
              </a:spcAft>
              <a:buClr>
                <a:srgbClr val="000000"/>
              </a:buClr>
              <a:buSzPts val="2200"/>
              <a:buFont typeface="Trebuchet MS"/>
              <a:buChar char="➢"/>
            </a:pPr>
            <a:r>
              <a:rPr b="1" lang="en" sz="2200">
                <a:solidFill>
                  <a:srgbClr val="000000"/>
                </a:solidFill>
                <a:latin typeface="Trebuchet MS"/>
                <a:ea typeface="Trebuchet MS"/>
                <a:cs typeface="Trebuchet MS"/>
                <a:sym typeface="Trebuchet MS"/>
              </a:rPr>
              <a:t>Service Scale</a:t>
            </a:r>
            <a:endParaRPr b="1" sz="2200">
              <a:solidFill>
                <a:srgbClr val="000000"/>
              </a:solidFill>
              <a:latin typeface="Trebuchet MS"/>
              <a:ea typeface="Trebuchet MS"/>
              <a:cs typeface="Trebuchet MS"/>
              <a:sym typeface="Trebuchet MS"/>
            </a:endParaRPr>
          </a:p>
          <a:p>
            <a:pPr indent="-368300" lvl="0" marL="457200" rtl="0" algn="l">
              <a:lnSpc>
                <a:spcPct val="150000"/>
              </a:lnSpc>
              <a:spcBef>
                <a:spcPts val="1200"/>
              </a:spcBef>
              <a:spcAft>
                <a:spcPts val="0"/>
              </a:spcAft>
              <a:buClr>
                <a:srgbClr val="000000"/>
              </a:buClr>
              <a:buSzPts val="2200"/>
              <a:buFont typeface="Trebuchet MS"/>
              <a:buChar char="➢"/>
            </a:pPr>
            <a:r>
              <a:rPr b="1" lang="en" sz="2200">
                <a:solidFill>
                  <a:srgbClr val="000000"/>
                </a:solidFill>
                <a:latin typeface="Trebuchet MS"/>
                <a:ea typeface="Trebuchet MS"/>
                <a:cs typeface="Trebuchet MS"/>
                <a:sym typeface="Trebuchet MS"/>
              </a:rPr>
              <a:t>Networking Technologies</a:t>
            </a:r>
            <a:endParaRPr b="1" sz="2200">
              <a:solidFill>
                <a:srgbClr val="000000"/>
              </a:solidFill>
              <a:latin typeface="Trebuchet MS"/>
              <a:ea typeface="Trebuchet MS"/>
              <a:cs typeface="Trebuchet MS"/>
              <a:sym typeface="Trebuchet MS"/>
            </a:endParaRPr>
          </a:p>
          <a:p>
            <a:pPr indent="-368300" lvl="0" marL="457200" rtl="0" algn="l">
              <a:lnSpc>
                <a:spcPct val="150000"/>
              </a:lnSpc>
              <a:spcBef>
                <a:spcPts val="1200"/>
              </a:spcBef>
              <a:spcAft>
                <a:spcPts val="0"/>
              </a:spcAft>
              <a:buClr>
                <a:srgbClr val="000000"/>
              </a:buClr>
              <a:buSzPts val="2200"/>
              <a:buFont typeface="Trebuchet MS"/>
              <a:buChar char="➢"/>
            </a:pPr>
            <a:r>
              <a:rPr b="1" lang="en" sz="2200">
                <a:solidFill>
                  <a:srgbClr val="000000"/>
                </a:solidFill>
                <a:latin typeface="Trebuchet MS"/>
                <a:ea typeface="Trebuchet MS"/>
                <a:cs typeface="Trebuchet MS"/>
                <a:sym typeface="Trebuchet MS"/>
              </a:rPr>
              <a:t>Potential Risk</a:t>
            </a:r>
            <a:endParaRPr b="1" sz="2200">
              <a:solidFill>
                <a:srgbClr val="000000"/>
              </a:solidFill>
              <a:latin typeface="Trebuchet MS"/>
              <a:ea typeface="Trebuchet MS"/>
              <a:cs typeface="Trebuchet MS"/>
              <a:sym typeface="Trebuchet MS"/>
            </a:endParaRPr>
          </a:p>
          <a:p>
            <a:pPr indent="-368300" lvl="0" marL="457200" rtl="0" algn="l">
              <a:lnSpc>
                <a:spcPct val="150000"/>
              </a:lnSpc>
              <a:spcBef>
                <a:spcPts val="1200"/>
              </a:spcBef>
              <a:spcAft>
                <a:spcPts val="1200"/>
              </a:spcAft>
              <a:buClr>
                <a:srgbClr val="000000"/>
              </a:buClr>
              <a:buSzPts val="2200"/>
              <a:buFont typeface="Trebuchet MS"/>
              <a:buChar char="➢"/>
            </a:pPr>
            <a:r>
              <a:rPr b="1" lang="en" sz="2200">
                <a:solidFill>
                  <a:srgbClr val="000000"/>
                </a:solidFill>
                <a:latin typeface="Trebuchet MS"/>
                <a:ea typeface="Trebuchet MS"/>
                <a:cs typeface="Trebuchet MS"/>
                <a:sym typeface="Trebuchet MS"/>
              </a:rPr>
              <a:t>Technology Improvements </a:t>
            </a:r>
            <a:endParaRPr b="1" sz="2200">
              <a:solidFill>
                <a:srgbClr val="00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4659975" y="522450"/>
            <a:ext cx="4166400" cy="40986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File hosting service</a:t>
            </a:r>
            <a:endParaRPr sz="2000"/>
          </a:p>
          <a:p>
            <a:pPr indent="0" lvl="0" marL="457200" rtl="0" algn="l">
              <a:lnSpc>
                <a:spcPct val="100000"/>
              </a:lnSpc>
              <a:spcBef>
                <a:spcPts val="1600"/>
              </a:spcBef>
              <a:spcAft>
                <a:spcPts val="0"/>
              </a:spcAft>
              <a:buNone/>
            </a:pPr>
            <a:r>
              <a:t/>
            </a:r>
            <a:endParaRPr sz="2000"/>
          </a:p>
          <a:p>
            <a:pPr indent="-355600" lvl="0" marL="457200" rtl="0" algn="l">
              <a:lnSpc>
                <a:spcPct val="100000"/>
              </a:lnSpc>
              <a:spcBef>
                <a:spcPts val="1600"/>
              </a:spcBef>
              <a:spcAft>
                <a:spcPts val="0"/>
              </a:spcAft>
              <a:buSzPts val="2000"/>
              <a:buChar char="●"/>
            </a:pPr>
            <a:r>
              <a:rPr lang="en" sz="2000"/>
              <a:t>Cloud storage, file synchronization, personal cloud and client software</a:t>
            </a:r>
            <a:endParaRPr sz="2000"/>
          </a:p>
          <a:p>
            <a:pPr indent="0" lvl="0" marL="914400" rtl="0" algn="l">
              <a:lnSpc>
                <a:spcPct val="100000"/>
              </a:lnSpc>
              <a:spcBef>
                <a:spcPts val="1600"/>
              </a:spcBef>
              <a:spcAft>
                <a:spcPts val="0"/>
              </a:spcAft>
              <a:buNone/>
            </a:pPr>
            <a:r>
              <a:t/>
            </a:r>
            <a:endParaRPr sz="2000"/>
          </a:p>
          <a:p>
            <a:pPr indent="-355600" lvl="0" marL="457200" rtl="0" algn="l">
              <a:lnSpc>
                <a:spcPct val="100000"/>
              </a:lnSpc>
              <a:spcBef>
                <a:spcPts val="1600"/>
              </a:spcBef>
              <a:spcAft>
                <a:spcPts val="0"/>
              </a:spcAft>
              <a:buSzPts val="2000"/>
              <a:buChar char="●"/>
            </a:pPr>
            <a:r>
              <a:rPr lang="en" sz="2000"/>
              <a:t>More than half a billion registered users</a:t>
            </a:r>
            <a:endParaRPr sz="2000"/>
          </a:p>
        </p:txBody>
      </p:sp>
      <p:pic>
        <p:nvPicPr>
          <p:cNvPr id="78" name="Google Shape;78;p15"/>
          <p:cNvPicPr preferRelativeResize="0"/>
          <p:nvPr/>
        </p:nvPicPr>
        <p:blipFill>
          <a:blip r:embed="rId3">
            <a:alphaModFix/>
          </a:blip>
          <a:stretch>
            <a:fillRect/>
          </a:stretch>
        </p:blipFill>
        <p:spPr>
          <a:xfrm>
            <a:off x="338325" y="274425"/>
            <a:ext cx="3325225" cy="1828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326725" y="1239450"/>
            <a:ext cx="3676501" cy="1770375"/>
          </a:xfrm>
          <a:prstGeom prst="rect">
            <a:avLst/>
          </a:prstGeom>
          <a:noFill/>
          <a:ln>
            <a:noFill/>
          </a:ln>
        </p:spPr>
      </p:pic>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Service Scale</a:t>
            </a:r>
            <a:endParaRPr sz="3600"/>
          </a:p>
        </p:txBody>
      </p:sp>
      <p:sp>
        <p:nvSpPr>
          <p:cNvPr id="85" name="Google Shape;85;p16"/>
          <p:cNvSpPr txBox="1"/>
          <p:nvPr>
            <p:ph idx="1" type="body"/>
          </p:nvPr>
        </p:nvSpPr>
        <p:spPr>
          <a:xfrm>
            <a:off x="4675300" y="395700"/>
            <a:ext cx="4166400" cy="4352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More than half a billion registered users</a:t>
            </a:r>
            <a:endParaRPr sz="2000"/>
          </a:p>
          <a:p>
            <a:pPr indent="0" lvl="0" marL="457200" rtl="0" algn="l">
              <a:lnSpc>
                <a:spcPct val="100000"/>
              </a:lnSpc>
              <a:spcBef>
                <a:spcPts val="300"/>
              </a:spcBef>
              <a:spcAft>
                <a:spcPts val="0"/>
              </a:spcAft>
              <a:buNone/>
            </a:pPr>
            <a:r>
              <a:t/>
            </a:r>
            <a:endParaRPr sz="2000"/>
          </a:p>
          <a:p>
            <a:pPr indent="-355600" lvl="0" marL="457200" rtl="0" algn="l">
              <a:lnSpc>
                <a:spcPct val="100000"/>
              </a:lnSpc>
              <a:spcBef>
                <a:spcPts val="300"/>
              </a:spcBef>
              <a:spcAft>
                <a:spcPts val="0"/>
              </a:spcAft>
              <a:buSzPts val="2000"/>
              <a:buChar char="●"/>
            </a:pPr>
            <a:r>
              <a:rPr lang="en" sz="2000"/>
              <a:t>Dropbox Edge network consisting of 20 points of presence (PoPs) around the world</a:t>
            </a:r>
            <a:endParaRPr sz="2000"/>
          </a:p>
          <a:p>
            <a:pPr indent="0" lvl="0" marL="0" rtl="0" algn="l">
              <a:lnSpc>
                <a:spcPct val="100000"/>
              </a:lnSpc>
              <a:spcBef>
                <a:spcPts val="300"/>
              </a:spcBef>
              <a:spcAft>
                <a:spcPts val="0"/>
              </a:spcAft>
              <a:buNone/>
            </a:pPr>
            <a:r>
              <a:t/>
            </a:r>
            <a:endParaRPr sz="2000"/>
          </a:p>
          <a:p>
            <a:pPr indent="-355600" lvl="0" marL="457200" rtl="0" algn="l">
              <a:lnSpc>
                <a:spcPct val="100000"/>
              </a:lnSpc>
              <a:spcBef>
                <a:spcPts val="300"/>
              </a:spcBef>
              <a:spcAft>
                <a:spcPts val="0"/>
              </a:spcAft>
              <a:buSzPts val="2000"/>
              <a:buChar char="●"/>
            </a:pPr>
            <a:r>
              <a:rPr lang="en" sz="2000"/>
              <a:t>PoP selection is human guided but algorithm assisted</a:t>
            </a:r>
            <a:endParaRPr sz="2000"/>
          </a:p>
          <a:p>
            <a:pPr indent="0" lvl="0" marL="457200" rtl="0" algn="l">
              <a:lnSpc>
                <a:spcPct val="100000"/>
              </a:lnSpc>
              <a:spcBef>
                <a:spcPts val="300"/>
              </a:spcBef>
              <a:spcAft>
                <a:spcPts val="0"/>
              </a:spcAft>
              <a:buNone/>
            </a:pPr>
            <a:r>
              <a:t/>
            </a:r>
            <a:endParaRPr sz="2000"/>
          </a:p>
          <a:p>
            <a:pPr indent="-355600" lvl="0" marL="457200" rtl="0" algn="l">
              <a:lnSpc>
                <a:spcPct val="100000"/>
              </a:lnSpc>
              <a:spcBef>
                <a:spcPts val="300"/>
              </a:spcBef>
              <a:spcAft>
                <a:spcPts val="0"/>
              </a:spcAft>
              <a:buSzPts val="2000"/>
              <a:buChar char="●"/>
            </a:pPr>
            <a:r>
              <a:rPr lang="en" sz="2000"/>
              <a:t>Global Server Load Balancing (GSLB)</a:t>
            </a:r>
            <a:endParaRPr sz="2000"/>
          </a:p>
          <a:p>
            <a:pPr indent="0" lvl="0" marL="914400" rtl="0" algn="l">
              <a:lnSpc>
                <a:spcPct val="100000"/>
              </a:lnSpc>
              <a:spcBef>
                <a:spcPts val="300"/>
              </a:spcBef>
              <a:spcAft>
                <a:spcPts val="3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675" y="500925"/>
            <a:ext cx="4166400" cy="25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Synchronization</a:t>
            </a:r>
            <a:endParaRPr sz="3600"/>
          </a:p>
          <a:p>
            <a:pPr indent="0" lvl="0" marL="0" rtl="0" algn="l">
              <a:spcBef>
                <a:spcPts val="0"/>
              </a:spcBef>
              <a:spcAft>
                <a:spcPts val="0"/>
              </a:spcAft>
              <a:buNone/>
            </a:pPr>
            <a:r>
              <a:rPr lang="en" sz="3600"/>
              <a:t>Technologies</a:t>
            </a:r>
            <a:endParaRPr sz="3600"/>
          </a:p>
        </p:txBody>
      </p:sp>
      <p:sp>
        <p:nvSpPr>
          <p:cNvPr id="91" name="Google Shape;91;p17"/>
          <p:cNvSpPr txBox="1"/>
          <p:nvPr>
            <p:ph idx="4294967295"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ree Serif"/>
                <a:ea typeface="Bree Serif"/>
                <a:cs typeface="Bree Serif"/>
                <a:sym typeface="Bree Serif"/>
              </a:rPr>
              <a:t>Delta</a:t>
            </a:r>
            <a:r>
              <a:rPr b="1" lang="en" sz="2000">
                <a:latin typeface="Bree Serif"/>
                <a:ea typeface="Bree Serif"/>
                <a:cs typeface="Bree Serif"/>
                <a:sym typeface="Bree Serif"/>
              </a:rPr>
              <a:t> Sync</a:t>
            </a:r>
            <a:endParaRPr b="1" sz="2000">
              <a:latin typeface="Bree Serif"/>
              <a:ea typeface="Bree Serif"/>
              <a:cs typeface="Bree Serif"/>
              <a:sym typeface="Bree Serif"/>
            </a:endParaRPr>
          </a:p>
          <a:p>
            <a:pPr indent="-342900" lvl="0" marL="457200" rtl="0" algn="l">
              <a:spcBef>
                <a:spcPts val="1600"/>
              </a:spcBef>
              <a:spcAft>
                <a:spcPts val="0"/>
              </a:spcAft>
              <a:buSzPts val="1800"/>
              <a:buChar char="❏"/>
            </a:pPr>
            <a:r>
              <a:rPr lang="en" sz="1800"/>
              <a:t>Works only with modified portion</a:t>
            </a:r>
            <a:endParaRPr sz="1800"/>
          </a:p>
          <a:p>
            <a:pPr indent="-342900" lvl="0" marL="457200" rtl="0" algn="l">
              <a:spcBef>
                <a:spcPts val="0"/>
              </a:spcBef>
              <a:spcAft>
                <a:spcPts val="0"/>
              </a:spcAft>
              <a:buSzPts val="1800"/>
              <a:buChar char="❏"/>
            </a:pPr>
            <a:r>
              <a:rPr lang="en" sz="1800"/>
              <a:t>Transfers file fast</a:t>
            </a:r>
            <a:endParaRPr sz="1800"/>
          </a:p>
          <a:p>
            <a:pPr indent="0" lvl="0" marL="0" rtl="0" algn="l">
              <a:spcBef>
                <a:spcPts val="1600"/>
              </a:spcBef>
              <a:spcAft>
                <a:spcPts val="0"/>
              </a:spcAft>
              <a:buNone/>
            </a:pPr>
            <a:r>
              <a:rPr b="1" lang="en" sz="2000">
                <a:latin typeface="Bree Serif"/>
                <a:ea typeface="Bree Serif"/>
                <a:cs typeface="Bree Serif"/>
                <a:sym typeface="Bree Serif"/>
              </a:rPr>
              <a:t>LAN Sync</a:t>
            </a:r>
            <a:endParaRPr b="1" sz="1800">
              <a:latin typeface="Bree Serif"/>
              <a:ea typeface="Bree Serif"/>
              <a:cs typeface="Bree Serif"/>
              <a:sym typeface="Bree Serif"/>
            </a:endParaRPr>
          </a:p>
          <a:p>
            <a:pPr indent="-342900" lvl="0" marL="457200" rtl="0" algn="l">
              <a:spcBef>
                <a:spcPts val="1600"/>
              </a:spcBef>
              <a:spcAft>
                <a:spcPts val="0"/>
              </a:spcAft>
              <a:buSzPts val="1800"/>
              <a:buChar char="❏"/>
            </a:pPr>
            <a:r>
              <a:rPr lang="en" sz="1800"/>
              <a:t>Syncs files from LAN</a:t>
            </a:r>
            <a:endParaRPr sz="1800"/>
          </a:p>
          <a:p>
            <a:pPr indent="-342900" lvl="0" marL="457200" rtl="0" algn="l">
              <a:spcBef>
                <a:spcPts val="0"/>
              </a:spcBef>
              <a:spcAft>
                <a:spcPts val="0"/>
              </a:spcAft>
              <a:buSzPts val="1800"/>
              <a:buChar char="❏"/>
            </a:pPr>
            <a:r>
              <a:rPr lang="en" sz="1800"/>
              <a:t>Requires Same </a:t>
            </a:r>
            <a:r>
              <a:rPr lang="en" sz="1800"/>
              <a:t>subnet</a:t>
            </a:r>
            <a:endParaRPr sz="1800"/>
          </a:p>
          <a:p>
            <a:pPr indent="0" lvl="0" marL="0" rtl="0" algn="l">
              <a:spcBef>
                <a:spcPts val="1600"/>
              </a:spcBef>
              <a:spcAft>
                <a:spcPts val="0"/>
              </a:spcAft>
              <a:buNone/>
            </a:pPr>
            <a:r>
              <a:rPr b="1" lang="en" sz="2000">
                <a:latin typeface="Bree Serif"/>
                <a:ea typeface="Bree Serif"/>
                <a:cs typeface="Bree Serif"/>
                <a:sym typeface="Bree Serif"/>
              </a:rPr>
              <a:t>Streaming Sync</a:t>
            </a:r>
            <a:endParaRPr b="1" sz="2000">
              <a:latin typeface="Bree Serif"/>
              <a:ea typeface="Bree Serif"/>
              <a:cs typeface="Bree Serif"/>
              <a:sym typeface="Bree Serif"/>
            </a:endParaRPr>
          </a:p>
          <a:p>
            <a:pPr indent="-342900" lvl="0" marL="457200" rtl="0" algn="l">
              <a:spcBef>
                <a:spcPts val="1600"/>
              </a:spcBef>
              <a:spcAft>
                <a:spcPts val="0"/>
              </a:spcAft>
              <a:buSzPts val="1800"/>
              <a:buChar char="❏"/>
            </a:pPr>
            <a:r>
              <a:rPr lang="en" sz="1800"/>
              <a:t>Reduces latency</a:t>
            </a:r>
            <a:endParaRPr sz="1800"/>
          </a:p>
          <a:p>
            <a:pPr indent="-342900" lvl="0" marL="457200" rtl="0" algn="l">
              <a:spcBef>
                <a:spcPts val="0"/>
              </a:spcBef>
              <a:spcAft>
                <a:spcPts val="0"/>
              </a:spcAft>
              <a:buSzPts val="1800"/>
              <a:buChar char="❏"/>
            </a:pPr>
            <a:r>
              <a:rPr lang="en" sz="1800"/>
              <a:t>Improves large file sync speed</a:t>
            </a:r>
            <a:endParaRPr sz="1800"/>
          </a:p>
        </p:txBody>
      </p:sp>
      <p:pic>
        <p:nvPicPr>
          <p:cNvPr id="92" name="Google Shape;92;p17"/>
          <p:cNvPicPr preferRelativeResize="0"/>
          <p:nvPr/>
        </p:nvPicPr>
        <p:blipFill>
          <a:blip r:embed="rId3">
            <a:alphaModFix/>
          </a:blip>
          <a:stretch>
            <a:fillRect/>
          </a:stretch>
        </p:blipFill>
        <p:spPr>
          <a:xfrm>
            <a:off x="449025" y="2571750"/>
            <a:ext cx="1828876" cy="1828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Sync Error</a:t>
            </a:r>
            <a:endParaRPr b="1" sz="3600"/>
          </a:p>
        </p:txBody>
      </p:sp>
      <p:pic>
        <p:nvPicPr>
          <p:cNvPr id="98" name="Google Shape;98;p18"/>
          <p:cNvPicPr preferRelativeResize="0"/>
          <p:nvPr/>
        </p:nvPicPr>
        <p:blipFill>
          <a:blip r:embed="rId3">
            <a:alphaModFix/>
          </a:blip>
          <a:stretch>
            <a:fillRect/>
          </a:stretch>
        </p:blipFill>
        <p:spPr>
          <a:xfrm>
            <a:off x="1847200" y="1682488"/>
            <a:ext cx="5449650" cy="272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539725"/>
            <a:ext cx="8520600" cy="7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Magic Pocket</a:t>
            </a:r>
            <a:endParaRPr b="1" sz="3600"/>
          </a:p>
        </p:txBody>
      </p:sp>
      <p:pic>
        <p:nvPicPr>
          <p:cNvPr id="104" name="Google Shape;104;p19"/>
          <p:cNvPicPr preferRelativeResize="0"/>
          <p:nvPr/>
        </p:nvPicPr>
        <p:blipFill>
          <a:blip r:embed="rId3">
            <a:alphaModFix/>
          </a:blip>
          <a:stretch>
            <a:fillRect/>
          </a:stretch>
        </p:blipFill>
        <p:spPr>
          <a:xfrm>
            <a:off x="1977325" y="1327825"/>
            <a:ext cx="5189339" cy="3510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Technological </a:t>
            </a:r>
            <a:r>
              <a:rPr lang="en" sz="3600"/>
              <a:t>Improvements</a:t>
            </a:r>
            <a:endParaRPr sz="3600"/>
          </a:p>
        </p:txBody>
      </p:sp>
      <p:sp>
        <p:nvSpPr>
          <p:cNvPr id="110" name="Google Shape;110;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Dropbox Smart Sync &amp; Dropbox Rewind </a:t>
            </a:r>
            <a:endParaRPr sz="2000"/>
          </a:p>
          <a:p>
            <a:pPr indent="0" lvl="0" marL="0" rtl="0" algn="l">
              <a:spcBef>
                <a:spcPts val="1600"/>
              </a:spcBef>
              <a:spcAft>
                <a:spcPts val="0"/>
              </a:spcAft>
              <a:buNone/>
            </a:pPr>
            <a:r>
              <a:t/>
            </a:r>
            <a:endParaRPr sz="2000"/>
          </a:p>
          <a:p>
            <a:pPr indent="-355600" lvl="0" marL="457200" rtl="0" algn="l">
              <a:spcBef>
                <a:spcPts val="1600"/>
              </a:spcBef>
              <a:spcAft>
                <a:spcPts val="0"/>
              </a:spcAft>
              <a:buSzPts val="2000"/>
              <a:buChar char="●"/>
            </a:pPr>
            <a:r>
              <a:rPr lang="en" sz="2000"/>
              <a:t>Monitoring server applications with Vortex</a:t>
            </a:r>
            <a:endParaRPr sz="2000"/>
          </a:p>
          <a:p>
            <a:pPr indent="0" lvl="0" marL="0" rtl="0" algn="l">
              <a:spcBef>
                <a:spcPts val="1600"/>
              </a:spcBef>
              <a:spcAft>
                <a:spcPts val="0"/>
              </a:spcAft>
              <a:buNone/>
            </a:pPr>
            <a:r>
              <a:t/>
            </a:r>
            <a:endParaRPr sz="2000"/>
          </a:p>
          <a:p>
            <a:pPr indent="-355600" lvl="0" marL="457200" rtl="0" algn="l">
              <a:spcBef>
                <a:spcPts val="1600"/>
              </a:spcBef>
              <a:spcAft>
                <a:spcPts val="0"/>
              </a:spcAft>
              <a:buSzPts val="2000"/>
              <a:buChar char="●"/>
            </a:pPr>
            <a:r>
              <a:rPr lang="en" sz="2000"/>
              <a:t>Dropbox Detection and Response Team (DART)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656100" y="798600"/>
            <a:ext cx="1831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Q &amp; A</a:t>
            </a:r>
            <a:endParaRPr b="1" sz="4800"/>
          </a:p>
        </p:txBody>
      </p:sp>
      <p:sp>
        <p:nvSpPr>
          <p:cNvPr id="116" name="Google Shape;116;p21"/>
          <p:cNvSpPr txBox="1"/>
          <p:nvPr/>
        </p:nvSpPr>
        <p:spPr>
          <a:xfrm>
            <a:off x="3203550" y="262800"/>
            <a:ext cx="27369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ermanent Marker"/>
                <a:ea typeface="Permanent Marker"/>
                <a:cs typeface="Permanent Marker"/>
                <a:sym typeface="Permanent Marker"/>
              </a:rPr>
              <a:t>Thank You!</a:t>
            </a:r>
            <a:endParaRPr sz="3600">
              <a:latin typeface="Permanent Marker"/>
              <a:ea typeface="Permanent Marker"/>
              <a:cs typeface="Permanent Marker"/>
              <a:sym typeface="Permanent Marke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23C54"/>
      </a:dk1>
      <a:lt1>
        <a:srgbClr val="FFFFFF"/>
      </a:lt1>
      <a:dk2>
        <a:srgbClr val="666666"/>
      </a:dk2>
      <a:lt2>
        <a:srgbClr val="626B73"/>
      </a:lt2>
      <a:accent1>
        <a:srgbClr val="445058"/>
      </a:accent1>
      <a:accent2>
        <a:srgbClr val="E2D0C0"/>
      </a:accent2>
      <a:accent3>
        <a:srgbClr val="EDE5DC"/>
      </a:accent3>
      <a:accent4>
        <a:srgbClr val="B85741"/>
      </a:accent4>
      <a:accent5>
        <a:srgbClr val="689893"/>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