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9EFB-154F-445C-944B-53E3E3AEC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291EE-A798-4420-AF7E-29A360D8E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71BD-8674-420B-A159-9326A885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1401-7079-4DE3-B926-B96DEFFE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9D28-2E4D-4529-894E-0E7DD4A7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6C94-E4B5-4A99-B9DF-E18EBB6A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EB8B9-12E4-44FF-86AA-247E1EB9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53AE-416B-4BD5-A620-13FB82E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6822-8DEA-4815-BB5B-EC2AEE22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EE00-5BA8-4F52-BE53-3FA579C0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4172C-B500-40B9-9DB6-A77AE2587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48A93-678C-4C02-A4F0-529E35EF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927C-DA94-41D7-BD52-2AD921C0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B6CB-DFC0-49EF-A4ED-2886FE8F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86D0-A735-42C6-8A88-756AE91A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D5DE-DD9E-42A5-B6F1-5D4C5205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76FF-7157-4CB9-93E5-D2C72FEF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0AF02-1CB0-47FF-B4BE-BAC0FD55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9FB8-F704-490D-9A6D-F5990E8C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05CD6-90A3-4F38-96C0-7D4CD8C3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69F5-53C1-45AF-9379-A2732CD5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53A55-3AEB-47F1-81D3-AC00C7AA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17DF-C1E1-4FE7-830D-A997FF5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D77C-1385-410D-8A85-8EC7D663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CC8B-1FD4-4C55-B17B-07019260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15B5-E743-48CD-8CBF-DC250061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9B55-E0CC-47CE-A0BE-B3FE63045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C045-8C43-4A77-BF48-5619917FE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A63B-4A3D-4584-8A1D-9857952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484B-33B9-461E-A224-6E0CA20F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FC43-FF4C-4207-B33D-B6A8ECD0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8456-6914-4B02-95AB-338AD5E0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37DE-B189-43C1-BC93-AAEF8F87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A2EC8-C632-4786-85B2-F95CAFAF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CD33F-2F56-4639-802C-B341294C5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64334-F250-4EF8-81E1-DBF8250EA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7F1A7-C2A9-4D37-A8EC-A0160551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A28D1-0B8A-4BF3-864B-F026C0A1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25771-20BC-43F7-9741-6EA9C79F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B315-5ABE-473C-BA6A-30C876D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87368-8FD4-4F0F-97FE-D9985859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194FD-E8C3-4AE4-B9AD-18B077A9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84466-31EE-4A2C-BC7B-BA03A81A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99EFE-E6DC-4236-BF15-949BC299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B21F7-075C-45BD-BD89-6812B2D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4610F-780A-481A-8B69-CC4B9FFB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E53F-1FAD-413A-B7E9-D9CC2170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D3AC-E6C7-4396-80E1-366FD658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52D4C-0D4D-4565-A3A6-D6634D47E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2FC0A-D96C-4750-8D27-B23A57CD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80935-6B14-4983-9A3F-A407DB7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34F78-3DA5-472C-A8CE-B1B3C70C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C624-1E5C-46A8-BEEB-680FAEDB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4D8B3-72F6-4360-BCBB-DC6650329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E40A-D625-480D-97D9-24C8A365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7E4D-8D07-478D-8BFB-39FB5150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A297-D68E-4479-A7B8-1E50D60D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3002-0A4D-425F-AC36-957810E2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7E4D5-CADD-4A4C-BE09-A1223AC0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16E7-1E76-4C15-AC8D-630EEA62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FEFF-1A16-4A0A-8ECC-57685C1A6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0D2F-93C6-466A-968F-1F27C88E0A4B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3418-EBE8-405D-A79D-F72BE328E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F22D-81F7-4A4D-A6DF-10D3CBD0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B631-162F-42A1-83EA-BF944B3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ma80/compound-polytop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453B-75CA-4464-BCC8-0F0CD230B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411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4D polytope compounds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6D71A-1157-465C-9843-8F65A963E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042"/>
            <a:ext cx="9144000" cy="1194118"/>
          </a:xfrm>
        </p:spPr>
        <p:txBody>
          <a:bodyPr/>
          <a:lstStyle/>
          <a:p>
            <a:r>
              <a:rPr lang="en-US" dirty="0"/>
              <a:t>Nan Ma</a:t>
            </a:r>
          </a:p>
          <a:p>
            <a:r>
              <a:rPr lang="en-US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10438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FA2C-B969-4580-A7FA-A9590D7B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260"/>
            <a:ext cx="10515600" cy="5620703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b="1" dirty="0"/>
              <a:t>edge</a:t>
            </a:r>
            <a:r>
              <a:rPr lang="en-US" dirty="0"/>
              <a:t> centers.</a:t>
            </a:r>
          </a:p>
          <a:p>
            <a:r>
              <a:rPr lang="en-US" dirty="0"/>
              <a:t>16-cell: 24 edge centers/8 vertices = 3 components</a:t>
            </a:r>
          </a:p>
          <a:p>
            <a:r>
              <a:rPr lang="en-US" dirty="0"/>
              <a:t>Well known: </a:t>
            </a:r>
          </a:p>
          <a:p>
            <a:pPr lvl="1"/>
            <a:r>
              <a:rPr lang="en-US" dirty="0"/>
              <a:t>three 16-cell compound in a 24-cell</a:t>
            </a:r>
          </a:p>
          <a:p>
            <a:pPr lvl="1"/>
            <a:r>
              <a:rPr lang="en-US" dirty="0"/>
              <a:t>Regular</a:t>
            </a:r>
          </a:p>
          <a:p>
            <a:pPr lvl="1"/>
            <a:r>
              <a:rPr lang="en-US" dirty="0"/>
              <a:t>Non-chiral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1CACF48-B01E-4788-8452-770D85CE0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4" y="1407795"/>
            <a:ext cx="5450205" cy="5450205"/>
          </a:xfrm>
          <a:prstGeom prst="rect">
            <a:avLst/>
          </a:prstGeom>
        </p:spPr>
      </p:pic>
      <p:pic>
        <p:nvPicPr>
          <p:cNvPr id="4" name="Picture 3" descr="A picture containing meter&#10;&#10;Description automatically generated">
            <a:extLst>
              <a:ext uri="{FF2B5EF4-FFF2-40B4-BE49-F238E27FC236}">
                <a16:creationId xmlns:a16="http://schemas.microsoft.com/office/drawing/2014/main" id="{CCAD4BD8-0D92-406F-B67C-C60A8928C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3728720"/>
            <a:ext cx="4276969" cy="10109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39280A-7680-41EB-A76A-28E5E5F98496}"/>
              </a:ext>
            </a:extLst>
          </p:cNvPr>
          <p:cNvSpPr/>
          <p:nvPr/>
        </p:nvSpPr>
        <p:spPr>
          <a:xfrm>
            <a:off x="1280160" y="4076700"/>
            <a:ext cx="3771900" cy="4495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9BFF8-8AE6-40EA-8AC5-F111DCD5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8" y="662941"/>
            <a:ext cx="4859656" cy="1043940"/>
          </a:xfrm>
        </p:spPr>
        <p:txBody>
          <a:bodyPr/>
          <a:lstStyle/>
          <a:p>
            <a:r>
              <a:rPr lang="en-US" dirty="0"/>
              <a:t>24-cell: 96/24 = 4 components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286724-0616-42A0-AFAD-B6C9DBCAA2A4}"/>
              </a:ext>
            </a:extLst>
          </p:cNvPr>
          <p:cNvSpPr txBox="1">
            <a:spLocks/>
          </p:cNvSpPr>
          <p:nvPr/>
        </p:nvSpPr>
        <p:spPr>
          <a:xfrm>
            <a:off x="6096000" y="632460"/>
            <a:ext cx="5798820" cy="104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600-cell: 720/120 = 6 components</a:t>
            </a:r>
          </a:p>
        </p:txBody>
      </p:sp>
      <p:pic>
        <p:nvPicPr>
          <p:cNvPr id="3" name="Picture 2" descr="A picture containing colorful, kite, colored, flying&#10;&#10;Description automatically generated">
            <a:extLst>
              <a:ext uri="{FF2B5EF4-FFF2-40B4-BE49-F238E27FC236}">
                <a16:creationId xmlns:a16="http://schemas.microsoft.com/office/drawing/2014/main" id="{D5982CFA-549D-4A25-8973-530A7385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" y="1064894"/>
            <a:ext cx="5556885" cy="5556885"/>
          </a:xfrm>
          <a:prstGeom prst="rect">
            <a:avLst/>
          </a:prstGeom>
        </p:spPr>
      </p:pic>
      <p:pic>
        <p:nvPicPr>
          <p:cNvPr id="6" name="Picture 5" descr="A picture containing colorful, umbrella&#10;&#10;Description automatically generated">
            <a:extLst>
              <a:ext uri="{FF2B5EF4-FFF2-40B4-BE49-F238E27FC236}">
                <a16:creationId xmlns:a16="http://schemas.microsoft.com/office/drawing/2014/main" id="{6743189D-3E85-4419-A3E6-757DD0C56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45" y="1283015"/>
            <a:ext cx="5120642" cy="51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FA2C-B969-4580-A7FA-A9590D7B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260"/>
            <a:ext cx="10515600" cy="5620703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b="1" dirty="0"/>
              <a:t>cell</a:t>
            </a:r>
            <a:r>
              <a:rPr lang="en-US" dirty="0"/>
              <a:t> centers.</a:t>
            </a:r>
          </a:p>
          <a:p>
            <a:r>
              <a:rPr lang="en-US" dirty="0"/>
              <a:t>16-cell: 16 cells/8 vertices = 2 components</a:t>
            </a:r>
          </a:p>
          <a:p>
            <a:r>
              <a:rPr lang="en-US" dirty="0"/>
              <a:t>600-cell: 600 cells/120 vertices = 5 components</a:t>
            </a:r>
          </a:p>
          <a:p>
            <a:r>
              <a:rPr lang="en-US" dirty="0"/>
              <a:t>Both are regular compounds.</a:t>
            </a:r>
          </a:p>
        </p:txBody>
      </p:sp>
      <p:pic>
        <p:nvPicPr>
          <p:cNvPr id="4" name="Picture 3" descr="A picture containing tower&#10;&#10;Description automatically generated">
            <a:extLst>
              <a:ext uri="{FF2B5EF4-FFF2-40B4-BE49-F238E27FC236}">
                <a16:creationId xmlns:a16="http://schemas.microsoft.com/office/drawing/2014/main" id="{FD85491F-4665-4F1C-9B90-9A415B1A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15" y="2451734"/>
            <a:ext cx="4286250" cy="4286250"/>
          </a:xfrm>
          <a:prstGeom prst="rect">
            <a:avLst/>
          </a:prstGeom>
        </p:spPr>
      </p:pic>
      <p:pic>
        <p:nvPicPr>
          <p:cNvPr id="7" name="Picture 6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250E49F7-BFFE-487E-B4C4-CF924950E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55" y="2643187"/>
            <a:ext cx="3903345" cy="3903345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B2AC0D58-1EDA-4885-B39B-DDA5214A5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33" y="815499"/>
            <a:ext cx="3421334" cy="156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80A360-6E12-48DC-9C97-36C36A741937}"/>
              </a:ext>
            </a:extLst>
          </p:cNvPr>
          <p:cNvSpPr/>
          <p:nvPr/>
        </p:nvSpPr>
        <p:spPr>
          <a:xfrm>
            <a:off x="9099198" y="835031"/>
            <a:ext cx="1462122" cy="464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26A4A-F0A3-4F66-9141-8E2D04150DC9}"/>
              </a:ext>
            </a:extLst>
          </p:cNvPr>
          <p:cNvSpPr/>
          <p:nvPr/>
        </p:nvSpPr>
        <p:spPr>
          <a:xfrm>
            <a:off x="8481978" y="1816577"/>
            <a:ext cx="2688942" cy="4008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757B-9468-438D-92F5-11DCCC45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Source code and all images in </a:t>
            </a:r>
            <a:r>
              <a:rPr lang="en-US" dirty="0">
                <a:hlinkClick r:id="rId2"/>
              </a:rPr>
              <a:t>https://github.com/nanma80/compound-polytopes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FA4F-0ABA-4ED0-8FB3-D3CB8ED5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540"/>
            <a:ext cx="10515600" cy="5285423"/>
          </a:xfrm>
        </p:spPr>
        <p:txBody>
          <a:bodyPr/>
          <a:lstStyle/>
          <a:p>
            <a:r>
              <a:rPr lang="en-US" dirty="0"/>
              <a:t>The 16-cell is a 4D polytope, the 4D equivalent of the octahedron</a:t>
            </a:r>
          </a:p>
          <a:p>
            <a:r>
              <a:rPr lang="en-US" dirty="0"/>
              <a:t>8 vertices, 24 edges, 32 faces (2D), 16 cells (3D)</a:t>
            </a:r>
          </a:p>
          <a:p>
            <a:endParaRPr lang="en-US" dirty="0"/>
          </a:p>
        </p:txBody>
      </p:sp>
      <p:pic>
        <p:nvPicPr>
          <p:cNvPr id="7" name="Picture 6" descr="A picture containing outdoor, large, kite, front&#10;&#10;Description automatically generated">
            <a:extLst>
              <a:ext uri="{FF2B5EF4-FFF2-40B4-BE49-F238E27FC236}">
                <a16:creationId xmlns:a16="http://schemas.microsoft.com/office/drawing/2014/main" id="{102932BC-658F-403E-9303-3D05C2DC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22383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FA4F-0ABA-4ED0-8FB3-D3CB8ED5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80"/>
            <a:ext cx="10515600" cy="5346383"/>
          </a:xfrm>
        </p:spPr>
        <p:txBody>
          <a:bodyPr/>
          <a:lstStyle/>
          <a:p>
            <a:r>
              <a:rPr lang="en-US" dirty="0"/>
              <a:t>The 16-cell is a 4D polytope, the 4D equivalent of the octahedron</a:t>
            </a:r>
          </a:p>
          <a:p>
            <a:r>
              <a:rPr lang="en-US" dirty="0"/>
              <a:t>8 vertices, 24 edges, 32 faces (2D), 16 cells (3D)</a:t>
            </a:r>
          </a:p>
          <a:p>
            <a:r>
              <a:rPr lang="en-US" dirty="0"/>
              <a:t>Face count (32) = vertex count (8) * 4</a:t>
            </a:r>
          </a:p>
          <a:p>
            <a:pPr lvl="1"/>
            <a:r>
              <a:rPr lang="en-US" dirty="0"/>
              <a:t>There are 32 face centers.</a:t>
            </a:r>
          </a:p>
          <a:p>
            <a:pPr lvl="1"/>
            <a:r>
              <a:rPr lang="en-US" dirty="0"/>
              <a:t>We can partition 32 face centers into 4 groups</a:t>
            </a:r>
          </a:p>
          <a:p>
            <a:pPr lvl="1"/>
            <a:r>
              <a:rPr lang="en-US" dirty="0"/>
              <a:t>Such that each group has 8 points</a:t>
            </a:r>
          </a:p>
          <a:p>
            <a:pPr lvl="1"/>
            <a:r>
              <a:rPr lang="en-US" dirty="0"/>
              <a:t>Each group forms a 16-cell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19317F-4BBC-48DE-9A49-AB68E08D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95" y="218503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bridge, tower&#10;&#10;Description automatically generated">
            <a:extLst>
              <a:ext uri="{FF2B5EF4-FFF2-40B4-BE49-F238E27FC236}">
                <a16:creationId xmlns:a16="http://schemas.microsoft.com/office/drawing/2014/main" id="{B00D0183-EFAD-416D-9E41-6AAEC917A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" y="1137285"/>
            <a:ext cx="4286250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1FAB7-ACA6-4537-8690-C3CE401C4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73" y="1137285"/>
            <a:ext cx="4286250" cy="4286250"/>
          </a:xfrm>
          <a:prstGeom prst="rect">
            <a:avLst/>
          </a:prstGeom>
        </p:spPr>
      </p:pic>
      <p:pic>
        <p:nvPicPr>
          <p:cNvPr id="9" name="Picture 8" descr="A picture containing sign&#10;&#10;Description automatically generated">
            <a:extLst>
              <a:ext uri="{FF2B5EF4-FFF2-40B4-BE49-F238E27FC236}">
                <a16:creationId xmlns:a16="http://schemas.microsoft.com/office/drawing/2014/main" id="{BDE816D4-379C-4764-95BF-C5FEBF48A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1137285"/>
            <a:ext cx="4286250" cy="428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7AD2BD-F54C-4AE7-97DC-4313FE4429A0}"/>
              </a:ext>
            </a:extLst>
          </p:cNvPr>
          <p:cNvSpPr txBox="1"/>
          <p:nvPr/>
        </p:nvSpPr>
        <p:spPr>
          <a:xfrm>
            <a:off x="853440" y="5720715"/>
            <a:ext cx="232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group: 8 face centers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1424F-7821-4463-BBB2-489D30A83A9B}"/>
              </a:ext>
            </a:extLst>
          </p:cNvPr>
          <p:cNvSpPr txBox="1"/>
          <p:nvPr/>
        </p:nvSpPr>
        <p:spPr>
          <a:xfrm>
            <a:off x="5097780" y="5720715"/>
            <a:ext cx="26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groups: 8*2 face centers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7A5BE-CCF9-4FA6-AF5F-F1F1A69B47A8}"/>
              </a:ext>
            </a:extLst>
          </p:cNvPr>
          <p:cNvSpPr txBox="1"/>
          <p:nvPr/>
        </p:nvSpPr>
        <p:spPr>
          <a:xfrm>
            <a:off x="8816340" y="5720715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groups: all 32 face centers</a:t>
            </a:r>
          </a:p>
        </p:txBody>
      </p:sp>
    </p:spTree>
    <p:extLst>
      <p:ext uri="{BB962C8B-B14F-4D97-AF65-F5344CB8AC3E}">
        <p14:creationId xmlns:p14="http://schemas.microsoft.com/office/powerpoint/2010/main" val="29221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ign&#10;&#10;Description automatically generated">
            <a:extLst>
              <a:ext uri="{FF2B5EF4-FFF2-40B4-BE49-F238E27FC236}">
                <a16:creationId xmlns:a16="http://schemas.microsoft.com/office/drawing/2014/main" id="{BDE816D4-379C-4764-95BF-C5FEBF48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56385"/>
            <a:ext cx="4286250" cy="428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17A5BE-CCF9-4FA6-AF5F-F1F1A69B47A8}"/>
              </a:ext>
            </a:extLst>
          </p:cNvPr>
          <p:cNvSpPr txBox="1"/>
          <p:nvPr/>
        </p:nvSpPr>
        <p:spPr>
          <a:xfrm>
            <a:off x="1379220" y="5974795"/>
            <a:ext cx="340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Edges only, with the original (gray)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9BFF8-8AE6-40EA-8AC5-F111DCD5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80"/>
            <a:ext cx="10515600" cy="5346383"/>
          </a:xfrm>
        </p:spPr>
        <p:txBody>
          <a:bodyPr/>
          <a:lstStyle/>
          <a:p>
            <a:r>
              <a:rPr lang="en-US" dirty="0"/>
              <a:t>This is a compound of four 16-cells</a:t>
            </a:r>
          </a:p>
        </p:txBody>
      </p:sp>
      <p:pic>
        <p:nvPicPr>
          <p:cNvPr id="3" name="Picture 2" descr="A colorful kite&#10;&#10;Description automatically generated">
            <a:extLst>
              <a:ext uri="{FF2B5EF4-FFF2-40B4-BE49-F238E27FC236}">
                <a16:creationId xmlns:a16="http://schemas.microsoft.com/office/drawing/2014/main" id="{902916FB-A35A-4021-9C25-F460A4BAD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54" y="715090"/>
            <a:ext cx="5259705" cy="5259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E5AEE-A520-41D3-B9E1-9383DD097AB3}"/>
              </a:ext>
            </a:extLst>
          </p:cNvPr>
          <p:cNvSpPr txBox="1"/>
          <p:nvPr/>
        </p:nvSpPr>
        <p:spPr>
          <a:xfrm>
            <a:off x="6819900" y="6027420"/>
            <a:ext cx="34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transparent faces. No original</a:t>
            </a:r>
          </a:p>
        </p:txBody>
      </p:sp>
    </p:spTree>
    <p:extLst>
      <p:ext uri="{BB962C8B-B14F-4D97-AF65-F5344CB8AC3E}">
        <p14:creationId xmlns:p14="http://schemas.microsoft.com/office/powerpoint/2010/main" val="24266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9BFF8-8AE6-40EA-8AC5-F111DCD5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80"/>
            <a:ext cx="5730240" cy="5346383"/>
          </a:xfrm>
        </p:spPr>
        <p:txBody>
          <a:bodyPr/>
          <a:lstStyle/>
          <a:p>
            <a:r>
              <a:rPr lang="en-US" dirty="0"/>
              <a:t>This compound is not regular:</a:t>
            </a:r>
          </a:p>
          <a:p>
            <a:pPr lvl="1"/>
            <a:r>
              <a:rPr lang="en-US" dirty="0"/>
              <a:t>Not face-transitive</a:t>
            </a:r>
          </a:p>
          <a:p>
            <a:pPr lvl="1"/>
            <a:r>
              <a:rPr lang="en-US" dirty="0"/>
              <a:t>Not there in </a:t>
            </a:r>
            <a:r>
              <a:rPr lang="en-US" dirty="0" err="1"/>
              <a:t>Coxeter’s</a:t>
            </a:r>
            <a:r>
              <a:rPr lang="en-US" dirty="0"/>
              <a:t> book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 descr="A colorful kite&#10;&#10;Description automatically generated">
            <a:extLst>
              <a:ext uri="{FF2B5EF4-FFF2-40B4-BE49-F238E27FC236}">
                <a16:creationId xmlns:a16="http://schemas.microsoft.com/office/drawing/2014/main" id="{902916FB-A35A-4021-9C25-F460A4BA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8" y="2525079"/>
            <a:ext cx="3761423" cy="3761423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F3CC3F-13C6-4B0B-8269-4919B9DF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40" y="235592"/>
            <a:ext cx="5287151" cy="63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9BFF8-8AE6-40EA-8AC5-F111DCD5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80"/>
            <a:ext cx="9494520" cy="5346383"/>
          </a:xfrm>
        </p:spPr>
        <p:txBody>
          <a:bodyPr/>
          <a:lstStyle/>
          <a:p>
            <a:r>
              <a:rPr lang="en-US" dirty="0"/>
              <a:t>Chiral pair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x,y,z,w</a:t>
            </a:r>
            <a:r>
              <a:rPr lang="en-US" dirty="0"/>
              <a:t>) -&gt; (</a:t>
            </a:r>
            <a:r>
              <a:rPr lang="en-US" dirty="0" err="1"/>
              <a:t>x,y,z</a:t>
            </a:r>
            <a:r>
              <a:rPr lang="en-US" dirty="0"/>
              <a:t>,-w)</a:t>
            </a:r>
          </a:p>
          <a:p>
            <a:pPr lvl="1"/>
            <a:r>
              <a:rPr lang="en-US" dirty="0"/>
              <a:t>Hard to spot the differences when we project away w</a:t>
            </a:r>
          </a:p>
          <a:p>
            <a:pPr lvl="1"/>
            <a:r>
              <a:rPr lang="en-US" dirty="0"/>
              <a:t>Similar to 5 tetrahedra compound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 descr="A colorful kite&#10;&#10;Description automatically generated">
            <a:extLst>
              <a:ext uri="{FF2B5EF4-FFF2-40B4-BE49-F238E27FC236}">
                <a16:creationId xmlns:a16="http://schemas.microsoft.com/office/drawing/2014/main" id="{902916FB-A35A-4021-9C25-F460A4BAD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48878"/>
            <a:ext cx="4334830" cy="4334828"/>
          </a:xfrm>
          <a:prstGeom prst="rect">
            <a:avLst/>
          </a:prstGeom>
        </p:spPr>
      </p:pic>
      <p:pic>
        <p:nvPicPr>
          <p:cNvPr id="4" name="Picture 3" descr="A colorful kite&#10;&#10;Description automatically generated">
            <a:extLst>
              <a:ext uri="{FF2B5EF4-FFF2-40B4-BE49-F238E27FC236}">
                <a16:creationId xmlns:a16="http://schemas.microsoft.com/office/drawing/2014/main" id="{1911A674-CECF-45A7-93C8-33754C3E7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70" y="2448876"/>
            <a:ext cx="4334830" cy="43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8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09BFF8-8AE6-40EA-8AC5-F111DCD5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8" y="662941"/>
            <a:ext cx="4859656" cy="1043940"/>
          </a:xfrm>
        </p:spPr>
        <p:txBody>
          <a:bodyPr/>
          <a:lstStyle/>
          <a:p>
            <a:r>
              <a:rPr lang="en-US" dirty="0"/>
              <a:t>24-cell: 96/24 = 4 components</a:t>
            </a:r>
          </a:p>
        </p:txBody>
      </p:sp>
      <p:pic>
        <p:nvPicPr>
          <p:cNvPr id="4" name="Picture 3" descr="A picture containing colorful, blue&#10;&#10;Description automatically generated">
            <a:extLst>
              <a:ext uri="{FF2B5EF4-FFF2-40B4-BE49-F238E27FC236}">
                <a16:creationId xmlns:a16="http://schemas.microsoft.com/office/drawing/2014/main" id="{EEE366BC-FEAC-4ACF-860C-36E37BAFE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" y="1242060"/>
            <a:ext cx="5107305" cy="5107305"/>
          </a:xfrm>
          <a:prstGeom prst="rect">
            <a:avLst/>
          </a:prstGeom>
        </p:spPr>
      </p:pic>
      <p:pic>
        <p:nvPicPr>
          <p:cNvPr id="7" name="Picture 6" descr="A picture containing colorful, umbrella&#10;&#10;Description automatically generated">
            <a:extLst>
              <a:ext uri="{FF2B5EF4-FFF2-40B4-BE49-F238E27FC236}">
                <a16:creationId xmlns:a16="http://schemas.microsoft.com/office/drawing/2014/main" id="{6BBDF246-20B8-4CFB-8E9C-A0A92BC86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1365884"/>
            <a:ext cx="4859656" cy="485965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286724-0616-42A0-AFAD-B6C9DBCAA2A4}"/>
              </a:ext>
            </a:extLst>
          </p:cNvPr>
          <p:cNvSpPr txBox="1">
            <a:spLocks/>
          </p:cNvSpPr>
          <p:nvPr/>
        </p:nvSpPr>
        <p:spPr>
          <a:xfrm>
            <a:off x="6096000" y="632460"/>
            <a:ext cx="5798820" cy="104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600-cell: 1200/120 = 10 components</a:t>
            </a:r>
          </a:p>
        </p:txBody>
      </p:sp>
    </p:spTree>
    <p:extLst>
      <p:ext uri="{BB962C8B-B14F-4D97-AF65-F5344CB8AC3E}">
        <p14:creationId xmlns:p14="http://schemas.microsoft.com/office/powerpoint/2010/main" val="422654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04BB-A68A-4015-9D54-768233CC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/>
              <a:t>There’s no counterpart from 5-cell, 8-cell, or 120-cell</a:t>
            </a:r>
          </a:p>
          <a:p>
            <a:r>
              <a:rPr lang="en-US" dirty="0"/>
              <a:t>120-cell for example: 600 vertices, 720 face centers.</a:t>
            </a:r>
          </a:p>
          <a:p>
            <a:r>
              <a:rPr lang="en-US" dirty="0"/>
              <a:t>5-cell: 5 vertices, 10 face centers, but the angles don’t work</a:t>
            </a:r>
          </a:p>
        </p:txBody>
      </p:sp>
    </p:spTree>
    <p:extLst>
      <p:ext uri="{BB962C8B-B14F-4D97-AF65-F5344CB8AC3E}">
        <p14:creationId xmlns:p14="http://schemas.microsoft.com/office/powerpoint/2010/main" val="119562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Some 4D polytope compounds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Certain 4D polytope compounds</dc:title>
  <dc:creator>Nan Ma</dc:creator>
  <cp:lastModifiedBy>Nan Ma</cp:lastModifiedBy>
  <cp:revision>7</cp:revision>
  <dcterms:created xsi:type="dcterms:W3CDTF">2020-03-27T06:43:33Z</dcterms:created>
  <dcterms:modified xsi:type="dcterms:W3CDTF">2020-03-28T22:56:52Z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nanma@microsoft.com</vt:lpwstr>
  </property>
  <property fmtid="{D5CDD505-2E9C-101B-9397-08002B2CF9AE}" pid="5" name="MSIP_Label_f42aa342-8706-4288-bd11-ebb85995028c_SetDate">
    <vt:lpwstr>2020-03-27T06:57:54.9885614Z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05d08a8e-d3cb-4095-84d1-110204fe7537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